
<file path=[Content_Types].xml><?xml version="1.0" encoding="utf-8"?>
<Types xmlns="http://schemas.openxmlformats.org/package/2006/content-types">
  <Default Extension="bmp" ContentType="image/bmp"/>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1" r:id="rId1"/>
  </p:sldMasterIdLst>
  <p:notesMasterIdLst>
    <p:notesMasterId r:id="rId33"/>
  </p:notesMasterIdLst>
  <p:sldIdLst>
    <p:sldId id="256" r:id="rId2"/>
    <p:sldId id="257" r:id="rId3"/>
    <p:sldId id="292" r:id="rId4"/>
    <p:sldId id="308" r:id="rId5"/>
    <p:sldId id="309" r:id="rId6"/>
    <p:sldId id="310" r:id="rId7"/>
    <p:sldId id="311" r:id="rId8"/>
    <p:sldId id="312" r:id="rId9"/>
    <p:sldId id="313" r:id="rId10"/>
    <p:sldId id="314" r:id="rId11"/>
    <p:sldId id="315" r:id="rId12"/>
    <p:sldId id="319" r:id="rId13"/>
    <p:sldId id="274" r:id="rId14"/>
    <p:sldId id="320" r:id="rId15"/>
    <p:sldId id="316" r:id="rId16"/>
    <p:sldId id="317" r:id="rId17"/>
    <p:sldId id="321" r:id="rId18"/>
    <p:sldId id="277" r:id="rId19"/>
    <p:sldId id="276" r:id="rId20"/>
    <p:sldId id="322" r:id="rId21"/>
    <p:sldId id="323" r:id="rId22"/>
    <p:sldId id="324" r:id="rId23"/>
    <p:sldId id="325" r:id="rId24"/>
    <p:sldId id="326" r:id="rId25"/>
    <p:sldId id="283" r:id="rId26"/>
    <p:sldId id="284" r:id="rId27"/>
    <p:sldId id="286" r:id="rId28"/>
    <p:sldId id="287" r:id="rId29"/>
    <p:sldId id="288" r:id="rId30"/>
    <p:sldId id="289" r:id="rId31"/>
    <p:sldId id="290" r:id="rId32"/>
  </p:sldIdLst>
  <p:sldSz cx="9144000" cy="5143500" type="screen16x9"/>
  <p:notesSz cx="6858000" cy="9144000"/>
  <p:embeddedFontLst>
    <p:embeddedFont>
      <p:font typeface="Bookman Old Style" panose="02050604050505020204" pitchFamily="18" charset="0"/>
      <p:regular r:id="rId34"/>
      <p:bold r:id="rId35"/>
      <p:italic r:id="rId36"/>
      <p:boldItalic r:id="rId37"/>
    </p:embeddedFont>
    <p:embeddedFont>
      <p:font typeface="Candara" panose="020E0502030303020204" pitchFamily="34" charset="0"/>
      <p:regular r:id="rId38"/>
      <p:bold r:id="rId39"/>
      <p:italic r:id="rId40"/>
      <p:boldItalic r:id="rId41"/>
    </p:embeddedFont>
    <p:embeddedFont>
      <p:font typeface="Century Gothic" panose="020B0502020202020204" pitchFamily="34"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B60347-D7BB-4D46-B1C3-8A740DFED42F}">
  <a:tblStyle styleId="{37B60347-D7BB-4D46-B1C3-8A740DFED4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90" d="100"/>
          <a:sy n="90" d="100"/>
        </p:scale>
        <p:origin x="8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96a40aba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96a40aba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96a40aba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96a40aba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96a40aba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96a40aba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96a40aba9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96a40aba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96a40aba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96a40aba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96a40aba9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96a40aba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96626edc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96626edc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67edac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67edac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826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67edac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67edac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432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67edac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67edac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754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96a40ab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96a40ab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96a40aba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96a40aba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6a40aba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96a40aba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96a40aba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96a40aba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ectangle 15"/>
          <p:cNvSpPr/>
          <p:nvPr/>
        </p:nvSpPr>
        <p:spPr>
          <a:xfrm>
            <a:off x="1" y="0"/>
            <a:ext cx="9144000" cy="51435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950797"/>
            <a:ext cx="7182197" cy="3230963"/>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085851" y="1058711"/>
            <a:ext cx="6972300" cy="3026078"/>
          </a:xfrm>
          <a:prstGeom prst="rect">
            <a:avLst/>
          </a:prstGeom>
          <a:solidFill>
            <a:schemeClr val="bg2"/>
          </a:solidFill>
          <a:ln w="9525" cap="sq" cmpd="sng" algn="ctr">
            <a:noFill/>
            <a:prstDash val="solid"/>
            <a:miter lim="800000"/>
          </a:ln>
          <a:effectLst/>
        </p:spPr>
      </p:sp>
      <p:sp>
        <p:nvSpPr>
          <p:cNvPr id="15" name="Rectangle 14"/>
          <p:cNvSpPr/>
          <p:nvPr/>
        </p:nvSpPr>
        <p:spPr>
          <a:xfrm>
            <a:off x="3851910" y="950798"/>
            <a:ext cx="1440180" cy="54864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950798"/>
            <a:ext cx="1268730" cy="483971"/>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1568447"/>
            <a:ext cx="6801440" cy="1943100"/>
          </a:xfrm>
        </p:spPr>
        <p:txBody>
          <a:bodyPr tIns="45720" bIns="45720" anchor="ctr">
            <a:noAutofit/>
          </a:bodyPr>
          <a:lstStyle>
            <a:lvl1pPr algn="ctr">
              <a:lnSpc>
                <a:spcPct val="83000"/>
              </a:lnSpc>
              <a:defRPr lang="en-US" sz="5400" b="0" kern="1200" cap="all" spc="-75"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71575" y="3511547"/>
            <a:ext cx="6803136" cy="342901"/>
          </a:xfrm>
        </p:spPr>
        <p:txBody>
          <a:bodyPr>
            <a:normAutofit/>
          </a:bodyPr>
          <a:lstStyle>
            <a:lvl1pPr marL="0" indent="0" algn="ctr">
              <a:spcBef>
                <a:spcPts val="0"/>
              </a:spcBef>
              <a:buNone/>
              <a:defRPr sz="1200" spc="60" baseline="0">
                <a:solidFill>
                  <a:schemeClr val="tx2"/>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20" name="Date Placeholder 19"/>
          <p:cNvSpPr>
            <a:spLocks noGrp="1"/>
          </p:cNvSpPr>
          <p:nvPr>
            <p:ph type="dt" sz="half" idx="10"/>
          </p:nvPr>
        </p:nvSpPr>
        <p:spPr>
          <a:xfrm>
            <a:off x="3989070" y="1005942"/>
            <a:ext cx="1165860" cy="395410"/>
          </a:xfrm>
        </p:spPr>
        <p:txBody>
          <a:bodyPr/>
          <a:lstStyle>
            <a:lvl1pPr algn="ctr">
              <a:defRPr sz="975" spc="0" baseline="0">
                <a:solidFill>
                  <a:srgbClr val="FFFFFF"/>
                </a:solidFill>
                <a:latin typeface="+mn-lt"/>
              </a:defRPr>
            </a:lvl1pPr>
          </a:lstStyle>
          <a:p>
            <a:fld id="{6AD6EE87-EBD5-4F12-A48A-63ACA297AC8F}" type="datetimeFigureOut">
              <a:rPr lang="en-US" smtClean="0"/>
              <a:t>1/16/2024</a:t>
            </a:fld>
            <a:endParaRPr lang="en-US" dirty="0"/>
          </a:p>
        </p:txBody>
      </p:sp>
      <p:sp>
        <p:nvSpPr>
          <p:cNvPr id="21" name="Footer Placeholder 20"/>
          <p:cNvSpPr>
            <a:spLocks noGrp="1"/>
          </p:cNvSpPr>
          <p:nvPr>
            <p:ph type="ftr" sz="quarter" idx="11"/>
          </p:nvPr>
        </p:nvSpPr>
        <p:spPr>
          <a:xfrm>
            <a:off x="1090422" y="3909060"/>
            <a:ext cx="4429125" cy="17145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6455190" y="3909060"/>
            <a:ext cx="1583911" cy="17145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5106039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90298CD5-6C1E-4009-B41F-6DF62E31D3BE}" type="datetimeFigureOut">
              <a:rPr lang="en-US" smtClean="0"/>
              <a:pPr/>
              <a:t>1/16/2024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9125317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71500"/>
            <a:ext cx="1771650" cy="394335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571500"/>
            <a:ext cx="6057900" cy="39433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90298CD5-6C1E-4009-B41F-6DF62E31D3BE}" type="datetimeFigureOut">
              <a:rPr lang="en-US" smtClean="0"/>
              <a:pPr/>
              <a:t>1/16/2024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1872505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50816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lvl1pPr>
              <a:defRPr sz="1350"/>
            </a:lvl1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90298CD5-6C1E-4009-B41F-6DF62E31D3BE}" type="datetimeFigureOut">
              <a:rPr lang="en-US" smtClean="0"/>
              <a:pPr/>
              <a:t>1/16/2024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341062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angle 18"/>
          <p:cNvSpPr/>
          <p:nvPr/>
        </p:nvSpPr>
        <p:spPr>
          <a:xfrm>
            <a:off x="0" y="0"/>
            <a:ext cx="9144000" cy="51435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950797"/>
            <a:ext cx="7182197" cy="3230963"/>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085851" y="1058711"/>
            <a:ext cx="6972300" cy="3026078"/>
          </a:xfrm>
          <a:prstGeom prst="rect">
            <a:avLst/>
          </a:prstGeom>
          <a:solidFill>
            <a:schemeClr val="bg2"/>
          </a:solidFill>
          <a:ln w="9525" cap="sq" cmpd="sng" algn="ctr">
            <a:noFill/>
            <a:prstDash val="solid"/>
            <a:miter lim="800000"/>
          </a:ln>
          <a:effectLst/>
        </p:spPr>
      </p:sp>
      <p:sp>
        <p:nvSpPr>
          <p:cNvPr id="30" name="Rectangle 29"/>
          <p:cNvSpPr/>
          <p:nvPr/>
        </p:nvSpPr>
        <p:spPr>
          <a:xfrm>
            <a:off x="3851910" y="950798"/>
            <a:ext cx="1440180" cy="54864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950798"/>
            <a:ext cx="1268730" cy="483971"/>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1570732"/>
            <a:ext cx="6803136" cy="1940814"/>
          </a:xfrm>
        </p:spPr>
        <p:txBody>
          <a:bodyPr anchor="ctr">
            <a:noAutofit/>
          </a:bodyPr>
          <a:lstStyle>
            <a:lvl1pPr algn="ctr">
              <a:lnSpc>
                <a:spcPct val="83000"/>
              </a:lnSpc>
              <a:defRPr lang="en-US" sz="5400" b="0" kern="1200" cap="all" spc="-75"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72718" y="3511547"/>
            <a:ext cx="6803136" cy="342900"/>
          </a:xfrm>
        </p:spPr>
        <p:txBody>
          <a:bodyPr anchor="t">
            <a:normAutofit/>
          </a:bodyPr>
          <a:lstStyle>
            <a:lvl1pPr marL="0" indent="0" algn="ctr">
              <a:buNone/>
              <a:tabLst>
                <a:tab pos="1975247" algn="l"/>
              </a:tabLst>
              <a:defRPr sz="1200">
                <a:solidFill>
                  <a:schemeClr val="tx2"/>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991356" y="1008377"/>
            <a:ext cx="1165860" cy="397764"/>
          </a:xfrm>
        </p:spPr>
        <p:txBody>
          <a:bodyPr/>
          <a:lstStyle>
            <a:lvl1pPr algn="ctr">
              <a:defRPr lang="en-US" sz="975" kern="1200" spc="0" baseline="0">
                <a:solidFill>
                  <a:srgbClr val="FFFFFF"/>
                </a:solidFill>
                <a:latin typeface="+mn-lt"/>
                <a:ea typeface="+mn-ea"/>
                <a:cs typeface="+mn-cs"/>
              </a:defRPr>
            </a:lvl1pPr>
          </a:lstStyle>
          <a:p>
            <a:fld id="{5A61015F-7CC6-4D0A-9D87-873EA4C304CC}" type="datetimeFigureOut">
              <a:rPr lang="en-US" smtClean="0"/>
              <a:t>1/16/2024</a:t>
            </a:fld>
            <a:endParaRPr lang="en-US" dirty="0"/>
          </a:p>
        </p:txBody>
      </p:sp>
      <p:sp>
        <p:nvSpPr>
          <p:cNvPr id="5" name="Footer Placeholder 4"/>
          <p:cNvSpPr>
            <a:spLocks noGrp="1"/>
          </p:cNvSpPr>
          <p:nvPr>
            <p:ph type="ftr" sz="quarter" idx="11"/>
          </p:nvPr>
        </p:nvSpPr>
        <p:spPr>
          <a:xfrm>
            <a:off x="1090422" y="3909060"/>
            <a:ext cx="4430268" cy="17145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6453378" y="3909060"/>
            <a:ext cx="1584198" cy="17145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775597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0010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7774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90298CD5-6C1E-4009-B41F-6DF62E31D3BE}" type="datetimeFigureOut">
              <a:rPr lang="en-US" smtClean="0"/>
              <a:pPr/>
              <a:t>1/16/2024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8547149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02386" y="1555751"/>
            <a:ext cx="3566160" cy="480060"/>
          </a:xfrm>
        </p:spPr>
        <p:txBody>
          <a:bodyPr anchor="ctr">
            <a:normAutofit/>
          </a:bodyPr>
          <a:lstStyle>
            <a:lvl1pPr marL="0" indent="0" algn="ctr">
              <a:spcBef>
                <a:spcPts val="0"/>
              </a:spcBef>
              <a:buNone/>
              <a:defRPr sz="1350" b="0">
                <a:solidFill>
                  <a:schemeClr val="tx2"/>
                </a:solidFill>
                <a:latin typeface="+mn-lt"/>
              </a:defRPr>
            </a:lvl1pPr>
            <a:lvl2pPr marL="342900" indent="0">
              <a:buNone/>
              <a:defRPr sz="135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802386" y="2066924"/>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80026" y="1555751"/>
            <a:ext cx="3566160" cy="480060"/>
          </a:xfrm>
        </p:spPr>
        <p:txBody>
          <a:bodyPr anchor="ctr">
            <a:normAutofit/>
          </a:bodyPr>
          <a:lstStyle>
            <a:lvl1pPr marL="0" indent="0" algn="ctr">
              <a:spcBef>
                <a:spcPts val="0"/>
              </a:spcBef>
              <a:buNone/>
              <a:defRPr sz="1350" b="0">
                <a:solidFill>
                  <a:schemeClr val="tx2"/>
                </a:solidFill>
              </a:defRPr>
            </a:lvl1pPr>
            <a:lvl2pPr marL="342900" indent="0">
              <a:buNone/>
              <a:defRPr sz="135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780026" y="2067436"/>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90298CD5-6C1E-4009-B41F-6DF62E31D3BE}" type="datetimeFigureOut">
              <a:rPr lang="en-US" smtClean="0"/>
              <a:pPr/>
              <a:t>1/16/2024</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8377465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7EF4D4C-5367-4C26-9E2B-D8088D7FCA81}" type="datetimeFigureOut">
              <a:rPr lang="en-US" smtClean="0"/>
              <a:t>1/16/2024</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39111173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56E91E96-98B0-4413-9547-46F3504108EF}" type="datetimeFigureOut">
              <a:rPr lang="en-US" smtClean="0"/>
              <a:t>1/16/2024</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815145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4" name="Rectangle 13"/>
          <p:cNvSpPr/>
          <p:nvPr/>
        </p:nvSpPr>
        <p:spPr>
          <a:xfrm>
            <a:off x="176020" y="178308"/>
            <a:ext cx="6474811" cy="4786884"/>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278892" y="281178"/>
            <a:ext cx="6264783" cy="4581144"/>
          </a:xfrm>
          <a:prstGeom prst="rect">
            <a:avLst/>
          </a:prstGeom>
          <a:solidFill>
            <a:schemeClr val="bg2"/>
          </a:solidFill>
          <a:ln w="6350" cap="sq" cmpd="sng" algn="ctr">
            <a:noFill/>
            <a:prstDash val="solid"/>
            <a:miter lim="800000"/>
          </a:ln>
          <a:effectLst/>
        </p:spPr>
      </p:sp>
      <p:sp>
        <p:nvSpPr>
          <p:cNvPr id="15" name="Rectangle 14"/>
          <p:cNvSpPr/>
          <p:nvPr/>
        </p:nvSpPr>
        <p:spPr>
          <a:xfrm>
            <a:off x="6765290" y="178308"/>
            <a:ext cx="2194560" cy="47868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5544"/>
            <a:ext cx="1823085" cy="123444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chemeClr val="bg1"/>
                </a:solidFill>
                <a:effectLst/>
                <a:latin typeface="+mj-lt"/>
                <a:ea typeface="+mn-ea"/>
                <a:cs typeface="+mn-cs"/>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92931" y="528638"/>
            <a:ext cx="5672138" cy="3857625"/>
          </a:xfrm>
        </p:spPr>
        <p:txBody>
          <a:bodyPr/>
          <a:lstStyle>
            <a:lvl1pPr>
              <a:defRPr sz="1425"/>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72300" y="1714500"/>
            <a:ext cx="1823085" cy="2628900"/>
          </a:xfrm>
        </p:spPr>
        <p:txBody>
          <a:bodyPr>
            <a:normAutofit/>
          </a:bodyPr>
          <a:lstStyle>
            <a:lvl1pPr marL="0" indent="0">
              <a:lnSpc>
                <a:spcPct val="110000"/>
              </a:lnSpc>
              <a:spcBef>
                <a:spcPts val="600"/>
              </a:spcBef>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tx2"/>
                </a:solidFill>
              </a:defRPr>
            </a:lvl1pPr>
          </a:lstStyle>
          <a:p>
            <a:fld id="{90298CD5-6C1E-4009-B41F-6DF62E31D3BE}" type="datetimeFigureOut">
              <a:rPr lang="en-US" smtClean="0"/>
              <a:pPr/>
              <a:t>1/16/2024</a:t>
            </a:fld>
            <a:endParaRPr lang="en-US" dirty="0"/>
          </a:p>
        </p:txBody>
      </p:sp>
      <p:sp>
        <p:nvSpPr>
          <p:cNvPr id="6" name="Footer Placeholder 5"/>
          <p:cNvSpPr>
            <a:spLocks noGrp="1"/>
          </p:cNvSpPr>
          <p:nvPr>
            <p:ph type="ftr" sz="quarter" idx="11"/>
          </p:nvPr>
        </p:nvSpPr>
        <p:spPr>
          <a:xfrm>
            <a:off x="2579369" y="4660901"/>
            <a:ext cx="3888486" cy="192024"/>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pPr marL="0" lvl="0" indent="0" algn="r" rtl="0">
              <a:spcBef>
                <a:spcPts val="0"/>
              </a:spcBef>
              <a:spcAft>
                <a:spcPts val="0"/>
              </a:spcAft>
              <a:buNone/>
            </a:pPr>
            <a:fld id="{00000000-1234-1234-1234-123412341234}" type="slidenum">
              <a:rPr lang="es-ES" smtClean="0"/>
              <a:t>‹Nº›</a:t>
            </a:fld>
            <a:endParaRPr lang="es-ES"/>
          </a:p>
        </p:txBody>
      </p:sp>
      <p:sp>
        <p:nvSpPr>
          <p:cNvPr id="11" name="Rectangle 10"/>
          <p:cNvSpPr/>
          <p:nvPr/>
        </p:nvSpPr>
        <p:spPr>
          <a:xfrm>
            <a:off x="6868160" y="281178"/>
            <a:ext cx="1988820" cy="4581144"/>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0293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4" name="Rectangle 13"/>
          <p:cNvSpPr/>
          <p:nvPr/>
        </p:nvSpPr>
        <p:spPr>
          <a:xfrm>
            <a:off x="6765290" y="178308"/>
            <a:ext cx="2194560" cy="4786884"/>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68160" y="281178"/>
            <a:ext cx="1988820" cy="4581144"/>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2628"/>
            <a:ext cx="1824228" cy="1234440"/>
          </a:xfrm>
        </p:spPr>
        <p:txBody>
          <a:bodyPr anchor="b">
            <a:noAutofit/>
          </a:bodyPr>
          <a:lstStyle>
            <a:lvl1pPr algn="l">
              <a:defRPr sz="2100" b="0">
                <a:solidFill>
                  <a:schemeClr val="tx1"/>
                </a:solidFill>
                <a:latin typeface="+mj-lt"/>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71449" y="178308"/>
            <a:ext cx="6450807" cy="4786884"/>
          </a:xfrm>
          <a:solidFill>
            <a:srgbClr val="808080"/>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972300" y="1714500"/>
            <a:ext cx="1824228" cy="2626614"/>
          </a:xfrm>
        </p:spPr>
        <p:txBody>
          <a:bodyPr>
            <a:normAutofit/>
          </a:bodyPr>
          <a:lstStyle>
            <a:lvl1pPr marL="0" indent="0" algn="l">
              <a:lnSpc>
                <a:spcPct val="110000"/>
              </a:lnSpc>
              <a:spcBef>
                <a:spcPts val="600"/>
              </a:spcBef>
              <a:buNone/>
              <a:defRPr sz="1050">
                <a:solidFill>
                  <a:schemeClr val="tx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C7616CA0-919D-4A49-9C8A-62FDFB3A5183}" type="datetimeFigureOut">
              <a:rPr lang="en-US" smtClean="0"/>
              <a:t>1/16/2024</a:t>
            </a:fld>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9912753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76022" y="178308"/>
            <a:ext cx="8791956" cy="4786884"/>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278892" y="281178"/>
            <a:ext cx="8586216" cy="4581144"/>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800100" y="481946"/>
            <a:ext cx="7543800" cy="10287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00100" y="1577340"/>
            <a:ext cx="7543800" cy="29489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92098" y="4660901"/>
            <a:ext cx="2057400" cy="192024"/>
          </a:xfrm>
          <a:prstGeom prst="rect">
            <a:avLst/>
          </a:prstGeom>
        </p:spPr>
        <p:txBody>
          <a:bodyPr vert="horz" lIns="91440" tIns="45720" rIns="91440" bIns="45720" rtlCol="0" anchor="b"/>
          <a:lstStyle>
            <a:lvl1pPr algn="l">
              <a:defRPr sz="750">
                <a:solidFill>
                  <a:schemeClr val="bg2"/>
                </a:solidFill>
              </a:defRPr>
            </a:lvl1pPr>
          </a:lstStyle>
          <a:p>
            <a:fld id="{90298CD5-6C1E-4009-B41F-6DF62E31D3BE}" type="datetimeFigureOut">
              <a:rPr lang="en-US" smtClean="0"/>
              <a:pPr/>
              <a:t>1/16/2024</a:t>
            </a:fld>
            <a:endParaRPr lang="en-US" dirty="0"/>
          </a:p>
        </p:txBody>
      </p:sp>
      <p:sp>
        <p:nvSpPr>
          <p:cNvPr id="5" name="Footer Placeholder 4"/>
          <p:cNvSpPr>
            <a:spLocks noGrp="1"/>
          </p:cNvSpPr>
          <p:nvPr>
            <p:ph type="ftr" sz="quarter" idx="3"/>
          </p:nvPr>
        </p:nvSpPr>
        <p:spPr>
          <a:xfrm>
            <a:off x="2617470" y="4660901"/>
            <a:ext cx="3909060" cy="192024"/>
          </a:xfrm>
          <a:prstGeom prst="rect">
            <a:avLst/>
          </a:prstGeom>
        </p:spPr>
        <p:txBody>
          <a:bodyPr vert="horz" lIns="91440" tIns="45720" rIns="91440" bIns="45720" rtlCol="0" anchor="b"/>
          <a:lstStyle>
            <a:lvl1pPr algn="ctr">
              <a:defRPr sz="750">
                <a:solidFill>
                  <a:schemeClr val="bg2"/>
                </a:solidFill>
              </a:defRPr>
            </a:lvl1pPr>
          </a:lstStyle>
          <a:p>
            <a:endParaRPr lang="en-US" dirty="0"/>
          </a:p>
        </p:txBody>
      </p:sp>
      <p:sp>
        <p:nvSpPr>
          <p:cNvPr id="6" name="Slide Number Placeholder 5"/>
          <p:cNvSpPr>
            <a:spLocks noGrp="1"/>
          </p:cNvSpPr>
          <p:nvPr>
            <p:ph type="sldNum" sz="quarter" idx="4"/>
          </p:nvPr>
        </p:nvSpPr>
        <p:spPr>
          <a:xfrm>
            <a:off x="7761401" y="4660901"/>
            <a:ext cx="1097280" cy="192024"/>
          </a:xfrm>
          <a:prstGeom prst="rect">
            <a:avLst/>
          </a:prstGeom>
        </p:spPr>
        <p:txBody>
          <a:bodyPr vert="horz" lIns="91440" tIns="45720" rIns="91440" bIns="45720" rtlCol="0" anchor="b"/>
          <a:lstStyle>
            <a:lvl1pPr algn="r">
              <a:defRPr sz="750">
                <a:solidFill>
                  <a:schemeClr val="bg2"/>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250571235"/>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hf sldNum="0" hdr="0" ftr="0" dt="0"/>
  <p:txStyles>
    <p:titleStyle>
      <a:lvl1pPr algn="l" defTabSz="685800" rtl="0" eaLnBrk="1" latinLnBrk="0" hangingPunct="1">
        <a:lnSpc>
          <a:spcPct val="90000"/>
        </a:lnSpc>
        <a:spcBef>
          <a:spcPct val="0"/>
        </a:spcBef>
        <a:buNone/>
        <a:defRPr lang="en-US" sz="3600" kern="1200" cap="none" spc="0" baseline="0" dirty="0">
          <a:solidFill>
            <a:schemeClr val="tx1"/>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2">
            <a:lumMod val="60000"/>
            <a:lumOff val="40000"/>
          </a:schemeClr>
        </a:buClr>
        <a:buFont typeface="Arial" pitchFamily="34"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2">
            <a:lumMod val="60000"/>
            <a:lumOff val="40000"/>
          </a:schemeClr>
        </a:buClr>
        <a:buFont typeface="Arial" pitchFamily="34"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bg1"/>
          </a:solidFill>
          <a:latin typeface="+mn-lt"/>
          <a:ea typeface="+mn-ea"/>
          <a:cs typeface="+mn-cs"/>
        </a:defRPr>
      </a:lvl6pPr>
      <a:lvl7pPr marL="1425000" indent="-17145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bg1"/>
          </a:solidFill>
          <a:latin typeface="+mn-lt"/>
          <a:ea typeface="+mn-ea"/>
          <a:cs typeface="+mn-cs"/>
        </a:defRPr>
      </a:lvl7pPr>
      <a:lvl8pPr marL="1650000" indent="-17145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bg1"/>
          </a:solidFill>
          <a:latin typeface="+mn-lt"/>
          <a:ea typeface="+mn-ea"/>
          <a:cs typeface="+mn-cs"/>
        </a:defRPr>
      </a:lvl8pPr>
      <a:lvl9pPr marL="1875000" indent="-17145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bg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4.emf"/><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913805" y="1021744"/>
            <a:ext cx="7316390" cy="2427726"/>
          </a:xfrm>
          <a:prstGeom prst="rect">
            <a:avLst/>
          </a:prstGeom>
        </p:spPr>
        <p:txBody>
          <a:bodyPr spcFirstLastPara="1" wrap="square" lIns="91425" tIns="91425" rIns="91425" bIns="91425" anchor="b" anchorCtr="0">
            <a:noAutofit/>
          </a:bodyPr>
          <a:lstStyle/>
          <a:p>
            <a:pPr algn="ctr"/>
            <a:r>
              <a:rPr lang="es" sz="2800" b="1" dirty="0">
                <a:latin typeface="Arial" panose="020B0604020202020204" pitchFamily="34" charset="0"/>
                <a:cs typeface="Arial" panose="020B0604020202020204" pitchFamily="34" charset="0"/>
              </a:rPr>
              <a:t>U.d. 09. </a:t>
            </a:r>
            <a:r>
              <a:rPr lang="es-ES" sz="2800" b="1" i="0" u="none" strike="noStrike" baseline="0" dirty="0">
                <a:latin typeface="Arial" panose="020B0604020202020204" pitchFamily="34" charset="0"/>
                <a:cs typeface="Arial" panose="020B0604020202020204" pitchFamily="34" charset="0"/>
              </a:rPr>
              <a:t>Combinación de tablas y unión de consultas </a:t>
            </a:r>
            <a:br>
              <a:rPr lang="es-ES" sz="1800" b="0" i="0" u="none" strike="noStrike" baseline="0" dirty="0">
                <a:solidFill>
                  <a:srgbClr val="000000"/>
                </a:solidFill>
                <a:latin typeface="Arial" panose="020B0604020202020204" pitchFamily="34" charset="0"/>
              </a:rPr>
            </a:br>
            <a:endParaRPr dirty="0"/>
          </a:p>
        </p:txBody>
      </p:sp>
      <p:sp>
        <p:nvSpPr>
          <p:cNvPr id="57" name="Google Shape;57;p13"/>
          <p:cNvSpPr txBox="1">
            <a:spLocks noGrp="1"/>
          </p:cNvSpPr>
          <p:nvPr>
            <p:ph type="subTitle" idx="1"/>
          </p:nvPr>
        </p:nvSpPr>
        <p:spPr>
          <a:xfrm>
            <a:off x="3844500" y="940870"/>
            <a:ext cx="1455000" cy="6540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b="1" dirty="0"/>
              <a:t>DAM 1</a:t>
            </a: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3;p29">
            <a:extLst>
              <a:ext uri="{FF2B5EF4-FFF2-40B4-BE49-F238E27FC236}">
                <a16:creationId xmlns:a16="http://schemas.microsoft.com/office/drawing/2014/main" id="{5C98ABAF-FC9A-4523-8FED-1E7FC05FF6B3}"/>
              </a:ext>
            </a:extLst>
          </p:cNvPr>
          <p:cNvSpPr txBox="1">
            <a:spLocks noGrp="1"/>
          </p:cNvSpPr>
          <p:nvPr>
            <p:ph type="title"/>
          </p:nvPr>
        </p:nvSpPr>
        <p:spPr>
          <a:xfrm>
            <a:off x="183559" y="266203"/>
            <a:ext cx="8521700" cy="573088"/>
          </a:xfrm>
          <a:prstGeom prst="rect">
            <a:avLst/>
          </a:prstGeom>
        </p:spPr>
        <p:txBody>
          <a:bodyPr spcFirstLastPara="1" wrap="square" lIns="91425" tIns="91425" rIns="91425" bIns="91425" anchor="t" anchorCtr="0">
            <a:noAutofit/>
          </a:bodyPr>
          <a:lstStyle/>
          <a:p>
            <a:pPr lvl="0"/>
            <a:r>
              <a:rPr lang="es" sz="2800" b="1" dirty="0"/>
              <a:t>1. </a:t>
            </a:r>
            <a:r>
              <a:rPr lang="es-ES" sz="2800" b="1" dirty="0"/>
              <a:t>Consultas </a:t>
            </a:r>
            <a:r>
              <a:rPr lang="es-ES" sz="2800" b="1" dirty="0" err="1"/>
              <a:t>multitabla</a:t>
            </a:r>
            <a:r>
              <a:rPr lang="es-ES" sz="2800" b="1" dirty="0"/>
              <a:t>. </a:t>
            </a:r>
            <a:r>
              <a:rPr lang="es-ES" sz="2800" b="1" dirty="0" err="1"/>
              <a:t>Sql</a:t>
            </a:r>
            <a:r>
              <a:rPr lang="es-ES" sz="2800" b="1" dirty="0"/>
              <a:t> 1</a:t>
            </a:r>
            <a:endParaRPr sz="2800" b="1" dirty="0"/>
          </a:p>
        </p:txBody>
      </p:sp>
      <p:pic>
        <p:nvPicPr>
          <p:cNvPr id="7" name="Imagen 6">
            <a:extLst>
              <a:ext uri="{FF2B5EF4-FFF2-40B4-BE49-F238E27FC236}">
                <a16:creationId xmlns:a16="http://schemas.microsoft.com/office/drawing/2014/main" id="{E84583A0-67D5-4C4E-9E66-F128A4C093A0}"/>
              </a:ext>
            </a:extLst>
          </p:cNvPr>
          <p:cNvPicPr>
            <a:picLocks noChangeAspect="1"/>
          </p:cNvPicPr>
          <p:nvPr/>
        </p:nvPicPr>
        <p:blipFill>
          <a:blip r:embed="rId2"/>
          <a:stretch>
            <a:fillRect/>
          </a:stretch>
        </p:blipFill>
        <p:spPr>
          <a:xfrm>
            <a:off x="3195801" y="1219191"/>
            <a:ext cx="5344000" cy="3176151"/>
          </a:xfrm>
          <a:prstGeom prst="rect">
            <a:avLst/>
          </a:prstGeom>
        </p:spPr>
      </p:pic>
      <p:sp>
        <p:nvSpPr>
          <p:cNvPr id="3" name="CuadroTexto 2">
            <a:extLst>
              <a:ext uri="{FF2B5EF4-FFF2-40B4-BE49-F238E27FC236}">
                <a16:creationId xmlns:a16="http://schemas.microsoft.com/office/drawing/2014/main" id="{9F3DB35C-0FEE-8039-7803-43D21F5BC374}"/>
              </a:ext>
            </a:extLst>
          </p:cNvPr>
          <p:cNvSpPr txBox="1"/>
          <p:nvPr/>
        </p:nvSpPr>
        <p:spPr>
          <a:xfrm>
            <a:off x="385579" y="1053979"/>
            <a:ext cx="2538376" cy="3754874"/>
          </a:xfrm>
          <a:prstGeom prst="rect">
            <a:avLst/>
          </a:prstGeom>
          <a:noFill/>
        </p:spPr>
        <p:txBody>
          <a:bodyPr wrap="square">
            <a:spAutoFit/>
          </a:bodyPr>
          <a:lstStyle/>
          <a:p>
            <a:pPr marL="114300"/>
            <a:r>
              <a:rPr lang="es-ES" sz="1400" dirty="0">
                <a:latin typeface="Consolas" panose="020B0609020204030204" pitchFamily="49" charset="0"/>
                <a:cs typeface="Calibri" panose="020F0502020204030204" pitchFamily="34" charset="0"/>
              </a:rPr>
              <a:t>Realizar una consulta </a:t>
            </a:r>
            <a:r>
              <a:rPr lang="es-ES" sz="1400" dirty="0" err="1">
                <a:latin typeface="Consolas" panose="020B0609020204030204" pitchFamily="49" charset="0"/>
                <a:cs typeface="Calibri" panose="020F0502020204030204" pitchFamily="34" charset="0"/>
              </a:rPr>
              <a:t>multitabla</a:t>
            </a:r>
            <a:r>
              <a:rPr lang="es-ES" sz="1400" dirty="0">
                <a:latin typeface="Consolas" panose="020B0609020204030204" pitchFamily="49" charset="0"/>
                <a:cs typeface="Calibri" panose="020F0502020204030204" pitchFamily="34" charset="0"/>
              </a:rPr>
              <a:t> no limita las características de filtrado y agrupación que ofrece SQL, por ejemplo, si se desea realizar una consulta para obtener cuántos pedidos ha  gestionado cada empleado, se modificaría la consulta anterior para agrupar por la columna Nombre de Empleado y contar la columna </a:t>
            </a:r>
            <a:r>
              <a:rPr lang="es-ES" sz="1400" dirty="0" err="1">
                <a:latin typeface="Consolas" panose="020B0609020204030204" pitchFamily="49" charset="0"/>
                <a:cs typeface="Calibri" panose="020F0502020204030204" pitchFamily="34" charset="0"/>
              </a:rPr>
              <a:t>CodigoPedido</a:t>
            </a:r>
            <a:r>
              <a:rPr lang="es-ES" sz="1400" dirty="0">
                <a:latin typeface="Consolas" panose="020B0609020204030204" pitchFamily="49" charset="0"/>
                <a:cs typeface="Calibri" panose="020F0502020204030204" pitchFamily="34" charset="0"/>
              </a:rPr>
              <a:t>:</a:t>
            </a:r>
          </a:p>
          <a:p>
            <a:pPr marL="114300"/>
            <a:endParaRPr lang="es-ES" sz="1400" dirty="0">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02751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069E0-557E-4C93-9914-C077774CA649}"/>
              </a:ext>
            </a:extLst>
          </p:cNvPr>
          <p:cNvSpPr>
            <a:spLocks noGrp="1"/>
          </p:cNvSpPr>
          <p:nvPr>
            <p:ph type="title"/>
          </p:nvPr>
        </p:nvSpPr>
        <p:spPr/>
        <p:txBody>
          <a:bodyPr>
            <a:normAutofit/>
          </a:bodyPr>
          <a:lstStyle/>
          <a:p>
            <a:r>
              <a:rPr lang="es-ES" sz="2800" b="1" dirty="0"/>
              <a:t>1. Consultas </a:t>
            </a:r>
            <a:r>
              <a:rPr lang="es-ES" sz="2800" b="1" dirty="0" err="1"/>
              <a:t>multitabla</a:t>
            </a:r>
            <a:r>
              <a:rPr lang="es-ES" sz="2800" b="1" dirty="0"/>
              <a:t> SQL 2</a:t>
            </a:r>
          </a:p>
        </p:txBody>
      </p:sp>
      <p:sp>
        <p:nvSpPr>
          <p:cNvPr id="3" name="Marcador de texto 2">
            <a:extLst>
              <a:ext uri="{FF2B5EF4-FFF2-40B4-BE49-F238E27FC236}">
                <a16:creationId xmlns:a16="http://schemas.microsoft.com/office/drawing/2014/main" id="{5F0B82FF-779B-44F6-98FF-288F8C386274}"/>
              </a:ext>
            </a:extLst>
          </p:cNvPr>
          <p:cNvSpPr>
            <a:spLocks noGrp="1"/>
          </p:cNvSpPr>
          <p:nvPr>
            <p:ph type="body" idx="1"/>
          </p:nvPr>
        </p:nvSpPr>
        <p:spPr>
          <a:xfrm>
            <a:off x="958608" y="1017725"/>
            <a:ext cx="7226784" cy="3416400"/>
          </a:xfrm>
        </p:spPr>
        <p:txBody>
          <a:bodyPr>
            <a:noAutofit/>
          </a:bodyPr>
          <a:lstStyle/>
          <a:p>
            <a:pPr marL="114300" indent="0">
              <a:buNone/>
            </a:pPr>
            <a:r>
              <a:rPr lang="es-ES" sz="1600" dirty="0">
                <a:latin typeface="Bookman Old Style" panose="02050604050505020204" pitchFamily="18" charset="0"/>
              </a:rPr>
              <a:t>SQL 2 introduce otra sintaxis para los siguientes tipos de consultas </a:t>
            </a:r>
            <a:r>
              <a:rPr lang="es-ES" sz="1600" dirty="0" err="1">
                <a:latin typeface="Bookman Old Style" panose="02050604050505020204" pitchFamily="18" charset="0"/>
              </a:rPr>
              <a:t>multitablas</a:t>
            </a:r>
            <a:r>
              <a:rPr lang="es-ES" sz="1600" dirty="0">
                <a:latin typeface="Bookman Old Style" panose="02050604050505020204" pitchFamily="18" charset="0"/>
              </a:rPr>
              <a:t>; las </a:t>
            </a:r>
            <a:r>
              <a:rPr lang="es-ES" sz="1600" dirty="0" err="1">
                <a:solidFill>
                  <a:srgbClr val="FFFF00"/>
                </a:solidFill>
                <a:latin typeface="Bookman Old Style" panose="02050604050505020204" pitchFamily="18" charset="0"/>
              </a:rPr>
              <a:t>joins</a:t>
            </a:r>
            <a:r>
              <a:rPr lang="es-ES" sz="1600" dirty="0">
                <a:latin typeface="Bookman Old Style" panose="02050604050505020204" pitchFamily="18" charset="0"/>
              </a:rPr>
              <a:t> (o composiciones) internas, externas y productos cartesianos (también llamadas composiciones cruzadas):</a:t>
            </a:r>
          </a:p>
          <a:p>
            <a:pPr marL="114300" indent="0">
              <a:buNone/>
            </a:pPr>
            <a:endParaRPr lang="es-ES" sz="1600" dirty="0">
              <a:latin typeface="Bookman Old Style" panose="02050604050505020204" pitchFamily="18" charset="0"/>
            </a:endParaRPr>
          </a:p>
          <a:p>
            <a:pPr marL="571500" lvl="1" indent="0">
              <a:spcBef>
                <a:spcPts val="800"/>
              </a:spcBef>
              <a:buNone/>
            </a:pPr>
            <a:r>
              <a:rPr lang="es-ES" sz="1450" dirty="0">
                <a:latin typeface="Bookman Old Style" panose="02050604050505020204" pitchFamily="18" charset="0"/>
              </a:rPr>
              <a:t>1. </a:t>
            </a:r>
            <a:r>
              <a:rPr lang="es-ES" sz="1450" dirty="0" err="1">
                <a:latin typeface="Bookman Old Style" panose="02050604050505020204" pitchFamily="18" charset="0"/>
              </a:rPr>
              <a:t>Join</a:t>
            </a:r>
            <a:r>
              <a:rPr lang="es-ES" sz="1450" dirty="0">
                <a:latin typeface="Bookman Old Style" panose="02050604050505020204" pitchFamily="18" charset="0"/>
              </a:rPr>
              <a:t> Interna:</a:t>
            </a:r>
          </a:p>
          <a:p>
            <a:pPr marL="1193800" lvl="1" indent="-285750">
              <a:spcBef>
                <a:spcPts val="800"/>
              </a:spcBef>
            </a:pPr>
            <a:r>
              <a:rPr lang="es-ES" sz="1450" dirty="0">
                <a:latin typeface="Bookman Old Style" panose="02050604050505020204" pitchFamily="18" charset="0"/>
              </a:rPr>
              <a:t>De equivalencia </a:t>
            </a:r>
            <a:r>
              <a:rPr lang="es-ES" sz="1450" b="1" dirty="0">
                <a:solidFill>
                  <a:srgbClr val="FFFF00"/>
                </a:solidFill>
                <a:latin typeface="Bookman Old Style" panose="02050604050505020204" pitchFamily="18" charset="0"/>
              </a:rPr>
              <a:t>(INNER JOIN)</a:t>
            </a:r>
          </a:p>
          <a:p>
            <a:pPr marL="1193800" lvl="1" indent="-285750">
              <a:spcBef>
                <a:spcPts val="800"/>
              </a:spcBef>
            </a:pPr>
            <a:r>
              <a:rPr lang="es-ES" sz="1450" dirty="0">
                <a:latin typeface="Bookman Old Style" panose="02050604050505020204" pitchFamily="18" charset="0"/>
              </a:rPr>
              <a:t>Natural </a:t>
            </a:r>
            <a:r>
              <a:rPr lang="es-ES" sz="1450" b="1" dirty="0">
                <a:solidFill>
                  <a:srgbClr val="FFFF00"/>
                </a:solidFill>
                <a:latin typeface="Bookman Old Style" panose="02050604050505020204" pitchFamily="18" charset="0"/>
              </a:rPr>
              <a:t>(NATURAL JOIN)</a:t>
            </a:r>
          </a:p>
          <a:p>
            <a:pPr marL="571500" lvl="1" indent="0">
              <a:spcBef>
                <a:spcPts val="800"/>
              </a:spcBef>
              <a:buNone/>
            </a:pPr>
            <a:r>
              <a:rPr lang="es-ES" sz="1450" dirty="0">
                <a:latin typeface="Bookman Old Style" panose="02050604050505020204" pitchFamily="18" charset="0"/>
              </a:rPr>
              <a:t>2. Producto Cartesiano </a:t>
            </a:r>
            <a:r>
              <a:rPr lang="es-ES" sz="1450" b="1" dirty="0">
                <a:solidFill>
                  <a:srgbClr val="FFFF00"/>
                </a:solidFill>
                <a:latin typeface="Bookman Old Style" panose="02050604050505020204" pitchFamily="18" charset="0"/>
              </a:rPr>
              <a:t>(CROSS JOIN)</a:t>
            </a:r>
          </a:p>
          <a:p>
            <a:pPr marL="571500" lvl="1" indent="0">
              <a:spcBef>
                <a:spcPts val="800"/>
              </a:spcBef>
              <a:buNone/>
            </a:pPr>
            <a:r>
              <a:rPr lang="es-ES" sz="1450" dirty="0">
                <a:latin typeface="Bookman Old Style" panose="02050604050505020204" pitchFamily="18" charset="0"/>
              </a:rPr>
              <a:t>3. </a:t>
            </a:r>
            <a:r>
              <a:rPr lang="es-ES" sz="1450" dirty="0" err="1">
                <a:latin typeface="Bookman Old Style" panose="02050604050505020204" pitchFamily="18" charset="0"/>
              </a:rPr>
              <a:t>Join</a:t>
            </a:r>
            <a:r>
              <a:rPr lang="es-ES" sz="1450" dirty="0">
                <a:latin typeface="Bookman Old Style" panose="02050604050505020204" pitchFamily="18" charset="0"/>
              </a:rPr>
              <a:t> Externa</a:t>
            </a:r>
          </a:p>
          <a:p>
            <a:pPr marL="1193800" lvl="1" indent="-285750">
              <a:spcBef>
                <a:spcPts val="800"/>
              </a:spcBef>
            </a:pPr>
            <a:r>
              <a:rPr lang="es-ES" sz="1450" dirty="0">
                <a:latin typeface="Bookman Old Style" panose="02050604050505020204" pitchFamily="18" charset="0"/>
              </a:rPr>
              <a:t>De tabla derecha </a:t>
            </a:r>
            <a:r>
              <a:rPr lang="es-ES" sz="1450" b="1" dirty="0">
                <a:solidFill>
                  <a:srgbClr val="FFFF00"/>
                </a:solidFill>
                <a:latin typeface="Bookman Old Style" panose="02050604050505020204" pitchFamily="18" charset="0"/>
              </a:rPr>
              <a:t>(RIGHT OUTER JOIN)</a:t>
            </a:r>
          </a:p>
          <a:p>
            <a:pPr marL="1193800" lvl="1" indent="-285750">
              <a:spcBef>
                <a:spcPts val="800"/>
              </a:spcBef>
            </a:pPr>
            <a:r>
              <a:rPr lang="es-ES" sz="1450" dirty="0">
                <a:latin typeface="Bookman Old Style" panose="02050604050505020204" pitchFamily="18" charset="0"/>
              </a:rPr>
              <a:t>De tabla izquierda </a:t>
            </a:r>
            <a:r>
              <a:rPr lang="es-ES" sz="1450" b="1" dirty="0">
                <a:solidFill>
                  <a:srgbClr val="FFFF00"/>
                </a:solidFill>
                <a:latin typeface="Bookman Old Style" panose="02050604050505020204" pitchFamily="18" charset="0"/>
              </a:rPr>
              <a:t>(LEFT OUTER JOIN)</a:t>
            </a:r>
          </a:p>
          <a:p>
            <a:pPr marL="1193800" lvl="1" indent="-285750">
              <a:spcBef>
                <a:spcPts val="800"/>
              </a:spcBef>
            </a:pPr>
            <a:r>
              <a:rPr lang="es-ES" sz="1450" dirty="0">
                <a:latin typeface="Bookman Old Style" panose="02050604050505020204" pitchFamily="18" charset="0"/>
              </a:rPr>
              <a:t>Completa </a:t>
            </a:r>
            <a:r>
              <a:rPr lang="es-ES" sz="1450" b="1" dirty="0">
                <a:solidFill>
                  <a:srgbClr val="FFFF00"/>
                </a:solidFill>
                <a:latin typeface="Bookman Old Style" panose="02050604050505020204" pitchFamily="18" charset="0"/>
              </a:rPr>
              <a:t>(FULL OUTER JOIN)</a:t>
            </a:r>
          </a:p>
        </p:txBody>
      </p:sp>
    </p:spTree>
    <p:extLst>
      <p:ext uri="{BB962C8B-B14F-4D97-AF65-F5344CB8AC3E}">
        <p14:creationId xmlns:p14="http://schemas.microsoft.com/office/powerpoint/2010/main" val="227471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069E0-557E-4C93-9914-C077774CA649}"/>
              </a:ext>
            </a:extLst>
          </p:cNvPr>
          <p:cNvSpPr>
            <a:spLocks noGrp="1"/>
          </p:cNvSpPr>
          <p:nvPr>
            <p:ph type="title"/>
          </p:nvPr>
        </p:nvSpPr>
        <p:spPr>
          <a:xfrm>
            <a:off x="311700" y="366758"/>
            <a:ext cx="8520600" cy="572700"/>
          </a:xfrm>
        </p:spPr>
        <p:txBody>
          <a:bodyPr>
            <a:normAutofit/>
          </a:bodyPr>
          <a:lstStyle/>
          <a:p>
            <a:r>
              <a:rPr lang="es-ES" sz="2800" b="1" dirty="0"/>
              <a:t>1. Consultas </a:t>
            </a:r>
            <a:r>
              <a:rPr lang="es-ES" sz="2800" b="1" dirty="0" err="1"/>
              <a:t>multitabla</a:t>
            </a:r>
            <a:r>
              <a:rPr lang="es-ES" sz="2800" b="1" dirty="0"/>
              <a:t> SQL 2</a:t>
            </a:r>
          </a:p>
        </p:txBody>
      </p:sp>
      <p:sp>
        <p:nvSpPr>
          <p:cNvPr id="5" name="Marcador de texto 4">
            <a:extLst>
              <a:ext uri="{FF2B5EF4-FFF2-40B4-BE49-F238E27FC236}">
                <a16:creationId xmlns:a16="http://schemas.microsoft.com/office/drawing/2014/main" id="{47E75E0F-0B78-48AF-8811-849E4FB035D2}"/>
              </a:ext>
            </a:extLst>
          </p:cNvPr>
          <p:cNvSpPr>
            <a:spLocks noGrp="1"/>
          </p:cNvSpPr>
          <p:nvPr>
            <p:ph type="body" idx="1"/>
          </p:nvPr>
        </p:nvSpPr>
        <p:spPr>
          <a:xfrm>
            <a:off x="311700" y="939458"/>
            <a:ext cx="8139288" cy="1910068"/>
          </a:xfrm>
        </p:spPr>
        <p:txBody>
          <a:bodyPr>
            <a:noAutofit/>
          </a:bodyPr>
          <a:lstStyle/>
          <a:p>
            <a:pPr marL="114300" indent="0" algn="just">
              <a:buNone/>
            </a:pPr>
            <a:r>
              <a:rPr lang="es-ES" sz="1600" b="1" dirty="0">
                <a:solidFill>
                  <a:srgbClr val="FFFF00"/>
                </a:solidFill>
                <a:latin typeface="Bookman Old Style" panose="02050604050505020204" pitchFamily="18" charset="0"/>
              </a:rPr>
              <a:t>Composiciones internas. INNER JOIN</a:t>
            </a:r>
          </a:p>
          <a:p>
            <a:pPr marL="114300" indent="0" algn="just">
              <a:buNone/>
            </a:pPr>
            <a:endParaRPr lang="es-ES" sz="1200" b="1" dirty="0">
              <a:solidFill>
                <a:srgbClr val="FFFF00"/>
              </a:solidFill>
              <a:latin typeface="Bookman Old Style" panose="02050604050505020204" pitchFamily="18" charset="0"/>
            </a:endParaRPr>
          </a:p>
          <a:p>
            <a:pPr marL="114300" indent="0" algn="just">
              <a:buNone/>
            </a:pPr>
            <a:r>
              <a:rPr lang="es-ES" sz="1200" dirty="0">
                <a:latin typeface="Bookman Old Style" panose="02050604050505020204" pitchFamily="18" charset="0"/>
              </a:rPr>
              <a:t>Hay dos formas diferentes para expresar las INNER JOIN o composiciones internas. La primera, usa la palabra reservada JOIN, mientras que la segunda usa para separar las tablas a combinar en la sentencia FROM, es decir, las de SQL 1.</a:t>
            </a:r>
          </a:p>
          <a:p>
            <a:pPr marL="114300" indent="0" algn="just">
              <a:buNone/>
            </a:pPr>
            <a:endParaRPr lang="es-ES" sz="1200" dirty="0">
              <a:latin typeface="Bookman Old Style" panose="02050604050505020204" pitchFamily="18" charset="0"/>
            </a:endParaRPr>
          </a:p>
          <a:p>
            <a:pPr marL="114300" indent="0" algn="just">
              <a:buNone/>
            </a:pPr>
            <a:r>
              <a:rPr lang="es-ES" sz="1200" dirty="0">
                <a:latin typeface="Bookman Old Style" panose="02050604050505020204" pitchFamily="18" charset="0"/>
              </a:rPr>
              <a:t>Con la operación INNER JOIN se calcula el producto cartesiano de todos los registros, después, cada registro en la primera tabla es combinado con cada registro de la segunda tabla, y solo se seleccionan aquellos registros que satisfacen las condiciones que se especifiquen. Hay que tener en cuenta que los valores Nulos no se combinan.</a:t>
            </a:r>
          </a:p>
        </p:txBody>
      </p:sp>
      <p:pic>
        <p:nvPicPr>
          <p:cNvPr id="7" name="Imagen 6">
            <a:extLst>
              <a:ext uri="{FF2B5EF4-FFF2-40B4-BE49-F238E27FC236}">
                <a16:creationId xmlns:a16="http://schemas.microsoft.com/office/drawing/2014/main" id="{C158DC3F-F687-4715-9FF9-0A6C541C7A47}"/>
              </a:ext>
            </a:extLst>
          </p:cNvPr>
          <p:cNvPicPr>
            <a:picLocks noChangeAspect="1"/>
          </p:cNvPicPr>
          <p:nvPr/>
        </p:nvPicPr>
        <p:blipFill>
          <a:blip r:embed="rId2"/>
          <a:stretch>
            <a:fillRect/>
          </a:stretch>
        </p:blipFill>
        <p:spPr>
          <a:xfrm>
            <a:off x="3498029" y="2849526"/>
            <a:ext cx="4359432" cy="1856493"/>
          </a:xfrm>
          <a:prstGeom prst="rect">
            <a:avLst/>
          </a:prstGeom>
        </p:spPr>
      </p:pic>
    </p:spTree>
    <p:extLst>
      <p:ext uri="{BB962C8B-B14F-4D97-AF65-F5344CB8AC3E}">
        <p14:creationId xmlns:p14="http://schemas.microsoft.com/office/powerpoint/2010/main" val="405933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6" name="Google Shape;176;p31"/>
          <p:cNvPicPr preferRelativeResize="0"/>
          <p:nvPr/>
        </p:nvPicPr>
        <p:blipFill>
          <a:blip r:embed="rId3">
            <a:alphaModFix/>
          </a:blip>
          <a:stretch>
            <a:fillRect/>
          </a:stretch>
        </p:blipFill>
        <p:spPr>
          <a:xfrm>
            <a:off x="1771982" y="504718"/>
            <a:ext cx="5149814" cy="4134064"/>
          </a:xfrm>
          <a:prstGeom prst="rect">
            <a:avLst/>
          </a:prstGeom>
          <a:solidFill>
            <a:schemeClr val="tx1"/>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069E0-557E-4C93-9914-C077774CA649}"/>
              </a:ext>
            </a:extLst>
          </p:cNvPr>
          <p:cNvSpPr>
            <a:spLocks noGrp="1"/>
          </p:cNvSpPr>
          <p:nvPr>
            <p:ph type="title"/>
          </p:nvPr>
        </p:nvSpPr>
        <p:spPr>
          <a:xfrm>
            <a:off x="444611" y="325630"/>
            <a:ext cx="8520600" cy="572700"/>
          </a:xfrm>
        </p:spPr>
        <p:txBody>
          <a:bodyPr>
            <a:normAutofit/>
          </a:bodyPr>
          <a:lstStyle/>
          <a:p>
            <a:r>
              <a:rPr lang="es-ES" sz="2800" b="1" dirty="0"/>
              <a:t>1. Consultas </a:t>
            </a:r>
            <a:r>
              <a:rPr lang="es-ES" sz="2800" b="1" dirty="0" err="1"/>
              <a:t>multitabla</a:t>
            </a:r>
            <a:r>
              <a:rPr lang="es-ES" sz="2800" b="1" dirty="0"/>
              <a:t> SQL 2</a:t>
            </a:r>
          </a:p>
        </p:txBody>
      </p:sp>
      <p:sp>
        <p:nvSpPr>
          <p:cNvPr id="6" name="Rectángulo 5">
            <a:extLst>
              <a:ext uri="{FF2B5EF4-FFF2-40B4-BE49-F238E27FC236}">
                <a16:creationId xmlns:a16="http://schemas.microsoft.com/office/drawing/2014/main" id="{C4A4C26D-F350-44B4-BDE2-7F48BA4D4F9D}"/>
              </a:ext>
            </a:extLst>
          </p:cNvPr>
          <p:cNvSpPr/>
          <p:nvPr/>
        </p:nvSpPr>
        <p:spPr>
          <a:xfrm>
            <a:off x="444611" y="1020219"/>
            <a:ext cx="8305984" cy="1323439"/>
          </a:xfrm>
          <a:prstGeom prst="rect">
            <a:avLst/>
          </a:prstGeom>
        </p:spPr>
        <p:txBody>
          <a:bodyPr wrap="square">
            <a:spAutoFit/>
          </a:bodyPr>
          <a:lstStyle/>
          <a:p>
            <a:pPr algn="just"/>
            <a:r>
              <a:rPr lang="es-ES" sz="1600" b="1" dirty="0">
                <a:solidFill>
                  <a:srgbClr val="FFFF00"/>
                </a:solidFill>
                <a:latin typeface="Bookman Old Style" panose="02050604050505020204" pitchFamily="18" charset="0"/>
              </a:rPr>
              <a:t>Composiciones naturales. NATURAL JOIN</a:t>
            </a:r>
          </a:p>
          <a:p>
            <a:pPr algn="just"/>
            <a:endParaRPr lang="es-ES" sz="1600" b="1" dirty="0">
              <a:latin typeface="Bookman Old Style" panose="02050604050505020204" pitchFamily="18" charset="0"/>
            </a:endParaRPr>
          </a:p>
          <a:p>
            <a:pPr algn="just"/>
            <a:r>
              <a:rPr lang="es-ES" sz="1600" dirty="0">
                <a:latin typeface="Bookman Old Style" panose="02050604050505020204" pitchFamily="18" charset="0"/>
              </a:rPr>
              <a:t>Es una especialización de la INNER JOIN. En este caso se comparan todas las columnas que tengan el mismo nombre en ambas tablas. La tabla resultante contiene solo una columna por cada par de columnas con el mismo nombre. </a:t>
            </a:r>
          </a:p>
        </p:txBody>
      </p:sp>
      <p:pic>
        <p:nvPicPr>
          <p:cNvPr id="1026" name="Picture 2" descr="Resultado de imagen de natural join">
            <a:extLst>
              <a:ext uri="{FF2B5EF4-FFF2-40B4-BE49-F238E27FC236}">
                <a16:creationId xmlns:a16="http://schemas.microsoft.com/office/drawing/2014/main" id="{C50DA3B5-99A0-4307-BCD6-578D71283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320" y="2343658"/>
            <a:ext cx="3115341" cy="2338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2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920E192-6B4A-4E85-981D-3104590C3AD7}"/>
              </a:ext>
            </a:extLst>
          </p:cNvPr>
          <p:cNvSpPr>
            <a:spLocks noGrp="1"/>
          </p:cNvSpPr>
          <p:nvPr>
            <p:ph type="body" idx="1"/>
          </p:nvPr>
        </p:nvSpPr>
        <p:spPr>
          <a:xfrm>
            <a:off x="352552" y="435663"/>
            <a:ext cx="8438896" cy="4497843"/>
          </a:xfrm>
        </p:spPr>
        <p:txBody>
          <a:bodyPr>
            <a:noAutofit/>
          </a:bodyPr>
          <a:lstStyle/>
          <a:p>
            <a:pPr marL="114300" indent="0">
              <a:buNone/>
            </a:pPr>
            <a:r>
              <a:rPr lang="es-ES" sz="1100" b="1" dirty="0">
                <a:latin typeface="Times New Roman" panose="02020603050405020304" pitchFamily="18" charset="0"/>
                <a:cs typeface="Times New Roman" panose="02020603050405020304" pitchFamily="18" charset="0"/>
              </a:rPr>
              <a:t>CREATE DATABASE tema8;</a:t>
            </a:r>
          </a:p>
          <a:p>
            <a:pPr marL="114300" indent="0">
              <a:buNone/>
            </a:pPr>
            <a:r>
              <a:rPr lang="es-ES" sz="1100" b="1" dirty="0">
                <a:latin typeface="Times New Roman" panose="02020603050405020304" pitchFamily="18" charset="0"/>
                <a:cs typeface="Times New Roman" panose="02020603050405020304" pitchFamily="18" charset="0"/>
              </a:rPr>
              <a:t>use tema8;</a:t>
            </a:r>
          </a:p>
          <a:p>
            <a:pPr marL="114300" indent="0">
              <a:buNone/>
            </a:pPr>
            <a:r>
              <a:rPr lang="es-ES" sz="1100" b="1" dirty="0">
                <a:latin typeface="Times New Roman" panose="02020603050405020304" pitchFamily="18" charset="0"/>
                <a:cs typeface="Times New Roman" panose="02020603050405020304" pitchFamily="18" charset="0"/>
              </a:rPr>
              <a:t>CREATE TABLE empleados (</a:t>
            </a:r>
            <a:r>
              <a:rPr lang="es-ES" sz="1100" b="1" dirty="0" err="1">
                <a:latin typeface="Times New Roman" panose="02020603050405020304" pitchFamily="18" charset="0"/>
                <a:cs typeface="Times New Roman" panose="02020603050405020304" pitchFamily="18" charset="0"/>
              </a:rPr>
              <a:t>Cod_empleado</a:t>
            </a:r>
            <a:r>
              <a:rPr lang="es-ES" sz="1100" b="1" dirty="0">
                <a:latin typeface="Times New Roman" panose="02020603050405020304" pitchFamily="18" charset="0"/>
                <a:cs typeface="Times New Roman" panose="02020603050405020304" pitchFamily="18" charset="0"/>
              </a:rPr>
              <a:t> INT (11) PRIMARY KEY NOT NULL, nombre VARCHAR (50) NOT NULL, </a:t>
            </a:r>
            <a:r>
              <a:rPr lang="es-ES" sz="1100" b="1" dirty="0" err="1">
                <a:latin typeface="Times New Roman" panose="02020603050405020304" pitchFamily="18" charset="0"/>
                <a:cs typeface="Times New Roman" panose="02020603050405020304" pitchFamily="18" charset="0"/>
              </a:rPr>
              <a:t>CodigoOficina</a:t>
            </a:r>
            <a:r>
              <a:rPr lang="es-ES" sz="1100" b="1" dirty="0">
                <a:latin typeface="Times New Roman" panose="02020603050405020304" pitchFamily="18" charset="0"/>
                <a:cs typeface="Times New Roman" panose="02020603050405020304" pitchFamily="18" charset="0"/>
              </a:rPr>
              <a:t> VARCHAR (10));</a:t>
            </a:r>
          </a:p>
          <a:p>
            <a:pPr marL="114300" indent="0">
              <a:buNone/>
            </a:pPr>
            <a:r>
              <a:rPr lang="es-ES" sz="1100" b="1" dirty="0">
                <a:latin typeface="Times New Roman" panose="02020603050405020304" pitchFamily="18" charset="0"/>
                <a:cs typeface="Times New Roman" panose="02020603050405020304" pitchFamily="18" charset="0"/>
              </a:rPr>
              <a:t>CREATE TABLE oficinas (</a:t>
            </a:r>
            <a:r>
              <a:rPr lang="es-ES" sz="1100" b="1" dirty="0" err="1">
                <a:latin typeface="Times New Roman" panose="02020603050405020304" pitchFamily="18" charset="0"/>
                <a:cs typeface="Times New Roman" panose="02020603050405020304" pitchFamily="18" charset="0"/>
              </a:rPr>
              <a:t>CodigoOficina</a:t>
            </a:r>
            <a:r>
              <a:rPr lang="es-ES" sz="1100" b="1" dirty="0">
                <a:latin typeface="Times New Roman" panose="02020603050405020304" pitchFamily="18" charset="0"/>
                <a:cs typeface="Times New Roman" panose="02020603050405020304" pitchFamily="18" charset="0"/>
              </a:rPr>
              <a:t> VARCHAR (10) PRIMARY KEY NOT NULL, ciudad VARCHAR (30) NOT NULL, </a:t>
            </a:r>
            <a:r>
              <a:rPr lang="es-ES" sz="1100" b="1" dirty="0" err="1">
                <a:latin typeface="Times New Roman" panose="02020603050405020304" pitchFamily="18" charset="0"/>
                <a:cs typeface="Times New Roman" panose="02020603050405020304" pitchFamily="18" charset="0"/>
              </a:rPr>
              <a:t>Telefono</a:t>
            </a:r>
            <a:r>
              <a:rPr lang="es-ES" sz="1100" b="1" dirty="0">
                <a:latin typeface="Times New Roman" panose="02020603050405020304" pitchFamily="18" charset="0"/>
                <a:cs typeface="Times New Roman" panose="02020603050405020304" pitchFamily="18" charset="0"/>
              </a:rPr>
              <a:t> VARCHAR (20) NOT NULL);</a:t>
            </a:r>
          </a:p>
          <a:p>
            <a:pPr marL="114300" indent="0">
              <a:buNone/>
            </a:pPr>
            <a:r>
              <a:rPr lang="es-ES" sz="1100" b="1" dirty="0">
                <a:latin typeface="Times New Roman" panose="02020603050405020304" pitchFamily="18" charset="0"/>
                <a:cs typeface="Times New Roman" panose="02020603050405020304" pitchFamily="18" charset="0"/>
              </a:rPr>
              <a:t>ALTER TABLE empleados ADD FOREIGN KEY (</a:t>
            </a:r>
            <a:r>
              <a:rPr lang="es-ES" sz="1100" b="1" dirty="0" err="1">
                <a:latin typeface="Times New Roman" panose="02020603050405020304" pitchFamily="18" charset="0"/>
                <a:cs typeface="Times New Roman" panose="02020603050405020304" pitchFamily="18" charset="0"/>
              </a:rPr>
              <a:t>CodigoOficina</a:t>
            </a:r>
            <a:r>
              <a:rPr lang="es-ES" sz="1100" b="1" dirty="0">
                <a:latin typeface="Times New Roman" panose="02020603050405020304" pitchFamily="18" charset="0"/>
                <a:cs typeface="Times New Roman" panose="02020603050405020304" pitchFamily="18" charset="0"/>
              </a:rPr>
              <a:t>) REFERENCES oficinas (</a:t>
            </a:r>
            <a:r>
              <a:rPr lang="es-ES" sz="1100" b="1" dirty="0" err="1">
                <a:latin typeface="Times New Roman" panose="02020603050405020304" pitchFamily="18" charset="0"/>
                <a:cs typeface="Times New Roman" panose="02020603050405020304" pitchFamily="18" charset="0"/>
              </a:rPr>
              <a:t>CodigoOficina</a:t>
            </a:r>
            <a:r>
              <a:rPr lang="es-ES" sz="1100" b="1" dirty="0">
                <a:latin typeface="Times New Roman" panose="02020603050405020304" pitchFamily="18" charset="0"/>
                <a:cs typeface="Times New Roman" panose="02020603050405020304" pitchFamily="18" charset="0"/>
              </a:rPr>
              <a:t>);</a:t>
            </a:r>
          </a:p>
          <a:p>
            <a:pPr marL="114300" indent="0">
              <a:buNone/>
            </a:pPr>
            <a:endParaRPr lang="es-ES" sz="1100" b="1" dirty="0">
              <a:latin typeface="Times New Roman" panose="02020603050405020304" pitchFamily="18" charset="0"/>
              <a:cs typeface="Times New Roman" panose="02020603050405020304" pitchFamily="18" charset="0"/>
            </a:endParaRPr>
          </a:p>
          <a:p>
            <a:pPr marL="114300" indent="0">
              <a:buNone/>
            </a:pPr>
            <a:r>
              <a:rPr lang="es-ES" sz="1100" b="1" dirty="0">
                <a:latin typeface="Times New Roman" panose="02020603050405020304" pitchFamily="18" charset="0"/>
                <a:cs typeface="Times New Roman" panose="02020603050405020304" pitchFamily="18" charset="0"/>
              </a:rPr>
              <a:t>INSERT INTO oficinas VALUES ('1A’,’MADRID','978863498');</a:t>
            </a:r>
          </a:p>
          <a:p>
            <a:pPr marL="114300" indent="0">
              <a:buNone/>
            </a:pPr>
            <a:r>
              <a:rPr lang="es-ES" sz="1100" b="1" dirty="0">
                <a:latin typeface="Times New Roman" panose="02020603050405020304" pitchFamily="18" charset="0"/>
                <a:cs typeface="Times New Roman" panose="02020603050405020304" pitchFamily="18" charset="0"/>
              </a:rPr>
              <a:t>INSERT INTO oficinas VALUES ('2A','MONZÓN','978863499’);</a:t>
            </a:r>
          </a:p>
          <a:p>
            <a:pPr marL="114300" indent="0">
              <a:buNone/>
            </a:pPr>
            <a:r>
              <a:rPr lang="es-ES" sz="1100" b="1" dirty="0">
                <a:latin typeface="Times New Roman" panose="02020603050405020304" pitchFamily="18" charset="0"/>
                <a:cs typeface="Times New Roman" panose="02020603050405020304" pitchFamily="18" charset="0"/>
              </a:rPr>
              <a:t>INSERT INTO oficinas VALUES ('3A','MONZÓN','978863459’); </a:t>
            </a:r>
          </a:p>
          <a:p>
            <a:pPr marL="114300" indent="0">
              <a:buNone/>
            </a:pPr>
            <a:r>
              <a:rPr lang="es-ES" sz="1100" b="1" dirty="0">
                <a:latin typeface="Times New Roman" panose="02020603050405020304" pitchFamily="18" charset="0"/>
                <a:cs typeface="Times New Roman" panose="02020603050405020304" pitchFamily="18" charset="0"/>
              </a:rPr>
              <a:t>INSERT INTO empleados VALUES ('1’,’ROCÍO', '1a');</a:t>
            </a:r>
          </a:p>
          <a:p>
            <a:pPr marL="114300" indent="0">
              <a:buNone/>
            </a:pPr>
            <a:r>
              <a:rPr lang="es-ES" sz="1100" b="1" dirty="0">
                <a:latin typeface="Times New Roman" panose="02020603050405020304" pitchFamily="18" charset="0"/>
                <a:cs typeface="Times New Roman" panose="02020603050405020304" pitchFamily="18" charset="0"/>
              </a:rPr>
              <a:t>INSERT INTO empleados VALUES (‘4’,’JUAN', ‘5a');</a:t>
            </a:r>
          </a:p>
          <a:p>
            <a:pPr marL="114300" indent="0">
              <a:buNone/>
            </a:pPr>
            <a:r>
              <a:rPr lang="es-ES" sz="1100" b="1" dirty="0">
                <a:latin typeface="Times New Roman" panose="02020603050405020304" pitchFamily="18" charset="0"/>
                <a:cs typeface="Times New Roman" panose="02020603050405020304" pitchFamily="18" charset="0"/>
              </a:rPr>
              <a:t>INSERT INTO empleados VALUES ('2','JOSE', '3a');</a:t>
            </a:r>
          </a:p>
          <a:p>
            <a:pPr marL="114300" indent="0">
              <a:buNone/>
            </a:pPr>
            <a:r>
              <a:rPr lang="es-ES" sz="1100" b="1" dirty="0">
                <a:latin typeface="Times New Roman" panose="02020603050405020304" pitchFamily="18" charset="0"/>
                <a:cs typeface="Times New Roman" panose="02020603050405020304" pitchFamily="18" charset="0"/>
              </a:rPr>
              <a:t>INSERT INTO empleados VALUES ('3','ANA', '2a');</a:t>
            </a:r>
          </a:p>
          <a:p>
            <a:pPr marL="114300" indent="0">
              <a:buNone/>
            </a:pPr>
            <a:endParaRPr lang="es-ES" sz="1100" b="1" dirty="0">
              <a:latin typeface="Times New Roman" panose="02020603050405020304" pitchFamily="18" charset="0"/>
              <a:cs typeface="Times New Roman" panose="02020603050405020304" pitchFamily="18" charset="0"/>
            </a:endParaRPr>
          </a:p>
          <a:p>
            <a:pPr marL="114300" indent="0">
              <a:buNone/>
            </a:pPr>
            <a:r>
              <a:rPr lang="es-ES" sz="1100" b="1" dirty="0">
                <a:latin typeface="Times New Roman" panose="02020603050405020304" pitchFamily="18" charset="0"/>
                <a:cs typeface="Times New Roman" panose="02020603050405020304" pitchFamily="18" charset="0"/>
              </a:rPr>
              <a:t>SELECT </a:t>
            </a:r>
            <a:r>
              <a:rPr lang="es-ES" sz="1100" b="1" dirty="0" err="1">
                <a:latin typeface="Times New Roman" panose="02020603050405020304" pitchFamily="18" charset="0"/>
                <a:cs typeface="Times New Roman" panose="02020603050405020304" pitchFamily="18" charset="0"/>
              </a:rPr>
              <a:t>CodigoOficina</a:t>
            </a:r>
            <a:r>
              <a:rPr lang="es-ES" sz="1100" b="1" dirty="0">
                <a:latin typeface="Times New Roman" panose="02020603050405020304" pitchFamily="18" charset="0"/>
                <a:cs typeface="Times New Roman" panose="02020603050405020304" pitchFamily="18" charset="0"/>
              </a:rPr>
              <a:t>, </a:t>
            </a:r>
            <a:r>
              <a:rPr lang="es-ES" sz="1100" b="1" dirty="0" err="1">
                <a:latin typeface="Times New Roman" panose="02020603050405020304" pitchFamily="18" charset="0"/>
                <a:cs typeface="Times New Roman" panose="02020603050405020304" pitchFamily="18" charset="0"/>
              </a:rPr>
              <a:t>empleados.nombre</a:t>
            </a:r>
            <a:r>
              <a:rPr lang="es-ES" sz="1100" b="1" dirty="0">
                <a:latin typeface="Times New Roman" panose="02020603050405020304" pitchFamily="18" charset="0"/>
                <a:cs typeface="Times New Roman" panose="02020603050405020304" pitchFamily="18" charset="0"/>
              </a:rPr>
              <a:t>, </a:t>
            </a:r>
            <a:r>
              <a:rPr lang="es-ES" sz="1100" b="1" dirty="0" err="1">
                <a:latin typeface="Times New Roman" panose="02020603050405020304" pitchFamily="18" charset="0"/>
                <a:cs typeface="Times New Roman" panose="02020603050405020304" pitchFamily="18" charset="0"/>
              </a:rPr>
              <a:t>oficinas.ciudad</a:t>
            </a:r>
            <a:r>
              <a:rPr lang="es-ES" sz="1100" b="1" dirty="0">
                <a:latin typeface="Times New Roman" panose="02020603050405020304" pitchFamily="18" charset="0"/>
                <a:cs typeface="Times New Roman" panose="02020603050405020304" pitchFamily="18" charset="0"/>
              </a:rPr>
              <a:t> FROM empleados NATURAL JOIN oficinas;</a:t>
            </a:r>
          </a:p>
          <a:p>
            <a:pPr marL="114300" indent="0">
              <a:buNone/>
            </a:pPr>
            <a:r>
              <a:rPr lang="es-ES" sz="1100" dirty="0">
                <a:latin typeface="Times New Roman" panose="02020603050405020304" pitchFamily="18" charset="0"/>
                <a:cs typeface="Times New Roman" panose="02020603050405020304" pitchFamily="18" charset="0"/>
              </a:rPr>
              <a:t>+---------------+--------+--------+</a:t>
            </a:r>
          </a:p>
          <a:p>
            <a:pPr marL="114300" indent="0">
              <a:buNone/>
            </a:pPr>
            <a:r>
              <a:rPr lang="es-ES" sz="1100" dirty="0">
                <a:latin typeface="Times New Roman" panose="02020603050405020304" pitchFamily="18" charset="0"/>
                <a:cs typeface="Times New Roman" panose="02020603050405020304" pitchFamily="18" charset="0"/>
              </a:rPr>
              <a:t>| </a:t>
            </a:r>
            <a:r>
              <a:rPr lang="es-ES" sz="1100" dirty="0" err="1">
                <a:latin typeface="Times New Roman" panose="02020603050405020304" pitchFamily="18" charset="0"/>
                <a:cs typeface="Times New Roman" panose="02020603050405020304" pitchFamily="18" charset="0"/>
              </a:rPr>
              <a:t>CodigoOficina</a:t>
            </a:r>
            <a:r>
              <a:rPr lang="es-ES" sz="1100" dirty="0">
                <a:latin typeface="Times New Roman" panose="02020603050405020304" pitchFamily="18" charset="0"/>
                <a:cs typeface="Times New Roman" panose="02020603050405020304" pitchFamily="18" charset="0"/>
              </a:rPr>
              <a:t> | nombre | ciudad |</a:t>
            </a:r>
          </a:p>
          <a:p>
            <a:pPr marL="114300" indent="0">
              <a:buNone/>
            </a:pPr>
            <a:r>
              <a:rPr lang="es-ES" sz="1100" dirty="0">
                <a:latin typeface="Times New Roman" panose="02020603050405020304" pitchFamily="18" charset="0"/>
                <a:cs typeface="Times New Roman" panose="02020603050405020304" pitchFamily="18" charset="0"/>
              </a:rPr>
              <a:t>+---------------+--------+--------+</a:t>
            </a:r>
          </a:p>
          <a:p>
            <a:pPr marL="114300" indent="0">
              <a:buNone/>
            </a:pPr>
            <a:r>
              <a:rPr lang="es-ES" sz="1100" dirty="0">
                <a:latin typeface="Times New Roman" panose="02020603050405020304" pitchFamily="18" charset="0"/>
                <a:cs typeface="Times New Roman" panose="02020603050405020304" pitchFamily="18" charset="0"/>
              </a:rPr>
              <a:t>| 1a            | ROCÍO  | MADRID |</a:t>
            </a:r>
          </a:p>
          <a:p>
            <a:pPr marL="114300" indent="0">
              <a:buNone/>
            </a:pPr>
            <a:r>
              <a:rPr lang="es-ES" sz="1100" dirty="0">
                <a:latin typeface="Times New Roman" panose="02020603050405020304" pitchFamily="18" charset="0"/>
                <a:cs typeface="Times New Roman" panose="02020603050405020304" pitchFamily="18" charset="0"/>
              </a:rPr>
              <a:t>| 2a            | ANA    | MONZÓN |</a:t>
            </a:r>
          </a:p>
          <a:p>
            <a:pPr marL="114300" indent="0">
              <a:buNone/>
            </a:pPr>
            <a:r>
              <a:rPr lang="es-ES" sz="1100" dirty="0">
                <a:latin typeface="Times New Roman" panose="02020603050405020304" pitchFamily="18" charset="0"/>
                <a:cs typeface="Times New Roman" panose="02020603050405020304" pitchFamily="18" charset="0"/>
              </a:rPr>
              <a:t>| 3a            | JOSE   | MONZÓN |</a:t>
            </a:r>
          </a:p>
          <a:p>
            <a:pPr marL="114300" indent="0">
              <a:buNone/>
            </a:pPr>
            <a:r>
              <a:rPr lang="es-ES" sz="1100" dirty="0">
                <a:latin typeface="Times New Roman" panose="02020603050405020304" pitchFamily="18" charset="0"/>
                <a:cs typeface="Times New Roman" panose="02020603050405020304" pitchFamily="18" charset="0"/>
              </a:rPr>
              <a:t>+---------------+--------+--------+</a:t>
            </a:r>
          </a:p>
          <a:p>
            <a:pPr marL="114300" indent="0">
              <a:buNone/>
            </a:pPr>
            <a:r>
              <a:rPr lang="es-ES" sz="1100" dirty="0">
                <a:latin typeface="Times New Roman" panose="02020603050405020304" pitchFamily="18" charset="0"/>
                <a:cs typeface="Times New Roman" panose="02020603050405020304" pitchFamily="18" charset="0"/>
              </a:rPr>
              <a:t>3 </a:t>
            </a:r>
            <a:r>
              <a:rPr lang="es-ES" sz="1100" dirty="0" err="1">
                <a:latin typeface="Times New Roman" panose="02020603050405020304" pitchFamily="18" charset="0"/>
                <a:cs typeface="Times New Roman" panose="02020603050405020304" pitchFamily="18" charset="0"/>
              </a:rPr>
              <a:t>rows</a:t>
            </a:r>
            <a:r>
              <a:rPr lang="es-ES" sz="1100" dirty="0">
                <a:latin typeface="Times New Roman" panose="02020603050405020304" pitchFamily="18" charset="0"/>
                <a:cs typeface="Times New Roman" panose="02020603050405020304" pitchFamily="18" charset="0"/>
              </a:rPr>
              <a:t> in set (0.00 </a:t>
            </a:r>
            <a:r>
              <a:rPr lang="es-ES" sz="1100" dirty="0" err="1">
                <a:latin typeface="Times New Roman" panose="02020603050405020304" pitchFamily="18" charset="0"/>
                <a:cs typeface="Times New Roman" panose="02020603050405020304" pitchFamily="18" charset="0"/>
              </a:rPr>
              <a:t>sec</a:t>
            </a:r>
            <a:r>
              <a:rPr lang="es-ES" sz="1100" dirty="0">
                <a:latin typeface="Times New Roman" panose="02020603050405020304" pitchFamily="18" charset="0"/>
                <a:cs typeface="Times New Roman" panose="02020603050405020304" pitchFamily="18" charset="0"/>
              </a:rPr>
              <a:t>)</a:t>
            </a:r>
          </a:p>
          <a:p>
            <a:pPr marL="114300" indent="0">
              <a:buNone/>
            </a:pPr>
            <a:endParaRPr lang="es-E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741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A3F3250-2E70-4EFC-A288-AA324C5E9861}"/>
              </a:ext>
            </a:extLst>
          </p:cNvPr>
          <p:cNvSpPr>
            <a:spLocks noGrp="1"/>
          </p:cNvSpPr>
          <p:nvPr>
            <p:ph type="title"/>
          </p:nvPr>
        </p:nvSpPr>
        <p:spPr/>
        <p:txBody>
          <a:bodyPr>
            <a:normAutofit/>
          </a:bodyPr>
          <a:lstStyle/>
          <a:p>
            <a:r>
              <a:rPr lang="es-ES" sz="2800" b="1" dirty="0"/>
              <a:t>1. Consultas </a:t>
            </a:r>
            <a:r>
              <a:rPr lang="es-ES" sz="2800" b="1" dirty="0" err="1"/>
              <a:t>multitabla</a:t>
            </a:r>
            <a:r>
              <a:rPr lang="es-ES" sz="2800" b="1" dirty="0"/>
              <a:t> SQL 2</a:t>
            </a:r>
          </a:p>
        </p:txBody>
      </p:sp>
      <p:sp>
        <p:nvSpPr>
          <p:cNvPr id="3" name="Marcador de texto 2">
            <a:extLst>
              <a:ext uri="{FF2B5EF4-FFF2-40B4-BE49-F238E27FC236}">
                <a16:creationId xmlns:a16="http://schemas.microsoft.com/office/drawing/2014/main" id="{8EB389D7-766B-4ACE-85A3-EA2EB8365F8C}"/>
              </a:ext>
            </a:extLst>
          </p:cNvPr>
          <p:cNvSpPr>
            <a:spLocks noGrp="1"/>
          </p:cNvSpPr>
          <p:nvPr>
            <p:ph type="body" idx="1"/>
          </p:nvPr>
        </p:nvSpPr>
        <p:spPr/>
        <p:txBody>
          <a:bodyPr>
            <a:normAutofit/>
          </a:bodyPr>
          <a:lstStyle/>
          <a:p>
            <a:pPr marL="114300" indent="0">
              <a:buNone/>
            </a:pPr>
            <a:r>
              <a:rPr lang="es-ES" sz="1800" b="1" dirty="0">
                <a:solidFill>
                  <a:srgbClr val="FFFF00"/>
                </a:solidFill>
                <a:latin typeface="Bookman Old Style" panose="02050604050505020204" pitchFamily="18" charset="0"/>
              </a:rPr>
              <a:t>Producto cartesiano. CROSS JOIN</a:t>
            </a:r>
          </a:p>
          <a:p>
            <a:pPr marL="114300" indent="0">
              <a:buNone/>
            </a:pPr>
            <a:r>
              <a:rPr lang="es-ES" sz="1800" dirty="0">
                <a:latin typeface="Bookman Old Style" panose="02050604050505020204" pitchFamily="18" charset="0"/>
              </a:rPr>
              <a:t>Este tipo de sintaxis devuelve el producto cartesiano de dos tablas:</a:t>
            </a:r>
          </a:p>
        </p:txBody>
      </p:sp>
      <p:pic>
        <p:nvPicPr>
          <p:cNvPr id="5" name="Imagen 4">
            <a:extLst>
              <a:ext uri="{FF2B5EF4-FFF2-40B4-BE49-F238E27FC236}">
                <a16:creationId xmlns:a16="http://schemas.microsoft.com/office/drawing/2014/main" id="{54DC0246-D256-4CBB-B3B7-D2A5310CE274}"/>
              </a:ext>
            </a:extLst>
          </p:cNvPr>
          <p:cNvPicPr>
            <a:picLocks noChangeAspect="1"/>
          </p:cNvPicPr>
          <p:nvPr/>
        </p:nvPicPr>
        <p:blipFill>
          <a:blip r:embed="rId2"/>
          <a:stretch>
            <a:fillRect/>
          </a:stretch>
        </p:blipFill>
        <p:spPr>
          <a:xfrm>
            <a:off x="4145463" y="2015678"/>
            <a:ext cx="4315362" cy="2388375"/>
          </a:xfrm>
          <a:prstGeom prst="rect">
            <a:avLst/>
          </a:prstGeom>
        </p:spPr>
      </p:pic>
      <p:pic>
        <p:nvPicPr>
          <p:cNvPr id="6" name="Imagen 5">
            <a:extLst>
              <a:ext uri="{FF2B5EF4-FFF2-40B4-BE49-F238E27FC236}">
                <a16:creationId xmlns:a16="http://schemas.microsoft.com/office/drawing/2014/main" id="{5B744CD5-5E3A-4871-B753-F811E719CA38}"/>
              </a:ext>
            </a:extLst>
          </p:cNvPr>
          <p:cNvPicPr>
            <a:picLocks noChangeAspect="1"/>
          </p:cNvPicPr>
          <p:nvPr/>
        </p:nvPicPr>
        <p:blipFill>
          <a:blip r:embed="rId3"/>
          <a:stretch>
            <a:fillRect/>
          </a:stretch>
        </p:blipFill>
        <p:spPr>
          <a:xfrm>
            <a:off x="545350" y="1933633"/>
            <a:ext cx="2683625" cy="1276233"/>
          </a:xfrm>
          <a:prstGeom prst="rect">
            <a:avLst/>
          </a:prstGeom>
        </p:spPr>
      </p:pic>
      <p:pic>
        <p:nvPicPr>
          <p:cNvPr id="11" name="Imagen 10">
            <a:extLst>
              <a:ext uri="{FF2B5EF4-FFF2-40B4-BE49-F238E27FC236}">
                <a16:creationId xmlns:a16="http://schemas.microsoft.com/office/drawing/2014/main" id="{D4B4E31A-16C0-4E1F-8FE1-6BD3519A28D6}"/>
              </a:ext>
            </a:extLst>
          </p:cNvPr>
          <p:cNvPicPr>
            <a:picLocks noChangeAspect="1"/>
          </p:cNvPicPr>
          <p:nvPr/>
        </p:nvPicPr>
        <p:blipFill>
          <a:blip r:embed="rId4"/>
          <a:stretch>
            <a:fillRect/>
          </a:stretch>
        </p:blipFill>
        <p:spPr>
          <a:xfrm>
            <a:off x="545349" y="3344752"/>
            <a:ext cx="2683625" cy="1224227"/>
          </a:xfrm>
          <a:prstGeom prst="rect">
            <a:avLst/>
          </a:prstGeom>
        </p:spPr>
      </p:pic>
    </p:spTree>
    <p:extLst>
      <p:ext uri="{BB962C8B-B14F-4D97-AF65-F5344CB8AC3E}">
        <p14:creationId xmlns:p14="http://schemas.microsoft.com/office/powerpoint/2010/main" val="4271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A3F3250-2E70-4EFC-A288-AA324C5E9861}"/>
              </a:ext>
            </a:extLst>
          </p:cNvPr>
          <p:cNvSpPr>
            <a:spLocks noGrp="1"/>
          </p:cNvSpPr>
          <p:nvPr>
            <p:ph type="title"/>
          </p:nvPr>
        </p:nvSpPr>
        <p:spPr/>
        <p:txBody>
          <a:bodyPr>
            <a:normAutofit fontScale="90000"/>
          </a:bodyPr>
          <a:lstStyle/>
          <a:p>
            <a:r>
              <a:rPr lang="es-ES" dirty="0"/>
              <a:t>1. Consultas </a:t>
            </a:r>
            <a:r>
              <a:rPr lang="es-ES" dirty="0" err="1"/>
              <a:t>multitabla</a:t>
            </a:r>
            <a:r>
              <a:rPr lang="es-ES" dirty="0"/>
              <a:t> SQL 2</a:t>
            </a:r>
          </a:p>
        </p:txBody>
      </p:sp>
      <p:sp>
        <p:nvSpPr>
          <p:cNvPr id="3" name="Marcador de texto 2">
            <a:extLst>
              <a:ext uri="{FF2B5EF4-FFF2-40B4-BE49-F238E27FC236}">
                <a16:creationId xmlns:a16="http://schemas.microsoft.com/office/drawing/2014/main" id="{8EB389D7-766B-4ACE-85A3-EA2EB8365F8C}"/>
              </a:ext>
            </a:extLst>
          </p:cNvPr>
          <p:cNvSpPr>
            <a:spLocks noGrp="1"/>
          </p:cNvSpPr>
          <p:nvPr>
            <p:ph type="body" idx="1"/>
          </p:nvPr>
        </p:nvSpPr>
        <p:spPr>
          <a:xfrm>
            <a:off x="311700" y="1152475"/>
            <a:ext cx="7630821" cy="3416400"/>
          </a:xfrm>
        </p:spPr>
        <p:txBody>
          <a:bodyPr>
            <a:normAutofit/>
          </a:bodyPr>
          <a:lstStyle/>
          <a:p>
            <a:pPr marL="114300" indent="0" algn="just">
              <a:buNone/>
            </a:pPr>
            <a:r>
              <a:rPr lang="es-ES" sz="1600" b="1" dirty="0">
                <a:solidFill>
                  <a:srgbClr val="FFFF00"/>
                </a:solidFill>
                <a:latin typeface="Bookman Old Style" panose="02050604050505020204" pitchFamily="18" charset="0"/>
              </a:rPr>
              <a:t>Composiciones externas. OUTER JOIN</a:t>
            </a:r>
          </a:p>
          <a:p>
            <a:pPr marL="114300" indent="0" algn="just">
              <a:buNone/>
            </a:pPr>
            <a:endParaRPr lang="es-ES" b="1" dirty="0">
              <a:latin typeface="Bookman Old Style" panose="02050604050505020204" pitchFamily="18" charset="0"/>
            </a:endParaRPr>
          </a:p>
          <a:p>
            <a:pPr marL="114300" indent="0" algn="just">
              <a:buNone/>
            </a:pPr>
            <a:r>
              <a:rPr lang="es-ES" dirty="0">
                <a:latin typeface="Bookman Old Style" panose="02050604050505020204" pitchFamily="18" charset="0"/>
              </a:rPr>
              <a:t>En este tipo de operación, las tablas relacionadas no requieren que haya una equivalencia. El registro es seleccionado para ser mostrado aunque no haya otro registro que le corresponda.</a:t>
            </a:r>
          </a:p>
          <a:p>
            <a:pPr marL="114300" indent="0" algn="just">
              <a:buNone/>
            </a:pPr>
            <a:endParaRPr lang="es-ES" dirty="0">
              <a:latin typeface="Bookman Old Style" panose="02050604050505020204" pitchFamily="18" charset="0"/>
            </a:endParaRPr>
          </a:p>
          <a:p>
            <a:pPr marL="114300" indent="0" algn="just">
              <a:buNone/>
            </a:pPr>
            <a:r>
              <a:rPr lang="es-ES" dirty="0">
                <a:latin typeface="Bookman Old Style" panose="02050604050505020204" pitchFamily="18" charset="0"/>
              </a:rPr>
              <a:t>OUTER JOIN se subdivide dependiendo de la tabla a la cual se le admitirán los registros que no tienen correspondencia, ya sean de tabla izquierda, de tabla derecha, o combinación completa.</a:t>
            </a:r>
          </a:p>
          <a:p>
            <a:pPr marL="114300" indent="0" algn="just">
              <a:buNone/>
            </a:pPr>
            <a:endParaRPr lang="es-ES" dirty="0">
              <a:latin typeface="Bookman Old Style" panose="02050604050505020204" pitchFamily="18" charset="0"/>
            </a:endParaRPr>
          </a:p>
        </p:txBody>
      </p:sp>
    </p:spTree>
    <p:extLst>
      <p:ext uri="{BB962C8B-B14F-4D97-AF65-F5344CB8AC3E}">
        <p14:creationId xmlns:p14="http://schemas.microsoft.com/office/powerpoint/2010/main" val="151457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4" name="Google Shape;194;p34"/>
          <p:cNvPicPr preferRelativeResize="0"/>
          <p:nvPr/>
        </p:nvPicPr>
        <p:blipFill>
          <a:blip r:embed="rId3">
            <a:alphaModFix/>
          </a:blip>
          <a:stretch>
            <a:fillRect/>
          </a:stretch>
        </p:blipFill>
        <p:spPr>
          <a:xfrm>
            <a:off x="1662833" y="462516"/>
            <a:ext cx="5482247" cy="42184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1380576" y="409353"/>
            <a:ext cx="6382847" cy="43247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672668" y="759289"/>
            <a:ext cx="513216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dirty="0"/>
              <a:t>Índice</a:t>
            </a:r>
            <a:endParaRPr b="1" dirty="0"/>
          </a:p>
        </p:txBody>
      </p:sp>
      <p:sp>
        <p:nvSpPr>
          <p:cNvPr id="63" name="Google Shape;63;p14"/>
          <p:cNvSpPr txBox="1">
            <a:spLocks noGrp="1"/>
          </p:cNvSpPr>
          <p:nvPr>
            <p:ph type="body" idx="1"/>
          </p:nvPr>
        </p:nvSpPr>
        <p:spPr>
          <a:xfrm>
            <a:off x="1672668" y="1589566"/>
            <a:ext cx="6248588" cy="234448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s-ES" sz="2400" dirty="0">
                <a:latin typeface="Candara" panose="020E0502030303020204" pitchFamily="34" charset="0"/>
              </a:rPr>
              <a:t>Consultas </a:t>
            </a:r>
            <a:r>
              <a:rPr lang="es-ES" sz="2400" dirty="0" err="1">
                <a:latin typeface="Candara" panose="020E0502030303020204" pitchFamily="34" charset="0"/>
              </a:rPr>
              <a:t>multitabla</a:t>
            </a:r>
            <a:r>
              <a:rPr lang="es-ES" sz="2400" dirty="0">
                <a:latin typeface="Candara" panose="020E0502030303020204" pitchFamily="34" charset="0"/>
              </a:rPr>
              <a:t>. </a:t>
            </a:r>
            <a:r>
              <a:rPr lang="es" sz="2400" dirty="0">
                <a:latin typeface="Candara" panose="020E0502030303020204" pitchFamily="34" charset="0"/>
              </a:rPr>
              <a:t>Composiciones internas y externas</a:t>
            </a:r>
            <a:endParaRPr sz="2400" dirty="0">
              <a:latin typeface="Candara" panose="020E0502030303020204" pitchFamily="34" charset="0"/>
            </a:endParaRPr>
          </a:p>
          <a:p>
            <a:pPr marL="457200" lvl="0" indent="-342900" algn="l" rtl="0">
              <a:spcBef>
                <a:spcPts val="0"/>
              </a:spcBef>
              <a:spcAft>
                <a:spcPts val="0"/>
              </a:spcAft>
              <a:buSzPts val="1800"/>
              <a:buAutoNum type="arabicPeriod"/>
            </a:pPr>
            <a:r>
              <a:rPr lang="es-ES" sz="2400" dirty="0">
                <a:latin typeface="Candara" panose="020E0502030303020204" pitchFamily="34" charset="0"/>
              </a:rPr>
              <a:t>Consultas reflexivas.</a:t>
            </a:r>
            <a:endParaRPr sz="2400" dirty="0">
              <a:latin typeface="Candara" panose="020E0502030303020204" pitchFamily="34" charset="0"/>
            </a:endParaRPr>
          </a:p>
          <a:p>
            <a:pPr marL="457200" lvl="0" indent="-342900" algn="l" rtl="0">
              <a:spcBef>
                <a:spcPts val="0"/>
              </a:spcBef>
              <a:spcAft>
                <a:spcPts val="0"/>
              </a:spcAft>
              <a:buSzPts val="1800"/>
              <a:buAutoNum type="arabicPeriod"/>
            </a:pPr>
            <a:r>
              <a:rPr lang="es-ES" sz="2400" dirty="0">
                <a:latin typeface="Candara" panose="020E0502030303020204" pitchFamily="34" charset="0"/>
              </a:rPr>
              <a:t>Consultas con tablas derivadas.</a:t>
            </a:r>
          </a:p>
          <a:p>
            <a:pPr marL="457200" lvl="0" indent="-342900" algn="l" rtl="0">
              <a:spcBef>
                <a:spcPts val="0"/>
              </a:spcBef>
              <a:spcAft>
                <a:spcPts val="0"/>
              </a:spcAft>
              <a:buSzPts val="1800"/>
              <a:buAutoNum type="arabicPeriod"/>
            </a:pPr>
            <a:r>
              <a:rPr lang="es" sz="2400" dirty="0">
                <a:latin typeface="Candara" panose="020E0502030303020204" pitchFamily="34" charset="0"/>
              </a:rPr>
              <a:t>Operadores UNION, INTERSECT y MINUS</a:t>
            </a:r>
            <a:endParaRPr lang="es-ES" sz="2400" dirty="0">
              <a:latin typeface="Candara" panose="020E0502030303020204" pitchFamily="34" charset="0"/>
            </a:endParaRPr>
          </a:p>
          <a:p>
            <a:pPr marL="114300" indent="0">
              <a:buNone/>
            </a:pPr>
            <a:endParaRPr lang="es-ES" sz="2400" dirty="0">
              <a:latin typeface="Candara" panose="020E0502030303020204" pitchFamily="34" charset="0"/>
            </a:endParaRPr>
          </a:p>
          <a:p>
            <a:pPr marL="114300" indent="0">
              <a:buNone/>
            </a:pPr>
            <a:endParaRPr lang="es-ES" sz="2400" dirty="0">
              <a:latin typeface="Candara" panose="020E0502030303020204" pitchFamily="34" charset="0"/>
            </a:endParaRPr>
          </a:p>
          <a:p>
            <a:pPr marL="114300" indent="0">
              <a:buNone/>
            </a:pPr>
            <a:r>
              <a:rPr lang="es-ES" sz="2400" dirty="0">
                <a:latin typeface="Candara" panose="020E0502030303020204" pitchFamily="34" charset="0"/>
              </a:rPr>
              <a:t>	</a:t>
            </a:r>
          </a:p>
          <a:p>
            <a:pPr marL="457200" lvl="0" indent="-342900" algn="l" rtl="0">
              <a:spcBef>
                <a:spcPts val="0"/>
              </a:spcBef>
              <a:spcAft>
                <a:spcPts val="0"/>
              </a:spcAft>
              <a:buSzPts val="1800"/>
              <a:buAutoNum type="arabicPeriod"/>
            </a:pPr>
            <a:endParaRPr sz="2400" dirty="0">
              <a:solidFill>
                <a:schemeClr val="tx2">
                  <a:lumMod val="10000"/>
                </a:schemeClr>
              </a:solidFill>
              <a:latin typeface="Candara" panose="020E0502030303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0AE5090-EA72-433F-B8D3-2BC25D97C6BC}"/>
              </a:ext>
            </a:extLst>
          </p:cNvPr>
          <p:cNvPicPr>
            <a:picLocks noChangeAspect="1"/>
          </p:cNvPicPr>
          <p:nvPr/>
        </p:nvPicPr>
        <p:blipFill>
          <a:blip r:embed="rId2"/>
          <a:stretch>
            <a:fillRect/>
          </a:stretch>
        </p:blipFill>
        <p:spPr>
          <a:xfrm>
            <a:off x="382772" y="385399"/>
            <a:ext cx="4263656" cy="2101287"/>
          </a:xfrm>
          <a:prstGeom prst="rect">
            <a:avLst/>
          </a:prstGeom>
        </p:spPr>
      </p:pic>
      <p:pic>
        <p:nvPicPr>
          <p:cNvPr id="8" name="Imagen 7">
            <a:extLst>
              <a:ext uri="{FF2B5EF4-FFF2-40B4-BE49-F238E27FC236}">
                <a16:creationId xmlns:a16="http://schemas.microsoft.com/office/drawing/2014/main" id="{8E70D23E-A5D6-4FD7-B573-A29F2DE09F00}"/>
              </a:ext>
            </a:extLst>
          </p:cNvPr>
          <p:cNvPicPr>
            <a:picLocks noChangeAspect="1"/>
          </p:cNvPicPr>
          <p:nvPr/>
        </p:nvPicPr>
        <p:blipFill>
          <a:blip r:embed="rId3"/>
          <a:stretch>
            <a:fillRect/>
          </a:stretch>
        </p:blipFill>
        <p:spPr>
          <a:xfrm>
            <a:off x="3827721" y="2624915"/>
            <a:ext cx="4933507" cy="2159838"/>
          </a:xfrm>
          <a:prstGeom prst="rect">
            <a:avLst/>
          </a:prstGeom>
        </p:spPr>
      </p:pic>
    </p:spTree>
    <p:extLst>
      <p:ext uri="{BB962C8B-B14F-4D97-AF65-F5344CB8AC3E}">
        <p14:creationId xmlns:p14="http://schemas.microsoft.com/office/powerpoint/2010/main" val="2203090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E59BD3A-72B5-4BDF-BF3B-422C6489D61B}"/>
              </a:ext>
            </a:extLst>
          </p:cNvPr>
          <p:cNvPicPr>
            <a:picLocks noChangeAspect="1"/>
          </p:cNvPicPr>
          <p:nvPr/>
        </p:nvPicPr>
        <p:blipFill>
          <a:blip r:embed="rId2"/>
          <a:stretch>
            <a:fillRect/>
          </a:stretch>
        </p:blipFill>
        <p:spPr>
          <a:xfrm>
            <a:off x="598662" y="501396"/>
            <a:ext cx="7946675" cy="3710839"/>
          </a:xfrm>
          <a:prstGeom prst="rect">
            <a:avLst/>
          </a:prstGeom>
        </p:spPr>
      </p:pic>
    </p:spTree>
    <p:extLst>
      <p:ext uri="{BB962C8B-B14F-4D97-AF65-F5344CB8AC3E}">
        <p14:creationId xmlns:p14="http://schemas.microsoft.com/office/powerpoint/2010/main" val="4075597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A561A8-A2B2-40DB-98A0-3ECD736956F7}"/>
              </a:ext>
            </a:extLst>
          </p:cNvPr>
          <p:cNvSpPr>
            <a:spLocks noGrp="1"/>
          </p:cNvSpPr>
          <p:nvPr>
            <p:ph type="title"/>
          </p:nvPr>
        </p:nvSpPr>
        <p:spPr>
          <a:xfrm>
            <a:off x="311700" y="445025"/>
            <a:ext cx="3335267" cy="572700"/>
          </a:xfrm>
        </p:spPr>
        <p:txBody>
          <a:bodyPr>
            <a:normAutofit fontScale="90000"/>
          </a:bodyPr>
          <a:lstStyle/>
          <a:p>
            <a:r>
              <a:rPr lang="es-ES" sz="2800" b="1" dirty="0"/>
              <a:t>2. CONSULTAS REFLEXIVAS</a:t>
            </a:r>
          </a:p>
        </p:txBody>
      </p:sp>
      <p:sp>
        <p:nvSpPr>
          <p:cNvPr id="3" name="Marcador de texto 2">
            <a:extLst>
              <a:ext uri="{FF2B5EF4-FFF2-40B4-BE49-F238E27FC236}">
                <a16:creationId xmlns:a16="http://schemas.microsoft.com/office/drawing/2014/main" id="{1B64FD89-EADC-432B-A57E-6F97C1B7F0AD}"/>
              </a:ext>
            </a:extLst>
          </p:cNvPr>
          <p:cNvSpPr>
            <a:spLocks noGrp="1"/>
          </p:cNvSpPr>
          <p:nvPr>
            <p:ph type="body" idx="1"/>
          </p:nvPr>
        </p:nvSpPr>
        <p:spPr>
          <a:xfrm>
            <a:off x="212367" y="1773935"/>
            <a:ext cx="3533931" cy="1595629"/>
          </a:xfrm>
        </p:spPr>
        <p:txBody>
          <a:bodyPr>
            <a:normAutofit/>
          </a:bodyPr>
          <a:lstStyle/>
          <a:p>
            <a:pPr marL="114300" indent="0">
              <a:buNone/>
            </a:pPr>
            <a:r>
              <a:rPr lang="es-ES" sz="1200" dirty="0"/>
              <a:t>A veces, es necesario obtener información de relaciones reflexivas, por ejemplo, un informe de empleados donde junto a su nombre y apellidos apareciera el nombre y apellidos de su jefe. Para ello, es necesario hacer una JOIN entre registros de la misma tabla:</a:t>
            </a:r>
          </a:p>
          <a:p>
            <a:pPr marL="114300" indent="0">
              <a:buNone/>
            </a:pPr>
            <a:endParaRPr lang="es-ES" sz="1200" dirty="0"/>
          </a:p>
        </p:txBody>
      </p:sp>
      <p:pic>
        <p:nvPicPr>
          <p:cNvPr id="4" name="Imagen 3">
            <a:extLst>
              <a:ext uri="{FF2B5EF4-FFF2-40B4-BE49-F238E27FC236}">
                <a16:creationId xmlns:a16="http://schemas.microsoft.com/office/drawing/2014/main" id="{E606CA25-7DC9-40AA-9D41-2B51A28F71F4}"/>
              </a:ext>
            </a:extLst>
          </p:cNvPr>
          <p:cNvPicPr>
            <a:picLocks noChangeAspect="1"/>
          </p:cNvPicPr>
          <p:nvPr/>
        </p:nvPicPr>
        <p:blipFill>
          <a:blip r:embed="rId2"/>
          <a:stretch>
            <a:fillRect/>
          </a:stretch>
        </p:blipFill>
        <p:spPr>
          <a:xfrm>
            <a:off x="3995799" y="352787"/>
            <a:ext cx="4686333" cy="2389085"/>
          </a:xfrm>
          <a:prstGeom prst="rect">
            <a:avLst/>
          </a:prstGeom>
        </p:spPr>
      </p:pic>
      <p:pic>
        <p:nvPicPr>
          <p:cNvPr id="5" name="Imagen 4">
            <a:extLst>
              <a:ext uri="{FF2B5EF4-FFF2-40B4-BE49-F238E27FC236}">
                <a16:creationId xmlns:a16="http://schemas.microsoft.com/office/drawing/2014/main" id="{62C18193-0D2D-4DF7-ADBE-A260B4549EF1}"/>
              </a:ext>
            </a:extLst>
          </p:cNvPr>
          <p:cNvPicPr>
            <a:picLocks noChangeAspect="1"/>
          </p:cNvPicPr>
          <p:nvPr/>
        </p:nvPicPr>
        <p:blipFill rotWithShape="1">
          <a:blip r:embed="rId3"/>
          <a:srcRect t="7346"/>
          <a:stretch/>
        </p:blipFill>
        <p:spPr>
          <a:xfrm>
            <a:off x="3995799" y="2726449"/>
            <a:ext cx="4021150" cy="1925360"/>
          </a:xfrm>
          <a:prstGeom prst="rect">
            <a:avLst/>
          </a:prstGeom>
        </p:spPr>
      </p:pic>
    </p:spTree>
    <p:extLst>
      <p:ext uri="{BB962C8B-B14F-4D97-AF65-F5344CB8AC3E}">
        <p14:creationId xmlns:p14="http://schemas.microsoft.com/office/powerpoint/2010/main" val="1252099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A561A8-A2B2-40DB-98A0-3ECD736956F7}"/>
              </a:ext>
            </a:extLst>
          </p:cNvPr>
          <p:cNvSpPr>
            <a:spLocks noGrp="1"/>
          </p:cNvSpPr>
          <p:nvPr>
            <p:ph type="title"/>
          </p:nvPr>
        </p:nvSpPr>
        <p:spPr/>
        <p:txBody>
          <a:bodyPr>
            <a:normAutofit/>
          </a:bodyPr>
          <a:lstStyle/>
          <a:p>
            <a:r>
              <a:rPr lang="es-ES" sz="2800" b="1" dirty="0"/>
              <a:t>3. CONSULTAS CON TABLAS DERIVADAS</a:t>
            </a:r>
          </a:p>
        </p:txBody>
      </p:sp>
      <p:sp>
        <p:nvSpPr>
          <p:cNvPr id="3" name="Marcador de texto 2">
            <a:extLst>
              <a:ext uri="{FF2B5EF4-FFF2-40B4-BE49-F238E27FC236}">
                <a16:creationId xmlns:a16="http://schemas.microsoft.com/office/drawing/2014/main" id="{1B64FD89-EADC-432B-A57E-6F97C1B7F0AD}"/>
              </a:ext>
            </a:extLst>
          </p:cNvPr>
          <p:cNvSpPr>
            <a:spLocks noGrp="1"/>
          </p:cNvSpPr>
          <p:nvPr>
            <p:ph type="body" idx="1"/>
          </p:nvPr>
        </p:nvSpPr>
        <p:spPr>
          <a:xfrm>
            <a:off x="311700" y="1152475"/>
            <a:ext cx="8598384" cy="3416400"/>
          </a:xfrm>
        </p:spPr>
        <p:txBody>
          <a:bodyPr>
            <a:normAutofit/>
          </a:bodyPr>
          <a:lstStyle/>
          <a:p>
            <a:pPr marL="114300" indent="0">
              <a:buNone/>
            </a:pPr>
            <a:r>
              <a:rPr lang="es-ES" dirty="0"/>
              <a:t>Las consultas con tablas derivadas, o </a:t>
            </a:r>
            <a:r>
              <a:rPr lang="es-ES" dirty="0" err="1"/>
              <a:t>inline</a:t>
            </a:r>
            <a:r>
              <a:rPr lang="es-ES" dirty="0"/>
              <a:t> </a:t>
            </a:r>
            <a:r>
              <a:rPr lang="es-ES" dirty="0" err="1"/>
              <a:t>views</a:t>
            </a:r>
            <a:r>
              <a:rPr lang="es-ES" dirty="0"/>
              <a:t>, son aquellas que </a:t>
            </a:r>
            <a:r>
              <a:rPr lang="es-ES" dirty="0">
                <a:solidFill>
                  <a:srgbClr val="FFFF00"/>
                </a:solidFill>
              </a:rPr>
              <a:t>utilizan sentencias SELECT en la cláusula FROM en lugar de nombres de tablas</a:t>
            </a:r>
            <a:r>
              <a:rPr lang="es-ES" dirty="0"/>
              <a:t>, por ejemplo:</a:t>
            </a:r>
          </a:p>
          <a:p>
            <a:pPr marL="114300" indent="0">
              <a:buNone/>
            </a:pPr>
            <a:endParaRPr lang="es-ES" sz="1100" dirty="0"/>
          </a:p>
          <a:p>
            <a:pPr marL="114300" indent="0">
              <a:buNone/>
            </a:pPr>
            <a:r>
              <a:rPr lang="es-ES" sz="1100" dirty="0">
                <a:solidFill>
                  <a:srgbClr val="FFFF00"/>
                </a:solidFill>
                <a:latin typeface="Consolas" panose="020B0609020204030204" pitchFamily="49" charset="0"/>
              </a:rPr>
              <a:t>SELECT * FROM (SELECT </a:t>
            </a:r>
            <a:r>
              <a:rPr lang="es-ES" sz="1100" dirty="0" err="1">
                <a:solidFill>
                  <a:srgbClr val="FFFF00"/>
                </a:solidFill>
                <a:latin typeface="Consolas" panose="020B0609020204030204" pitchFamily="49" charset="0"/>
              </a:rPr>
              <a:t>CodigoEmpleado</a:t>
            </a:r>
            <a:r>
              <a:rPr lang="es-ES" sz="1100" dirty="0">
                <a:solidFill>
                  <a:srgbClr val="FFFF00"/>
                </a:solidFill>
                <a:latin typeface="Consolas" panose="020B0609020204030204" pitchFamily="49" charset="0"/>
              </a:rPr>
              <a:t>, Nombre FROM Empleados WHERE </a:t>
            </a:r>
            <a:r>
              <a:rPr lang="es-ES" sz="1100" dirty="0" err="1">
                <a:solidFill>
                  <a:srgbClr val="FFFF00"/>
                </a:solidFill>
                <a:latin typeface="Consolas" panose="020B0609020204030204" pitchFamily="49" charset="0"/>
              </a:rPr>
              <a:t>CodigoOficina</a:t>
            </a:r>
            <a:r>
              <a:rPr lang="es-ES" sz="1100" dirty="0">
                <a:solidFill>
                  <a:srgbClr val="FFFF00"/>
                </a:solidFill>
                <a:latin typeface="Consolas" panose="020B0609020204030204" pitchFamily="49" charset="0"/>
              </a:rPr>
              <a:t>='TAL-ES') as </a:t>
            </a:r>
            <a:r>
              <a:rPr lang="es-ES" sz="1100" dirty="0" err="1">
                <a:solidFill>
                  <a:srgbClr val="FFFF00"/>
                </a:solidFill>
                <a:latin typeface="Consolas" panose="020B0609020204030204" pitchFamily="49" charset="0"/>
              </a:rPr>
              <a:t>tabla_derivada</a:t>
            </a:r>
            <a:r>
              <a:rPr lang="es-ES" sz="1100" dirty="0">
                <a:solidFill>
                  <a:srgbClr val="FFFF00"/>
                </a:solidFill>
                <a:latin typeface="Consolas" panose="020B0609020204030204" pitchFamily="49" charset="0"/>
              </a:rPr>
              <a:t>;</a:t>
            </a:r>
          </a:p>
          <a:p>
            <a:pPr marL="114300" indent="0">
              <a:buNone/>
            </a:pPr>
            <a:endParaRPr lang="es-ES" dirty="0"/>
          </a:p>
          <a:p>
            <a:pPr marL="114300" indent="0" algn="just">
              <a:buNone/>
            </a:pPr>
            <a:r>
              <a:rPr lang="es-ES" dirty="0"/>
              <a:t>En este caso se ha de distinguir, por un lado la tabla derivada, (SELECT </a:t>
            </a:r>
            <a:r>
              <a:rPr lang="es-ES" dirty="0" err="1"/>
              <a:t>CodigoEmpleado</a:t>
            </a:r>
            <a:r>
              <a:rPr lang="es-ES" dirty="0"/>
              <a:t>, Nombre FROM Empleados) que tiene un alias </a:t>
            </a:r>
            <a:r>
              <a:rPr lang="es-ES" dirty="0" err="1"/>
              <a:t>tabla_derivada</a:t>
            </a:r>
            <a:r>
              <a:rPr lang="es-ES" dirty="0"/>
              <a:t>, es decir, una especie de tabla temporal cuyo contenido es el resultado de ejecutar la consulta, su nombre es </a:t>
            </a:r>
            <a:r>
              <a:rPr lang="es-ES" dirty="0" err="1"/>
              <a:t>tabla_derivada</a:t>
            </a:r>
            <a:r>
              <a:rPr lang="es-ES" dirty="0"/>
              <a:t> y tiene dos columnas, una </a:t>
            </a:r>
            <a:r>
              <a:rPr lang="es-ES" dirty="0" err="1"/>
              <a:t>CodigoEmpleado</a:t>
            </a:r>
            <a:r>
              <a:rPr lang="es-ES" dirty="0"/>
              <a:t> y otra Nombre. Este tipo de consultas ayudará a obtener información relacionada de forma mucho más avanzada.</a:t>
            </a:r>
          </a:p>
        </p:txBody>
      </p:sp>
    </p:spTree>
    <p:extLst>
      <p:ext uri="{BB962C8B-B14F-4D97-AF65-F5344CB8AC3E}">
        <p14:creationId xmlns:p14="http://schemas.microsoft.com/office/powerpoint/2010/main" val="3997585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A561A8-A2B2-40DB-98A0-3ECD736956F7}"/>
              </a:ext>
            </a:extLst>
          </p:cNvPr>
          <p:cNvSpPr>
            <a:spLocks noGrp="1"/>
          </p:cNvSpPr>
          <p:nvPr>
            <p:ph type="title"/>
          </p:nvPr>
        </p:nvSpPr>
        <p:spPr/>
        <p:txBody>
          <a:bodyPr>
            <a:normAutofit/>
          </a:bodyPr>
          <a:lstStyle/>
          <a:p>
            <a:r>
              <a:rPr lang="es-ES" sz="2800" b="1" dirty="0"/>
              <a:t>3. CONSULTAS CON TABLAS DERIVADAS</a:t>
            </a:r>
          </a:p>
        </p:txBody>
      </p:sp>
      <p:sp>
        <p:nvSpPr>
          <p:cNvPr id="3" name="Marcador de texto 2">
            <a:extLst>
              <a:ext uri="{FF2B5EF4-FFF2-40B4-BE49-F238E27FC236}">
                <a16:creationId xmlns:a16="http://schemas.microsoft.com/office/drawing/2014/main" id="{1B64FD89-EADC-432B-A57E-6F97C1B7F0AD}"/>
              </a:ext>
            </a:extLst>
          </p:cNvPr>
          <p:cNvSpPr>
            <a:spLocks noGrp="1"/>
          </p:cNvSpPr>
          <p:nvPr>
            <p:ph type="body" idx="1"/>
          </p:nvPr>
        </p:nvSpPr>
        <p:spPr>
          <a:xfrm>
            <a:off x="311700" y="1152475"/>
            <a:ext cx="4069800" cy="3416400"/>
          </a:xfrm>
        </p:spPr>
        <p:txBody>
          <a:bodyPr>
            <a:normAutofit/>
          </a:bodyPr>
          <a:lstStyle/>
          <a:p>
            <a:pPr marL="114300" indent="0">
              <a:buNone/>
            </a:pPr>
            <a:r>
              <a:rPr lang="es-ES" dirty="0"/>
              <a:t>Por ejemplo, en la base de datos jardinería si se desea sacar el importe del pedido de menor coste de todos los pedidos, hay que pensar primero como sacar el total de todos los pedidos y de ahí, el pedido con menor coste con la función de columna MIN:</a:t>
            </a:r>
          </a:p>
          <a:p>
            <a:pPr marL="114300" indent="0">
              <a:buNone/>
            </a:pPr>
            <a:endParaRPr lang="es-ES" dirty="0"/>
          </a:p>
        </p:txBody>
      </p:sp>
      <p:pic>
        <p:nvPicPr>
          <p:cNvPr id="4" name="Imagen 3">
            <a:extLst>
              <a:ext uri="{FF2B5EF4-FFF2-40B4-BE49-F238E27FC236}">
                <a16:creationId xmlns:a16="http://schemas.microsoft.com/office/drawing/2014/main" id="{2DE4CB51-B1EA-428F-A960-49FB662169D6}"/>
              </a:ext>
            </a:extLst>
          </p:cNvPr>
          <p:cNvPicPr>
            <a:picLocks noChangeAspect="1"/>
          </p:cNvPicPr>
          <p:nvPr/>
        </p:nvPicPr>
        <p:blipFill>
          <a:blip r:embed="rId2"/>
          <a:stretch>
            <a:fillRect/>
          </a:stretch>
        </p:blipFill>
        <p:spPr>
          <a:xfrm>
            <a:off x="4858001" y="925709"/>
            <a:ext cx="3889815" cy="3643166"/>
          </a:xfrm>
          <a:prstGeom prst="rect">
            <a:avLst/>
          </a:prstGeom>
        </p:spPr>
      </p:pic>
    </p:spTree>
    <p:extLst>
      <p:ext uri="{BB962C8B-B14F-4D97-AF65-F5344CB8AC3E}">
        <p14:creationId xmlns:p14="http://schemas.microsoft.com/office/powerpoint/2010/main" val="2372630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31" name="Google Shape;231;p40"/>
          <p:cNvPicPr preferRelativeResize="0"/>
          <p:nvPr/>
        </p:nvPicPr>
        <p:blipFill>
          <a:blip r:embed="rId3">
            <a:alphaModFix/>
          </a:blip>
          <a:stretch>
            <a:fillRect/>
          </a:stretch>
        </p:blipFill>
        <p:spPr>
          <a:xfrm>
            <a:off x="1930585" y="657225"/>
            <a:ext cx="5648325" cy="3829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8" name="Google Shape;238;p41"/>
          <p:cNvPicPr preferRelativeResize="0"/>
          <p:nvPr/>
        </p:nvPicPr>
        <p:blipFill>
          <a:blip r:embed="rId3">
            <a:alphaModFix/>
          </a:blip>
          <a:stretch>
            <a:fillRect/>
          </a:stretch>
        </p:blipFill>
        <p:spPr>
          <a:xfrm>
            <a:off x="2705126" y="308344"/>
            <a:ext cx="3153413" cy="45268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800" b="1" dirty="0"/>
              <a:t>4. Operadores UNION, INTERSECT y MINUS</a:t>
            </a:r>
            <a:endParaRPr sz="2800" b="1" dirty="0"/>
          </a:p>
        </p:txBody>
      </p:sp>
      <p:sp>
        <p:nvSpPr>
          <p:cNvPr id="250" name="Google Shape;250;p43"/>
          <p:cNvSpPr txBox="1">
            <a:spLocks noGrp="1"/>
          </p:cNvSpPr>
          <p:nvPr>
            <p:ph type="body" idx="1"/>
          </p:nvPr>
        </p:nvSpPr>
        <p:spPr>
          <a:xfrm>
            <a:off x="1385589" y="1173740"/>
            <a:ext cx="6333648"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Los operadores relacionales </a:t>
            </a:r>
            <a:r>
              <a:rPr lang="es" b="1" dirty="0">
                <a:solidFill>
                  <a:srgbClr val="FFFF00"/>
                </a:solidFill>
              </a:rPr>
              <a:t>UNION, INTERSECT y MINUS </a:t>
            </a:r>
            <a:r>
              <a:rPr lang="es" dirty="0"/>
              <a:t>son operadores de conjuntos. </a:t>
            </a:r>
          </a:p>
          <a:p>
            <a:pPr marL="0" lvl="0" indent="0" algn="l" rtl="0">
              <a:spcBef>
                <a:spcPts val="0"/>
              </a:spcBef>
              <a:spcAft>
                <a:spcPts val="0"/>
              </a:spcAft>
              <a:buNone/>
            </a:pPr>
            <a:r>
              <a:rPr lang="es" dirty="0"/>
              <a:t>Los conjuntos son las filas resultantes de cualquier sentencia SELECT válida que permiten combinar los resultados de varias SELECT para obtener un único resultado</a:t>
            </a:r>
            <a:endParaRPr dirty="0"/>
          </a:p>
          <a:p>
            <a:pPr marL="0" lvl="0" indent="0" algn="l" rtl="0">
              <a:spcBef>
                <a:spcPts val="1600"/>
              </a:spcBef>
              <a:spcAft>
                <a:spcPts val="0"/>
              </a:spcAft>
              <a:buNone/>
            </a:pPr>
            <a:r>
              <a:rPr lang="es" dirty="0">
                <a:latin typeface="Courier New"/>
                <a:ea typeface="Courier New"/>
                <a:cs typeface="Courier New"/>
                <a:sym typeface="Courier New"/>
              </a:rPr>
              <a:t>SELECT … FROM … WHERE …</a:t>
            </a:r>
            <a:endParaRPr dirty="0">
              <a:latin typeface="Courier New"/>
              <a:ea typeface="Courier New"/>
              <a:cs typeface="Courier New"/>
              <a:sym typeface="Courier New"/>
            </a:endParaRPr>
          </a:p>
          <a:p>
            <a:pPr marL="0" lvl="0" indent="0" algn="l" rtl="0">
              <a:spcBef>
                <a:spcPts val="1600"/>
              </a:spcBef>
              <a:spcAft>
                <a:spcPts val="0"/>
              </a:spcAft>
              <a:buNone/>
            </a:pPr>
            <a:r>
              <a:rPr lang="es" dirty="0">
                <a:latin typeface="Courier New"/>
                <a:ea typeface="Courier New"/>
                <a:cs typeface="Courier New"/>
                <a:sym typeface="Courier New"/>
              </a:rPr>
              <a:t>operador de conjunto</a:t>
            </a:r>
            <a:endParaRPr dirty="0">
              <a:latin typeface="Courier New"/>
              <a:ea typeface="Courier New"/>
              <a:cs typeface="Courier New"/>
              <a:sym typeface="Courier New"/>
            </a:endParaRPr>
          </a:p>
          <a:p>
            <a:pPr marL="0" lvl="0" indent="0" algn="l" rtl="0">
              <a:spcBef>
                <a:spcPts val="1600"/>
              </a:spcBef>
              <a:spcAft>
                <a:spcPts val="1600"/>
              </a:spcAft>
              <a:buNone/>
            </a:pPr>
            <a:r>
              <a:rPr lang="es" dirty="0">
                <a:latin typeface="Courier New"/>
                <a:ea typeface="Courier New"/>
                <a:cs typeface="Courier New"/>
                <a:sym typeface="Courier New"/>
              </a:rPr>
              <a:t>SELECT … FROM … WHERE ...</a:t>
            </a:r>
            <a:endParaRPr dirty="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700" dirty="0"/>
              <a:t>Operadores UNION, INTERSECT y MINUS</a:t>
            </a:r>
            <a:endParaRPr sz="2700" dirty="0"/>
          </a:p>
        </p:txBody>
      </p:sp>
      <p:sp>
        <p:nvSpPr>
          <p:cNvPr id="256" name="Google Shape;256;p44"/>
          <p:cNvSpPr txBox="1">
            <a:spLocks noGrp="1"/>
          </p:cNvSpPr>
          <p:nvPr>
            <p:ph type="body" idx="1"/>
          </p:nvPr>
        </p:nvSpPr>
        <p:spPr>
          <a:xfrm>
            <a:off x="990506" y="1120577"/>
            <a:ext cx="7162988"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El operador UNION combina los resultados de dos consultas. Las </a:t>
            </a:r>
            <a:r>
              <a:rPr lang="es" b="1" dirty="0"/>
              <a:t>filas duplicadas que aparecen se reducen a una fila única</a:t>
            </a:r>
            <a:r>
              <a:rPr lang="es" dirty="0"/>
              <a:t>. Su formato es:</a:t>
            </a:r>
            <a:endParaRPr dirty="0"/>
          </a:p>
          <a:p>
            <a:pPr marL="0" lvl="0" indent="0" algn="l" rtl="0">
              <a:spcBef>
                <a:spcPts val="1600"/>
              </a:spcBef>
              <a:spcAft>
                <a:spcPts val="0"/>
              </a:spcAft>
              <a:buNone/>
            </a:pPr>
            <a:r>
              <a:rPr lang="es" sz="1600" b="1" dirty="0">
                <a:latin typeface="Courier New"/>
                <a:ea typeface="Courier New"/>
                <a:cs typeface="Courier New"/>
                <a:sym typeface="Courier New"/>
              </a:rPr>
              <a:t>SELECT col1, col2, … FROM tabla1 WHERE condicion</a:t>
            </a:r>
            <a:endParaRPr sz="1600" b="1" dirty="0">
              <a:latin typeface="Courier New"/>
              <a:ea typeface="Courier New"/>
              <a:cs typeface="Courier New"/>
              <a:sym typeface="Courier New"/>
            </a:endParaRPr>
          </a:p>
          <a:p>
            <a:pPr marL="0" lvl="0" indent="0" algn="l" rtl="0">
              <a:spcBef>
                <a:spcPts val="1600"/>
              </a:spcBef>
              <a:spcAft>
                <a:spcPts val="0"/>
              </a:spcAft>
              <a:buNone/>
            </a:pPr>
            <a:r>
              <a:rPr lang="es" sz="1600" b="1" dirty="0">
                <a:solidFill>
                  <a:srgbClr val="FFFF00"/>
                </a:solidFill>
                <a:latin typeface="Courier New"/>
                <a:ea typeface="Courier New"/>
                <a:cs typeface="Courier New"/>
                <a:sym typeface="Courier New"/>
              </a:rPr>
              <a:t>UNION</a:t>
            </a:r>
            <a:endParaRPr sz="1600" b="1" dirty="0">
              <a:solidFill>
                <a:srgbClr val="FFFF00"/>
              </a:solidFill>
              <a:latin typeface="Courier New"/>
              <a:ea typeface="Courier New"/>
              <a:cs typeface="Courier New"/>
              <a:sym typeface="Courier New"/>
            </a:endParaRPr>
          </a:p>
          <a:p>
            <a:pPr marL="0" lvl="0" indent="0" algn="l" rtl="0">
              <a:spcBef>
                <a:spcPts val="1600"/>
              </a:spcBef>
              <a:spcAft>
                <a:spcPts val="0"/>
              </a:spcAft>
              <a:buNone/>
            </a:pPr>
            <a:r>
              <a:rPr lang="es" sz="1600" b="1" dirty="0">
                <a:latin typeface="Courier New"/>
                <a:ea typeface="Courier New"/>
                <a:cs typeface="Courier New"/>
                <a:sym typeface="Courier New"/>
              </a:rPr>
              <a:t>SELECT col1, col2, … FROM tabla2 WHERE condicion</a:t>
            </a:r>
            <a:endParaRPr sz="1600" b="1" dirty="0">
              <a:latin typeface="Courier New"/>
              <a:ea typeface="Courier New"/>
              <a:cs typeface="Courier New"/>
              <a:sym typeface="Courier New"/>
            </a:endParaRPr>
          </a:p>
          <a:p>
            <a:pPr marL="0" lvl="0" indent="0" algn="l" rtl="0">
              <a:spcBef>
                <a:spcPts val="1600"/>
              </a:spcBef>
              <a:spcAft>
                <a:spcPts val="0"/>
              </a:spcAft>
              <a:buNone/>
            </a:pPr>
            <a:endParaRPr dirty="0">
              <a:latin typeface="Courier New"/>
              <a:ea typeface="Courier New"/>
              <a:cs typeface="Courier New"/>
              <a:sym typeface="Courier New"/>
            </a:endParaRPr>
          </a:p>
          <a:p>
            <a:pPr marL="0" lvl="0" indent="0" algn="l" rtl="0">
              <a:spcBef>
                <a:spcPts val="1600"/>
              </a:spcBef>
              <a:spcAft>
                <a:spcPts val="1600"/>
              </a:spcAft>
              <a:buNone/>
            </a:pPr>
            <a:r>
              <a:rPr lang="es" dirty="0"/>
              <a:t>UNION ALL combina los resultados de dos consultas donde cualquier repetición se mostrará</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700" dirty="0"/>
              <a:t>4.Operadores UNION, INTERSECT y MINUS</a:t>
            </a:r>
            <a:endParaRPr sz="2700" dirty="0"/>
          </a:p>
        </p:txBody>
      </p:sp>
      <p:sp>
        <p:nvSpPr>
          <p:cNvPr id="262" name="Google Shape;262;p45"/>
          <p:cNvSpPr txBox="1">
            <a:spLocks noGrp="1"/>
          </p:cNvSpPr>
          <p:nvPr>
            <p:ph type="body" idx="1"/>
          </p:nvPr>
        </p:nvSpPr>
        <p:spPr>
          <a:xfrm>
            <a:off x="1059617" y="1184373"/>
            <a:ext cx="7024765"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El operador INTERSECT devuelve las filas que son iguales en ambas consultas. Todas las filas duplicadas serán eliminadas antes de la generación del resultado final. Su formato es:</a:t>
            </a:r>
            <a:endParaRPr dirty="0"/>
          </a:p>
          <a:p>
            <a:pPr marL="0" lvl="0" indent="0" algn="l" rtl="0">
              <a:spcBef>
                <a:spcPts val="1600"/>
              </a:spcBef>
              <a:spcAft>
                <a:spcPts val="0"/>
              </a:spcAft>
              <a:buNone/>
            </a:pPr>
            <a:r>
              <a:rPr lang="es" sz="1600" b="1" dirty="0">
                <a:latin typeface="Courier New"/>
                <a:ea typeface="Courier New"/>
                <a:cs typeface="Courier New"/>
                <a:sym typeface="Courier New"/>
              </a:rPr>
              <a:t>SELECT col1, col2, … FROM tabla1 WHERE condicion</a:t>
            </a:r>
            <a:endParaRPr sz="1600" b="1" dirty="0">
              <a:latin typeface="Courier New"/>
              <a:ea typeface="Courier New"/>
              <a:cs typeface="Courier New"/>
              <a:sym typeface="Courier New"/>
            </a:endParaRPr>
          </a:p>
          <a:p>
            <a:pPr marL="0" lvl="0" indent="0" algn="l" rtl="0">
              <a:spcBef>
                <a:spcPts val="1600"/>
              </a:spcBef>
              <a:spcAft>
                <a:spcPts val="0"/>
              </a:spcAft>
              <a:buNone/>
            </a:pPr>
            <a:r>
              <a:rPr lang="es" sz="1600" b="1" dirty="0">
                <a:solidFill>
                  <a:srgbClr val="FFFF00"/>
                </a:solidFill>
                <a:latin typeface="Courier New"/>
                <a:ea typeface="Courier New"/>
                <a:cs typeface="Courier New"/>
                <a:sym typeface="Courier New"/>
              </a:rPr>
              <a:t>INTERSECT</a:t>
            </a:r>
            <a:endParaRPr sz="1600" b="1" dirty="0">
              <a:solidFill>
                <a:srgbClr val="FFFF00"/>
              </a:solidFill>
              <a:latin typeface="Courier New"/>
              <a:ea typeface="Courier New"/>
              <a:cs typeface="Courier New"/>
              <a:sym typeface="Courier New"/>
            </a:endParaRPr>
          </a:p>
          <a:p>
            <a:pPr marL="0" lvl="0" indent="0" algn="l" rtl="0">
              <a:spcBef>
                <a:spcPts val="1600"/>
              </a:spcBef>
              <a:spcAft>
                <a:spcPts val="1600"/>
              </a:spcAft>
              <a:buNone/>
            </a:pPr>
            <a:r>
              <a:rPr lang="es" sz="1600" b="1" dirty="0">
                <a:latin typeface="Courier New"/>
                <a:ea typeface="Courier New"/>
                <a:cs typeface="Courier New"/>
                <a:sym typeface="Courier New"/>
              </a:rPr>
              <a:t>SELECT col1, col2, … FROM tabla2 WHERE condicion</a:t>
            </a:r>
            <a:endParaRPr sz="1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s" sz="2800" b="1" dirty="0"/>
              <a:t>1. </a:t>
            </a:r>
            <a:r>
              <a:rPr lang="es-ES" sz="2800" b="1" dirty="0"/>
              <a:t>Consultas </a:t>
            </a:r>
            <a:r>
              <a:rPr lang="es-ES" sz="2800" b="1" dirty="0" err="1"/>
              <a:t>multitabla</a:t>
            </a:r>
            <a:r>
              <a:rPr lang="es-ES" sz="2800" b="1" dirty="0"/>
              <a:t>.</a:t>
            </a:r>
            <a:endParaRPr sz="2800" b="1" dirty="0"/>
          </a:p>
        </p:txBody>
      </p:sp>
      <p:sp>
        <p:nvSpPr>
          <p:cNvPr id="164" name="Google Shape;164;p29"/>
          <p:cNvSpPr txBox="1">
            <a:spLocks noGrp="1"/>
          </p:cNvSpPr>
          <p:nvPr>
            <p:ph type="body" idx="1"/>
          </p:nvPr>
        </p:nvSpPr>
        <p:spPr>
          <a:xfrm>
            <a:off x="946298" y="1017725"/>
            <a:ext cx="6818152" cy="1948759"/>
          </a:xfrm>
          <a:prstGeom prst="rect">
            <a:avLst/>
          </a:prstGeom>
        </p:spPr>
        <p:txBody>
          <a:bodyPr spcFirstLastPara="1" wrap="square" lIns="91425" tIns="91425" rIns="91425" bIns="91425" anchor="t" anchorCtr="0">
            <a:noAutofit/>
          </a:bodyPr>
          <a:lstStyle/>
          <a:p>
            <a:pPr marL="0" lvl="0" indent="0" algn="just">
              <a:lnSpc>
                <a:spcPct val="100000"/>
              </a:lnSpc>
              <a:spcBef>
                <a:spcPts val="1600"/>
              </a:spcBef>
              <a:buNone/>
            </a:pPr>
            <a:r>
              <a:rPr lang="es" sz="2000" dirty="0">
                <a:latin typeface="Bookman Old Style" panose="02050604050505020204" pitchFamily="18" charset="0"/>
              </a:rPr>
              <a:t>En muchas ocasiones necesitaremos realizar consultas sobre varias tablas, indicándolo igualmente en el FROM u otras palabras reservadas que veremos pronto.</a:t>
            </a:r>
            <a:r>
              <a:rPr lang="es-ES" sz="2000" dirty="0">
                <a:latin typeface="Bookman Old Style" panose="02050604050505020204" pitchFamily="18" charset="0"/>
              </a:rPr>
              <a:t> Se aprovechan los campos relacionados de las tablas para unirlas (</a:t>
            </a:r>
            <a:r>
              <a:rPr lang="es-ES" sz="2000" dirty="0" err="1">
                <a:latin typeface="Bookman Old Style" panose="02050604050505020204" pitchFamily="18" charset="0"/>
              </a:rPr>
              <a:t>join</a:t>
            </a:r>
            <a:r>
              <a:rPr lang="es-ES" sz="2000" dirty="0">
                <a:latin typeface="Bookman Old Style" panose="02050604050505020204" pitchFamily="18" charset="0"/>
              </a:rPr>
              <a:t>).</a:t>
            </a:r>
          </a:p>
          <a:p>
            <a:pPr marL="0" lvl="0" indent="0" algn="just">
              <a:lnSpc>
                <a:spcPct val="100000"/>
              </a:lnSpc>
              <a:spcBef>
                <a:spcPts val="1600"/>
              </a:spcBef>
              <a:buNone/>
            </a:pPr>
            <a:endParaRPr lang="es-ES" sz="1400" dirty="0">
              <a:latin typeface="Bookman Old Style" panose="02050604050505020204" pitchFamily="18" charset="0"/>
            </a:endParaRPr>
          </a:p>
          <a:p>
            <a:pPr marL="0" lvl="0" indent="0" algn="just">
              <a:lnSpc>
                <a:spcPct val="100000"/>
              </a:lnSpc>
              <a:spcBef>
                <a:spcPts val="1600"/>
              </a:spcBef>
              <a:buNone/>
            </a:pPr>
            <a:endParaRPr lang="es-ES" sz="1800" dirty="0">
              <a:latin typeface="Bookman Old Style" panose="02050604050505020204" pitchFamily="18" charset="0"/>
            </a:endParaRPr>
          </a:p>
          <a:p>
            <a:pPr marL="0" lvl="0" indent="0" algn="just">
              <a:lnSpc>
                <a:spcPct val="100000"/>
              </a:lnSpc>
              <a:spcBef>
                <a:spcPts val="1600"/>
              </a:spcBef>
              <a:buNone/>
            </a:pPr>
            <a:endParaRPr sz="1400" dirty="0">
              <a:latin typeface="Bookman Old Style" panose="02050604050505020204" pitchFamily="18" charset="0"/>
            </a:endParaRPr>
          </a:p>
        </p:txBody>
      </p:sp>
      <p:pic>
        <p:nvPicPr>
          <p:cNvPr id="2" name="Imagen 1">
            <a:extLst>
              <a:ext uri="{FF2B5EF4-FFF2-40B4-BE49-F238E27FC236}">
                <a16:creationId xmlns:a16="http://schemas.microsoft.com/office/drawing/2014/main" id="{33920113-44DB-41BC-9763-1A27BF98443A}"/>
              </a:ext>
            </a:extLst>
          </p:cNvPr>
          <p:cNvPicPr>
            <a:picLocks noChangeAspect="1"/>
          </p:cNvPicPr>
          <p:nvPr/>
        </p:nvPicPr>
        <p:blipFill>
          <a:blip r:embed="rId3"/>
          <a:stretch>
            <a:fillRect/>
          </a:stretch>
        </p:blipFill>
        <p:spPr>
          <a:xfrm>
            <a:off x="1469175" y="3176609"/>
            <a:ext cx="5221951" cy="1257516"/>
          </a:xfrm>
          <a:prstGeom prst="rect">
            <a:avLst/>
          </a:prstGeom>
        </p:spPr>
      </p:pic>
    </p:spTree>
    <p:extLst>
      <p:ext uri="{BB962C8B-B14F-4D97-AF65-F5344CB8AC3E}">
        <p14:creationId xmlns:p14="http://schemas.microsoft.com/office/powerpoint/2010/main" val="2517292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700" dirty="0"/>
              <a:t>Operadores UNION, INTERSECT y MINUS</a:t>
            </a:r>
            <a:endParaRPr sz="2700" dirty="0"/>
          </a:p>
        </p:txBody>
      </p:sp>
      <p:sp>
        <p:nvSpPr>
          <p:cNvPr id="268" name="Google Shape;268;p46"/>
          <p:cNvSpPr txBox="1">
            <a:spLocks noGrp="1"/>
          </p:cNvSpPr>
          <p:nvPr>
            <p:ph type="body" idx="1"/>
          </p:nvPr>
        </p:nvSpPr>
        <p:spPr>
          <a:xfrm>
            <a:off x="1054301" y="1109944"/>
            <a:ext cx="6579876"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El operador MINUS devuelve aquellas filas que están en la primera SELECT y no en la segunda. Las filas duplicadas del primer conjunto se reducirán a una única fila antes de que empiece la comparación con el otro conjunto. Su formato es:</a:t>
            </a:r>
          </a:p>
          <a:p>
            <a:pPr marL="0" lvl="0" indent="0" algn="l" rtl="0">
              <a:spcBef>
                <a:spcPts val="0"/>
              </a:spcBef>
              <a:spcAft>
                <a:spcPts val="0"/>
              </a:spcAft>
              <a:buNone/>
            </a:pPr>
            <a:endParaRPr dirty="0"/>
          </a:p>
          <a:p>
            <a:pPr marL="0" lvl="0" indent="0" algn="l" rtl="0">
              <a:spcBef>
                <a:spcPts val="1600"/>
              </a:spcBef>
              <a:spcAft>
                <a:spcPts val="0"/>
              </a:spcAft>
              <a:buNone/>
            </a:pPr>
            <a:r>
              <a:rPr lang="es" sz="1600" b="1" dirty="0">
                <a:latin typeface="Courier New"/>
                <a:ea typeface="Courier New"/>
                <a:cs typeface="Courier New"/>
                <a:sym typeface="Courier New"/>
              </a:rPr>
              <a:t>SELECT col1, col2, … FROM tabla1 WHERE condicion</a:t>
            </a:r>
            <a:endParaRPr sz="1600" b="1" dirty="0">
              <a:latin typeface="Courier New"/>
              <a:ea typeface="Courier New"/>
              <a:cs typeface="Courier New"/>
              <a:sym typeface="Courier New"/>
            </a:endParaRPr>
          </a:p>
          <a:p>
            <a:pPr marL="0" lvl="0" indent="0" algn="l" rtl="0">
              <a:spcBef>
                <a:spcPts val="1600"/>
              </a:spcBef>
              <a:spcAft>
                <a:spcPts val="0"/>
              </a:spcAft>
              <a:buNone/>
            </a:pPr>
            <a:r>
              <a:rPr lang="es" sz="1600" b="1" dirty="0">
                <a:solidFill>
                  <a:srgbClr val="FFFF00"/>
                </a:solidFill>
                <a:latin typeface="Courier New"/>
                <a:ea typeface="Courier New"/>
                <a:cs typeface="Courier New"/>
                <a:sym typeface="Courier New"/>
              </a:rPr>
              <a:t>MINUS</a:t>
            </a:r>
            <a:endParaRPr sz="1600" b="1" dirty="0">
              <a:solidFill>
                <a:srgbClr val="FFFF00"/>
              </a:solidFill>
              <a:latin typeface="Courier New"/>
              <a:ea typeface="Courier New"/>
              <a:cs typeface="Courier New"/>
              <a:sym typeface="Courier New"/>
            </a:endParaRPr>
          </a:p>
          <a:p>
            <a:pPr marL="0" lvl="0" indent="0" algn="l" rtl="0">
              <a:spcBef>
                <a:spcPts val="1600"/>
              </a:spcBef>
              <a:spcAft>
                <a:spcPts val="1600"/>
              </a:spcAft>
              <a:buNone/>
            </a:pPr>
            <a:r>
              <a:rPr lang="es" sz="1600" b="1" dirty="0">
                <a:latin typeface="Courier New"/>
                <a:ea typeface="Courier New"/>
                <a:cs typeface="Courier New"/>
                <a:sym typeface="Courier New"/>
              </a:rPr>
              <a:t>SELECT col1, col2, … FROM tabla2 WHERE condicion</a:t>
            </a:r>
            <a:endParaRPr sz="16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800" b="1" dirty="0"/>
              <a:t>4. Operadores UNION, INTERSECT y MINUS</a:t>
            </a:r>
            <a:endParaRPr sz="2800" b="1" dirty="0"/>
          </a:p>
        </p:txBody>
      </p:sp>
      <p:pic>
        <p:nvPicPr>
          <p:cNvPr id="274" name="Google Shape;274;p47"/>
          <p:cNvPicPr preferRelativeResize="0"/>
          <p:nvPr/>
        </p:nvPicPr>
        <p:blipFill>
          <a:blip r:embed="rId3">
            <a:alphaModFix/>
          </a:blip>
          <a:stretch>
            <a:fillRect/>
          </a:stretch>
        </p:blipFill>
        <p:spPr>
          <a:xfrm>
            <a:off x="1300150" y="1179500"/>
            <a:ext cx="6543675" cy="336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s" sz="2800" b="1" dirty="0"/>
              <a:t>1. </a:t>
            </a:r>
            <a:r>
              <a:rPr lang="es-ES" sz="2800" b="1" dirty="0"/>
              <a:t>Consultas </a:t>
            </a:r>
            <a:r>
              <a:rPr lang="es-ES" sz="2800" b="1" dirty="0" err="1"/>
              <a:t>multitabla</a:t>
            </a:r>
            <a:r>
              <a:rPr lang="es-ES" sz="2800" b="1" dirty="0"/>
              <a:t>.</a:t>
            </a:r>
            <a:endParaRPr sz="2800" b="1" dirty="0"/>
          </a:p>
        </p:txBody>
      </p:sp>
      <p:sp>
        <p:nvSpPr>
          <p:cNvPr id="5" name="Rectángulo 4">
            <a:extLst>
              <a:ext uri="{FF2B5EF4-FFF2-40B4-BE49-F238E27FC236}">
                <a16:creationId xmlns:a16="http://schemas.microsoft.com/office/drawing/2014/main" id="{1EAE8C1A-6F36-4F63-A087-FDE52E1BE3E0}"/>
              </a:ext>
            </a:extLst>
          </p:cNvPr>
          <p:cNvSpPr/>
          <p:nvPr/>
        </p:nvSpPr>
        <p:spPr>
          <a:xfrm>
            <a:off x="583113" y="2354298"/>
            <a:ext cx="7977774" cy="2031325"/>
          </a:xfrm>
          <a:prstGeom prst="rect">
            <a:avLst/>
          </a:prstGeom>
        </p:spPr>
        <p:txBody>
          <a:bodyPr wrap="square">
            <a:spAutoFit/>
          </a:bodyPr>
          <a:lstStyle/>
          <a:p>
            <a:pPr marL="285750" indent="-285750">
              <a:buFont typeface="Arial" panose="020B0604020202020204" pitchFamily="34" charset="0"/>
              <a:buChar char="•"/>
            </a:pPr>
            <a:r>
              <a:rPr lang="es-ES" sz="1400" b="1" dirty="0" err="1"/>
              <a:t>referencia_tabla</a:t>
            </a:r>
            <a:r>
              <a:rPr lang="es-ES" sz="1400" b="1" dirty="0"/>
              <a:t> [, </a:t>
            </a:r>
            <a:r>
              <a:rPr lang="es-ES" sz="1400" b="1" dirty="0" err="1"/>
              <a:t>referencia_tabla</a:t>
            </a:r>
            <a:r>
              <a:rPr lang="es-ES" sz="1400" b="1" dirty="0"/>
              <a:t>] ...</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err="1"/>
              <a:t>referencia_tabla</a:t>
            </a:r>
            <a:r>
              <a:rPr lang="es-ES" sz="1400" b="1" dirty="0"/>
              <a:t> [INNER | CROSS] JOIN </a:t>
            </a:r>
            <a:r>
              <a:rPr lang="es-ES" sz="1400" b="1" dirty="0" err="1"/>
              <a:t>referencia_tabla</a:t>
            </a:r>
            <a:r>
              <a:rPr lang="es-ES" sz="1400" b="1" dirty="0"/>
              <a:t> [ON condición]</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err="1"/>
              <a:t>referencia_tabla</a:t>
            </a:r>
            <a:r>
              <a:rPr lang="es-ES" sz="1400" b="1" dirty="0"/>
              <a:t> LEFT [OUTER] JOIN </a:t>
            </a:r>
            <a:r>
              <a:rPr lang="es-ES" sz="1400" b="1" dirty="0" err="1"/>
              <a:t>referencia_tabla</a:t>
            </a:r>
            <a:r>
              <a:rPr lang="es-ES" sz="1400" b="1" dirty="0"/>
              <a:t> ON condición</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err="1"/>
              <a:t>referencia.tabla</a:t>
            </a:r>
            <a:r>
              <a:rPr lang="es-ES" sz="1400" b="1" dirty="0"/>
              <a:t> RIGHT [OUTER] JOIN </a:t>
            </a:r>
            <a:r>
              <a:rPr lang="es-ES" sz="1400" b="1" dirty="0" err="1"/>
              <a:t>referencia_tabla</a:t>
            </a:r>
            <a:r>
              <a:rPr lang="es-ES" sz="1400" b="1" dirty="0"/>
              <a:t> ON condición</a:t>
            </a:r>
          </a:p>
          <a:p>
            <a:pPr marL="285750" indent="-285750">
              <a:buFont typeface="Arial" panose="020B0604020202020204" pitchFamily="34" charset="0"/>
              <a:buChar char="•"/>
            </a:pPr>
            <a:endParaRPr lang="es-ES" sz="1400" b="1" dirty="0"/>
          </a:p>
          <a:p>
            <a:pPr marL="285750" indent="-285750">
              <a:buFont typeface="Arial" panose="020B0604020202020204" pitchFamily="34" charset="0"/>
              <a:buChar char="•"/>
            </a:pPr>
            <a:r>
              <a:rPr lang="es-ES" sz="1400" b="1" dirty="0" err="1"/>
              <a:t>referencia_tabla</a:t>
            </a:r>
            <a:r>
              <a:rPr lang="es-ES" sz="1400" b="1" dirty="0"/>
              <a:t>:   </a:t>
            </a:r>
            <a:r>
              <a:rPr lang="es-ES" sz="1400" b="1" dirty="0" err="1"/>
              <a:t>nombre_tabla</a:t>
            </a:r>
            <a:r>
              <a:rPr lang="es-ES" sz="1400" b="1" dirty="0"/>
              <a:t> [[AS] alias]</a:t>
            </a:r>
          </a:p>
        </p:txBody>
      </p:sp>
      <p:sp>
        <p:nvSpPr>
          <p:cNvPr id="3" name="CuadroTexto 2">
            <a:extLst>
              <a:ext uri="{FF2B5EF4-FFF2-40B4-BE49-F238E27FC236}">
                <a16:creationId xmlns:a16="http://schemas.microsoft.com/office/drawing/2014/main" id="{9DC8E3CE-CE9E-492F-3EF7-C5068102CEFD}"/>
              </a:ext>
            </a:extLst>
          </p:cNvPr>
          <p:cNvSpPr txBox="1"/>
          <p:nvPr/>
        </p:nvSpPr>
        <p:spPr>
          <a:xfrm>
            <a:off x="386128" y="1342155"/>
            <a:ext cx="7829484" cy="923330"/>
          </a:xfrm>
          <a:prstGeom prst="rect">
            <a:avLst/>
          </a:prstGeom>
          <a:noFill/>
        </p:spPr>
        <p:txBody>
          <a:bodyPr wrap="square">
            <a:spAutoFit/>
          </a:bodyPr>
          <a:lstStyle/>
          <a:p>
            <a:pPr marL="0" lvl="0" indent="0" algn="just">
              <a:lnSpc>
                <a:spcPct val="100000"/>
              </a:lnSpc>
              <a:spcBef>
                <a:spcPts val="1600"/>
              </a:spcBef>
              <a:spcAft>
                <a:spcPts val="1600"/>
              </a:spcAft>
              <a:buNone/>
            </a:pPr>
            <a:r>
              <a:rPr lang="es-ES" sz="1800" dirty="0">
                <a:latin typeface="Bookman Old Style" panose="02050604050505020204" pitchFamily="18" charset="0"/>
                <a:ea typeface="Courier New"/>
                <a:cs typeface="Courier New"/>
                <a:sym typeface="Courier New"/>
              </a:rPr>
              <a:t>La diferencia con las consultas sencillas se halla en la cláusula FROM. Esta vez en lugar de una tabla se puede</a:t>
            </a:r>
            <a:r>
              <a:rPr lang="es-ES" dirty="0">
                <a:latin typeface="Bookman Old Style" panose="02050604050505020204" pitchFamily="18" charset="0"/>
                <a:ea typeface="Courier New"/>
                <a:cs typeface="Courier New"/>
                <a:sym typeface="Courier New"/>
              </a:rPr>
              <a:t>n utilizar varias tablas</a:t>
            </a:r>
            <a:endParaRPr lang="es-ES" sz="1800" dirty="0">
              <a:latin typeface="Bookman Old Style" panose="02050604050505020204" pitchFamily="18" charset="0"/>
              <a:ea typeface="Courier New"/>
              <a:cs typeface="Courier New"/>
              <a:sym typeface="Courier New"/>
            </a:endParaRPr>
          </a:p>
        </p:txBody>
      </p:sp>
    </p:spTree>
    <p:extLst>
      <p:ext uri="{BB962C8B-B14F-4D97-AF65-F5344CB8AC3E}">
        <p14:creationId xmlns:p14="http://schemas.microsoft.com/office/powerpoint/2010/main" val="203141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s" b="1" dirty="0">
                <a:latin typeface="Bookman Old Style" panose="02050604050505020204" pitchFamily="18" charset="0"/>
              </a:rPr>
              <a:t>1 </a:t>
            </a:r>
            <a:r>
              <a:rPr lang="es-ES" b="1" dirty="0">
                <a:latin typeface="Bookman Old Style" panose="02050604050505020204" pitchFamily="18" charset="0"/>
              </a:rPr>
              <a:t>Consultas </a:t>
            </a:r>
            <a:r>
              <a:rPr lang="es-ES" b="1" dirty="0" err="1">
                <a:latin typeface="Bookman Old Style" panose="02050604050505020204" pitchFamily="18" charset="0"/>
              </a:rPr>
              <a:t>multitabla</a:t>
            </a:r>
            <a:r>
              <a:rPr lang="es-ES" b="1" dirty="0">
                <a:latin typeface="Bookman Old Style" panose="02050604050505020204" pitchFamily="18" charset="0"/>
              </a:rPr>
              <a:t>. </a:t>
            </a:r>
            <a:r>
              <a:rPr lang="es-ES" sz="1800" b="1" dirty="0" err="1">
                <a:latin typeface="Bookman Old Style" panose="02050604050505020204" pitchFamily="18" charset="0"/>
              </a:rPr>
              <a:t>Sql</a:t>
            </a:r>
            <a:r>
              <a:rPr lang="es-ES" sz="1800" b="1" dirty="0">
                <a:latin typeface="Bookman Old Style" panose="02050604050505020204" pitchFamily="18" charset="0"/>
              </a:rPr>
              <a:t> 1</a:t>
            </a:r>
            <a:endParaRPr sz="1800" b="1" dirty="0">
              <a:latin typeface="Bookman Old Style" panose="02050604050505020204" pitchFamily="18" charset="0"/>
            </a:endParaRPr>
          </a:p>
        </p:txBody>
      </p:sp>
      <p:sp>
        <p:nvSpPr>
          <p:cNvPr id="7" name="Marcador de texto 6">
            <a:extLst>
              <a:ext uri="{FF2B5EF4-FFF2-40B4-BE49-F238E27FC236}">
                <a16:creationId xmlns:a16="http://schemas.microsoft.com/office/drawing/2014/main" id="{4A17270D-04CB-D3FF-B867-FB2FDC50456A}"/>
              </a:ext>
            </a:extLst>
          </p:cNvPr>
          <p:cNvSpPr>
            <a:spLocks noGrp="1"/>
          </p:cNvSpPr>
          <p:nvPr>
            <p:ph type="body" sz="half" idx="2"/>
          </p:nvPr>
        </p:nvSpPr>
        <p:spPr>
          <a:xfrm>
            <a:off x="6972300" y="1714500"/>
            <a:ext cx="1824228" cy="3080784"/>
          </a:xfrm>
        </p:spPr>
        <p:txBody>
          <a:bodyPr>
            <a:noAutofit/>
          </a:bodyPr>
          <a:lstStyle/>
          <a:p>
            <a:r>
              <a:rPr lang="es-ES" sz="1200" dirty="0"/>
              <a:t>El </a:t>
            </a:r>
            <a:r>
              <a:rPr lang="es-ES" sz="1200" b="1" dirty="0"/>
              <a:t>producto cartesiano </a:t>
            </a:r>
            <a:r>
              <a:rPr lang="es-ES" sz="1200" dirty="0"/>
              <a:t>de dos tablas son todas las combinaciones de las filas de una tabla unidas a las filas de la otra tabla. </a:t>
            </a:r>
          </a:p>
          <a:p>
            <a:r>
              <a:rPr lang="es-ES" sz="1200" dirty="0"/>
              <a:t>Por ejemplo, una base de datos de mascotas con dos tablas animales y propietarios</a:t>
            </a:r>
          </a:p>
          <a:p>
            <a:endParaRPr lang="es-ES" sz="1200" dirty="0"/>
          </a:p>
        </p:txBody>
      </p:sp>
      <p:pic>
        <p:nvPicPr>
          <p:cNvPr id="3" name="Imagen 2">
            <a:extLst>
              <a:ext uri="{FF2B5EF4-FFF2-40B4-BE49-F238E27FC236}">
                <a16:creationId xmlns:a16="http://schemas.microsoft.com/office/drawing/2014/main" id="{DA6BDA35-40CD-4F35-9386-F84EDDF30C92}"/>
              </a:ext>
            </a:extLst>
          </p:cNvPr>
          <p:cNvPicPr>
            <a:picLocks noChangeAspect="1"/>
          </p:cNvPicPr>
          <p:nvPr/>
        </p:nvPicPr>
        <p:blipFill rotWithShape="1">
          <a:blip r:embed="rId3"/>
          <a:srcRect r="7775"/>
          <a:stretch/>
        </p:blipFill>
        <p:spPr>
          <a:xfrm>
            <a:off x="0" y="707810"/>
            <a:ext cx="2860158" cy="1474860"/>
          </a:xfrm>
          <a:prstGeom prst="rect">
            <a:avLst/>
          </a:prstGeom>
        </p:spPr>
      </p:pic>
      <p:pic>
        <p:nvPicPr>
          <p:cNvPr id="4" name="Imagen 3">
            <a:extLst>
              <a:ext uri="{FF2B5EF4-FFF2-40B4-BE49-F238E27FC236}">
                <a16:creationId xmlns:a16="http://schemas.microsoft.com/office/drawing/2014/main" id="{A42D8F9C-895A-45FE-984A-956FF65DF45F}"/>
              </a:ext>
            </a:extLst>
          </p:cNvPr>
          <p:cNvPicPr>
            <a:picLocks noChangeAspect="1"/>
          </p:cNvPicPr>
          <p:nvPr/>
        </p:nvPicPr>
        <p:blipFill rotWithShape="1">
          <a:blip r:embed="rId4"/>
          <a:srcRect r="6732" b="3911"/>
          <a:stretch/>
        </p:blipFill>
        <p:spPr>
          <a:xfrm>
            <a:off x="2932377" y="615111"/>
            <a:ext cx="3596791" cy="1567559"/>
          </a:xfrm>
          <a:prstGeom prst="rect">
            <a:avLst/>
          </a:prstGeom>
        </p:spPr>
      </p:pic>
      <p:pic>
        <p:nvPicPr>
          <p:cNvPr id="6" name="Imagen 5">
            <a:extLst>
              <a:ext uri="{FF2B5EF4-FFF2-40B4-BE49-F238E27FC236}">
                <a16:creationId xmlns:a16="http://schemas.microsoft.com/office/drawing/2014/main" id="{74653EEB-1B5D-49EF-A6B3-2644D2375948}"/>
              </a:ext>
            </a:extLst>
          </p:cNvPr>
          <p:cNvPicPr>
            <a:picLocks noChangeAspect="1"/>
          </p:cNvPicPr>
          <p:nvPr/>
        </p:nvPicPr>
        <p:blipFill>
          <a:blip r:embed="rId5"/>
          <a:stretch>
            <a:fillRect/>
          </a:stretch>
        </p:blipFill>
        <p:spPr>
          <a:xfrm>
            <a:off x="741309" y="2581736"/>
            <a:ext cx="5344727" cy="2359057"/>
          </a:xfrm>
          <a:prstGeom prst="rect">
            <a:avLst/>
          </a:prstGeom>
        </p:spPr>
      </p:pic>
    </p:spTree>
    <p:extLst>
      <p:ext uri="{BB962C8B-B14F-4D97-AF65-F5344CB8AC3E}">
        <p14:creationId xmlns:p14="http://schemas.microsoft.com/office/powerpoint/2010/main" val="407755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63;p29">
            <a:extLst>
              <a:ext uri="{FF2B5EF4-FFF2-40B4-BE49-F238E27FC236}">
                <a16:creationId xmlns:a16="http://schemas.microsoft.com/office/drawing/2014/main" id="{A7CCF225-2E65-4A72-BE3D-3A9E0135D64F}"/>
              </a:ext>
            </a:extLst>
          </p:cNvPr>
          <p:cNvSpPr txBox="1">
            <a:spLocks noGrp="1"/>
          </p:cNvSpPr>
          <p:nvPr>
            <p:ph type="title"/>
          </p:nvPr>
        </p:nvSpPr>
        <p:spPr>
          <a:xfrm>
            <a:off x="521306" y="236613"/>
            <a:ext cx="5784703" cy="1234440"/>
          </a:xfrm>
          <a:prstGeom prst="rect">
            <a:avLst/>
          </a:prstGeom>
        </p:spPr>
        <p:txBody>
          <a:bodyPr spcFirstLastPara="1" wrap="square" lIns="91425" tIns="91425" rIns="91425" bIns="91425" anchor="t" anchorCtr="0">
            <a:noAutofit/>
          </a:bodyPr>
          <a:lstStyle/>
          <a:p>
            <a:pPr lvl="0"/>
            <a:r>
              <a:rPr lang="es" sz="2800" b="1" dirty="0">
                <a:solidFill>
                  <a:schemeClr val="tx1"/>
                </a:solidFill>
              </a:rPr>
              <a:t>1. </a:t>
            </a:r>
            <a:r>
              <a:rPr lang="es-ES" sz="2800" b="1" dirty="0">
                <a:solidFill>
                  <a:schemeClr val="tx1"/>
                </a:solidFill>
              </a:rPr>
              <a:t>Consultas </a:t>
            </a:r>
            <a:r>
              <a:rPr lang="es-ES" sz="2800" b="1" dirty="0" err="1">
                <a:solidFill>
                  <a:schemeClr val="tx1"/>
                </a:solidFill>
              </a:rPr>
              <a:t>multitabla</a:t>
            </a:r>
            <a:r>
              <a:rPr lang="es-ES" sz="2800" b="1" dirty="0">
                <a:solidFill>
                  <a:schemeClr val="tx1"/>
                </a:solidFill>
              </a:rPr>
              <a:t>. </a:t>
            </a:r>
            <a:r>
              <a:rPr lang="es-ES" sz="2800" b="1" dirty="0" err="1">
                <a:solidFill>
                  <a:schemeClr val="tx1"/>
                </a:solidFill>
              </a:rPr>
              <a:t>Sql</a:t>
            </a:r>
            <a:r>
              <a:rPr lang="es-ES" sz="2800" b="1" dirty="0">
                <a:solidFill>
                  <a:schemeClr val="tx1"/>
                </a:solidFill>
              </a:rPr>
              <a:t> 1</a:t>
            </a:r>
            <a:endParaRPr sz="2800" b="1" dirty="0">
              <a:solidFill>
                <a:schemeClr val="tx1"/>
              </a:solidFill>
            </a:endParaRPr>
          </a:p>
        </p:txBody>
      </p:sp>
      <p:sp>
        <p:nvSpPr>
          <p:cNvPr id="3" name="Marcador de texto 2">
            <a:extLst>
              <a:ext uri="{FF2B5EF4-FFF2-40B4-BE49-F238E27FC236}">
                <a16:creationId xmlns:a16="http://schemas.microsoft.com/office/drawing/2014/main" id="{38B5BD85-D04A-4CAF-B3B4-8B6A5FE5042C}"/>
              </a:ext>
            </a:extLst>
          </p:cNvPr>
          <p:cNvSpPr>
            <a:spLocks noGrp="1"/>
          </p:cNvSpPr>
          <p:nvPr>
            <p:ph type="body" sz="half" idx="2"/>
          </p:nvPr>
        </p:nvSpPr>
        <p:spPr>
          <a:xfrm>
            <a:off x="6778343" y="236613"/>
            <a:ext cx="2046680" cy="4670274"/>
          </a:xfrm>
        </p:spPr>
        <p:txBody>
          <a:bodyPr>
            <a:noAutofit/>
          </a:bodyPr>
          <a:lstStyle/>
          <a:p>
            <a:pPr marL="114300" indent="0">
              <a:buNone/>
            </a:pPr>
            <a:r>
              <a:rPr lang="es-ES" sz="1200" dirty="0">
                <a:latin typeface="Bookman Old Style" panose="02050604050505020204" pitchFamily="18" charset="0"/>
              </a:rPr>
              <a:t>La operación anterior genera un conjunto de resultados con todas las combinaciones posibles entre las filas de las dos tablas, y con todas las columnas. Aparentemente esto no tiene mucha utilidad, sin embargo, </a:t>
            </a:r>
            <a:r>
              <a:rPr lang="es-ES" sz="1200" u="sng" dirty="0">
                <a:latin typeface="Bookman Old Style" panose="02050604050505020204" pitchFamily="18" charset="0"/>
              </a:rPr>
              <a:t>si se aplica un filtro </a:t>
            </a:r>
            <a:r>
              <a:rPr lang="es-ES" sz="1200" dirty="0">
                <a:latin typeface="Bookman Old Style" panose="02050604050505020204" pitchFamily="18" charset="0"/>
              </a:rPr>
              <a:t>al producto cartesiano, es decir, una condición </a:t>
            </a:r>
            <a:r>
              <a:rPr lang="es-ES" sz="1200" b="1" dirty="0">
                <a:latin typeface="Bookman Old Style" panose="02050604050505020204" pitchFamily="18" charset="0"/>
              </a:rPr>
              <a:t>WHERE </a:t>
            </a:r>
            <a:r>
              <a:rPr lang="es-ES" sz="1200" dirty="0">
                <a:latin typeface="Bookman Old Style" panose="02050604050505020204" pitchFamily="18" charset="0"/>
              </a:rPr>
              <a:t>que escoja solo aquellas filas en las que el campo </a:t>
            </a:r>
            <a:r>
              <a:rPr lang="es-ES" sz="1200" dirty="0" err="1">
                <a:latin typeface="Bookman Old Style" panose="02050604050505020204" pitchFamily="18" charset="0"/>
              </a:rPr>
              <a:t>dni</a:t>
            </a:r>
            <a:r>
              <a:rPr lang="es-ES" sz="1200" dirty="0">
                <a:latin typeface="Bookman Old Style" panose="02050604050505020204" pitchFamily="18" charset="0"/>
              </a:rPr>
              <a:t> (del propietario) coincida con el propietario (de la mascota), se obtienen los siguientes interesantes resultados</a:t>
            </a:r>
          </a:p>
        </p:txBody>
      </p:sp>
      <p:pic>
        <p:nvPicPr>
          <p:cNvPr id="4" name="Imagen 3">
            <a:extLst>
              <a:ext uri="{FF2B5EF4-FFF2-40B4-BE49-F238E27FC236}">
                <a16:creationId xmlns:a16="http://schemas.microsoft.com/office/drawing/2014/main" id="{0D2216E3-5116-4EC9-B209-437DCCBEB8A9}"/>
              </a:ext>
            </a:extLst>
          </p:cNvPr>
          <p:cNvPicPr>
            <a:picLocks noChangeAspect="1"/>
          </p:cNvPicPr>
          <p:nvPr/>
        </p:nvPicPr>
        <p:blipFill>
          <a:blip r:embed="rId2"/>
          <a:stretch>
            <a:fillRect/>
          </a:stretch>
        </p:blipFill>
        <p:spPr>
          <a:xfrm>
            <a:off x="648897" y="2955448"/>
            <a:ext cx="5657113" cy="1773188"/>
          </a:xfrm>
          <a:prstGeom prst="rect">
            <a:avLst/>
          </a:prstGeom>
        </p:spPr>
      </p:pic>
      <p:sp>
        <p:nvSpPr>
          <p:cNvPr id="6" name="Rectángulo 5">
            <a:extLst>
              <a:ext uri="{FF2B5EF4-FFF2-40B4-BE49-F238E27FC236}">
                <a16:creationId xmlns:a16="http://schemas.microsoft.com/office/drawing/2014/main" id="{B8304669-F384-43E2-A4DA-DE1C80832682}"/>
              </a:ext>
            </a:extLst>
          </p:cNvPr>
          <p:cNvSpPr/>
          <p:nvPr/>
        </p:nvSpPr>
        <p:spPr>
          <a:xfrm>
            <a:off x="648896" y="1094422"/>
            <a:ext cx="5657113" cy="1477328"/>
          </a:xfrm>
          <a:prstGeom prst="rect">
            <a:avLst/>
          </a:prstGeom>
          <a:solidFill>
            <a:schemeClr val="accent1"/>
          </a:solidFill>
        </p:spPr>
        <p:txBody>
          <a:bodyPr wrap="square">
            <a:spAutoFit/>
          </a:bodyPr>
          <a:lstStyle/>
          <a:p>
            <a:r>
              <a:rPr lang="es-ES" dirty="0">
                <a:latin typeface="Bookman Old Style" panose="02050604050505020204" pitchFamily="18" charset="0"/>
              </a:rPr>
              <a:t>Esta operación se llama </a:t>
            </a:r>
            <a:r>
              <a:rPr lang="es-ES" b="1" dirty="0">
                <a:latin typeface="Bookman Old Style" panose="02050604050505020204" pitchFamily="18" charset="0"/>
              </a:rPr>
              <a:t>JOIN </a:t>
            </a:r>
            <a:r>
              <a:rPr lang="es-ES" dirty="0">
                <a:latin typeface="Bookman Old Style" panose="02050604050505020204" pitchFamily="18" charset="0"/>
              </a:rPr>
              <a:t>de las tablas Propietarios y Animales, y consiste en realizar un </a:t>
            </a:r>
            <a:r>
              <a:rPr lang="es-ES" u="sng" dirty="0">
                <a:latin typeface="Bookman Old Style" panose="02050604050505020204" pitchFamily="18" charset="0"/>
              </a:rPr>
              <a:t>producto cartesiano </a:t>
            </a:r>
            <a:r>
              <a:rPr lang="es-ES" dirty="0">
                <a:latin typeface="Bookman Old Style" panose="02050604050505020204" pitchFamily="18" charset="0"/>
              </a:rPr>
              <a:t>de ambas </a:t>
            </a:r>
            <a:r>
              <a:rPr lang="es-ES" u="sng" dirty="0">
                <a:latin typeface="Bookman Old Style" panose="02050604050505020204" pitchFamily="18" charset="0"/>
              </a:rPr>
              <a:t>y un filtro </a:t>
            </a:r>
            <a:r>
              <a:rPr lang="es-ES" dirty="0">
                <a:latin typeface="Bookman Old Style" panose="02050604050505020204" pitchFamily="18" charset="0"/>
              </a:rPr>
              <a:t>por el campo relacionado</a:t>
            </a:r>
          </a:p>
          <a:p>
            <a:r>
              <a:rPr lang="es-ES" dirty="0">
                <a:latin typeface="Bookman Old Style" panose="02050604050505020204" pitchFamily="18" charset="0"/>
              </a:rPr>
              <a:t> (</a:t>
            </a:r>
            <a:r>
              <a:rPr lang="es-ES" b="1" dirty="0">
                <a:latin typeface="Bookman Old Style" panose="02050604050505020204" pitchFamily="18" charset="0"/>
              </a:rPr>
              <a:t>Clave Foránea vs Clave Primaria</a:t>
            </a:r>
            <a:r>
              <a:rPr lang="es-ES" dirty="0">
                <a:latin typeface="Bookman Old Style" panose="02050604050505020204" pitchFamily="18" charset="0"/>
              </a:rPr>
              <a:t>).</a:t>
            </a:r>
          </a:p>
        </p:txBody>
      </p:sp>
    </p:spTree>
    <p:extLst>
      <p:ext uri="{BB962C8B-B14F-4D97-AF65-F5344CB8AC3E}">
        <p14:creationId xmlns:p14="http://schemas.microsoft.com/office/powerpoint/2010/main" val="200599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94472-63EA-413C-B962-DDBAA7645E42}"/>
              </a:ext>
            </a:extLst>
          </p:cNvPr>
          <p:cNvSpPr>
            <a:spLocks noGrp="1"/>
          </p:cNvSpPr>
          <p:nvPr>
            <p:ph type="title"/>
          </p:nvPr>
        </p:nvSpPr>
        <p:spPr>
          <a:xfrm>
            <a:off x="311700" y="445025"/>
            <a:ext cx="1884371" cy="572700"/>
          </a:xfrm>
        </p:spPr>
        <p:txBody>
          <a:bodyPr>
            <a:normAutofit fontScale="90000"/>
          </a:bodyPr>
          <a:lstStyle/>
          <a:p>
            <a:r>
              <a:rPr lang="es-ES" b="1" dirty="0"/>
              <a:t>Piensa…</a:t>
            </a:r>
            <a:br>
              <a:rPr lang="es-ES" dirty="0"/>
            </a:br>
            <a:br>
              <a:rPr lang="es-ES" dirty="0"/>
            </a:br>
            <a:br>
              <a:rPr lang="es-ES" dirty="0"/>
            </a:br>
            <a:r>
              <a:rPr lang="es-ES" sz="1600" dirty="0">
                <a:latin typeface="Bookman Old Style" panose="02050604050505020204" pitchFamily="18" charset="0"/>
              </a:rPr>
              <a:t>¿se puede generar una consulta para obtener un listado de pedidos gestionados</a:t>
            </a:r>
            <a:br>
              <a:rPr lang="es-ES" sz="1600" dirty="0">
                <a:latin typeface="Bookman Old Style" panose="02050604050505020204" pitchFamily="18" charset="0"/>
              </a:rPr>
            </a:br>
            <a:r>
              <a:rPr lang="es-ES" sz="1600" dirty="0">
                <a:latin typeface="Bookman Old Style" panose="02050604050505020204" pitchFamily="18" charset="0"/>
              </a:rPr>
              <a:t>por cada empleado?</a:t>
            </a:r>
          </a:p>
        </p:txBody>
      </p:sp>
      <p:pic>
        <p:nvPicPr>
          <p:cNvPr id="4" name="Imagen 3">
            <a:extLst>
              <a:ext uri="{FF2B5EF4-FFF2-40B4-BE49-F238E27FC236}">
                <a16:creationId xmlns:a16="http://schemas.microsoft.com/office/drawing/2014/main" id="{BBF2641B-FBE6-44DB-AD4D-0FF2554C0343}"/>
              </a:ext>
            </a:extLst>
          </p:cNvPr>
          <p:cNvPicPr>
            <a:picLocks noChangeAspect="1"/>
          </p:cNvPicPr>
          <p:nvPr/>
        </p:nvPicPr>
        <p:blipFill>
          <a:blip r:embed="rId2"/>
          <a:stretch>
            <a:fillRect/>
          </a:stretch>
        </p:blipFill>
        <p:spPr>
          <a:xfrm>
            <a:off x="2196072" y="478162"/>
            <a:ext cx="6203650" cy="4050979"/>
          </a:xfrm>
          <a:prstGeom prst="rect">
            <a:avLst/>
          </a:prstGeom>
        </p:spPr>
      </p:pic>
    </p:spTree>
    <p:extLst>
      <p:ext uri="{BB962C8B-B14F-4D97-AF65-F5344CB8AC3E}">
        <p14:creationId xmlns:p14="http://schemas.microsoft.com/office/powerpoint/2010/main" val="222308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7637883-9D97-408A-BE35-E0B7AB8A0C0E}"/>
              </a:ext>
            </a:extLst>
          </p:cNvPr>
          <p:cNvSpPr>
            <a:spLocks noGrp="1"/>
          </p:cNvSpPr>
          <p:nvPr>
            <p:ph type="body" idx="1"/>
          </p:nvPr>
        </p:nvSpPr>
        <p:spPr>
          <a:xfrm>
            <a:off x="89844" y="588013"/>
            <a:ext cx="9094758" cy="1749557"/>
          </a:xfrm>
        </p:spPr>
        <p:txBody>
          <a:bodyPr>
            <a:noAutofit/>
          </a:bodyPr>
          <a:lstStyle/>
          <a:p>
            <a:pPr marL="114300" indent="0">
              <a:buNone/>
            </a:pPr>
            <a:r>
              <a:rPr lang="es-ES" sz="1800" dirty="0">
                <a:solidFill>
                  <a:schemeClr val="accent4">
                    <a:lumMod val="60000"/>
                    <a:lumOff val="40000"/>
                  </a:schemeClr>
                </a:solidFill>
                <a:latin typeface="Bookman Old Style" panose="02050604050505020204" pitchFamily="18" charset="0"/>
              </a:rPr>
              <a:t>SELECT</a:t>
            </a:r>
            <a:r>
              <a:rPr lang="es-ES" sz="1800" dirty="0">
                <a:latin typeface="Bookman Old Style" panose="02050604050505020204" pitchFamily="18" charset="0"/>
              </a:rPr>
              <a:t> </a:t>
            </a:r>
            <a:r>
              <a:rPr lang="es-ES" sz="1800" dirty="0" err="1">
                <a:latin typeface="Bookman Old Style" panose="02050604050505020204" pitchFamily="18" charset="0"/>
              </a:rPr>
              <a:t>Empleados.Nombre,Clientes.NombreCliente,Pedidos.CodigoPedido</a:t>
            </a:r>
            <a:endParaRPr lang="es-ES" sz="1800" dirty="0">
              <a:latin typeface="Bookman Old Style" panose="02050604050505020204" pitchFamily="18" charset="0"/>
            </a:endParaRPr>
          </a:p>
          <a:p>
            <a:pPr marL="114300" indent="0">
              <a:buNone/>
            </a:pPr>
            <a:endParaRPr lang="es-ES" sz="1800" dirty="0">
              <a:latin typeface="Bookman Old Style" panose="02050604050505020204" pitchFamily="18" charset="0"/>
            </a:endParaRPr>
          </a:p>
          <a:p>
            <a:pPr marL="114300" indent="0">
              <a:buNone/>
            </a:pPr>
            <a:r>
              <a:rPr lang="es-ES" sz="1800" dirty="0">
                <a:solidFill>
                  <a:schemeClr val="accent4">
                    <a:lumMod val="60000"/>
                    <a:lumOff val="40000"/>
                  </a:schemeClr>
                </a:solidFill>
                <a:latin typeface="Bookman Old Style" panose="02050604050505020204" pitchFamily="18" charset="0"/>
              </a:rPr>
              <a:t>FROM</a:t>
            </a:r>
            <a:r>
              <a:rPr lang="es-ES" sz="1800" dirty="0">
                <a:latin typeface="Bookman Old Style" panose="02050604050505020204" pitchFamily="18" charset="0"/>
              </a:rPr>
              <a:t> </a:t>
            </a:r>
            <a:r>
              <a:rPr lang="es-ES" sz="1800" dirty="0">
                <a:solidFill>
                  <a:srgbClr val="FFFF00"/>
                </a:solidFill>
                <a:latin typeface="Bookman Old Style" panose="02050604050505020204" pitchFamily="18" charset="0"/>
              </a:rPr>
              <a:t>Clientes, Pedidos, Empleados</a:t>
            </a:r>
          </a:p>
          <a:p>
            <a:pPr marL="114300" indent="0">
              <a:buNone/>
            </a:pPr>
            <a:endParaRPr lang="es-ES" sz="1800" dirty="0">
              <a:latin typeface="Bookman Old Style" panose="02050604050505020204" pitchFamily="18" charset="0"/>
            </a:endParaRPr>
          </a:p>
          <a:p>
            <a:pPr marL="114300" indent="0">
              <a:buNone/>
            </a:pPr>
            <a:r>
              <a:rPr lang="es-ES" sz="1800" dirty="0">
                <a:solidFill>
                  <a:schemeClr val="accent4">
                    <a:lumMod val="60000"/>
                    <a:lumOff val="40000"/>
                  </a:schemeClr>
                </a:solidFill>
                <a:latin typeface="Bookman Old Style" panose="02050604050505020204" pitchFamily="18" charset="0"/>
              </a:rPr>
              <a:t>WHERE</a:t>
            </a:r>
            <a:r>
              <a:rPr lang="es-ES" sz="1800" dirty="0">
                <a:latin typeface="Bookman Old Style" panose="02050604050505020204" pitchFamily="18" charset="0"/>
              </a:rPr>
              <a:t> </a:t>
            </a:r>
            <a:r>
              <a:rPr lang="es-ES" sz="1800" dirty="0" err="1">
                <a:latin typeface="Bookman Old Style" panose="02050604050505020204" pitchFamily="18" charset="0"/>
              </a:rPr>
              <a:t>Clientes.CodigoCliente</a:t>
            </a:r>
            <a:r>
              <a:rPr lang="es-ES" sz="1800" dirty="0">
                <a:latin typeface="Bookman Old Style" panose="02050604050505020204" pitchFamily="18" charset="0"/>
              </a:rPr>
              <a:t>=</a:t>
            </a:r>
            <a:r>
              <a:rPr lang="es-ES" sz="1800" dirty="0" err="1">
                <a:latin typeface="Bookman Old Style" panose="02050604050505020204" pitchFamily="18" charset="0"/>
              </a:rPr>
              <a:t>Pedidos.CodigoCliente</a:t>
            </a:r>
            <a:endParaRPr lang="es-ES" sz="1800" dirty="0">
              <a:latin typeface="Bookman Old Style" panose="02050604050505020204" pitchFamily="18" charset="0"/>
            </a:endParaRPr>
          </a:p>
          <a:p>
            <a:pPr marL="114300" indent="0">
              <a:buNone/>
            </a:pPr>
            <a:endParaRPr lang="es-ES" sz="1800" dirty="0">
              <a:latin typeface="Bookman Old Style" panose="02050604050505020204" pitchFamily="18" charset="0"/>
            </a:endParaRPr>
          </a:p>
          <a:p>
            <a:pPr marL="114300" indent="0">
              <a:buNone/>
            </a:pPr>
            <a:r>
              <a:rPr lang="es-ES" sz="1800" dirty="0">
                <a:solidFill>
                  <a:schemeClr val="accent4">
                    <a:lumMod val="60000"/>
                    <a:lumOff val="40000"/>
                  </a:schemeClr>
                </a:solidFill>
                <a:latin typeface="Bookman Old Style" panose="02050604050505020204" pitchFamily="18" charset="0"/>
              </a:rPr>
              <a:t>AND</a:t>
            </a:r>
          </a:p>
          <a:p>
            <a:pPr marL="114300" indent="0">
              <a:buNone/>
            </a:pPr>
            <a:endParaRPr lang="es-ES" sz="1800" dirty="0">
              <a:latin typeface="Bookman Old Style" panose="02050604050505020204" pitchFamily="18" charset="0"/>
            </a:endParaRPr>
          </a:p>
          <a:p>
            <a:pPr marL="114300" indent="0">
              <a:buNone/>
            </a:pPr>
            <a:r>
              <a:rPr lang="es-ES" sz="1800" dirty="0" err="1">
                <a:latin typeface="Bookman Old Style" panose="02050604050505020204" pitchFamily="18" charset="0"/>
              </a:rPr>
              <a:t>Empleados.CodigoEmpleado</a:t>
            </a:r>
            <a:r>
              <a:rPr lang="es-ES" sz="1800" dirty="0">
                <a:latin typeface="Bookman Old Style" panose="02050604050505020204" pitchFamily="18" charset="0"/>
              </a:rPr>
              <a:t> = </a:t>
            </a:r>
            <a:r>
              <a:rPr lang="es-ES" sz="1800" dirty="0" err="1">
                <a:latin typeface="Bookman Old Style" panose="02050604050505020204" pitchFamily="18" charset="0"/>
              </a:rPr>
              <a:t>Clientes.CodigoEmpleadoRepVentas</a:t>
            </a:r>
            <a:endParaRPr lang="es-ES" sz="1800" dirty="0">
              <a:latin typeface="Bookman Old Style" panose="02050604050505020204" pitchFamily="18" charset="0"/>
            </a:endParaRPr>
          </a:p>
          <a:p>
            <a:pPr marL="114300" indent="0">
              <a:buNone/>
            </a:pPr>
            <a:endParaRPr lang="es-ES" sz="1800" dirty="0">
              <a:latin typeface="Bookman Old Style" panose="02050604050505020204" pitchFamily="18" charset="0"/>
            </a:endParaRPr>
          </a:p>
          <a:p>
            <a:pPr marL="114300" indent="0">
              <a:buNone/>
            </a:pPr>
            <a:r>
              <a:rPr lang="es-ES" sz="1800" dirty="0">
                <a:solidFill>
                  <a:schemeClr val="accent4">
                    <a:lumMod val="60000"/>
                    <a:lumOff val="40000"/>
                  </a:schemeClr>
                </a:solidFill>
                <a:latin typeface="Bookman Old Style" panose="02050604050505020204" pitchFamily="18" charset="0"/>
              </a:rPr>
              <a:t>ORDER BY </a:t>
            </a:r>
            <a:r>
              <a:rPr lang="es-ES" sz="1800" dirty="0" err="1">
                <a:latin typeface="Bookman Old Style" panose="02050604050505020204" pitchFamily="18" charset="0"/>
              </a:rPr>
              <a:t>Empleados.Nombre</a:t>
            </a:r>
            <a:r>
              <a:rPr lang="es-ES" sz="1800" dirty="0">
                <a:latin typeface="Bookman Old Style" panose="02050604050505020204" pitchFamily="18" charset="0"/>
              </a:rPr>
              <a:t>;</a:t>
            </a:r>
          </a:p>
        </p:txBody>
      </p:sp>
      <p:pic>
        <p:nvPicPr>
          <p:cNvPr id="4" name="Imagen 3">
            <a:extLst>
              <a:ext uri="{FF2B5EF4-FFF2-40B4-BE49-F238E27FC236}">
                <a16:creationId xmlns:a16="http://schemas.microsoft.com/office/drawing/2014/main" id="{99F79E49-E74C-43CD-89EF-EEE6896D53BD}"/>
              </a:ext>
            </a:extLst>
          </p:cNvPr>
          <p:cNvPicPr>
            <a:picLocks noChangeAspect="1"/>
          </p:cNvPicPr>
          <p:nvPr/>
        </p:nvPicPr>
        <p:blipFill>
          <a:blip r:embed="rId2"/>
          <a:stretch>
            <a:fillRect/>
          </a:stretch>
        </p:blipFill>
        <p:spPr>
          <a:xfrm>
            <a:off x="4104166" y="3301440"/>
            <a:ext cx="4431849" cy="1254047"/>
          </a:xfrm>
          <a:prstGeom prst="rect">
            <a:avLst/>
          </a:prstGeom>
        </p:spPr>
      </p:pic>
    </p:spTree>
    <p:extLst>
      <p:ext uri="{BB962C8B-B14F-4D97-AF65-F5344CB8AC3E}">
        <p14:creationId xmlns:p14="http://schemas.microsoft.com/office/powerpoint/2010/main" val="309582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3;p29">
            <a:extLst>
              <a:ext uri="{FF2B5EF4-FFF2-40B4-BE49-F238E27FC236}">
                <a16:creationId xmlns:a16="http://schemas.microsoft.com/office/drawing/2014/main" id="{5C98ABAF-FC9A-4523-8FED-1E7FC05FF6B3}"/>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s" sz="2800" b="1" dirty="0">
                <a:latin typeface="+mn-lt"/>
              </a:rPr>
              <a:t>1. </a:t>
            </a:r>
            <a:r>
              <a:rPr lang="es-ES" sz="2800" b="1" dirty="0">
                <a:latin typeface="+mn-lt"/>
              </a:rPr>
              <a:t>Consultas </a:t>
            </a:r>
            <a:r>
              <a:rPr lang="es-ES" sz="2800" b="1" dirty="0" err="1">
                <a:latin typeface="+mn-lt"/>
              </a:rPr>
              <a:t>multitabla</a:t>
            </a:r>
            <a:r>
              <a:rPr lang="es-ES" sz="2800" b="1" dirty="0">
                <a:latin typeface="+mn-lt"/>
              </a:rPr>
              <a:t>. </a:t>
            </a:r>
            <a:r>
              <a:rPr lang="es-ES" sz="2800" b="1" dirty="0" err="1">
                <a:latin typeface="+mn-lt"/>
              </a:rPr>
              <a:t>Sql</a:t>
            </a:r>
            <a:r>
              <a:rPr lang="es-ES" sz="2800" b="1" dirty="0">
                <a:latin typeface="+mn-lt"/>
              </a:rPr>
              <a:t> 1</a:t>
            </a:r>
            <a:endParaRPr sz="2800" b="1" dirty="0">
              <a:latin typeface="+mn-lt"/>
            </a:endParaRPr>
          </a:p>
        </p:txBody>
      </p:sp>
      <p:sp>
        <p:nvSpPr>
          <p:cNvPr id="3" name="Marcador de texto 2">
            <a:extLst>
              <a:ext uri="{FF2B5EF4-FFF2-40B4-BE49-F238E27FC236}">
                <a16:creationId xmlns:a16="http://schemas.microsoft.com/office/drawing/2014/main" id="{1C89704B-C6A1-4708-A5CE-B5C5858BAD3F}"/>
              </a:ext>
            </a:extLst>
          </p:cNvPr>
          <p:cNvSpPr>
            <a:spLocks noGrp="1"/>
          </p:cNvSpPr>
          <p:nvPr>
            <p:ph type="body" idx="1"/>
          </p:nvPr>
        </p:nvSpPr>
        <p:spPr>
          <a:xfrm>
            <a:off x="311700" y="1017725"/>
            <a:ext cx="8520600" cy="3546000"/>
          </a:xfrm>
        </p:spPr>
        <p:txBody>
          <a:bodyPr>
            <a:noAutofit/>
          </a:bodyPr>
          <a:lstStyle/>
          <a:p>
            <a:pPr marL="114300" indent="0">
              <a:buNone/>
            </a:pPr>
            <a:r>
              <a:rPr lang="es-ES" sz="1400" dirty="0">
                <a:latin typeface="Consolas" panose="020B0609020204030204" pitchFamily="49" charset="0"/>
                <a:cs typeface="Calibri" panose="020F0502020204030204" pitchFamily="34" charset="0"/>
              </a:rPr>
              <a:t>Se observa que en este caso hay </a:t>
            </a:r>
            <a:r>
              <a:rPr lang="es-ES" sz="1400" dirty="0">
                <a:solidFill>
                  <a:srgbClr val="FFFF00"/>
                </a:solidFill>
                <a:latin typeface="Consolas" panose="020B0609020204030204" pitchFamily="49" charset="0"/>
                <a:cs typeface="Calibri" panose="020F0502020204030204" pitchFamily="34" charset="0"/>
              </a:rPr>
              <a:t>dos JOIN</a:t>
            </a:r>
            <a:r>
              <a:rPr lang="es-ES" sz="1400" dirty="0">
                <a:latin typeface="Consolas" panose="020B0609020204030204" pitchFamily="49" charset="0"/>
                <a:cs typeface="Calibri" panose="020F0502020204030204" pitchFamily="34" charset="0"/>
              </a:rPr>
              <a:t>, el primer </a:t>
            </a:r>
            <a:r>
              <a:rPr lang="es-ES" sz="1400" dirty="0" err="1">
                <a:latin typeface="Consolas" panose="020B0609020204030204" pitchFamily="49" charset="0"/>
                <a:cs typeface="Calibri" panose="020F0502020204030204" pitchFamily="34" charset="0"/>
              </a:rPr>
              <a:t>join</a:t>
            </a:r>
            <a:r>
              <a:rPr lang="es-ES" sz="1400" dirty="0">
                <a:latin typeface="Consolas" panose="020B0609020204030204" pitchFamily="49" charset="0"/>
                <a:cs typeface="Calibri" panose="020F0502020204030204" pitchFamily="34" charset="0"/>
              </a:rPr>
              <a:t> entre la tabla Clientes y Pedidos, con la condición </a:t>
            </a:r>
            <a:r>
              <a:rPr lang="es-ES" sz="1400" dirty="0" err="1">
                <a:solidFill>
                  <a:srgbClr val="FFFF00"/>
                </a:solidFill>
                <a:latin typeface="Consolas" panose="020B0609020204030204" pitchFamily="49" charset="0"/>
                <a:cs typeface="Calibri" panose="020F0502020204030204" pitchFamily="34" charset="0"/>
              </a:rPr>
              <a:t>Clientes.CodigoCliente</a:t>
            </a:r>
            <a:r>
              <a:rPr lang="es-ES" sz="1400" dirty="0">
                <a:solidFill>
                  <a:srgbClr val="FFFF00"/>
                </a:solidFill>
                <a:latin typeface="Consolas" panose="020B0609020204030204" pitchFamily="49" charset="0"/>
                <a:cs typeface="Calibri" panose="020F0502020204030204" pitchFamily="34" charset="0"/>
              </a:rPr>
              <a:t>=</a:t>
            </a:r>
            <a:r>
              <a:rPr lang="es-ES" sz="1400" dirty="0" err="1">
                <a:solidFill>
                  <a:srgbClr val="FFFF00"/>
                </a:solidFill>
                <a:latin typeface="Consolas" panose="020B0609020204030204" pitchFamily="49" charset="0"/>
                <a:cs typeface="Calibri" panose="020F0502020204030204" pitchFamily="34" charset="0"/>
              </a:rPr>
              <a:t>Pedidos.CodigoCliente</a:t>
            </a:r>
            <a:r>
              <a:rPr lang="es-ES" sz="1400" dirty="0">
                <a:solidFill>
                  <a:srgbClr val="FFFF00"/>
                </a:solidFill>
                <a:latin typeface="Consolas" panose="020B0609020204030204" pitchFamily="49" charset="0"/>
                <a:cs typeface="Calibri" panose="020F0502020204030204" pitchFamily="34" charset="0"/>
              </a:rPr>
              <a:t> </a:t>
            </a:r>
            <a:r>
              <a:rPr lang="es-ES" sz="1400" dirty="0">
                <a:latin typeface="Consolas" panose="020B0609020204030204" pitchFamily="49" charset="0"/>
                <a:cs typeface="Calibri" panose="020F0502020204030204" pitchFamily="34" charset="0"/>
              </a:rPr>
              <a:t>y la segunda </a:t>
            </a:r>
            <a:r>
              <a:rPr lang="es-ES" sz="1400" dirty="0" err="1">
                <a:latin typeface="Consolas" panose="020B0609020204030204" pitchFamily="49" charset="0"/>
                <a:cs typeface="Calibri" panose="020F0502020204030204" pitchFamily="34" charset="0"/>
              </a:rPr>
              <a:t>join</a:t>
            </a:r>
            <a:r>
              <a:rPr lang="es-ES" sz="1400" dirty="0">
                <a:latin typeface="Consolas" panose="020B0609020204030204" pitchFamily="49" charset="0"/>
                <a:cs typeface="Calibri" panose="020F0502020204030204" pitchFamily="34" charset="0"/>
              </a:rPr>
              <a:t> entre el resultado de la primera </a:t>
            </a:r>
            <a:r>
              <a:rPr lang="es-ES" sz="1400" dirty="0" err="1">
                <a:latin typeface="Consolas" panose="020B0609020204030204" pitchFamily="49" charset="0"/>
                <a:cs typeface="Calibri" panose="020F0502020204030204" pitchFamily="34" charset="0"/>
              </a:rPr>
              <a:t>join</a:t>
            </a:r>
            <a:r>
              <a:rPr lang="es-ES" sz="1400" dirty="0">
                <a:latin typeface="Consolas" panose="020B0609020204030204" pitchFamily="49" charset="0"/>
                <a:cs typeface="Calibri" panose="020F0502020204030204" pitchFamily="34" charset="0"/>
              </a:rPr>
              <a:t> y la tabla Empleados </a:t>
            </a:r>
            <a:r>
              <a:rPr lang="es-ES" sz="1400" dirty="0">
                <a:solidFill>
                  <a:srgbClr val="FFFF00"/>
                </a:solidFill>
                <a:latin typeface="Consolas" panose="020B0609020204030204" pitchFamily="49" charset="0"/>
                <a:cs typeface="Calibri" panose="020F0502020204030204" pitchFamily="34" charset="0"/>
              </a:rPr>
              <a:t>(</a:t>
            </a:r>
            <a:r>
              <a:rPr lang="es-ES" sz="1400" dirty="0" err="1">
                <a:solidFill>
                  <a:srgbClr val="FFFF00"/>
                </a:solidFill>
                <a:latin typeface="Consolas" panose="020B0609020204030204" pitchFamily="49" charset="0"/>
                <a:cs typeface="Calibri" panose="020F0502020204030204" pitchFamily="34" charset="0"/>
              </a:rPr>
              <a:t>Empleados.CodigoEmpleado</a:t>
            </a:r>
            <a:r>
              <a:rPr lang="es-ES" sz="1400" dirty="0">
                <a:solidFill>
                  <a:srgbClr val="FFFF00"/>
                </a:solidFill>
                <a:latin typeface="Consolas" panose="020B0609020204030204" pitchFamily="49" charset="0"/>
                <a:cs typeface="Calibri" panose="020F0502020204030204" pitchFamily="34" charset="0"/>
              </a:rPr>
              <a:t> = </a:t>
            </a:r>
            <a:r>
              <a:rPr lang="es-ES" sz="1400" dirty="0" err="1">
                <a:solidFill>
                  <a:srgbClr val="FFFF00"/>
                </a:solidFill>
                <a:latin typeface="Consolas" panose="020B0609020204030204" pitchFamily="49" charset="0"/>
                <a:cs typeface="Calibri" panose="020F0502020204030204" pitchFamily="34" charset="0"/>
              </a:rPr>
              <a:t>Clientes.CodigoEmpleadoRepVentas</a:t>
            </a:r>
            <a:r>
              <a:rPr lang="es-ES" sz="1400" dirty="0">
                <a:latin typeface="Consolas" panose="020B0609020204030204" pitchFamily="49" charset="0"/>
                <a:cs typeface="Calibri" panose="020F0502020204030204" pitchFamily="34" charset="0"/>
              </a:rPr>
              <a:t>). Nótese que los dos</a:t>
            </a:r>
          </a:p>
          <a:p>
            <a:pPr marL="114300" indent="0">
              <a:buNone/>
            </a:pPr>
            <a:r>
              <a:rPr lang="es-ES" sz="1400" dirty="0">
                <a:latin typeface="Consolas" panose="020B0609020204030204" pitchFamily="49" charset="0"/>
                <a:cs typeface="Calibri" panose="020F0502020204030204" pitchFamily="34" charset="0"/>
              </a:rPr>
              <a:t>filtros de la </a:t>
            </a:r>
            <a:r>
              <a:rPr lang="es-ES" sz="1400" dirty="0" err="1">
                <a:latin typeface="Consolas" panose="020B0609020204030204" pitchFamily="49" charset="0"/>
                <a:cs typeface="Calibri" panose="020F0502020204030204" pitchFamily="34" charset="0"/>
              </a:rPr>
              <a:t>join</a:t>
            </a:r>
            <a:r>
              <a:rPr lang="es-ES" sz="1400" dirty="0">
                <a:latin typeface="Consolas" panose="020B0609020204030204" pitchFamily="49" charset="0"/>
                <a:cs typeface="Calibri" panose="020F0502020204030204" pitchFamily="34" charset="0"/>
              </a:rPr>
              <a:t> están unidas por el </a:t>
            </a:r>
            <a:r>
              <a:rPr lang="es-ES" sz="1400" dirty="0">
                <a:solidFill>
                  <a:srgbClr val="FFFF00"/>
                </a:solidFill>
                <a:latin typeface="Consolas" panose="020B0609020204030204" pitchFamily="49" charset="0"/>
                <a:cs typeface="Calibri" panose="020F0502020204030204" pitchFamily="34" charset="0"/>
              </a:rPr>
              <a:t>operador AND</a:t>
            </a:r>
            <a:r>
              <a:rPr lang="es-ES" sz="1400" dirty="0">
                <a:latin typeface="Consolas" panose="020B0609020204030204" pitchFamily="49" charset="0"/>
                <a:cs typeface="Calibri" panose="020F0502020204030204" pitchFamily="34" charset="0"/>
              </a:rPr>
              <a:t>. De esta forma se va extrayendo de la base de datos toda la información relacionada, obteniendo así mucha más potencia en las consultas.</a:t>
            </a:r>
          </a:p>
          <a:p>
            <a:pPr marL="114300" indent="0">
              <a:buNone/>
            </a:pPr>
            <a:endParaRPr lang="es-ES" sz="1400" dirty="0">
              <a:latin typeface="Consolas" panose="020B0609020204030204" pitchFamily="49" charset="0"/>
              <a:cs typeface="Calibri" panose="020F0502020204030204" pitchFamily="34" charset="0"/>
            </a:endParaRPr>
          </a:p>
          <a:p>
            <a:pPr marL="114300" indent="0">
              <a:buNone/>
            </a:pPr>
            <a:r>
              <a:rPr lang="es-ES" sz="1400" dirty="0">
                <a:latin typeface="Consolas" panose="020B0609020204030204" pitchFamily="49" charset="0"/>
                <a:cs typeface="Calibri" panose="020F0502020204030204" pitchFamily="34" charset="0"/>
              </a:rPr>
              <a:t>También hay que fijarse en que como hay dos </a:t>
            </a:r>
            <a:r>
              <a:rPr lang="es-ES" sz="1400" dirty="0">
                <a:solidFill>
                  <a:srgbClr val="FFFF00"/>
                </a:solidFill>
                <a:latin typeface="Consolas" panose="020B0609020204030204" pitchFamily="49" charset="0"/>
                <a:cs typeface="Calibri" panose="020F0502020204030204" pitchFamily="34" charset="0"/>
              </a:rPr>
              <a:t>campos</a:t>
            </a:r>
            <a:r>
              <a:rPr lang="es-ES" sz="1400" dirty="0">
                <a:latin typeface="Consolas" panose="020B0609020204030204" pitchFamily="49" charset="0"/>
                <a:cs typeface="Calibri" panose="020F0502020204030204" pitchFamily="34" charset="0"/>
              </a:rPr>
              <a:t> </a:t>
            </a:r>
            <a:r>
              <a:rPr lang="es-ES" sz="1400" dirty="0" err="1">
                <a:latin typeface="Consolas" panose="020B0609020204030204" pitchFamily="49" charset="0"/>
                <a:cs typeface="Calibri" panose="020F0502020204030204" pitchFamily="34" charset="0"/>
              </a:rPr>
              <a:t>CodigoCliente</a:t>
            </a:r>
            <a:r>
              <a:rPr lang="es-ES" sz="1400" dirty="0">
                <a:latin typeface="Consolas" panose="020B0609020204030204" pitchFamily="49" charset="0"/>
                <a:cs typeface="Calibri" panose="020F0502020204030204" pitchFamily="34" charset="0"/>
              </a:rPr>
              <a:t>, para hacerles referencia, hay que </a:t>
            </a:r>
            <a:r>
              <a:rPr lang="es-ES" sz="1400" dirty="0">
                <a:solidFill>
                  <a:srgbClr val="FFFF00"/>
                </a:solidFill>
                <a:latin typeface="Consolas" panose="020B0609020204030204" pitchFamily="49" charset="0"/>
                <a:cs typeface="Calibri" panose="020F0502020204030204" pitchFamily="34" charset="0"/>
              </a:rPr>
              <a:t>precederlos de su nombre de tabla (</a:t>
            </a:r>
            <a:r>
              <a:rPr lang="es-ES" sz="1400" dirty="0" err="1">
                <a:solidFill>
                  <a:srgbClr val="FFFF00"/>
                </a:solidFill>
                <a:latin typeface="Consolas" panose="020B0609020204030204" pitchFamily="49" charset="0"/>
                <a:cs typeface="Calibri" panose="020F0502020204030204" pitchFamily="34" charset="0"/>
              </a:rPr>
              <a:t>p.e</a:t>
            </a:r>
            <a:r>
              <a:rPr lang="es-ES" sz="1400" dirty="0">
                <a:solidFill>
                  <a:srgbClr val="FFFF00"/>
                </a:solidFill>
                <a:latin typeface="Consolas" panose="020B0609020204030204" pitchFamily="49" charset="0"/>
                <a:cs typeface="Calibri" panose="020F0502020204030204" pitchFamily="34" charset="0"/>
              </a:rPr>
              <a:t>. </a:t>
            </a:r>
            <a:r>
              <a:rPr lang="es-ES" sz="1400" dirty="0" err="1">
                <a:solidFill>
                  <a:srgbClr val="FFFF00"/>
                </a:solidFill>
                <a:latin typeface="Consolas" panose="020B0609020204030204" pitchFamily="49" charset="0"/>
                <a:cs typeface="Calibri" panose="020F0502020204030204" pitchFamily="34" charset="0"/>
              </a:rPr>
              <a:t>Pedidos.CodigoCliente</a:t>
            </a:r>
            <a:r>
              <a:rPr lang="es-ES" sz="1400" dirty="0">
                <a:solidFill>
                  <a:srgbClr val="FFFF00"/>
                </a:solidFill>
                <a:latin typeface="Consolas" panose="020B0609020204030204" pitchFamily="49" charset="0"/>
                <a:cs typeface="Calibri" panose="020F0502020204030204" pitchFamily="34" charset="0"/>
              </a:rPr>
              <a:t>) </a:t>
            </a:r>
            <a:r>
              <a:rPr lang="es-ES" sz="1400" dirty="0">
                <a:latin typeface="Consolas" panose="020B0609020204030204" pitchFamily="49" charset="0"/>
                <a:cs typeface="Calibri" panose="020F0502020204030204" pitchFamily="34" charset="0"/>
              </a:rPr>
              <a:t>para evitar que el SGBD informe de que hay una columna con nombre ambiguo.</a:t>
            </a:r>
          </a:p>
          <a:p>
            <a:pPr marL="114300" indent="0">
              <a:buNone/>
            </a:pPr>
            <a:endParaRPr lang="es-ES" sz="1400" dirty="0">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5488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1779</TotalTime>
  <Words>1702</Words>
  <Application>Microsoft Office PowerPoint</Application>
  <PresentationFormat>Presentación en pantalla (16:9)</PresentationFormat>
  <Paragraphs>138</Paragraphs>
  <Slides>31</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Arial</vt:lpstr>
      <vt:lpstr>Candara</vt:lpstr>
      <vt:lpstr>Bookman Old Style</vt:lpstr>
      <vt:lpstr>Times New Roman</vt:lpstr>
      <vt:lpstr>Consolas</vt:lpstr>
      <vt:lpstr>Century Gothic</vt:lpstr>
      <vt:lpstr>Courier New</vt:lpstr>
      <vt:lpstr>Savon</vt:lpstr>
      <vt:lpstr>U.d. 09. Combinación de tablas y unión de consultas  </vt:lpstr>
      <vt:lpstr>Índice</vt:lpstr>
      <vt:lpstr>1. Consultas multitabla.</vt:lpstr>
      <vt:lpstr>1. Consultas multitabla.</vt:lpstr>
      <vt:lpstr>1 Consultas multitabla. Sql 1</vt:lpstr>
      <vt:lpstr>1. Consultas multitabla. Sql 1</vt:lpstr>
      <vt:lpstr>Piensa…   ¿se puede generar una consulta para obtener un listado de pedidos gestionados por cada empleado?</vt:lpstr>
      <vt:lpstr>Presentación de PowerPoint</vt:lpstr>
      <vt:lpstr>1. Consultas multitabla. Sql 1</vt:lpstr>
      <vt:lpstr>1. Consultas multitabla. Sql 1</vt:lpstr>
      <vt:lpstr>1. Consultas multitabla SQL 2</vt:lpstr>
      <vt:lpstr>1. Consultas multitabla SQL 2</vt:lpstr>
      <vt:lpstr>Presentación de PowerPoint</vt:lpstr>
      <vt:lpstr>1. Consultas multitabla SQL 2</vt:lpstr>
      <vt:lpstr>Presentación de PowerPoint</vt:lpstr>
      <vt:lpstr>1. Consultas multitabla SQL 2</vt:lpstr>
      <vt:lpstr>1. Consultas multitabla SQL 2</vt:lpstr>
      <vt:lpstr>Presentación de PowerPoint</vt:lpstr>
      <vt:lpstr>Presentación de PowerPoint</vt:lpstr>
      <vt:lpstr>Presentación de PowerPoint</vt:lpstr>
      <vt:lpstr>Presentación de PowerPoint</vt:lpstr>
      <vt:lpstr>2. CONSULTAS REFLEXIVAS</vt:lpstr>
      <vt:lpstr>3. CONSULTAS CON TABLAS DERIVADAS</vt:lpstr>
      <vt:lpstr>3. CONSULTAS CON TABLAS DERIVADAS</vt:lpstr>
      <vt:lpstr>Presentación de PowerPoint</vt:lpstr>
      <vt:lpstr>Presentación de PowerPoint</vt:lpstr>
      <vt:lpstr>4. Operadores UNION, INTERSECT y MINUS</vt:lpstr>
      <vt:lpstr>Operadores UNION, INTERSECT y MINUS</vt:lpstr>
      <vt:lpstr>4.Operadores UNION, INTERSECT y MINUS</vt:lpstr>
      <vt:lpstr>Operadores UNION, INTERSECT y MINUS</vt:lpstr>
      <vt:lpstr>4. Operadores UNION, INTERSECT y MINUS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07. Consultas básicas de selección</dc:title>
  <dc:creator>BLANCA PLUMED LORENTE</dc:creator>
  <cp:lastModifiedBy>BLANCA PLUMED LORENTE</cp:lastModifiedBy>
  <cp:revision>62</cp:revision>
  <dcterms:modified xsi:type="dcterms:W3CDTF">2024-01-16T11:04:36Z</dcterms:modified>
</cp:coreProperties>
</file>