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6"/>
  </p:notesMasterIdLst>
  <p:sldIdLst>
    <p:sldId id="256" r:id="rId2"/>
    <p:sldId id="257" r:id="rId3"/>
    <p:sldId id="258" r:id="rId4"/>
    <p:sldId id="276" r:id="rId5"/>
    <p:sldId id="277" r:id="rId6"/>
    <p:sldId id="259" r:id="rId7"/>
    <p:sldId id="280" r:id="rId8"/>
    <p:sldId id="281" r:id="rId9"/>
    <p:sldId id="260" r:id="rId10"/>
    <p:sldId id="282" r:id="rId11"/>
    <p:sldId id="295" r:id="rId12"/>
    <p:sldId id="297" r:id="rId13"/>
    <p:sldId id="298" r:id="rId14"/>
    <p:sldId id="261" r:id="rId15"/>
    <p:sldId id="283" r:id="rId16"/>
    <p:sldId id="262" r:id="rId17"/>
    <p:sldId id="263" r:id="rId18"/>
    <p:sldId id="264" r:id="rId19"/>
    <p:sldId id="265" r:id="rId20"/>
    <p:sldId id="266" r:id="rId21"/>
    <p:sldId id="284" r:id="rId22"/>
    <p:sldId id="285" r:id="rId23"/>
    <p:sldId id="286" r:id="rId24"/>
    <p:sldId id="287" r:id="rId25"/>
    <p:sldId id="299" r:id="rId26"/>
    <p:sldId id="272" r:id="rId27"/>
    <p:sldId id="288" r:id="rId28"/>
    <p:sldId id="273" r:id="rId29"/>
    <p:sldId id="274" r:id="rId30"/>
    <p:sldId id="289" r:id="rId31"/>
    <p:sldId id="296" r:id="rId32"/>
    <p:sldId id="290" r:id="rId33"/>
    <p:sldId id="293" r:id="rId34"/>
    <p:sldId id="294" r:id="rId35"/>
  </p:sldIdLst>
  <p:sldSz cx="9144000" cy="5143500" type="screen16x9"/>
  <p:notesSz cx="6858000" cy="9144000"/>
  <p:embeddedFontLst>
    <p:embeddedFont>
      <p:font typeface="Corbel" panose="020B0503020204020204" pitchFamily="34" charset="0"/>
      <p:regular r:id="rId37"/>
      <p:bold r:id="rId38"/>
      <p:italic r:id="rId39"/>
      <p:boldItalic r:id="rId40"/>
    </p:embeddedFont>
    <p:embeddedFont>
      <p:font typeface="Cooper Black" panose="0208090404030B020404" pitchFamily="18" charset="0"/>
      <p:regular r:id="rId41"/>
    </p:embeddedFont>
    <p:embeddedFont>
      <p:font typeface="Proxima Nova" panose="020B0604020202020204" charset="0"/>
      <p:regular r:id="rId42"/>
      <p:bold r:id="rId43"/>
      <p:italic r:id="rId44"/>
      <p:boldItalic r:id="rId45"/>
    </p:embeddedFont>
    <p:embeddedFont>
      <p:font typeface="Tw Cen MT" panose="020B0602020104020603" pitchFamily="34" charset="0"/>
      <p:regular r:id="rId46"/>
      <p:bold r:id="rId47"/>
      <p:italic r:id="rId48"/>
      <p:boldItalic r:id="rId49"/>
    </p:embeddedFont>
    <p:embeddedFont>
      <p:font typeface="Consolas" panose="020B0609020204030204" pitchFamily="49" charset="0"/>
      <p:regular r:id="rId50"/>
      <p:bold r:id="rId51"/>
      <p:italic r:id="rId52"/>
      <p:boldItalic r:id="rId53"/>
    </p:embeddedFont>
    <p:embeddedFont>
      <p:font typeface="Arial Black" panose="020B0A04020102020204" pitchFamily="34" charset="0"/>
      <p:bold r:id="rId54"/>
    </p:embeddedFont>
    <p:embeddedFont>
      <p:font typeface="Verdana" panose="020B0604030504040204" pitchFamily="34" charset="0"/>
      <p:regular r:id="rId55"/>
      <p:bold r:id="rId56"/>
      <p:italic r:id="rId57"/>
      <p:boldItalic r:id="rId58"/>
    </p:embeddedFont>
    <p:embeddedFont>
      <p:font typeface="Wingdings 3" panose="05040102010807070707" pitchFamily="18" charset="2"/>
      <p:regular r:id="rId59"/>
    </p:embeddedFont>
    <p:embeddedFont>
      <p:font typeface="Tw Cen MT Condensed" panose="020B0606020104020203" pitchFamily="34" charset="0"/>
      <p:regular r:id="rId60"/>
      <p:bold r:id="rId61"/>
    </p:embeddedFont>
    <p:embeddedFont>
      <p:font typeface="Calibri" panose="020F0502020204030204" pitchFamily="34" charset="0"/>
      <p:regular r:id="rId62"/>
      <p:bold r:id="rId63"/>
      <p:italic r:id="rId64"/>
      <p:boldItalic r:id="rId6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D448D5-6627-4B9C-8B3C-88874298A33B}">
  <a:tblStyle styleId="{90D448D5-6627-4B9C-8B3C-88874298A3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72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font" Target="fonts/font6.fntdata"/><Relationship Id="rId47" Type="http://schemas.openxmlformats.org/officeDocument/2006/relationships/font" Target="fonts/font11.fntdata"/><Relationship Id="rId63" Type="http://schemas.openxmlformats.org/officeDocument/2006/relationships/font" Target="fonts/font27.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2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64" Type="http://schemas.openxmlformats.org/officeDocument/2006/relationships/font" Target="fonts/font28.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font" Target="fonts/font23.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font" Target="fonts/font24.fntdata"/><Relationship Id="rId65" Type="http://schemas.openxmlformats.org/officeDocument/2006/relationships/font" Target="fonts/font2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3.fntdata"/><Relationship Id="rId34" Type="http://schemas.openxmlformats.org/officeDocument/2006/relationships/slide" Target="slides/slide33.xml"/><Relationship Id="rId50" Type="http://schemas.openxmlformats.org/officeDocument/2006/relationships/font" Target="fonts/font14.fntdata"/><Relationship Id="rId55"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d1ac0b1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d1ac0b1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265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868fdb3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868fdb3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868fdb36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868fdb36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868fdb36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868fdb36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68fdb36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68fdb36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96e9e2f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96e9e2f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68fdb36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68fdb36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4858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68fdb36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68fdb36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079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68fdb36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68fdb36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6787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68fdb36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68fdb36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47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9d1ac0b1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9d1ac0b1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96e9e2f5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96e9e2f5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96e9e2f5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96e9e2f5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6024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96e9e2f53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96e9e2f5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96e9e2f5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96e9e2f5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9d1ac0b1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9d1ac0b1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9d1ac0b1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d1ac0b1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9d1ac0b1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d1ac0b1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215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9d1ac0b1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d1ac0b1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171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d1ac0b17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d1ac0b1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d1ac0b17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d1ac0b1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438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d1ac0b1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d1ac0b1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13" name="Straight Connector 12"/>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9144000" cy="3429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094907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7281302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6100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90369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6720010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A61015F-7CC6-4D0A-9D87-873EA4C304CC}" type="datetimeFigureOut">
              <a:rPr lang="en-US" smtClean="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12" name="Straight Connector 11"/>
          <p:cNvCxnSpPr/>
          <p:nvPr/>
        </p:nvCxnSpPr>
        <p:spPr>
          <a:xfrm flipV="1">
            <a:off x="6290132" y="3948080"/>
            <a:ext cx="0" cy="6858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9144000" cy="3429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70672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7351506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768096" y="2225841"/>
            <a:ext cx="3566160" cy="25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s-ES"/>
              <a:t>Haga clic para modificar los estilos de texto del patrón</a:t>
            </a:r>
          </a:p>
        </p:txBody>
      </p:sp>
      <p:sp>
        <p:nvSpPr>
          <p:cNvPr id="6" name="Content Placeholder 5"/>
          <p:cNvSpPr>
            <a:spLocks noGrp="1"/>
          </p:cNvSpPr>
          <p:nvPr>
            <p:ph sz="quarter" idx="4"/>
          </p:nvPr>
        </p:nvSpPr>
        <p:spPr>
          <a:xfrm>
            <a:off x="4493166" y="2225841"/>
            <a:ext cx="3566160" cy="25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3/11/2024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7853701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3/11/2024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11571639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3/11/2024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62811039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68B11-C5A8-448C-8CE9-B1A273C79CFC}" type="datetimeFigureOut">
              <a:rPr lang="en-US" smtClean="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6213302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16CA0-919D-4A49-9C8A-62FDFB3A5183}" type="datetimeFigureOut">
              <a:rPr lang="en-US" smtClean="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50624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90298CD5-6C1E-4009-B41F-6DF62E31D3BE}" type="datetimeFigureOut">
              <a:rPr lang="en-US" smtClean="0"/>
              <a:pPr/>
              <a:t>3/11/2024</a:t>
            </a:fld>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s-ES" smtClean="0"/>
              <a:t>‹Nº›</a:t>
            </a:fld>
            <a:endParaRPr lang="es-ES"/>
          </a:p>
        </p:txBody>
      </p:sp>
      <p:cxnSp>
        <p:nvCxnSpPr>
          <p:cNvPr id="8" name="Straight Connector 7"/>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15871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1.emf"/></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latin typeface="Cooper Black" panose="0208090404030B020404" pitchFamily="18" charset="0"/>
              </a:rPr>
              <a:t>09. Manipulación de datos</a:t>
            </a:r>
            <a:endParaRPr dirty="0">
              <a:latin typeface="Cooper Black" panose="0208090404030B020404" pitchFamily="18" charset="0"/>
            </a:endParaRPr>
          </a:p>
        </p:txBody>
      </p:sp>
      <p:sp>
        <p:nvSpPr>
          <p:cNvPr id="57" name="Google Shape;57;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s" sz="2800" b="1" dirty="0">
              <a:latin typeface="Arial Black" panose="020B0A04020102020204" pitchFamily="34" charset="0"/>
            </a:endParaRPr>
          </a:p>
          <a:p>
            <a:pPr marL="0" lvl="0" indent="0" algn="ctr" rtl="0">
              <a:spcBef>
                <a:spcPts val="0"/>
              </a:spcBef>
              <a:spcAft>
                <a:spcPts val="0"/>
              </a:spcAft>
              <a:buNone/>
            </a:pPr>
            <a:r>
              <a:rPr lang="es" sz="2800" b="1" dirty="0">
                <a:latin typeface="Arial Black" panose="020B0A04020102020204" pitchFamily="34" charset="0"/>
              </a:rPr>
              <a:t>1º DAM</a:t>
            </a:r>
            <a:endParaRPr sz="2800" b="1" dirty="0">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4" name="Imagen 3">
            <a:extLst>
              <a:ext uri="{FF2B5EF4-FFF2-40B4-BE49-F238E27FC236}">
                <a16:creationId xmlns:a16="http://schemas.microsoft.com/office/drawing/2014/main" id="{A6131C66-1F22-4013-A6E3-41681A8ECDDC}"/>
              </a:ext>
            </a:extLst>
          </p:cNvPr>
          <p:cNvPicPr>
            <a:picLocks noChangeAspect="1"/>
          </p:cNvPicPr>
          <p:nvPr/>
        </p:nvPicPr>
        <p:blipFill rotWithShape="1">
          <a:blip r:embed="rId3"/>
          <a:srcRect t="42799" b="9146"/>
          <a:stretch/>
        </p:blipFill>
        <p:spPr>
          <a:xfrm>
            <a:off x="1106311" y="134640"/>
            <a:ext cx="7597422" cy="4874219"/>
          </a:xfrm>
          <a:prstGeom prst="rect">
            <a:avLst/>
          </a:prstGeom>
        </p:spPr>
      </p:pic>
      <p:sp>
        <p:nvSpPr>
          <p:cNvPr id="7" name="Rectángulo 6">
            <a:extLst>
              <a:ext uri="{FF2B5EF4-FFF2-40B4-BE49-F238E27FC236}">
                <a16:creationId xmlns:a16="http://schemas.microsoft.com/office/drawing/2014/main" id="{06F4FD70-CC20-4116-A0EB-3B1C46382D32}"/>
              </a:ext>
            </a:extLst>
          </p:cNvPr>
          <p:cNvSpPr/>
          <p:nvPr/>
        </p:nvSpPr>
        <p:spPr>
          <a:xfrm>
            <a:off x="1806223" y="259645"/>
            <a:ext cx="553155" cy="24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74821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D5CC06-2C12-3904-651B-F648EE9E3C07}"/>
              </a:ext>
            </a:extLst>
          </p:cNvPr>
          <p:cNvSpPr>
            <a:spLocks noGrp="1"/>
          </p:cNvSpPr>
          <p:nvPr>
            <p:ph type="title"/>
          </p:nvPr>
        </p:nvSpPr>
        <p:spPr>
          <a:xfrm>
            <a:off x="1022900" y="704039"/>
            <a:ext cx="3357189" cy="572700"/>
          </a:xfrm>
        </p:spPr>
        <p:txBody>
          <a:bodyPr>
            <a:normAutofit fontScale="90000"/>
          </a:bodyPr>
          <a:lstStyle/>
          <a:p>
            <a:r>
              <a:rPr lang="es-ES" dirty="0" err="1"/>
              <a:t>Insert</a:t>
            </a:r>
            <a:r>
              <a:rPr lang="es-ES" dirty="0"/>
              <a:t> con </a:t>
            </a:r>
            <a:r>
              <a:rPr lang="es-ES" dirty="0" err="1"/>
              <a:t>select</a:t>
            </a:r>
            <a:endParaRPr lang="es-ES" dirty="0"/>
          </a:p>
        </p:txBody>
      </p:sp>
      <p:sp>
        <p:nvSpPr>
          <p:cNvPr id="5" name="CuadroTexto 4">
            <a:extLst>
              <a:ext uri="{FF2B5EF4-FFF2-40B4-BE49-F238E27FC236}">
                <a16:creationId xmlns:a16="http://schemas.microsoft.com/office/drawing/2014/main" id="{760BF1CC-878E-D96E-263E-36C1E612C068}"/>
              </a:ext>
            </a:extLst>
          </p:cNvPr>
          <p:cNvSpPr txBox="1"/>
          <p:nvPr/>
        </p:nvSpPr>
        <p:spPr>
          <a:xfrm>
            <a:off x="688622" y="2310140"/>
            <a:ext cx="7552267" cy="523220"/>
          </a:xfrm>
          <a:prstGeom prst="rect">
            <a:avLst/>
          </a:prstGeom>
          <a:noFill/>
        </p:spPr>
        <p:txBody>
          <a:bodyPr wrap="square">
            <a:spAutoFit/>
          </a:bodyPr>
          <a:lstStyle/>
          <a:p>
            <a:r>
              <a:rPr lang="es-ES" sz="1400" b="1" i="0" dirty="0">
                <a:solidFill>
                  <a:srgbClr val="FF0000"/>
                </a:solidFill>
                <a:effectLst/>
                <a:latin typeface="Consolas" panose="020B0609020204030204" pitchFamily="49" charset="0"/>
              </a:rPr>
              <a:t>INSERT INTO </a:t>
            </a:r>
            <a:r>
              <a:rPr lang="es-ES" sz="1400" b="1" i="0" dirty="0" err="1">
                <a:solidFill>
                  <a:srgbClr val="FF0000"/>
                </a:solidFill>
                <a:effectLst/>
                <a:latin typeface="Consolas" panose="020B0609020204030204" pitchFamily="49" charset="0"/>
              </a:rPr>
              <a:t>repres</a:t>
            </a:r>
            <a:r>
              <a:rPr lang="es-ES" sz="1400" b="1" i="0" dirty="0">
                <a:solidFill>
                  <a:srgbClr val="FF0000"/>
                </a:solidFill>
                <a:effectLst/>
                <a:latin typeface="Consolas" panose="020B0609020204030204" pitchFamily="49" charset="0"/>
              </a:rPr>
              <a:t> (</a:t>
            </a:r>
            <a:r>
              <a:rPr lang="es-ES" sz="1400" b="1" i="0" dirty="0" err="1">
                <a:solidFill>
                  <a:srgbClr val="FF0000"/>
                </a:solidFill>
                <a:effectLst/>
                <a:latin typeface="Consolas" panose="020B0609020204030204" pitchFamily="49" charset="0"/>
              </a:rPr>
              <a:t>numemp</a:t>
            </a:r>
            <a:r>
              <a:rPr lang="es-ES" sz="1400" b="1" i="0" dirty="0">
                <a:solidFill>
                  <a:srgbClr val="FF0000"/>
                </a:solidFill>
                <a:effectLst/>
                <a:latin typeface="Consolas" panose="020B0609020204030204" pitchFamily="49" charset="0"/>
              </a:rPr>
              <a:t>, </a:t>
            </a:r>
            <a:r>
              <a:rPr lang="es-ES" sz="1400" b="1" i="0" dirty="0" err="1">
                <a:solidFill>
                  <a:srgbClr val="FF0000"/>
                </a:solidFill>
                <a:effectLst/>
                <a:latin typeface="Consolas" panose="020B0609020204030204" pitchFamily="49" charset="0"/>
              </a:rPr>
              <a:t>oficinarep</a:t>
            </a:r>
            <a:r>
              <a:rPr lang="es-ES" sz="1400" b="1" i="0" dirty="0">
                <a:solidFill>
                  <a:srgbClr val="FF0000"/>
                </a:solidFill>
                <a:effectLst/>
                <a:latin typeface="Consolas" panose="020B0609020204030204" pitchFamily="49" charset="0"/>
              </a:rPr>
              <a:t>, </a:t>
            </a:r>
            <a:r>
              <a:rPr lang="es-ES" sz="1400" b="1" i="0" dirty="0" err="1">
                <a:solidFill>
                  <a:srgbClr val="FF0000"/>
                </a:solidFill>
                <a:effectLst/>
                <a:latin typeface="Consolas" panose="020B0609020204030204" pitchFamily="49" charset="0"/>
              </a:rPr>
              <a:t>nombrerep</a:t>
            </a:r>
            <a:r>
              <a:rPr lang="es-ES" sz="1400" b="1" dirty="0">
                <a:solidFill>
                  <a:srgbClr val="FF0000"/>
                </a:solidFill>
                <a:latin typeface="Consolas" panose="020B0609020204030204" pitchFamily="49" charset="0"/>
              </a:rPr>
              <a:t>)</a:t>
            </a:r>
          </a:p>
          <a:p>
            <a:r>
              <a:rPr lang="es-ES" sz="1400" b="1" i="0" dirty="0">
                <a:solidFill>
                  <a:srgbClr val="FF0000"/>
                </a:solidFill>
                <a:effectLst/>
                <a:latin typeface="Consolas" panose="020B0609020204030204" pitchFamily="49" charset="0"/>
              </a:rPr>
              <a:t>SELECT </a:t>
            </a:r>
            <a:r>
              <a:rPr lang="es-ES" sz="1400" b="1" i="0" dirty="0" err="1">
                <a:solidFill>
                  <a:srgbClr val="FF0000"/>
                </a:solidFill>
                <a:effectLst/>
                <a:latin typeface="Consolas" panose="020B0609020204030204" pitchFamily="49" charset="0"/>
              </a:rPr>
              <a:t>numemp</a:t>
            </a:r>
            <a:r>
              <a:rPr lang="es-ES" sz="1400" b="1" i="0" dirty="0">
                <a:solidFill>
                  <a:srgbClr val="FF0000"/>
                </a:solidFill>
                <a:effectLst/>
                <a:latin typeface="Consolas" panose="020B0609020204030204" pitchFamily="49" charset="0"/>
              </a:rPr>
              <a:t>, oficina, nombre FROM empleados WHERE titulo = '</a:t>
            </a:r>
            <a:r>
              <a:rPr lang="es-ES" sz="1400" b="1" i="0" dirty="0" err="1">
                <a:solidFill>
                  <a:srgbClr val="FF0000"/>
                </a:solidFill>
                <a:effectLst/>
                <a:latin typeface="Consolas" panose="020B0609020204030204" pitchFamily="49" charset="0"/>
              </a:rPr>
              <a:t>rep</a:t>
            </a:r>
            <a:r>
              <a:rPr lang="es-ES" sz="1400" b="1" i="0" dirty="0">
                <a:solidFill>
                  <a:srgbClr val="FF0000"/>
                </a:solidFill>
                <a:effectLst/>
                <a:latin typeface="Consolas" panose="020B0609020204030204" pitchFamily="49" charset="0"/>
              </a:rPr>
              <a:t> ventas'</a:t>
            </a:r>
            <a:endParaRPr lang="es-ES" sz="14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908749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3400" y="504153"/>
            <a:ext cx="8520600" cy="572700"/>
          </a:xfrm>
        </p:spPr>
        <p:txBody>
          <a:bodyPr>
            <a:normAutofit fontScale="90000"/>
          </a:bodyPr>
          <a:lstStyle/>
          <a:p>
            <a:r>
              <a:rPr lang="es-ES" dirty="0"/>
              <a:t>Crear tabla usando otra tabla</a:t>
            </a:r>
            <a:r>
              <a:rPr lang="es-ES" b="1" dirty="0"/>
              <a:t/>
            </a:r>
            <a:br>
              <a:rPr lang="es-ES" b="1" dirty="0"/>
            </a:br>
            <a:endParaRPr lang="es-ES" dirty="0"/>
          </a:p>
        </p:txBody>
      </p:sp>
      <p:sp>
        <p:nvSpPr>
          <p:cNvPr id="5" name="Rectangle 1"/>
          <p:cNvSpPr>
            <a:spLocks noGrp="1" noChangeArrowheads="1"/>
          </p:cNvSpPr>
          <p:nvPr>
            <p:ph type="body" idx="1"/>
          </p:nvPr>
        </p:nvSpPr>
        <p:spPr bwMode="auto">
          <a:xfrm>
            <a:off x="623400" y="1076853"/>
            <a:ext cx="83595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800" b="0" i="0" u="none" strike="noStrike" cap="none" normalizeH="0" baseline="0" dirty="0" smtClean="0">
                <a:ln>
                  <a:noFill/>
                </a:ln>
                <a:solidFill>
                  <a:srgbClr val="000000"/>
                </a:solidFill>
                <a:effectLst/>
                <a:latin typeface="Verdana" panose="020B0604030504040204" pitchFamily="34" charset="0"/>
                <a:ea typeface="Times New Roman" panose="02020603050405020304" pitchFamily="18" charset="0"/>
              </a:rPr>
              <a:t>También se puede crear una copia de una tabla existente usando </a:t>
            </a:r>
            <a:r>
              <a:rPr kumimoji="0" lang="es-ES" altLang="es-ES" sz="1800" b="0" i="0" u="none" strike="noStrike" cap="none" normalizeH="0" baseline="0" dirty="0" smtClean="0">
                <a:ln>
                  <a:noFill/>
                </a:ln>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CREATE TABLE</a:t>
            </a:r>
            <a:r>
              <a:rPr kumimoji="0" lang="es-ES" altLang="es-ES" sz="1800" b="0" i="0" u="none" strike="noStrike" cap="none" normalizeH="0" baseline="0" dirty="0" smtClean="0">
                <a:ln>
                  <a:noFill/>
                </a:ln>
                <a:solidFill>
                  <a:srgbClr val="000000"/>
                </a:solidFill>
                <a:effectLst/>
                <a:latin typeface="Verdana" panose="020B0604030504040204" pitchFamily="34"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800" b="0" i="0" u="none" strike="noStrike" cap="none" normalizeH="0" baseline="0" dirty="0" smtClean="0">
                <a:ln>
                  <a:noFill/>
                </a:ln>
                <a:solidFill>
                  <a:srgbClr val="000000"/>
                </a:solidFill>
                <a:effectLst/>
                <a:latin typeface="Verdana" panose="020B0604030504040204" pitchFamily="34" charset="0"/>
                <a:ea typeface="Times New Roman" panose="02020603050405020304" pitchFamily="18" charset="0"/>
              </a:rPr>
              <a:t>La nueva tabla obtiene las mismas definiciones de columna. Se pueden seleccionar todas las columnas o columnas específicas.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800" b="0" i="0" u="none" strike="noStrike" cap="none" normalizeH="0" baseline="0" dirty="0" smtClean="0">
                <a:ln>
                  <a:noFill/>
                </a:ln>
                <a:solidFill>
                  <a:srgbClr val="000000"/>
                </a:solidFill>
                <a:effectLst/>
                <a:latin typeface="Verdana" panose="020B0604030504040204" pitchFamily="34" charset="0"/>
                <a:ea typeface="Times New Roman" panose="02020603050405020304" pitchFamily="18" charset="0"/>
              </a:rPr>
              <a:t>Si crea una nueva tabla utilizando una tabla existente, la nueva tabla se completará con los valores existentes de la tabla anterior.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6" name="Rectángulo 5"/>
          <p:cNvSpPr/>
          <p:nvPr/>
        </p:nvSpPr>
        <p:spPr>
          <a:xfrm>
            <a:off x="1897029" y="3551612"/>
            <a:ext cx="4572000" cy="1366528"/>
          </a:xfrm>
          <a:prstGeom prst="rect">
            <a:avLst/>
          </a:prstGeom>
        </p:spPr>
        <p:txBody>
          <a:bodyPr>
            <a:spAutoFit/>
          </a:bodyPr>
          <a:lstStyle/>
          <a:p>
            <a:pPr marL="450215">
              <a:lnSpc>
                <a:spcPct val="115000"/>
              </a:lnSpc>
              <a:spcBef>
                <a:spcPts val="835"/>
              </a:spcBef>
              <a:spcAft>
                <a:spcPts val="835"/>
              </a:spcAft>
            </a:pPr>
            <a:r>
              <a:rPr lang="en-GB" dirty="0" smtClean="0">
                <a:solidFill>
                  <a:srgbClr val="0000CD"/>
                </a:solidFill>
                <a:latin typeface="Consolas" panose="020B0609020204030204" pitchFamily="49" charset="0"/>
                <a:ea typeface="Calibri" panose="020F0502020204030204" pitchFamily="34" charset="0"/>
                <a:cs typeface="Times New Roman" panose="02020603050405020304" pitchFamily="18" charset="0"/>
              </a:rPr>
              <a:t>CREATE</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a:solidFill>
                  <a:srgbClr val="0000CD"/>
                </a:solidFill>
                <a:latin typeface="Consolas" panose="020B0609020204030204" pitchFamily="49" charset="0"/>
                <a:ea typeface="Calibri" panose="020F0502020204030204" pitchFamily="34" charset="0"/>
                <a:cs typeface="Times New Roman" panose="02020603050405020304" pitchFamily="18" charset="0"/>
              </a:rPr>
              <a:t>TABLE</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new_table_name</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a:solidFill>
                  <a:srgbClr val="0000CD"/>
                </a:solidFill>
                <a:latin typeface="Consolas" panose="020B0609020204030204" pitchFamily="49" charset="0"/>
                <a:ea typeface="Calibri" panose="020F0502020204030204" pitchFamily="34" charset="0"/>
                <a:cs typeface="Times New Roman" panose="02020603050405020304" pitchFamily="18" charset="0"/>
              </a:rPr>
              <a:t>AS</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a:solidFill>
                  <a:srgbClr val="0000CD"/>
                </a:solidFill>
                <a:latin typeface="Consolas" panose="020B0609020204030204" pitchFamily="49" charset="0"/>
                <a:ea typeface="Calibri" panose="020F0502020204030204" pitchFamily="34" charset="0"/>
                <a:cs typeface="Times New Roman" panose="02020603050405020304" pitchFamily="18" charset="0"/>
              </a:rPr>
              <a:t>SELECT</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i="1" dirty="0">
                <a:solidFill>
                  <a:srgbClr val="000000"/>
                </a:solidFill>
                <a:latin typeface="Consolas" panose="020B0609020204030204" pitchFamily="49" charset="0"/>
                <a:ea typeface="Calibri" panose="020F0502020204030204" pitchFamily="34" charset="0"/>
                <a:cs typeface="Times New Roman" panose="02020603050405020304" pitchFamily="18" charset="0"/>
              </a:rPr>
              <a:t>column1, column2,...</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s-ES" dirty="0">
                <a:solidFill>
                  <a:srgbClr val="0000CD"/>
                </a:solidFill>
                <a:latin typeface="Consolas" panose="020B0609020204030204" pitchFamily="49" charset="0"/>
                <a:ea typeface="Calibri" panose="020F0502020204030204" pitchFamily="34" charset="0"/>
                <a:cs typeface="Times New Roman" panose="02020603050405020304" pitchFamily="18" charset="0"/>
              </a:rPr>
              <a:t>FROM</a:t>
            </a:r>
            <a:r>
              <a:rPr lang="es-E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s-ES"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existing_table_name</a:t>
            </a:r>
            <a:r>
              <a:rPr lang="es-E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s-ES"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s-E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s-ES" dirty="0">
                <a:solidFill>
                  <a:srgbClr val="0000CD"/>
                </a:solidFill>
                <a:latin typeface="Consolas" panose="020B0609020204030204" pitchFamily="49" charset="0"/>
                <a:ea typeface="Calibri" panose="020F0502020204030204" pitchFamily="34" charset="0"/>
                <a:cs typeface="Times New Roman" panose="02020603050405020304" pitchFamily="18" charset="0"/>
              </a:rPr>
              <a:t>WHERE</a:t>
            </a:r>
            <a:r>
              <a:rPr lang="es-E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9484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2572" y="640968"/>
            <a:ext cx="6546299" cy="572700"/>
          </a:xfrm>
        </p:spPr>
        <p:txBody>
          <a:bodyPr>
            <a:normAutofit fontScale="90000"/>
          </a:bodyPr>
          <a:lstStyle/>
          <a:p>
            <a:pPr lvl="0"/>
            <a:r>
              <a:rPr lang="es-ES" dirty="0"/>
              <a:t>Sentencia SQL CREATE VIEW</a:t>
            </a:r>
            <a:endParaRPr lang="es-ES" b="1" dirty="0"/>
          </a:p>
        </p:txBody>
      </p:sp>
      <p:sp>
        <p:nvSpPr>
          <p:cNvPr id="4" name="Rectangle 1"/>
          <p:cNvSpPr>
            <a:spLocks noGrp="1" noChangeArrowheads="1"/>
          </p:cNvSpPr>
          <p:nvPr>
            <p:ph type="body" idx="1"/>
          </p:nvPr>
        </p:nvSpPr>
        <p:spPr bwMode="auto">
          <a:xfrm>
            <a:off x="476978" y="1213668"/>
            <a:ext cx="834244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800" b="0" i="0" u="none" strike="noStrike" cap="none" normalizeH="0" baseline="0" dirty="0" smtClean="0">
                <a:ln>
                  <a:noFill/>
                </a:ln>
                <a:solidFill>
                  <a:srgbClr val="000000"/>
                </a:solidFill>
                <a:effectLst/>
                <a:latin typeface="Verdana" panose="020B0604030504040204" pitchFamily="34" charset="0"/>
                <a:ea typeface="Times New Roman" panose="02020603050405020304" pitchFamily="18" charset="0"/>
              </a:rPr>
              <a:t>En SQL, una vista es una tabla virtual basada en el conjunto de resultados de una instrucción SQL.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800" b="0" i="0" u="none" strike="noStrike" cap="none" normalizeH="0" baseline="0" dirty="0" smtClean="0">
                <a:ln>
                  <a:noFill/>
                </a:ln>
                <a:solidFill>
                  <a:srgbClr val="000000"/>
                </a:solidFill>
                <a:effectLst/>
                <a:latin typeface="Verdana" panose="020B0604030504040204" pitchFamily="34" charset="0"/>
                <a:ea typeface="Times New Roman" panose="02020603050405020304" pitchFamily="18" charset="0"/>
              </a:rPr>
              <a:t>Una vista contiene filas y columnas, como una tabla real. Los campos de una vista son campos de una o más tablas reales de la base de datos.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800" b="0" i="0" u="none" strike="noStrike" cap="none" normalizeH="0" baseline="0" dirty="0" smtClean="0">
                <a:ln>
                  <a:noFill/>
                </a:ln>
                <a:solidFill>
                  <a:srgbClr val="000000"/>
                </a:solidFill>
                <a:effectLst/>
                <a:latin typeface="Verdana" panose="020B0604030504040204" pitchFamily="34" charset="0"/>
                <a:ea typeface="Times New Roman" panose="02020603050405020304" pitchFamily="18" charset="0"/>
              </a:rPr>
              <a:t>Puede agregar instrucciones y funciones SQL a una vista y presentar los datos como si provinieran de una sola tabla.</a:t>
            </a:r>
            <a:endParaRPr kumimoji="0" lang="es-ES" altLang="es-ES" sz="18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800" b="0" i="0" u="none" strike="noStrike" cap="none" normalizeH="0" baseline="0" dirty="0" smtClean="0">
                <a:ln>
                  <a:noFill/>
                </a:ln>
                <a:solidFill>
                  <a:srgbClr val="000000"/>
                </a:solidFill>
                <a:effectLst/>
                <a:latin typeface="Verdana" panose="020B0604030504040204" pitchFamily="34" charset="0"/>
                <a:ea typeface="Times New Roman" panose="02020603050405020304" pitchFamily="18" charset="0"/>
              </a:rPr>
              <a:t>Se crea una vista con la </a:t>
            </a:r>
            <a:r>
              <a:rPr kumimoji="0" lang="es-ES" altLang="es-ES" sz="1800" b="0" i="0" u="none" strike="noStrike" cap="none" normalizeH="0" baseline="0" dirty="0" smtClean="0">
                <a:ln>
                  <a:noFill/>
                </a:ln>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CREATE VIEW</a:t>
            </a:r>
            <a:r>
              <a:rPr kumimoji="0" lang="es-ES" altLang="es-ES" sz="1800" b="0" i="0" u="none" strike="noStrike" cap="none" normalizeH="0" baseline="0" dirty="0" smtClean="0">
                <a:ln>
                  <a:noFill/>
                </a:ln>
                <a:solidFill>
                  <a:srgbClr val="000000"/>
                </a:solidFill>
                <a:effectLst/>
                <a:latin typeface="Verdana" panose="020B0604030504040204" pitchFamily="34" charset="0"/>
                <a:ea typeface="Times New Roman" panose="02020603050405020304" pitchFamily="18" charset="0"/>
              </a:rPr>
              <a:t> sentencia. </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5" name="Rectángulo 4"/>
          <p:cNvSpPr/>
          <p:nvPr/>
        </p:nvSpPr>
        <p:spPr>
          <a:xfrm>
            <a:off x="2153915" y="3799181"/>
            <a:ext cx="4572000" cy="1366528"/>
          </a:xfrm>
          <a:prstGeom prst="rect">
            <a:avLst/>
          </a:prstGeom>
        </p:spPr>
        <p:txBody>
          <a:bodyPr>
            <a:spAutoFit/>
          </a:bodyPr>
          <a:lstStyle/>
          <a:p>
            <a:pPr marL="450215">
              <a:lnSpc>
                <a:spcPct val="115000"/>
              </a:lnSpc>
              <a:spcAft>
                <a:spcPts val="1000"/>
              </a:spcAft>
            </a:pPr>
            <a:r>
              <a:rPr lang="en-GB" dirty="0">
                <a:solidFill>
                  <a:srgbClr val="0000CD"/>
                </a:solidFill>
                <a:latin typeface="Consolas" panose="020B0609020204030204" pitchFamily="49" charset="0"/>
                <a:ea typeface="Calibri" panose="020F0502020204030204" pitchFamily="34" charset="0"/>
                <a:cs typeface="Times New Roman" panose="02020603050405020304" pitchFamily="18" charset="0"/>
              </a:rPr>
              <a:t>CREATE</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a:solidFill>
                  <a:srgbClr val="0000CD"/>
                </a:solidFill>
                <a:latin typeface="Consolas" panose="020B0609020204030204" pitchFamily="49" charset="0"/>
                <a:ea typeface="Calibri" panose="020F0502020204030204" pitchFamily="34" charset="0"/>
                <a:cs typeface="Times New Roman" panose="02020603050405020304" pitchFamily="18" charset="0"/>
              </a:rPr>
              <a:t>VIEW</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view_name</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dirty="0">
                <a:solidFill>
                  <a:srgbClr val="0000CD"/>
                </a:solidFill>
                <a:latin typeface="Consolas" panose="020B0609020204030204" pitchFamily="49" charset="0"/>
                <a:ea typeface="Calibri" panose="020F0502020204030204" pitchFamily="34" charset="0"/>
                <a:cs typeface="Times New Roman" panose="02020603050405020304" pitchFamily="18" charset="0"/>
              </a:rPr>
              <a:t>AS</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GB" dirty="0">
                <a:solidFill>
                  <a:srgbClr val="0000CD"/>
                </a:solidFill>
                <a:latin typeface="Consolas" panose="020B0609020204030204" pitchFamily="49" charset="0"/>
                <a:ea typeface="Calibri" panose="020F0502020204030204" pitchFamily="34" charset="0"/>
                <a:cs typeface="Times New Roman" panose="02020603050405020304" pitchFamily="18" charset="0"/>
              </a:rPr>
              <a:t>SELECT</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i="1" dirty="0">
                <a:solidFill>
                  <a:srgbClr val="000000"/>
                </a:solidFill>
                <a:latin typeface="Consolas" panose="020B0609020204030204" pitchFamily="49" charset="0"/>
                <a:ea typeface="Calibri" panose="020F0502020204030204" pitchFamily="34" charset="0"/>
                <a:cs typeface="Times New Roman" panose="02020603050405020304" pitchFamily="18" charset="0"/>
              </a:rPr>
              <a:t>column1</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i="1" dirty="0">
                <a:solidFill>
                  <a:srgbClr val="000000"/>
                </a:solidFill>
                <a:latin typeface="Consolas" panose="020B0609020204030204" pitchFamily="49" charset="0"/>
                <a:ea typeface="Calibri" panose="020F0502020204030204" pitchFamily="34" charset="0"/>
                <a:cs typeface="Times New Roman" panose="02020603050405020304" pitchFamily="18" charset="0"/>
              </a:rPr>
              <a:t>column2</a:t>
            </a:r>
            <a: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br>
              <a:rPr lang="en-GB"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s-ES" dirty="0">
                <a:solidFill>
                  <a:srgbClr val="0000CD"/>
                </a:solidFill>
                <a:latin typeface="Consolas" panose="020B0609020204030204" pitchFamily="49" charset="0"/>
                <a:ea typeface="Calibri" panose="020F0502020204030204" pitchFamily="34" charset="0"/>
                <a:cs typeface="Times New Roman" panose="02020603050405020304" pitchFamily="18" charset="0"/>
              </a:rPr>
              <a:t>FROM</a:t>
            </a:r>
            <a:r>
              <a:rPr lang="es-E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s-ES"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table_name</a:t>
            </a:r>
            <a:r>
              <a:rPr lang="es-E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s-ES" dirty="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s-ES" dirty="0">
                <a:solidFill>
                  <a:srgbClr val="0000CD"/>
                </a:solidFill>
                <a:latin typeface="Consolas" panose="020B0609020204030204" pitchFamily="49" charset="0"/>
                <a:ea typeface="Calibri" panose="020F0502020204030204" pitchFamily="34" charset="0"/>
                <a:cs typeface="Times New Roman" panose="02020603050405020304" pitchFamily="18" charset="0"/>
              </a:rPr>
              <a:t>WHERE</a:t>
            </a:r>
            <a:r>
              <a:rPr lang="es-E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s-ES"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condition</a:t>
            </a:r>
            <a:r>
              <a:rPr lang="es-E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5937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635046" y="742210"/>
            <a:ext cx="58447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4. Modificación</a:t>
            </a:r>
            <a:endParaRPr dirty="0"/>
          </a:p>
        </p:txBody>
      </p:sp>
      <p:sp>
        <p:nvSpPr>
          <p:cNvPr id="89" name="Google Shape;89;p18"/>
          <p:cNvSpPr txBox="1">
            <a:spLocks noGrp="1"/>
          </p:cNvSpPr>
          <p:nvPr>
            <p:ph type="body" idx="1"/>
          </p:nvPr>
        </p:nvSpPr>
        <p:spPr>
          <a:xfrm>
            <a:off x="567312" y="1247801"/>
            <a:ext cx="8249310" cy="21328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000" dirty="0">
                <a:latin typeface="Corbel" panose="020B0503020204020204" pitchFamily="34" charset="0"/>
              </a:rPr>
              <a:t>Para actualizar los valores de las columnas de una o varias filas de una tabla utilizamos la orden UPDATE, cuyo formato es el siguiente:</a:t>
            </a:r>
            <a:endParaRPr sz="2000" dirty="0">
              <a:latin typeface="Corbel" panose="020B0503020204020204" pitchFamily="34" charset="0"/>
            </a:endParaRPr>
          </a:p>
          <a:p>
            <a:pPr marL="3951288" lvl="0" indent="0" algn="l" rtl="0">
              <a:spcBef>
                <a:spcPts val="1600"/>
              </a:spcBef>
              <a:spcAft>
                <a:spcPts val="0"/>
              </a:spcAft>
              <a:buNone/>
            </a:pPr>
            <a:r>
              <a:rPr lang="es" sz="1400" b="1" dirty="0">
                <a:solidFill>
                  <a:srgbClr val="FF0000"/>
                </a:solidFill>
                <a:latin typeface="Consolas" panose="020B0609020204030204" pitchFamily="49" charset="0"/>
                <a:ea typeface="Courier New"/>
                <a:cs typeface="Courier New"/>
                <a:sym typeface="Courier New"/>
              </a:rPr>
              <a:t>UPDATE</a:t>
            </a:r>
            <a:r>
              <a:rPr lang="es" sz="1400" b="1" dirty="0">
                <a:latin typeface="Consolas" panose="020B0609020204030204" pitchFamily="49" charset="0"/>
                <a:ea typeface="Courier New"/>
                <a:cs typeface="Courier New"/>
                <a:sym typeface="Courier New"/>
              </a:rPr>
              <a:t> nombre_tabla</a:t>
            </a:r>
            <a:endParaRPr sz="1400" b="1" dirty="0">
              <a:latin typeface="Consolas" panose="020B0609020204030204" pitchFamily="49" charset="0"/>
              <a:ea typeface="Courier New"/>
              <a:cs typeface="Courier New"/>
              <a:sym typeface="Courier New"/>
            </a:endParaRPr>
          </a:p>
          <a:p>
            <a:pPr marL="3951288" lvl="0" indent="0" algn="l" rtl="0">
              <a:spcBef>
                <a:spcPts val="1600"/>
              </a:spcBef>
              <a:spcAft>
                <a:spcPts val="0"/>
              </a:spcAft>
              <a:buNone/>
            </a:pPr>
            <a:r>
              <a:rPr lang="es" sz="1400" b="1" dirty="0">
                <a:solidFill>
                  <a:srgbClr val="FF0000"/>
                </a:solidFill>
                <a:latin typeface="Consolas" panose="020B0609020204030204" pitchFamily="49" charset="0"/>
                <a:ea typeface="Courier New"/>
                <a:cs typeface="Courier New"/>
                <a:sym typeface="Courier New"/>
              </a:rPr>
              <a:t>SET</a:t>
            </a:r>
            <a:r>
              <a:rPr lang="es" sz="1400" b="1" dirty="0">
                <a:latin typeface="Consolas" panose="020B0609020204030204" pitchFamily="49" charset="0"/>
                <a:ea typeface="Courier New"/>
                <a:cs typeface="Courier New"/>
                <a:sym typeface="Courier New"/>
              </a:rPr>
              <a:t> col1 = val1, … , coln = valn</a:t>
            </a:r>
            <a:endParaRPr sz="1400" b="1" dirty="0">
              <a:latin typeface="Consolas" panose="020B0609020204030204" pitchFamily="49" charset="0"/>
              <a:ea typeface="Courier New"/>
              <a:cs typeface="Courier New"/>
              <a:sym typeface="Courier New"/>
            </a:endParaRPr>
          </a:p>
          <a:p>
            <a:pPr marL="3951288" lvl="0" indent="0" algn="l" rtl="0">
              <a:spcBef>
                <a:spcPts val="1600"/>
              </a:spcBef>
              <a:spcAft>
                <a:spcPts val="1600"/>
              </a:spcAft>
              <a:buNone/>
            </a:pPr>
            <a:r>
              <a:rPr lang="es" sz="1400" b="1" dirty="0">
                <a:solidFill>
                  <a:srgbClr val="FF0000"/>
                </a:solidFill>
                <a:latin typeface="Consolas" panose="020B0609020204030204" pitchFamily="49" charset="0"/>
                <a:ea typeface="Courier New"/>
                <a:cs typeface="Courier New"/>
                <a:sym typeface="Courier New"/>
              </a:rPr>
              <a:t>WHERE </a:t>
            </a:r>
            <a:r>
              <a:rPr lang="es" sz="1400" b="1" dirty="0">
                <a:latin typeface="Consolas" panose="020B0609020204030204" pitchFamily="49" charset="0"/>
                <a:ea typeface="Courier New"/>
                <a:cs typeface="Courier New"/>
                <a:sym typeface="Courier New"/>
              </a:rPr>
              <a:t>condicion</a:t>
            </a:r>
            <a:endParaRPr sz="1400" b="1" dirty="0">
              <a:latin typeface="Consolas" panose="020B0609020204030204" pitchFamily="49" charset="0"/>
              <a:ea typeface="Courier New"/>
              <a:cs typeface="Courier New"/>
              <a:sym typeface="Courier New"/>
            </a:endParaRPr>
          </a:p>
        </p:txBody>
      </p:sp>
      <p:sp>
        <p:nvSpPr>
          <p:cNvPr id="2" name="Rectángulo 1">
            <a:extLst>
              <a:ext uri="{FF2B5EF4-FFF2-40B4-BE49-F238E27FC236}">
                <a16:creationId xmlns:a16="http://schemas.microsoft.com/office/drawing/2014/main" id="{B2411261-26CA-49D9-BA26-92FBF8D72690}"/>
              </a:ext>
            </a:extLst>
          </p:cNvPr>
          <p:cNvSpPr/>
          <p:nvPr/>
        </p:nvSpPr>
        <p:spPr>
          <a:xfrm>
            <a:off x="635046" y="2365641"/>
            <a:ext cx="3008489" cy="2585323"/>
          </a:xfrm>
          <a:prstGeom prst="rect">
            <a:avLst/>
          </a:prstGeom>
          <a:solidFill>
            <a:schemeClr val="accent2">
              <a:lumMod val="40000"/>
              <a:lumOff val="60000"/>
            </a:schemeClr>
          </a:solidFill>
        </p:spPr>
        <p:txBody>
          <a:bodyPr wrap="square">
            <a:spAutoFit/>
          </a:bodyPr>
          <a:lstStyle/>
          <a:p>
            <a:r>
              <a:rPr lang="es-ES" dirty="0">
                <a:latin typeface="Times New Roman" panose="02020603050405020304" pitchFamily="18" charset="0"/>
              </a:rPr>
              <a:t>Se actualizan todas las filas seleccionadas por el filtro</a:t>
            </a:r>
          </a:p>
          <a:p>
            <a:r>
              <a:rPr lang="es-ES" dirty="0">
                <a:latin typeface="Times New Roman" panose="02020603050405020304" pitchFamily="18" charset="0"/>
              </a:rPr>
              <a:t>indicado mediante la cláusula WHERE. </a:t>
            </a:r>
          </a:p>
          <a:p>
            <a:r>
              <a:rPr lang="es-ES" dirty="0">
                <a:latin typeface="Times New Roman" panose="02020603050405020304" pitchFamily="18" charset="0"/>
              </a:rPr>
              <a:t>Esta cláusula WHERE, es idéntica a la que se ha utilizado para el filtrado de registros en la sentencia SELECT.</a:t>
            </a:r>
            <a:endParaRPr lang="es-ES" dirty="0"/>
          </a:p>
        </p:txBody>
      </p:sp>
      <p:pic>
        <p:nvPicPr>
          <p:cNvPr id="3" name="Imagen 2">
            <a:extLst>
              <a:ext uri="{FF2B5EF4-FFF2-40B4-BE49-F238E27FC236}">
                <a16:creationId xmlns:a16="http://schemas.microsoft.com/office/drawing/2014/main" id="{80A3BC37-C9F0-4C01-A9BC-862FAD577D94}"/>
              </a:ext>
            </a:extLst>
          </p:cNvPr>
          <p:cNvPicPr>
            <a:picLocks noChangeAspect="1"/>
          </p:cNvPicPr>
          <p:nvPr/>
        </p:nvPicPr>
        <p:blipFill>
          <a:blip r:embed="rId3"/>
          <a:stretch>
            <a:fillRect/>
          </a:stretch>
        </p:blipFill>
        <p:spPr>
          <a:xfrm>
            <a:off x="4315224" y="3740354"/>
            <a:ext cx="4695810" cy="11714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830989" y="682091"/>
            <a:ext cx="531016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4. Modificación</a:t>
            </a:r>
            <a:endParaRPr dirty="0"/>
          </a:p>
        </p:txBody>
      </p:sp>
      <p:sp>
        <p:nvSpPr>
          <p:cNvPr id="5" name="Marcador de texto 4">
            <a:extLst>
              <a:ext uri="{FF2B5EF4-FFF2-40B4-BE49-F238E27FC236}">
                <a16:creationId xmlns:a16="http://schemas.microsoft.com/office/drawing/2014/main" id="{117439F9-5A30-4B59-8BF3-C699CBDFC4B8}"/>
              </a:ext>
            </a:extLst>
          </p:cNvPr>
          <p:cNvSpPr>
            <a:spLocks noGrp="1"/>
          </p:cNvSpPr>
          <p:nvPr>
            <p:ph type="body" idx="1"/>
          </p:nvPr>
        </p:nvSpPr>
        <p:spPr>
          <a:xfrm>
            <a:off x="666045" y="1254791"/>
            <a:ext cx="8229599" cy="3416400"/>
          </a:xfrm>
        </p:spPr>
        <p:txBody>
          <a:bodyPr>
            <a:noAutofit/>
          </a:bodyPr>
          <a:lstStyle/>
          <a:p>
            <a:pPr marL="114300" indent="0">
              <a:buNone/>
            </a:pPr>
            <a:r>
              <a:rPr lang="es-ES" sz="2000" dirty="0">
                <a:latin typeface="Corbel" panose="020B0503020204020204" pitchFamily="34" charset="0"/>
              </a:rPr>
              <a:t>Es posible cambiar </a:t>
            </a:r>
            <a:r>
              <a:rPr lang="es-ES" sz="2000" b="1" dirty="0">
                <a:solidFill>
                  <a:schemeClr val="accent1">
                    <a:lumMod val="75000"/>
                  </a:schemeClr>
                </a:solidFill>
                <a:latin typeface="Corbel" panose="020B0503020204020204" pitchFamily="34" charset="0"/>
              </a:rPr>
              <a:t>más de una columna a la vez</a:t>
            </a:r>
            <a:r>
              <a:rPr lang="es-ES" sz="2000" dirty="0">
                <a:latin typeface="Corbel" panose="020B0503020204020204" pitchFamily="34" charset="0"/>
              </a:rPr>
              <a:t>:</a:t>
            </a:r>
          </a:p>
          <a:p>
            <a:pPr marL="114300" indent="0">
              <a:buNone/>
            </a:pPr>
            <a:endParaRPr lang="es-ES" sz="2000" i="1" dirty="0">
              <a:latin typeface="Corbel" panose="020B0503020204020204" pitchFamily="34" charset="0"/>
            </a:endParaRPr>
          </a:p>
          <a:p>
            <a:pPr marL="90488" indent="0">
              <a:buNone/>
            </a:pPr>
            <a:r>
              <a:rPr lang="es-ES" sz="1400" b="1" i="1" dirty="0">
                <a:solidFill>
                  <a:srgbClr val="FF0000"/>
                </a:solidFill>
                <a:latin typeface="Consolas" panose="020B0609020204030204" pitchFamily="49" charset="0"/>
              </a:rPr>
              <a:t>UPDATE jugadores SET </a:t>
            </a:r>
            <a:r>
              <a:rPr lang="es-ES" sz="1400" b="1" i="1" dirty="0" err="1">
                <a:solidFill>
                  <a:srgbClr val="FF0000"/>
                </a:solidFill>
                <a:latin typeface="Consolas" panose="020B0609020204030204" pitchFamily="49" charset="0"/>
              </a:rPr>
              <a:t>Nombre_equipo</a:t>
            </a:r>
            <a:r>
              <a:rPr lang="es-ES" sz="1400" b="1" i="1" dirty="0">
                <a:solidFill>
                  <a:srgbClr val="FF0000"/>
                </a:solidFill>
                <a:latin typeface="Consolas" panose="020B0609020204030204" pitchFamily="49" charset="0"/>
              </a:rPr>
              <a:t>='Knicks', Peso=210 WHERE Nombre='Pau Gasol’;</a:t>
            </a:r>
          </a:p>
          <a:p>
            <a:pPr marL="90488" indent="0">
              <a:buNone/>
            </a:pPr>
            <a:endParaRPr lang="es-ES" sz="1400" b="1" i="1" dirty="0">
              <a:solidFill>
                <a:srgbClr val="FF0000"/>
              </a:solidFill>
              <a:latin typeface="Consolas" panose="020B0609020204030204" pitchFamily="49" charset="0"/>
            </a:endParaRPr>
          </a:p>
          <a:p>
            <a:pPr marL="90488" indent="0">
              <a:buNone/>
            </a:pPr>
            <a:endParaRPr lang="es-ES" sz="1400" b="1" i="1" dirty="0">
              <a:solidFill>
                <a:srgbClr val="FF0000"/>
              </a:solidFill>
              <a:latin typeface="Consolas" panose="020B0609020204030204" pitchFamily="49" charset="0"/>
            </a:endParaRPr>
          </a:p>
          <a:p>
            <a:pPr marL="114300" indent="0">
              <a:buNone/>
            </a:pPr>
            <a:endParaRPr lang="en-US" sz="2000" i="1" dirty="0">
              <a:latin typeface="Corbel" panose="020B0503020204020204" pitchFamily="34" charset="0"/>
            </a:endParaRPr>
          </a:p>
          <a:p>
            <a:pPr marL="114300" indent="0">
              <a:buNone/>
            </a:pPr>
            <a:r>
              <a:rPr lang="es-ES" sz="2000" dirty="0">
                <a:latin typeface="Corbel" panose="020B0503020204020204" pitchFamily="34" charset="0"/>
              </a:rPr>
              <a:t>Si se omite el filtro, el resultado es la </a:t>
            </a:r>
            <a:r>
              <a:rPr lang="es-ES" sz="2000" b="1" dirty="0">
                <a:solidFill>
                  <a:schemeClr val="accent1">
                    <a:lumMod val="75000"/>
                  </a:schemeClr>
                </a:solidFill>
                <a:latin typeface="Corbel" panose="020B0503020204020204" pitchFamily="34" charset="0"/>
              </a:rPr>
              <a:t>modificación de todos los registros de la tabla</a:t>
            </a:r>
            <a:r>
              <a:rPr lang="es-ES" sz="2000" dirty="0">
                <a:latin typeface="Corbel" panose="020B0503020204020204" pitchFamily="34" charset="0"/>
              </a:rPr>
              <a:t>, por ejemplo, para cambiar el peso de los jugadores de la NBA de libras a  kilos:</a:t>
            </a:r>
          </a:p>
          <a:p>
            <a:pPr marL="114300" indent="0">
              <a:buNone/>
            </a:pPr>
            <a:endParaRPr lang="es-ES" sz="2000" i="1" dirty="0">
              <a:solidFill>
                <a:schemeClr val="tx1">
                  <a:lumMod val="75000"/>
                </a:schemeClr>
              </a:solidFill>
              <a:latin typeface="Corbel" panose="020B0503020204020204" pitchFamily="34" charset="0"/>
            </a:endParaRPr>
          </a:p>
          <a:p>
            <a:pPr marL="114300" indent="0">
              <a:buNone/>
            </a:pPr>
            <a:r>
              <a:rPr lang="es-ES" sz="1600" b="1" i="1" dirty="0">
                <a:solidFill>
                  <a:srgbClr val="FF0000"/>
                </a:solidFill>
                <a:latin typeface="Consolas" panose="020B0609020204030204" pitchFamily="49" charset="0"/>
              </a:rPr>
              <a:t>UPDATE jugadores SET Peso=Peso*0.4535;</a:t>
            </a:r>
          </a:p>
          <a:p>
            <a:pPr marL="114300" indent="0">
              <a:buNone/>
            </a:pPr>
            <a:endParaRPr lang="es-ES" sz="2000" i="1" dirty="0">
              <a:latin typeface="Corbel" panose="020B0503020204020204" pitchFamily="34" charset="0"/>
            </a:endParaRPr>
          </a:p>
        </p:txBody>
      </p:sp>
    </p:spTree>
    <p:extLst>
      <p:ext uri="{BB962C8B-B14F-4D97-AF65-F5344CB8AC3E}">
        <p14:creationId xmlns:p14="http://schemas.microsoft.com/office/powerpoint/2010/main" val="2137963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1256438" y="0"/>
            <a:ext cx="6631134"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718100" y="68209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4. Modificación</a:t>
            </a:r>
            <a:endParaRPr dirty="0"/>
          </a:p>
        </p:txBody>
      </p:sp>
      <p:sp>
        <p:nvSpPr>
          <p:cNvPr id="100" name="Google Shape;100;p20"/>
          <p:cNvSpPr txBox="1">
            <a:spLocks noGrp="1"/>
          </p:cNvSpPr>
          <p:nvPr>
            <p:ph type="body" idx="1"/>
          </p:nvPr>
        </p:nvSpPr>
        <p:spPr>
          <a:xfrm>
            <a:off x="718100" y="1423408"/>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También podemos hacer una actualización concatenando un </a:t>
            </a:r>
            <a:r>
              <a:rPr lang="es" b="1" dirty="0">
                <a:solidFill>
                  <a:schemeClr val="accent1">
                    <a:lumMod val="75000"/>
                  </a:schemeClr>
                </a:solidFill>
              </a:rPr>
              <a:t>UPDATE con un SELECT como filtro</a:t>
            </a:r>
            <a:r>
              <a:rPr lang="es" dirty="0"/>
              <a:t>. Formato:</a:t>
            </a:r>
          </a:p>
          <a:p>
            <a:pPr marL="0" lvl="0" indent="0" algn="l" rtl="0">
              <a:spcBef>
                <a:spcPts val="0"/>
              </a:spcBef>
              <a:spcAft>
                <a:spcPts val="0"/>
              </a:spcAft>
              <a:buNone/>
            </a:pPr>
            <a:endParaRPr lang="es" dirty="0"/>
          </a:p>
          <a:p>
            <a:pPr marL="0" lvl="0" indent="0" algn="l" rtl="0">
              <a:spcBef>
                <a:spcPts val="0"/>
              </a:spcBef>
              <a:spcAft>
                <a:spcPts val="0"/>
              </a:spcAft>
              <a:buNone/>
            </a:pPr>
            <a:endParaRPr dirty="0"/>
          </a:p>
          <a:p>
            <a:pPr marL="801688" lvl="0" indent="0" algn="l" rtl="0">
              <a:spcBef>
                <a:spcPts val="1600"/>
              </a:spcBef>
              <a:spcAft>
                <a:spcPts val="0"/>
              </a:spcAft>
              <a:buNone/>
            </a:pPr>
            <a:r>
              <a:rPr lang="es" sz="1400" b="1" dirty="0">
                <a:latin typeface="Consolas" panose="020B0609020204030204" pitchFamily="49" charset="0"/>
                <a:ea typeface="Courier New"/>
                <a:cs typeface="Courier New"/>
                <a:sym typeface="Courier New"/>
              </a:rPr>
              <a:t>UPDATE	nombre_tabla</a:t>
            </a:r>
            <a:endParaRPr sz="1400" b="1" dirty="0">
              <a:latin typeface="Consolas" panose="020B0609020204030204" pitchFamily="49" charset="0"/>
              <a:ea typeface="Courier New"/>
              <a:cs typeface="Courier New"/>
              <a:sym typeface="Courier New"/>
            </a:endParaRPr>
          </a:p>
          <a:p>
            <a:pPr marL="801688" lvl="0" indent="0" algn="l" rtl="0">
              <a:spcBef>
                <a:spcPts val="1600"/>
              </a:spcBef>
              <a:spcAft>
                <a:spcPts val="0"/>
              </a:spcAft>
              <a:buNone/>
            </a:pPr>
            <a:r>
              <a:rPr lang="es" sz="1400" b="1" dirty="0">
                <a:latin typeface="Consolas" panose="020B0609020204030204" pitchFamily="49" charset="0"/>
                <a:ea typeface="Courier New"/>
                <a:cs typeface="Courier New"/>
                <a:sym typeface="Courier New"/>
              </a:rPr>
              <a:t>SET col1 = val1, … , coln = valn</a:t>
            </a:r>
            <a:endParaRPr sz="1400" b="1" dirty="0">
              <a:latin typeface="Consolas" panose="020B0609020204030204" pitchFamily="49" charset="0"/>
              <a:ea typeface="Courier New"/>
              <a:cs typeface="Courier New"/>
              <a:sym typeface="Courier New"/>
            </a:endParaRPr>
          </a:p>
          <a:p>
            <a:pPr marL="801688" lvl="0" indent="0" algn="l" rtl="0">
              <a:spcBef>
                <a:spcPts val="1600"/>
              </a:spcBef>
              <a:spcAft>
                <a:spcPts val="0"/>
              </a:spcAft>
              <a:buNone/>
            </a:pPr>
            <a:r>
              <a:rPr lang="es" sz="1400" b="1" dirty="0">
                <a:latin typeface="Consolas" panose="020B0609020204030204" pitchFamily="49" charset="0"/>
                <a:ea typeface="Courier New"/>
                <a:cs typeface="Courier New"/>
                <a:sym typeface="Courier New"/>
              </a:rPr>
              <a:t>WHERE	condicion [ = | IN | ... ] (SELECT ...);</a:t>
            </a:r>
            <a:endParaRPr sz="1400" b="1" dirty="0">
              <a:latin typeface="Consolas" panose="020B0609020204030204" pitchFamily="49" charset="0"/>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989033" y="65951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4. Modificación</a:t>
            </a:r>
            <a:endParaRPr dirty="0"/>
          </a:p>
        </p:txBody>
      </p:sp>
      <p:sp>
        <p:nvSpPr>
          <p:cNvPr id="106" name="Google Shape;106;p21"/>
          <p:cNvSpPr txBox="1">
            <a:spLocks noGrp="1"/>
          </p:cNvSpPr>
          <p:nvPr>
            <p:ph type="body" idx="1"/>
          </p:nvPr>
        </p:nvSpPr>
        <p:spPr>
          <a:xfrm>
            <a:off x="989033" y="1232214"/>
            <a:ext cx="5693989"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dirty="0">
                <a:solidFill>
                  <a:schemeClr val="accent1">
                    <a:lumMod val="75000"/>
                  </a:schemeClr>
                </a:solidFill>
              </a:rPr>
              <a:t>Update con un Select como asignación</a:t>
            </a:r>
            <a:r>
              <a:rPr lang="es" dirty="0"/>
              <a:t>. </a:t>
            </a:r>
          </a:p>
          <a:p>
            <a:pPr marL="0" lvl="0" indent="0" algn="l" rtl="0">
              <a:spcBef>
                <a:spcPts val="0"/>
              </a:spcBef>
              <a:spcAft>
                <a:spcPts val="0"/>
              </a:spcAft>
              <a:buNone/>
            </a:pPr>
            <a:endParaRPr lang="es" dirty="0"/>
          </a:p>
          <a:p>
            <a:pPr marL="0" lvl="0" indent="0" algn="l" rtl="0">
              <a:spcBef>
                <a:spcPts val="0"/>
              </a:spcBef>
              <a:spcAft>
                <a:spcPts val="0"/>
              </a:spcAft>
              <a:buNone/>
            </a:pPr>
            <a:r>
              <a:rPr lang="es" dirty="0"/>
              <a:t>Formato:</a:t>
            </a:r>
            <a:endParaRPr dirty="0"/>
          </a:p>
          <a:p>
            <a:pPr marL="1433513" lvl="0" indent="0" algn="l" rtl="0">
              <a:spcBef>
                <a:spcPts val="1600"/>
              </a:spcBef>
              <a:spcAft>
                <a:spcPts val="0"/>
              </a:spcAft>
              <a:buNone/>
            </a:pPr>
            <a:r>
              <a:rPr lang="es" sz="1400" b="1" dirty="0">
                <a:latin typeface="Consolas" panose="020B0609020204030204" pitchFamily="49" charset="0"/>
                <a:ea typeface="Courier New"/>
                <a:cs typeface="Courier New"/>
                <a:sym typeface="Courier New"/>
              </a:rPr>
              <a:t>UPDATE nombre_tabla</a:t>
            </a:r>
            <a:endParaRPr sz="1400" b="1" dirty="0">
              <a:latin typeface="Consolas" panose="020B0609020204030204" pitchFamily="49" charset="0"/>
              <a:ea typeface="Courier New"/>
              <a:cs typeface="Courier New"/>
              <a:sym typeface="Courier New"/>
            </a:endParaRPr>
          </a:p>
          <a:p>
            <a:pPr marL="1433513" lvl="0" indent="0" algn="l" rtl="0">
              <a:spcBef>
                <a:spcPts val="1600"/>
              </a:spcBef>
              <a:spcAft>
                <a:spcPts val="0"/>
              </a:spcAft>
              <a:buNone/>
            </a:pPr>
            <a:r>
              <a:rPr lang="es" sz="1400" b="1" dirty="0">
                <a:latin typeface="Consolas" panose="020B0609020204030204" pitchFamily="49" charset="0"/>
                <a:ea typeface="Courier New"/>
                <a:cs typeface="Courier New"/>
                <a:sym typeface="Courier New"/>
              </a:rPr>
              <a:t>SET col1 = (SELECT ...)</a:t>
            </a:r>
            <a:endParaRPr sz="1400" b="1" dirty="0">
              <a:latin typeface="Consolas" panose="020B0609020204030204" pitchFamily="49" charset="0"/>
              <a:ea typeface="Courier New"/>
              <a:cs typeface="Courier New"/>
              <a:sym typeface="Courier New"/>
            </a:endParaRPr>
          </a:p>
          <a:p>
            <a:pPr marL="1433513" lvl="0" indent="0" algn="l" rtl="0">
              <a:spcBef>
                <a:spcPts val="1600"/>
              </a:spcBef>
              <a:spcAft>
                <a:spcPts val="1600"/>
              </a:spcAft>
              <a:buNone/>
            </a:pPr>
            <a:r>
              <a:rPr lang="es" sz="1400" b="1" dirty="0">
                <a:latin typeface="Consolas" panose="020B0609020204030204" pitchFamily="49" charset="0"/>
                <a:ea typeface="Courier New"/>
                <a:cs typeface="Courier New"/>
                <a:sym typeface="Courier New"/>
              </a:rPr>
              <a:t>[WHERE condicion];</a:t>
            </a:r>
            <a:endParaRPr sz="1400" b="1" dirty="0">
              <a:latin typeface="Consolas" panose="020B0609020204030204" pitchFamily="49" charset="0"/>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842277" y="56204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5. Borrado de datos</a:t>
            </a:r>
            <a:endParaRPr dirty="0"/>
          </a:p>
        </p:txBody>
      </p:sp>
      <p:sp>
        <p:nvSpPr>
          <p:cNvPr id="112" name="Google Shape;112;p22"/>
          <p:cNvSpPr txBox="1">
            <a:spLocks noGrp="1"/>
          </p:cNvSpPr>
          <p:nvPr>
            <p:ph type="body" idx="1"/>
          </p:nvPr>
        </p:nvSpPr>
        <p:spPr>
          <a:xfrm>
            <a:off x="623400" y="1139393"/>
            <a:ext cx="8339978" cy="3714829"/>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600" b="1" dirty="0">
                <a:latin typeface="Corbel" panose="020B0503020204020204" pitchFamily="34" charset="0"/>
              </a:rPr>
              <a:t>Para eliminar una o varias filas </a:t>
            </a:r>
            <a:r>
              <a:rPr lang="es" sz="1600" dirty="0">
                <a:latin typeface="Corbel" panose="020B0503020204020204" pitchFamily="34" charset="0"/>
              </a:rPr>
              <a:t>se usa la orden </a:t>
            </a:r>
            <a:r>
              <a:rPr lang="es" sz="1600" b="1" dirty="0">
                <a:latin typeface="Corbel" panose="020B0503020204020204" pitchFamily="34" charset="0"/>
              </a:rPr>
              <a:t>DELETE. </a:t>
            </a:r>
            <a:r>
              <a:rPr lang="es" sz="1600" dirty="0">
                <a:latin typeface="Corbel" panose="020B0503020204020204" pitchFamily="34" charset="0"/>
              </a:rPr>
              <a:t>La cláusula </a:t>
            </a:r>
            <a:r>
              <a:rPr lang="es" sz="1600" b="1" dirty="0">
                <a:latin typeface="Corbel" panose="020B0503020204020204" pitchFamily="34" charset="0"/>
              </a:rPr>
              <a:t>WHERE</a:t>
            </a:r>
            <a:r>
              <a:rPr lang="es" sz="1600" dirty="0">
                <a:latin typeface="Corbel" panose="020B0503020204020204" pitchFamily="34" charset="0"/>
              </a:rPr>
              <a:t> es esencial para borrar sólo aquellas filas deseadas. </a:t>
            </a:r>
            <a:r>
              <a:rPr lang="es" sz="1600" u="sng" dirty="0">
                <a:solidFill>
                  <a:srgbClr val="FF0000"/>
                </a:solidFill>
                <a:latin typeface="Corbel" panose="020B0503020204020204" pitchFamily="34" charset="0"/>
              </a:rPr>
              <a:t>Sin la cláusula WHERE,  DELETE borrará todas las filas de la tabla</a:t>
            </a:r>
            <a:endParaRPr sz="1600" u="sng" dirty="0">
              <a:solidFill>
                <a:srgbClr val="FF0000"/>
              </a:solidFill>
              <a:latin typeface="Corbel" panose="020B0503020204020204" pitchFamily="34" charset="0"/>
            </a:endParaRPr>
          </a:p>
          <a:p>
            <a:pPr marL="0" lvl="0" indent="0" algn="l" rtl="0">
              <a:lnSpc>
                <a:spcPct val="100000"/>
              </a:lnSpc>
              <a:spcBef>
                <a:spcPts val="1600"/>
              </a:spcBef>
              <a:spcAft>
                <a:spcPts val="0"/>
              </a:spcAft>
              <a:buNone/>
            </a:pPr>
            <a:r>
              <a:rPr lang="es" sz="1600" dirty="0">
                <a:latin typeface="Corbel" panose="020B0503020204020204" pitchFamily="34" charset="0"/>
              </a:rPr>
              <a:t>El espacio usado por las filas que han sido borradas no se reutiliza a menos que se realice un EXPORT o IMPORT</a:t>
            </a:r>
            <a:endParaRPr sz="1600" dirty="0">
              <a:latin typeface="Corbel" panose="020B0503020204020204" pitchFamily="34" charset="0"/>
            </a:endParaRPr>
          </a:p>
          <a:p>
            <a:pPr marL="0" lvl="0" indent="0" algn="l" rtl="0">
              <a:lnSpc>
                <a:spcPct val="100000"/>
              </a:lnSpc>
              <a:spcBef>
                <a:spcPts val="1600"/>
              </a:spcBef>
              <a:spcAft>
                <a:spcPts val="0"/>
              </a:spcAft>
              <a:buNone/>
            </a:pPr>
            <a:r>
              <a:rPr lang="es" sz="1600" dirty="0">
                <a:latin typeface="Corbel" panose="020B0503020204020204" pitchFamily="34" charset="0"/>
              </a:rPr>
              <a:t>En un DELETE podemos utilizar una subconsulta como filtro. </a:t>
            </a:r>
          </a:p>
          <a:p>
            <a:pPr marL="0" lvl="0" indent="0" algn="l" rtl="0">
              <a:lnSpc>
                <a:spcPct val="100000"/>
              </a:lnSpc>
              <a:spcBef>
                <a:spcPts val="1600"/>
              </a:spcBef>
              <a:spcAft>
                <a:spcPts val="0"/>
              </a:spcAft>
              <a:buNone/>
            </a:pPr>
            <a:r>
              <a:rPr lang="es" sz="2000" dirty="0">
                <a:latin typeface="Corbel" panose="020B0503020204020204" pitchFamily="34" charset="0"/>
              </a:rPr>
              <a:t>Formato:    </a:t>
            </a:r>
            <a:r>
              <a:rPr lang="es-ES" sz="1400" b="1" dirty="0">
                <a:solidFill>
                  <a:srgbClr val="FF0000"/>
                </a:solidFill>
                <a:latin typeface="Consolas" panose="020B0609020204030204" pitchFamily="49" charset="0"/>
                <a:ea typeface="Courier New"/>
                <a:cs typeface="Courier New"/>
                <a:sym typeface="Courier New"/>
              </a:rPr>
              <a:t>DE</a:t>
            </a:r>
            <a:r>
              <a:rPr lang="es" sz="1400" b="1" dirty="0">
                <a:solidFill>
                  <a:srgbClr val="FF0000"/>
                </a:solidFill>
                <a:latin typeface="Consolas" panose="020B0609020204030204" pitchFamily="49" charset="0"/>
                <a:ea typeface="Courier New"/>
                <a:cs typeface="Courier New"/>
                <a:sym typeface="Courier New"/>
              </a:rPr>
              <a:t>LETE FROM tabla [WHERE condicion]</a:t>
            </a:r>
          </a:p>
          <a:p>
            <a:pPr marL="0" indent="0">
              <a:lnSpc>
                <a:spcPct val="100000"/>
              </a:lnSpc>
              <a:buNone/>
            </a:pPr>
            <a:r>
              <a:rPr lang="es-ES" sz="1600" dirty="0">
                <a:latin typeface="Corbel" panose="020B0503020204020204" pitchFamily="34" charset="0"/>
              </a:rPr>
              <a:t>Si se desea borrar al jugador 'Jorge </a:t>
            </a:r>
            <a:r>
              <a:rPr lang="es-ES" sz="1600" dirty="0" err="1">
                <a:latin typeface="Corbel" panose="020B0503020204020204" pitchFamily="34" charset="0"/>
              </a:rPr>
              <a:t>Garbajosa</a:t>
            </a:r>
            <a:r>
              <a:rPr lang="es-ES" sz="1600" dirty="0">
                <a:latin typeface="Corbel" panose="020B0503020204020204" pitchFamily="34" charset="0"/>
              </a:rPr>
              <a:t>' de la base de datos, habría que escribir la siguiente sentencia:</a:t>
            </a:r>
          </a:p>
          <a:p>
            <a:pPr marL="0" indent="0">
              <a:lnSpc>
                <a:spcPct val="100000"/>
              </a:lnSpc>
              <a:buNone/>
            </a:pPr>
            <a:endParaRPr lang="es-ES" sz="1600" dirty="0">
              <a:latin typeface="Corbel" panose="020B0503020204020204" pitchFamily="34" charset="0"/>
            </a:endParaRPr>
          </a:p>
          <a:p>
            <a:pPr marL="114300" indent="0" algn="ctr">
              <a:lnSpc>
                <a:spcPct val="100000"/>
              </a:lnSpc>
              <a:buNone/>
            </a:pPr>
            <a:r>
              <a:rPr lang="es-ES" sz="1400" b="1" i="1" dirty="0">
                <a:solidFill>
                  <a:srgbClr val="FF0000"/>
                </a:solidFill>
                <a:latin typeface="Consolas" panose="020B0609020204030204" pitchFamily="49" charset="0"/>
              </a:rPr>
              <a:t>DELETE FROM jugadores WHERE Nombre='Jorge </a:t>
            </a:r>
            <a:r>
              <a:rPr lang="es-ES" sz="1400" b="1" i="1" dirty="0" err="1">
                <a:solidFill>
                  <a:srgbClr val="FF0000"/>
                </a:solidFill>
                <a:latin typeface="Consolas" panose="020B0609020204030204" pitchFamily="49" charset="0"/>
              </a:rPr>
              <a:t>Garbajosa</a:t>
            </a:r>
            <a:r>
              <a:rPr lang="es-ES" sz="1400" b="1" i="1" dirty="0">
                <a:solidFill>
                  <a:srgbClr val="FF0000"/>
                </a:solidFill>
                <a:latin typeface="Consolas" panose="020B0609020204030204" pitchFamily="49"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76144"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Índice</a:t>
            </a:r>
            <a:endParaRPr dirty="0"/>
          </a:p>
        </p:txBody>
      </p:sp>
      <p:sp>
        <p:nvSpPr>
          <p:cNvPr id="63" name="Google Shape;63;p14"/>
          <p:cNvSpPr txBox="1">
            <a:spLocks noGrp="1"/>
          </p:cNvSpPr>
          <p:nvPr>
            <p:ph type="body" idx="1"/>
          </p:nvPr>
        </p:nvSpPr>
        <p:spPr>
          <a:xfrm>
            <a:off x="718100" y="15588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s" sz="2000" dirty="0">
                <a:latin typeface="Corbel" panose="020B0503020204020204" pitchFamily="34" charset="0"/>
              </a:rPr>
              <a:t>Introducción</a:t>
            </a:r>
          </a:p>
          <a:p>
            <a:pPr>
              <a:buFont typeface="Proxima Nova"/>
              <a:buAutoNum type="arabicPeriod"/>
            </a:pPr>
            <a:r>
              <a:rPr lang="es-ES" sz="2000" dirty="0">
                <a:latin typeface="Corbel" panose="020B0503020204020204" pitchFamily="34" charset="0"/>
              </a:rPr>
              <a:t>Herramientas gráficas proporcionadas por el sistema gestor para la edición de la información. </a:t>
            </a:r>
          </a:p>
          <a:p>
            <a:pPr marL="457200" lvl="0" indent="-342900" algn="l" rtl="0">
              <a:spcBef>
                <a:spcPts val="0"/>
              </a:spcBef>
              <a:spcAft>
                <a:spcPts val="0"/>
              </a:spcAft>
              <a:buSzPts val="1800"/>
              <a:buAutoNum type="arabicPeriod"/>
            </a:pPr>
            <a:r>
              <a:rPr lang="es" sz="2000" dirty="0">
                <a:latin typeface="Corbel" panose="020B0503020204020204" pitchFamily="34" charset="0"/>
              </a:rPr>
              <a:t>Inserción de datos. Orden INSERT</a:t>
            </a:r>
            <a:endParaRPr sz="2000" dirty="0">
              <a:latin typeface="Corbel" panose="020B0503020204020204" pitchFamily="34" charset="0"/>
            </a:endParaRPr>
          </a:p>
          <a:p>
            <a:pPr marL="457200" lvl="0" indent="-342900" algn="l" rtl="0">
              <a:spcBef>
                <a:spcPts val="0"/>
              </a:spcBef>
              <a:spcAft>
                <a:spcPts val="0"/>
              </a:spcAft>
              <a:buSzPts val="1800"/>
              <a:buAutoNum type="arabicPeriod"/>
            </a:pPr>
            <a:r>
              <a:rPr lang="es" sz="2000" dirty="0">
                <a:latin typeface="Corbel" panose="020B0503020204020204" pitchFamily="34" charset="0"/>
              </a:rPr>
              <a:t>Modificación. Orden UPDATE</a:t>
            </a:r>
            <a:endParaRPr sz="2000" dirty="0">
              <a:latin typeface="Corbel" panose="020B0503020204020204" pitchFamily="34" charset="0"/>
            </a:endParaRPr>
          </a:p>
          <a:p>
            <a:pPr marL="457200" lvl="0" indent="-342900" algn="l" rtl="0">
              <a:spcBef>
                <a:spcPts val="0"/>
              </a:spcBef>
              <a:spcAft>
                <a:spcPts val="0"/>
              </a:spcAft>
              <a:buSzPts val="1800"/>
              <a:buAutoNum type="arabicPeriod"/>
            </a:pPr>
            <a:r>
              <a:rPr lang="es" sz="2000" dirty="0">
                <a:latin typeface="Corbel" panose="020B0503020204020204" pitchFamily="34" charset="0"/>
              </a:rPr>
              <a:t>Borrado de datos. Orden DELETE</a:t>
            </a:r>
          </a:p>
          <a:p>
            <a:pPr lvl="0">
              <a:buAutoNum type="arabicPeriod"/>
            </a:pPr>
            <a:r>
              <a:rPr lang="es-ES" sz="2000" dirty="0">
                <a:latin typeface="Corbel" panose="020B0503020204020204" pitchFamily="34" charset="0"/>
              </a:rPr>
              <a:t>Borrado y modificación de registros con relaciones</a:t>
            </a:r>
            <a:endParaRPr sz="2000" dirty="0">
              <a:latin typeface="Corbel" panose="020B0503020204020204" pitchFamily="34" charset="0"/>
            </a:endParaRPr>
          </a:p>
          <a:p>
            <a:pPr>
              <a:buAutoNum type="arabicPeriod" startAt="7"/>
            </a:pPr>
            <a:r>
              <a:rPr lang="es" sz="2000" dirty="0">
                <a:latin typeface="Corbel" panose="020B0503020204020204" pitchFamily="34" charset="0"/>
              </a:rPr>
              <a:t>Transacciones</a:t>
            </a:r>
          </a:p>
          <a:p>
            <a:pPr>
              <a:buFont typeface="Proxima Nova"/>
              <a:buAutoNum type="arabicPeriod" startAt="7"/>
            </a:pPr>
            <a:r>
              <a:rPr lang="es" sz="2000" dirty="0">
                <a:latin typeface="Corbel" panose="020B0503020204020204" pitchFamily="34" charset="0"/>
              </a:rPr>
              <a:t> Acceso concurrente a los datos</a:t>
            </a:r>
            <a:endParaRPr lang="es-ES" sz="2000" dirty="0">
              <a:latin typeface="Corbel" panose="020B0503020204020204" pitchFamily="34" charset="0"/>
            </a:endParaRPr>
          </a:p>
          <a:p>
            <a:pPr marL="114300" indent="0">
              <a:buNone/>
            </a:pPr>
            <a:endParaRPr sz="2000" dirty="0">
              <a:latin typeface="Corbel" panose="020B0503020204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9" name="Google Shape;119;p23"/>
          <p:cNvPicPr preferRelativeResize="0"/>
          <p:nvPr/>
        </p:nvPicPr>
        <p:blipFill rotWithShape="1">
          <a:blip r:embed="rId3">
            <a:alphaModFix/>
          </a:blip>
          <a:srcRect b="8477"/>
          <a:stretch/>
        </p:blipFill>
        <p:spPr>
          <a:xfrm>
            <a:off x="1864347" y="124178"/>
            <a:ext cx="5776549" cy="47074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718100" y="603067"/>
            <a:ext cx="8520600" cy="1056399"/>
          </a:xfrm>
          <a:prstGeom prst="rect">
            <a:avLst/>
          </a:prstGeom>
        </p:spPr>
        <p:txBody>
          <a:bodyPr spcFirstLastPara="1" wrap="square" lIns="91425" tIns="91425" rIns="91425" bIns="91425" anchor="t" anchorCtr="0">
            <a:noAutofit/>
          </a:bodyPr>
          <a:lstStyle/>
          <a:p>
            <a:r>
              <a:rPr lang="es" sz="3200" dirty="0"/>
              <a:t>6. </a:t>
            </a:r>
            <a:r>
              <a:rPr lang="es-ES" sz="3200" dirty="0"/>
              <a:t>Borrado y modificación de registros con relaciones</a:t>
            </a:r>
            <a:endParaRPr sz="3200" dirty="0"/>
          </a:p>
        </p:txBody>
      </p:sp>
      <p:sp>
        <p:nvSpPr>
          <p:cNvPr id="112" name="Google Shape;112;p22"/>
          <p:cNvSpPr txBox="1">
            <a:spLocks noGrp="1"/>
          </p:cNvSpPr>
          <p:nvPr>
            <p:ph type="body" idx="1"/>
          </p:nvPr>
        </p:nvSpPr>
        <p:spPr>
          <a:xfrm>
            <a:off x="311700" y="1659466"/>
            <a:ext cx="8520600" cy="3070578"/>
          </a:xfrm>
          <a:prstGeom prst="rect">
            <a:avLst/>
          </a:prstGeom>
        </p:spPr>
        <p:txBody>
          <a:bodyPr spcFirstLastPara="1" wrap="square" lIns="91425" tIns="91425" rIns="91425" bIns="91425" anchor="t" anchorCtr="0">
            <a:noAutofit/>
          </a:bodyPr>
          <a:lstStyle/>
          <a:p>
            <a:pPr marL="114300" indent="0" algn="just">
              <a:buNone/>
            </a:pPr>
            <a:r>
              <a:rPr lang="es-ES" sz="1800" dirty="0">
                <a:latin typeface="Corbel" panose="020B0503020204020204" pitchFamily="34" charset="0"/>
              </a:rPr>
              <a:t>Hay que tener en cuenta que </a:t>
            </a:r>
            <a:r>
              <a:rPr lang="es-ES" sz="1800" b="1" dirty="0">
                <a:latin typeface="Corbel" panose="020B0503020204020204" pitchFamily="34" charset="0"/>
              </a:rPr>
              <a:t>no siempre se pueden borrar o modificar datos</a:t>
            </a:r>
            <a:r>
              <a:rPr lang="es-ES" sz="1800" dirty="0">
                <a:latin typeface="Corbel" panose="020B0503020204020204" pitchFamily="34" charset="0"/>
              </a:rPr>
              <a:t>:</a:t>
            </a:r>
          </a:p>
          <a:p>
            <a:pPr marL="114300" indent="0" algn="just">
              <a:buNone/>
            </a:pPr>
            <a:endParaRPr lang="es-ES" sz="1800" dirty="0">
              <a:latin typeface="Corbel" panose="020B0503020204020204" pitchFamily="34" charset="0"/>
            </a:endParaRPr>
          </a:p>
          <a:p>
            <a:pPr marL="114300" indent="0" algn="just">
              <a:buNone/>
            </a:pPr>
            <a:r>
              <a:rPr lang="es-ES" sz="1800" dirty="0">
                <a:latin typeface="Corbel" panose="020B0503020204020204" pitchFamily="34" charset="0"/>
              </a:rPr>
              <a:t>Considérese por </a:t>
            </a:r>
            <a:r>
              <a:rPr lang="es-ES" sz="1800" b="1" dirty="0">
                <a:solidFill>
                  <a:schemeClr val="accent1">
                    <a:lumMod val="75000"/>
                  </a:schemeClr>
                </a:solidFill>
                <a:latin typeface="Corbel" panose="020B0503020204020204" pitchFamily="34" charset="0"/>
              </a:rPr>
              <a:t>ejemplo</a:t>
            </a:r>
            <a:r>
              <a:rPr lang="es-ES" sz="1800" dirty="0">
                <a:latin typeface="Corbel" panose="020B0503020204020204" pitchFamily="34" charset="0"/>
              </a:rPr>
              <a:t>, que un cliente llama a una empresa pidiendo darse de baja como cliente, pero el cliente tiene algunos </a:t>
            </a:r>
            <a:r>
              <a:rPr lang="es-ES" sz="1800" b="1" dirty="0">
                <a:solidFill>
                  <a:schemeClr val="accent1">
                    <a:lumMod val="75000"/>
                  </a:schemeClr>
                </a:solidFill>
                <a:latin typeface="Corbel" panose="020B0503020204020204" pitchFamily="34" charset="0"/>
              </a:rPr>
              <a:t>pagos pendientes</a:t>
            </a:r>
            <a:r>
              <a:rPr lang="es-ES" sz="1800" dirty="0">
                <a:latin typeface="Corbel" panose="020B0503020204020204" pitchFamily="34" charset="0"/>
              </a:rPr>
              <a:t>. Si el operador de la BBDD intenta eliminar el registro (DELETE), </a:t>
            </a:r>
            <a:r>
              <a:rPr lang="es-ES" sz="1800" b="1" dirty="0">
                <a:solidFill>
                  <a:schemeClr val="accent1">
                    <a:lumMod val="75000"/>
                  </a:schemeClr>
                </a:solidFill>
                <a:latin typeface="Corbel" panose="020B0503020204020204" pitchFamily="34" charset="0"/>
              </a:rPr>
              <a:t>el SGBD debería informar de que no es posible eliminar ese registro puesto que </a:t>
            </a:r>
            <a:r>
              <a:rPr lang="es-ES" sz="1800" b="1" u="sng" dirty="0">
                <a:solidFill>
                  <a:schemeClr val="accent1">
                    <a:lumMod val="75000"/>
                  </a:schemeClr>
                </a:solidFill>
                <a:latin typeface="Corbel" panose="020B0503020204020204" pitchFamily="34" charset="0"/>
              </a:rPr>
              <a:t>hay registros relacionados</a:t>
            </a:r>
            <a:r>
              <a:rPr lang="es-ES" sz="1800" dirty="0">
                <a:latin typeface="Corbel" panose="020B0503020204020204" pitchFamily="34" charset="0"/>
              </a:rPr>
              <a:t>.</a:t>
            </a:r>
          </a:p>
          <a:p>
            <a:pPr marL="114300" indent="0" algn="just">
              <a:buNone/>
            </a:pPr>
            <a:endParaRPr lang="es-ES" sz="1800" dirty="0">
              <a:latin typeface="Corbel" panose="020B0503020204020204" pitchFamily="34" charset="0"/>
            </a:endParaRPr>
          </a:p>
          <a:p>
            <a:pPr marL="114300" indent="0" algn="just">
              <a:buNone/>
            </a:pPr>
            <a:r>
              <a:rPr lang="es-ES" sz="1800" dirty="0">
                <a:latin typeface="Corbel" panose="020B0503020204020204" pitchFamily="34" charset="0"/>
              </a:rPr>
              <a:t>O por ejemplo, se desea cambiar (UPDATE) el nombre de un equipo de la NBA</a:t>
            </a:r>
          </a:p>
          <a:p>
            <a:pPr marL="114300" indent="0" algn="just">
              <a:buNone/>
            </a:pPr>
            <a:r>
              <a:rPr lang="es-ES" sz="1800" dirty="0">
                <a:latin typeface="Corbel" panose="020B0503020204020204" pitchFamily="34" charset="0"/>
              </a:rPr>
              <a:t>(que es su clave primaria), ¿qué sucede con los jugadores? También habrá que cambiar el nombre del equipo de los jugadores, puesto que el campo </a:t>
            </a:r>
            <a:r>
              <a:rPr lang="es-ES" sz="1800" dirty="0" err="1">
                <a:latin typeface="Corbel" panose="020B0503020204020204" pitchFamily="34" charset="0"/>
              </a:rPr>
              <a:t>NombreEquipo</a:t>
            </a:r>
            <a:r>
              <a:rPr lang="es-ES" sz="1800" dirty="0">
                <a:latin typeface="Corbel" panose="020B0503020204020204" pitchFamily="34" charset="0"/>
              </a:rPr>
              <a:t> es una </a:t>
            </a:r>
            <a:r>
              <a:rPr lang="es-ES" sz="1800" u="sng" dirty="0">
                <a:latin typeface="Corbel" panose="020B0503020204020204" pitchFamily="34" charset="0"/>
              </a:rPr>
              <a:t>clave foránea</a:t>
            </a:r>
            <a:r>
              <a:rPr lang="es-ES" sz="1800" dirty="0">
                <a:latin typeface="Corbel" panose="020B0503020204020204" pitchFamily="34" charset="0"/>
              </a:rPr>
              <a:t>.</a:t>
            </a:r>
            <a:endParaRPr sz="1800" i="1" dirty="0">
              <a:solidFill>
                <a:schemeClr val="tx1">
                  <a:lumMod val="75000"/>
                </a:schemeClr>
              </a:solidFill>
              <a:latin typeface="Corbel" panose="020B0503020204020204" pitchFamily="34" charset="0"/>
              <a:ea typeface="Courier New"/>
              <a:cs typeface="Courier New"/>
              <a:sym typeface="Courier New"/>
            </a:endParaRPr>
          </a:p>
        </p:txBody>
      </p:sp>
    </p:spTree>
    <p:extLst>
      <p:ext uri="{BB962C8B-B14F-4D97-AF65-F5344CB8AC3E}">
        <p14:creationId xmlns:p14="http://schemas.microsoft.com/office/powerpoint/2010/main" val="1692467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623400" y="625647"/>
            <a:ext cx="8520600" cy="572700"/>
          </a:xfrm>
          <a:prstGeom prst="rect">
            <a:avLst/>
          </a:prstGeom>
        </p:spPr>
        <p:txBody>
          <a:bodyPr spcFirstLastPara="1" wrap="square" lIns="91425" tIns="91425" rIns="91425" bIns="91425" anchor="t" anchorCtr="0">
            <a:noAutofit/>
          </a:bodyPr>
          <a:lstStyle/>
          <a:p>
            <a:r>
              <a:rPr lang="es" sz="3200" dirty="0"/>
              <a:t>6. </a:t>
            </a:r>
            <a:r>
              <a:rPr lang="es-ES" sz="3200" dirty="0"/>
              <a:t>Borrado y modificación de registros con relaciones</a:t>
            </a:r>
            <a:endParaRPr sz="3200" dirty="0"/>
          </a:p>
        </p:txBody>
      </p:sp>
      <p:sp>
        <p:nvSpPr>
          <p:cNvPr id="112" name="Google Shape;112;p22"/>
          <p:cNvSpPr txBox="1">
            <a:spLocks noGrp="1"/>
          </p:cNvSpPr>
          <p:nvPr>
            <p:ph type="body" idx="1"/>
          </p:nvPr>
        </p:nvSpPr>
        <p:spPr>
          <a:xfrm>
            <a:off x="623400" y="1641647"/>
            <a:ext cx="7861455" cy="2986797"/>
          </a:xfrm>
          <a:prstGeom prst="rect">
            <a:avLst/>
          </a:prstGeom>
        </p:spPr>
        <p:txBody>
          <a:bodyPr spcFirstLastPara="1" wrap="square" lIns="91425" tIns="91425" rIns="91425" bIns="91425" anchor="t" anchorCtr="0">
            <a:noAutofit/>
          </a:bodyPr>
          <a:lstStyle/>
          <a:p>
            <a:pPr marL="114300" indent="0" algn="just">
              <a:buNone/>
            </a:pPr>
            <a:endParaRPr lang="es-ES" dirty="0">
              <a:latin typeface="Consolas" panose="020B0609020204030204" pitchFamily="49" charset="0"/>
              <a:sym typeface="Courier New"/>
            </a:endParaRPr>
          </a:p>
          <a:p>
            <a:pPr marL="114300" indent="0" algn="just">
              <a:buNone/>
            </a:pPr>
            <a:r>
              <a:rPr lang="es-ES" dirty="0">
                <a:latin typeface="Consolas" panose="020B0609020204030204" pitchFamily="49" charset="0"/>
                <a:sym typeface="Courier New"/>
              </a:rPr>
              <a:t>Recordar cómo creábamos las claves foráneas mediante el comando REFERENCES.</a:t>
            </a:r>
          </a:p>
          <a:p>
            <a:pPr marL="114300" indent="0" algn="just">
              <a:buNone/>
            </a:pPr>
            <a:endParaRPr lang="es-ES" dirty="0">
              <a:solidFill>
                <a:schemeClr val="tx2">
                  <a:lumMod val="10000"/>
                </a:schemeClr>
              </a:solidFill>
              <a:latin typeface="Consolas" panose="020B0609020204030204" pitchFamily="49" charset="0"/>
              <a:ea typeface="Courier New"/>
              <a:cs typeface="Courier New"/>
              <a:sym typeface="Courier New"/>
            </a:endParaRPr>
          </a:p>
          <a:p>
            <a:pPr marL="1524000" indent="0" algn="just">
              <a:buNone/>
            </a:pPr>
            <a:r>
              <a:rPr lang="es-ES" dirty="0" err="1">
                <a:latin typeface="Consolas" panose="020B0609020204030204" pitchFamily="49" charset="0"/>
              </a:rPr>
              <a:t>definición_referencia</a:t>
            </a:r>
            <a:r>
              <a:rPr lang="es-ES" dirty="0">
                <a:latin typeface="Consolas" panose="020B0609020204030204" pitchFamily="49" charset="0"/>
              </a:rPr>
              <a:t>:</a:t>
            </a:r>
          </a:p>
          <a:p>
            <a:pPr marL="1524000" indent="0" algn="just">
              <a:buNone/>
            </a:pPr>
            <a:endParaRPr lang="es-ES" dirty="0">
              <a:latin typeface="Consolas" panose="020B0609020204030204" pitchFamily="49" charset="0"/>
            </a:endParaRPr>
          </a:p>
          <a:p>
            <a:pPr marL="1524000" indent="0" algn="just">
              <a:buNone/>
            </a:pPr>
            <a:r>
              <a:rPr lang="es-ES" dirty="0">
                <a:latin typeface="Consolas" panose="020B0609020204030204" pitchFamily="49" charset="0"/>
              </a:rPr>
              <a:t>REFERENCES </a:t>
            </a:r>
            <a:r>
              <a:rPr lang="es-ES" dirty="0" err="1">
                <a:latin typeface="Consolas" panose="020B0609020204030204" pitchFamily="49" charset="0"/>
              </a:rPr>
              <a:t>nombre_tabla</a:t>
            </a:r>
            <a:r>
              <a:rPr lang="es-ES" dirty="0">
                <a:latin typeface="Consolas" panose="020B0609020204030204" pitchFamily="49" charset="0"/>
              </a:rPr>
              <a:t>[(</a:t>
            </a:r>
            <a:r>
              <a:rPr lang="es-ES" dirty="0" err="1">
                <a:latin typeface="Consolas" panose="020B0609020204030204" pitchFamily="49" charset="0"/>
              </a:rPr>
              <a:t>nombre_columna</a:t>
            </a:r>
            <a:r>
              <a:rPr lang="es-ES" dirty="0">
                <a:latin typeface="Consolas" panose="020B0609020204030204" pitchFamily="49" charset="0"/>
              </a:rPr>
              <a:t>,. ..)]</a:t>
            </a:r>
          </a:p>
          <a:p>
            <a:pPr marL="1524000" indent="0" algn="just">
              <a:buNone/>
            </a:pPr>
            <a:r>
              <a:rPr lang="es-ES" dirty="0">
                <a:solidFill>
                  <a:srgbClr val="FF0000"/>
                </a:solidFill>
                <a:latin typeface="Consolas" panose="020B0609020204030204" pitchFamily="49" charset="0"/>
              </a:rPr>
              <a:t>[</a:t>
            </a:r>
            <a:r>
              <a:rPr lang="es-ES" b="1" dirty="0">
                <a:solidFill>
                  <a:srgbClr val="FF0000"/>
                </a:solidFill>
                <a:latin typeface="Consolas" panose="020B0609020204030204" pitchFamily="49" charset="0"/>
              </a:rPr>
              <a:t>ON DELETE </a:t>
            </a:r>
            <a:r>
              <a:rPr lang="es-ES" dirty="0" err="1">
                <a:solidFill>
                  <a:schemeClr val="accent1">
                    <a:lumMod val="75000"/>
                  </a:schemeClr>
                </a:solidFill>
                <a:latin typeface="Consolas" panose="020B0609020204030204" pitchFamily="49" charset="0"/>
              </a:rPr>
              <a:t>opción_referencia</a:t>
            </a:r>
            <a:r>
              <a:rPr lang="es-ES" dirty="0">
                <a:solidFill>
                  <a:srgbClr val="FF0000"/>
                </a:solidFill>
                <a:latin typeface="Consolas" panose="020B0609020204030204" pitchFamily="49" charset="0"/>
              </a:rPr>
              <a:t>]</a:t>
            </a:r>
          </a:p>
          <a:p>
            <a:pPr marL="1524000" indent="0" algn="just">
              <a:buNone/>
            </a:pPr>
            <a:r>
              <a:rPr lang="es-ES" dirty="0">
                <a:solidFill>
                  <a:srgbClr val="FF0000"/>
                </a:solidFill>
                <a:latin typeface="Consolas" panose="020B0609020204030204" pitchFamily="49" charset="0"/>
              </a:rPr>
              <a:t>[</a:t>
            </a:r>
            <a:r>
              <a:rPr lang="es-ES" b="1" dirty="0">
                <a:solidFill>
                  <a:srgbClr val="FF0000"/>
                </a:solidFill>
                <a:latin typeface="Consolas" panose="020B0609020204030204" pitchFamily="49" charset="0"/>
              </a:rPr>
              <a:t>ON UPDATE </a:t>
            </a:r>
            <a:r>
              <a:rPr lang="es-ES" dirty="0" err="1">
                <a:solidFill>
                  <a:schemeClr val="accent1">
                    <a:lumMod val="75000"/>
                  </a:schemeClr>
                </a:solidFill>
                <a:latin typeface="Consolas" panose="020B0609020204030204" pitchFamily="49" charset="0"/>
              </a:rPr>
              <a:t>opción_referencia</a:t>
            </a:r>
            <a:r>
              <a:rPr lang="es-ES" dirty="0">
                <a:solidFill>
                  <a:srgbClr val="FF0000"/>
                </a:solidFill>
                <a:latin typeface="Consolas" panose="020B0609020204030204" pitchFamily="49" charset="0"/>
              </a:rPr>
              <a:t>]</a:t>
            </a:r>
          </a:p>
          <a:p>
            <a:pPr marL="1524000" indent="0" algn="just">
              <a:buNone/>
            </a:pPr>
            <a:endParaRPr lang="es-ES" dirty="0">
              <a:solidFill>
                <a:srgbClr val="FF0000"/>
              </a:solidFill>
              <a:latin typeface="Consolas" panose="020B0609020204030204" pitchFamily="49" charset="0"/>
            </a:endParaRPr>
          </a:p>
          <a:p>
            <a:pPr marL="1524000" indent="0" algn="just">
              <a:buNone/>
            </a:pPr>
            <a:endParaRPr lang="es-ES" dirty="0">
              <a:solidFill>
                <a:srgbClr val="FF0000"/>
              </a:solidFill>
              <a:latin typeface="Consolas" panose="020B0609020204030204" pitchFamily="49" charset="0"/>
            </a:endParaRPr>
          </a:p>
          <a:p>
            <a:pPr marL="1524000" indent="0" algn="just">
              <a:buNone/>
            </a:pPr>
            <a:r>
              <a:rPr lang="es-ES" dirty="0" err="1">
                <a:solidFill>
                  <a:schemeClr val="accent1">
                    <a:lumMod val="75000"/>
                  </a:schemeClr>
                </a:solidFill>
                <a:latin typeface="Consolas" panose="020B0609020204030204" pitchFamily="49" charset="0"/>
              </a:rPr>
              <a:t>opción_referencia</a:t>
            </a:r>
            <a:r>
              <a:rPr lang="es-ES" dirty="0">
                <a:solidFill>
                  <a:schemeClr val="accent1">
                    <a:lumMod val="75000"/>
                  </a:schemeClr>
                </a:solidFill>
                <a:latin typeface="Consolas" panose="020B0609020204030204" pitchFamily="49" charset="0"/>
              </a:rPr>
              <a:t>:</a:t>
            </a:r>
          </a:p>
          <a:p>
            <a:pPr marL="1524000" indent="0" algn="just">
              <a:buNone/>
            </a:pPr>
            <a:r>
              <a:rPr lang="es-ES" b="1" dirty="0">
                <a:solidFill>
                  <a:srgbClr val="FF0000"/>
                </a:solidFill>
                <a:latin typeface="Consolas" panose="020B0609020204030204" pitchFamily="49" charset="0"/>
              </a:rPr>
              <a:t>CASCADE</a:t>
            </a:r>
            <a:r>
              <a:rPr lang="es-ES" dirty="0">
                <a:solidFill>
                  <a:srgbClr val="FF0000"/>
                </a:solidFill>
                <a:latin typeface="Consolas" panose="020B0609020204030204" pitchFamily="49" charset="0"/>
              </a:rPr>
              <a:t> I </a:t>
            </a:r>
            <a:r>
              <a:rPr lang="es-ES" b="1" dirty="0">
                <a:solidFill>
                  <a:srgbClr val="FF0000"/>
                </a:solidFill>
                <a:latin typeface="Consolas" panose="020B0609020204030204" pitchFamily="49" charset="0"/>
              </a:rPr>
              <a:t>SET NULL </a:t>
            </a:r>
            <a:r>
              <a:rPr lang="es-ES" dirty="0">
                <a:solidFill>
                  <a:srgbClr val="FF0000"/>
                </a:solidFill>
                <a:latin typeface="Consolas" panose="020B0609020204030204" pitchFamily="49" charset="0"/>
              </a:rPr>
              <a:t>I </a:t>
            </a:r>
            <a:r>
              <a:rPr lang="es-ES" b="1" dirty="0">
                <a:solidFill>
                  <a:srgbClr val="FF0000"/>
                </a:solidFill>
                <a:latin typeface="Consolas" panose="020B0609020204030204" pitchFamily="49" charset="0"/>
              </a:rPr>
              <a:t>NO ACTION</a:t>
            </a:r>
            <a:endParaRPr lang="es-ES" b="1" dirty="0">
              <a:solidFill>
                <a:srgbClr val="FF0000"/>
              </a:solidFill>
              <a:latin typeface="Consolas" panose="020B0609020204030204" pitchFamily="49" charset="0"/>
              <a:ea typeface="Courier New"/>
              <a:cs typeface="Courier New"/>
              <a:sym typeface="Courier New"/>
            </a:endParaRPr>
          </a:p>
          <a:p>
            <a:pPr marL="114300" indent="0" algn="just">
              <a:buNone/>
            </a:pPr>
            <a:endParaRPr lang="es-ES" sz="1600" dirty="0">
              <a:solidFill>
                <a:schemeClr val="tx2">
                  <a:lumMod val="10000"/>
                </a:schemeClr>
              </a:solidFill>
              <a:latin typeface="Consolas" panose="020B0609020204030204" pitchFamily="49" charset="0"/>
              <a:ea typeface="Courier New"/>
              <a:cs typeface="Courier New"/>
              <a:sym typeface="Courier New"/>
            </a:endParaRPr>
          </a:p>
          <a:p>
            <a:pPr marL="114300" indent="0" algn="just">
              <a:buNone/>
            </a:pPr>
            <a:endParaRPr lang="es-ES" dirty="0">
              <a:latin typeface="Consolas" panose="020B0609020204030204" pitchFamily="49" charset="0"/>
            </a:endParaRPr>
          </a:p>
        </p:txBody>
      </p:sp>
    </p:spTree>
    <p:extLst>
      <p:ext uri="{BB962C8B-B14F-4D97-AF65-F5344CB8AC3E}">
        <p14:creationId xmlns:p14="http://schemas.microsoft.com/office/powerpoint/2010/main" val="3117047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5" name="Imagen 4">
            <a:extLst>
              <a:ext uri="{FF2B5EF4-FFF2-40B4-BE49-F238E27FC236}">
                <a16:creationId xmlns:a16="http://schemas.microsoft.com/office/drawing/2014/main" id="{2146013E-F6D1-4A72-8B13-E0131C2C4304}"/>
              </a:ext>
            </a:extLst>
          </p:cNvPr>
          <p:cNvPicPr>
            <a:picLocks noChangeAspect="1"/>
          </p:cNvPicPr>
          <p:nvPr/>
        </p:nvPicPr>
        <p:blipFill rotWithShape="1">
          <a:blip r:embed="rId3"/>
          <a:srcRect b="43509"/>
          <a:stretch/>
        </p:blipFill>
        <p:spPr>
          <a:xfrm>
            <a:off x="0" y="1338135"/>
            <a:ext cx="5412141" cy="2587678"/>
          </a:xfrm>
          <a:prstGeom prst="rect">
            <a:avLst/>
          </a:prstGeom>
        </p:spPr>
      </p:pic>
      <p:pic>
        <p:nvPicPr>
          <p:cNvPr id="8" name="Imagen 7">
            <a:extLst>
              <a:ext uri="{FF2B5EF4-FFF2-40B4-BE49-F238E27FC236}">
                <a16:creationId xmlns:a16="http://schemas.microsoft.com/office/drawing/2014/main" id="{64D3B600-C9F8-473A-AB69-20C78D09437D}"/>
              </a:ext>
            </a:extLst>
          </p:cNvPr>
          <p:cNvPicPr>
            <a:picLocks noChangeAspect="1"/>
          </p:cNvPicPr>
          <p:nvPr/>
        </p:nvPicPr>
        <p:blipFill rotWithShape="1">
          <a:blip r:embed="rId4"/>
          <a:srcRect r="10523"/>
          <a:stretch/>
        </p:blipFill>
        <p:spPr>
          <a:xfrm>
            <a:off x="4585029" y="2834394"/>
            <a:ext cx="4477741" cy="2107922"/>
          </a:xfrm>
          <a:prstGeom prst="rect">
            <a:avLst/>
          </a:prstGeom>
        </p:spPr>
      </p:pic>
      <p:pic>
        <p:nvPicPr>
          <p:cNvPr id="9" name="Imagen 8">
            <a:extLst>
              <a:ext uri="{FF2B5EF4-FFF2-40B4-BE49-F238E27FC236}">
                <a16:creationId xmlns:a16="http://schemas.microsoft.com/office/drawing/2014/main" id="{E073B174-C23D-4A9C-B23F-4FFFAD3E859E}"/>
              </a:ext>
            </a:extLst>
          </p:cNvPr>
          <p:cNvPicPr>
            <a:picLocks noChangeAspect="1"/>
          </p:cNvPicPr>
          <p:nvPr/>
        </p:nvPicPr>
        <p:blipFill rotWithShape="1">
          <a:blip r:embed="rId5"/>
          <a:srcRect r="7160"/>
          <a:stretch/>
        </p:blipFill>
        <p:spPr>
          <a:xfrm>
            <a:off x="81232" y="3956207"/>
            <a:ext cx="4477741" cy="986109"/>
          </a:xfrm>
          <a:prstGeom prst="rect">
            <a:avLst/>
          </a:prstGeom>
        </p:spPr>
      </p:pic>
      <p:pic>
        <p:nvPicPr>
          <p:cNvPr id="10" name="Imagen 9">
            <a:extLst>
              <a:ext uri="{FF2B5EF4-FFF2-40B4-BE49-F238E27FC236}">
                <a16:creationId xmlns:a16="http://schemas.microsoft.com/office/drawing/2014/main" id="{8DF49FC8-E587-447B-AB7A-E3AF8CA28D96}"/>
              </a:ext>
            </a:extLst>
          </p:cNvPr>
          <p:cNvPicPr>
            <a:picLocks noChangeAspect="1"/>
          </p:cNvPicPr>
          <p:nvPr/>
        </p:nvPicPr>
        <p:blipFill rotWithShape="1">
          <a:blip r:embed="rId6"/>
          <a:srcRect r="9617"/>
          <a:stretch/>
        </p:blipFill>
        <p:spPr>
          <a:xfrm>
            <a:off x="4496003" y="1547976"/>
            <a:ext cx="4719789" cy="1076578"/>
          </a:xfrm>
          <a:prstGeom prst="rect">
            <a:avLst/>
          </a:prstGeom>
        </p:spPr>
      </p:pic>
      <p:cxnSp>
        <p:nvCxnSpPr>
          <p:cNvPr id="12" name="Conector recto 11">
            <a:extLst>
              <a:ext uri="{FF2B5EF4-FFF2-40B4-BE49-F238E27FC236}">
                <a16:creationId xmlns:a16="http://schemas.microsoft.com/office/drawing/2014/main" id="{EEFB8DC2-E844-4708-BDED-A270597B0272}"/>
              </a:ext>
            </a:extLst>
          </p:cNvPr>
          <p:cNvCxnSpPr>
            <a:cxnSpLocks/>
          </p:cNvCxnSpPr>
          <p:nvPr/>
        </p:nvCxnSpPr>
        <p:spPr>
          <a:xfrm>
            <a:off x="4507622" y="1547976"/>
            <a:ext cx="13029" cy="359552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44A76F7A-2157-4C5D-B172-E44AC508F710}"/>
              </a:ext>
            </a:extLst>
          </p:cNvPr>
          <p:cNvSpPr/>
          <p:nvPr/>
        </p:nvSpPr>
        <p:spPr>
          <a:xfrm>
            <a:off x="420070" y="321632"/>
            <a:ext cx="8201162" cy="523220"/>
          </a:xfrm>
          <a:prstGeom prst="rect">
            <a:avLst/>
          </a:prstGeom>
        </p:spPr>
        <p:txBody>
          <a:bodyPr wrap="square">
            <a:spAutoFit/>
          </a:bodyPr>
          <a:lstStyle/>
          <a:p>
            <a:pPr marL="114300" indent="0" algn="just">
              <a:buNone/>
            </a:pPr>
            <a:r>
              <a:rPr lang="es-ES" dirty="0">
                <a:latin typeface="Proxima Nova" panose="020B0604020202020204" charset="0"/>
              </a:rPr>
              <a:t>Si por ejemplo, se intenta eliminar un registro con otros registros relacionados, y se ha seleccionado la opción </a:t>
            </a:r>
            <a:r>
              <a:rPr lang="es-ES" b="1" dirty="0">
                <a:latin typeface="Proxima Nova" panose="020B0604020202020204" charset="0"/>
              </a:rPr>
              <a:t>ON DELETE NO ACTION y ON UPDATE NO ACTION </a:t>
            </a:r>
            <a:r>
              <a:rPr lang="es-ES" dirty="0">
                <a:latin typeface="Proxima Nova" panose="020B0604020202020204" charset="0"/>
              </a:rPr>
              <a:t>el comportamiento sería el siguiente:</a:t>
            </a:r>
            <a:endParaRPr lang="es-ES" sz="1200" dirty="0">
              <a:solidFill>
                <a:schemeClr val="tx2">
                  <a:lumMod val="10000"/>
                </a:schemeClr>
              </a:solidFill>
              <a:latin typeface="Proxima Nova" panose="020B0604020202020204" charset="0"/>
              <a:ea typeface="Courier New"/>
              <a:cs typeface="Courier New"/>
              <a:sym typeface="Courier New"/>
            </a:endParaRPr>
          </a:p>
        </p:txBody>
      </p:sp>
    </p:spTree>
    <p:extLst>
      <p:ext uri="{BB962C8B-B14F-4D97-AF65-F5344CB8AC3E}">
        <p14:creationId xmlns:p14="http://schemas.microsoft.com/office/powerpoint/2010/main" val="146992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946954" y="178807"/>
            <a:ext cx="8520600" cy="572700"/>
          </a:xfrm>
          <a:prstGeom prst="rect">
            <a:avLst/>
          </a:prstGeom>
        </p:spPr>
        <p:txBody>
          <a:bodyPr spcFirstLastPara="1" wrap="square" lIns="91425" tIns="91425" rIns="91425" bIns="91425" anchor="t" anchorCtr="0">
            <a:noAutofit/>
          </a:bodyPr>
          <a:lstStyle/>
          <a:p>
            <a:r>
              <a:rPr lang="es" sz="3200" dirty="0"/>
              <a:t>6. </a:t>
            </a:r>
            <a:r>
              <a:rPr lang="es-ES" sz="3200" dirty="0"/>
              <a:t>Borrado y modificación de registros con relaciones</a:t>
            </a:r>
            <a:endParaRPr sz="3200" dirty="0"/>
          </a:p>
        </p:txBody>
      </p:sp>
      <p:sp>
        <p:nvSpPr>
          <p:cNvPr id="112" name="Google Shape;112;p22"/>
          <p:cNvSpPr txBox="1">
            <a:spLocks noGrp="1"/>
          </p:cNvSpPr>
          <p:nvPr>
            <p:ph type="body" idx="1"/>
          </p:nvPr>
        </p:nvSpPr>
        <p:spPr>
          <a:xfrm>
            <a:off x="671688" y="778084"/>
            <a:ext cx="8116711" cy="660339"/>
          </a:xfrm>
          <a:prstGeom prst="rect">
            <a:avLst/>
          </a:prstGeom>
        </p:spPr>
        <p:txBody>
          <a:bodyPr spcFirstLastPara="1" wrap="square" lIns="91425" tIns="91425" rIns="91425" bIns="91425" anchor="t" anchorCtr="0">
            <a:noAutofit/>
          </a:bodyPr>
          <a:lstStyle/>
          <a:p>
            <a:pPr marL="114300" indent="0" algn="just">
              <a:buNone/>
            </a:pPr>
            <a:r>
              <a:rPr lang="es-ES" sz="1800" dirty="0">
                <a:latin typeface="Corbel" panose="020B0503020204020204" pitchFamily="34" charset="0"/>
              </a:rPr>
              <a:t>Sin embargo, si la creación de la relación estuviese personalizada con las opciones </a:t>
            </a:r>
            <a:r>
              <a:rPr lang="es-ES" sz="1800" b="1" dirty="0">
                <a:latin typeface="Corbel" panose="020B0503020204020204" pitchFamily="34" charset="0"/>
              </a:rPr>
              <a:t>ON UPDATE CASCADE y ON DELETE CASCADE</a:t>
            </a:r>
            <a:r>
              <a:rPr lang="es-ES" sz="1800" dirty="0">
                <a:latin typeface="Corbel" panose="020B0503020204020204" pitchFamily="34" charset="0"/>
              </a:rPr>
              <a:t>, el comportamiento sería:</a:t>
            </a:r>
            <a:endParaRPr sz="1800" dirty="0">
              <a:solidFill>
                <a:schemeClr val="tx2">
                  <a:lumMod val="10000"/>
                </a:schemeClr>
              </a:solidFill>
              <a:latin typeface="Corbel" panose="020B0503020204020204" pitchFamily="34" charset="0"/>
              <a:ea typeface="Courier New"/>
              <a:cs typeface="Courier New"/>
              <a:sym typeface="Courier New"/>
            </a:endParaRPr>
          </a:p>
        </p:txBody>
      </p:sp>
      <p:pic>
        <p:nvPicPr>
          <p:cNvPr id="2" name="Imagen 1">
            <a:extLst>
              <a:ext uri="{FF2B5EF4-FFF2-40B4-BE49-F238E27FC236}">
                <a16:creationId xmlns:a16="http://schemas.microsoft.com/office/drawing/2014/main" id="{D02B5CF0-FC37-4727-AC86-1B5E247A766D}"/>
              </a:ext>
            </a:extLst>
          </p:cNvPr>
          <p:cNvPicPr>
            <a:picLocks noChangeAspect="1"/>
          </p:cNvPicPr>
          <p:nvPr/>
        </p:nvPicPr>
        <p:blipFill>
          <a:blip r:embed="rId3"/>
          <a:stretch>
            <a:fillRect/>
          </a:stretch>
        </p:blipFill>
        <p:spPr>
          <a:xfrm>
            <a:off x="124177" y="1896071"/>
            <a:ext cx="5083077" cy="2953456"/>
          </a:xfrm>
          <a:prstGeom prst="rect">
            <a:avLst/>
          </a:prstGeom>
        </p:spPr>
      </p:pic>
      <p:pic>
        <p:nvPicPr>
          <p:cNvPr id="3" name="Imagen 2">
            <a:extLst>
              <a:ext uri="{FF2B5EF4-FFF2-40B4-BE49-F238E27FC236}">
                <a16:creationId xmlns:a16="http://schemas.microsoft.com/office/drawing/2014/main" id="{998CAD0B-6E0C-4CD9-B330-0808691D84AD}"/>
              </a:ext>
            </a:extLst>
          </p:cNvPr>
          <p:cNvPicPr>
            <a:picLocks noChangeAspect="1"/>
          </p:cNvPicPr>
          <p:nvPr/>
        </p:nvPicPr>
        <p:blipFill>
          <a:blip r:embed="rId4"/>
          <a:stretch>
            <a:fillRect/>
          </a:stretch>
        </p:blipFill>
        <p:spPr>
          <a:xfrm>
            <a:off x="4376407" y="1896071"/>
            <a:ext cx="4767593" cy="3062070"/>
          </a:xfrm>
          <a:prstGeom prst="rect">
            <a:avLst/>
          </a:prstGeom>
        </p:spPr>
      </p:pic>
    </p:spTree>
    <p:extLst>
      <p:ext uri="{BB962C8B-B14F-4D97-AF65-F5344CB8AC3E}">
        <p14:creationId xmlns:p14="http://schemas.microsoft.com/office/powerpoint/2010/main" val="2293818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049661" y="623085"/>
            <a:ext cx="6739926" cy="3416400"/>
          </a:xfrm>
        </p:spPr>
        <p:txBody>
          <a:bodyPr>
            <a:normAutofit lnSpcReduction="10000"/>
          </a:bodyPr>
          <a:lstStyle/>
          <a:p>
            <a:pPr marL="114300" indent="0">
              <a:buNone/>
            </a:pPr>
            <a:r>
              <a:rPr lang="es-ES" b="1" dirty="0">
                <a:solidFill>
                  <a:srgbClr val="FF0000"/>
                </a:solidFill>
              </a:rPr>
              <a:t>DROP </a:t>
            </a:r>
            <a:r>
              <a:rPr lang="es-ES" b="1" dirty="0" smtClean="0">
                <a:solidFill>
                  <a:srgbClr val="FF0000"/>
                </a:solidFill>
              </a:rPr>
              <a:t>INDEX</a:t>
            </a:r>
          </a:p>
          <a:p>
            <a:pPr marL="114300" indent="0">
              <a:buNone/>
            </a:pPr>
            <a:endParaRPr lang="es-ES" b="1" dirty="0">
              <a:solidFill>
                <a:srgbClr val="FF0000"/>
              </a:solidFill>
            </a:endParaRPr>
          </a:p>
          <a:p>
            <a:pPr marL="114300" indent="0" algn="ctr">
              <a:buNone/>
            </a:pPr>
            <a:r>
              <a:rPr lang="es-ES" dirty="0"/>
              <a:t>ALTER TABLE </a:t>
            </a:r>
            <a:r>
              <a:rPr lang="es-ES" i="1" dirty="0" err="1" smtClean="0"/>
              <a:t>table_name</a:t>
            </a:r>
            <a:r>
              <a:rPr lang="es-ES" i="1" dirty="0" smtClean="0"/>
              <a:t> DR</a:t>
            </a:r>
            <a:r>
              <a:rPr lang="es-ES" dirty="0" smtClean="0"/>
              <a:t>OP</a:t>
            </a:r>
            <a:r>
              <a:rPr lang="es-ES" dirty="0"/>
              <a:t> INDEX </a:t>
            </a:r>
            <a:r>
              <a:rPr lang="es-ES" i="1" dirty="0" err="1"/>
              <a:t>index_name</a:t>
            </a:r>
            <a:r>
              <a:rPr lang="es-ES" dirty="0"/>
              <a:t>;</a:t>
            </a:r>
          </a:p>
          <a:p>
            <a:pPr marL="114300" indent="0">
              <a:buNone/>
            </a:pPr>
            <a:r>
              <a:rPr lang="es-ES" dirty="0" smtClean="0"/>
              <a:t>	</a:t>
            </a:r>
          </a:p>
          <a:p>
            <a:pPr marL="114300" indent="0">
              <a:buNone/>
            </a:pPr>
            <a:r>
              <a:rPr lang="es-ES" b="1" dirty="0" smtClean="0">
                <a:solidFill>
                  <a:srgbClr val="FF0000"/>
                </a:solidFill>
              </a:rPr>
              <a:t>DROP </a:t>
            </a:r>
            <a:r>
              <a:rPr lang="es-ES" b="1" dirty="0">
                <a:solidFill>
                  <a:srgbClr val="FF0000"/>
                </a:solidFill>
              </a:rPr>
              <a:t>a FOREIGN KEY </a:t>
            </a:r>
            <a:r>
              <a:rPr lang="es-ES" b="1" dirty="0" err="1" smtClean="0">
                <a:solidFill>
                  <a:srgbClr val="FF0000"/>
                </a:solidFill>
              </a:rPr>
              <a:t>Constraint</a:t>
            </a:r>
            <a:endParaRPr lang="es-ES" b="1" dirty="0" smtClean="0">
              <a:solidFill>
                <a:srgbClr val="FF0000"/>
              </a:solidFill>
            </a:endParaRPr>
          </a:p>
          <a:p>
            <a:pPr marL="114300" indent="0">
              <a:buNone/>
            </a:pPr>
            <a:endParaRPr lang="es-ES" b="1" dirty="0"/>
          </a:p>
          <a:p>
            <a:pPr marL="114300" indent="0">
              <a:buNone/>
            </a:pPr>
            <a:endParaRPr lang="es-ES" b="1" dirty="0"/>
          </a:p>
          <a:p>
            <a:pPr marL="114300" indent="0" algn="ctr">
              <a:buNone/>
            </a:pPr>
            <a:r>
              <a:rPr lang="es-ES" dirty="0"/>
              <a:t>ALTER TABLE </a:t>
            </a:r>
            <a:r>
              <a:rPr lang="es-ES" dirty="0" err="1" smtClean="0"/>
              <a:t>table_name</a:t>
            </a:r>
            <a:r>
              <a:rPr lang="es-ES" dirty="0" smtClean="0"/>
              <a:t> DROP</a:t>
            </a:r>
            <a:r>
              <a:rPr lang="es-ES" dirty="0"/>
              <a:t> FOREIGN KEY </a:t>
            </a:r>
            <a:r>
              <a:rPr lang="es-ES" dirty="0" err="1"/>
              <a:t>FK_name</a:t>
            </a:r>
            <a:r>
              <a:rPr lang="es-ES" dirty="0" smtClean="0"/>
              <a:t>;</a:t>
            </a:r>
          </a:p>
          <a:p>
            <a:pPr marL="114300" indent="0">
              <a:buNone/>
            </a:pPr>
            <a:endParaRPr lang="es-ES" dirty="0"/>
          </a:p>
          <a:p>
            <a:pPr marL="114300" indent="0">
              <a:buNone/>
            </a:pPr>
            <a:r>
              <a:rPr lang="es-ES" b="1" dirty="0">
                <a:solidFill>
                  <a:srgbClr val="FF0000"/>
                </a:solidFill>
              </a:rPr>
              <a:t>Si no </a:t>
            </a:r>
            <a:r>
              <a:rPr lang="es-ES" b="1" dirty="0" smtClean="0">
                <a:solidFill>
                  <a:srgbClr val="FF0000"/>
                </a:solidFill>
              </a:rPr>
              <a:t>funciona: </a:t>
            </a:r>
          </a:p>
          <a:p>
            <a:pPr marL="114300" indent="0">
              <a:buNone/>
            </a:pPr>
            <a:endParaRPr lang="es-ES" dirty="0"/>
          </a:p>
          <a:p>
            <a:pPr marL="114300" indent="0">
              <a:buNone/>
            </a:pPr>
            <a:r>
              <a:rPr lang="es-ES" dirty="0"/>
              <a:t>SHOW CREATE TABLE </a:t>
            </a:r>
            <a:r>
              <a:rPr lang="es-ES" dirty="0" err="1"/>
              <a:t>table_name</a:t>
            </a:r>
            <a:r>
              <a:rPr lang="es-ES" dirty="0"/>
              <a:t>; (aquí </a:t>
            </a:r>
            <a:r>
              <a:rPr lang="es-ES" dirty="0" err="1"/>
              <a:t>véis</a:t>
            </a:r>
            <a:r>
              <a:rPr lang="es-ES" dirty="0"/>
              <a:t> el nombre de la restricción</a:t>
            </a:r>
            <a:r>
              <a:rPr lang="es-ES" dirty="0" smtClean="0"/>
              <a:t>)</a:t>
            </a:r>
          </a:p>
          <a:p>
            <a:pPr marL="114300" indent="0">
              <a:buNone/>
            </a:pPr>
            <a:endParaRPr lang="es-ES" dirty="0"/>
          </a:p>
          <a:p>
            <a:pPr marL="114300" indent="0">
              <a:buNone/>
            </a:pPr>
            <a:r>
              <a:rPr lang="es-ES" dirty="0"/>
              <a:t>ALTER TABLE </a:t>
            </a:r>
            <a:r>
              <a:rPr lang="es-ES" dirty="0" err="1" smtClean="0"/>
              <a:t>Orders</a:t>
            </a:r>
            <a:r>
              <a:rPr lang="es-ES" dirty="0" smtClean="0"/>
              <a:t> DROP CONSTRAINT</a:t>
            </a:r>
            <a:r>
              <a:rPr lang="es-ES" dirty="0"/>
              <a:t> </a:t>
            </a:r>
            <a:r>
              <a:rPr lang="es-ES" dirty="0" err="1"/>
              <a:t>FK_PersonOrder</a:t>
            </a:r>
            <a:r>
              <a:rPr lang="es-ES" dirty="0"/>
              <a:t>;</a:t>
            </a:r>
          </a:p>
          <a:p>
            <a:pPr marL="114300" indent="0">
              <a:buNone/>
            </a:pPr>
            <a:r>
              <a:rPr lang="es-ES" dirty="0"/>
              <a:t> </a:t>
            </a:r>
          </a:p>
          <a:p>
            <a:endParaRPr lang="es-ES" dirty="0"/>
          </a:p>
        </p:txBody>
      </p:sp>
    </p:spTree>
    <p:extLst>
      <p:ext uri="{BB962C8B-B14F-4D97-AF65-F5344CB8AC3E}">
        <p14:creationId xmlns:p14="http://schemas.microsoft.com/office/powerpoint/2010/main" val="2316452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876144" y="579775"/>
            <a:ext cx="685674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7. Transacciones</a:t>
            </a:r>
            <a:endParaRPr dirty="0"/>
          </a:p>
        </p:txBody>
      </p:sp>
      <p:sp>
        <p:nvSpPr>
          <p:cNvPr id="158" name="Google Shape;158;p29"/>
          <p:cNvSpPr txBox="1">
            <a:spLocks noGrp="1"/>
          </p:cNvSpPr>
          <p:nvPr>
            <p:ph type="body" idx="1"/>
          </p:nvPr>
        </p:nvSpPr>
        <p:spPr>
          <a:xfrm>
            <a:off x="623400" y="1176061"/>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Supongamos que queremos borrar una fila de una tabla, pero al teclear la orden SQL se nos olvida la cláusulas WHERE y borramos todas las filas de la tabla. </a:t>
            </a:r>
            <a:endParaRPr dirty="0"/>
          </a:p>
          <a:p>
            <a:pPr marL="0" lvl="0" indent="0" algn="l" rtl="0">
              <a:spcBef>
                <a:spcPts val="1600"/>
              </a:spcBef>
              <a:spcAft>
                <a:spcPts val="1600"/>
              </a:spcAft>
              <a:buNone/>
            </a:pPr>
            <a:r>
              <a:rPr lang="es" dirty="0"/>
              <a:t>Existe una forma de evitar desastres utilizando transacciones, COMMITs y ROLLBACKs </a:t>
            </a:r>
            <a:endParaRPr dirty="0"/>
          </a:p>
        </p:txBody>
      </p:sp>
      <p:pic>
        <p:nvPicPr>
          <p:cNvPr id="159" name="Google Shape;159;p29"/>
          <p:cNvPicPr preferRelativeResize="0"/>
          <p:nvPr/>
        </p:nvPicPr>
        <p:blipFill>
          <a:blip r:embed="rId3">
            <a:alphaModFix/>
          </a:blip>
          <a:stretch>
            <a:fillRect/>
          </a:stretch>
        </p:blipFill>
        <p:spPr>
          <a:xfrm>
            <a:off x="2212622" y="2466257"/>
            <a:ext cx="4876800" cy="2428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729389" y="579775"/>
            <a:ext cx="786145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7. Transacciones</a:t>
            </a:r>
            <a:endParaRPr dirty="0"/>
          </a:p>
        </p:txBody>
      </p:sp>
      <p:sp>
        <p:nvSpPr>
          <p:cNvPr id="158" name="Google Shape;158;p29"/>
          <p:cNvSpPr txBox="1">
            <a:spLocks noGrp="1"/>
          </p:cNvSpPr>
          <p:nvPr>
            <p:ph type="body" idx="1"/>
          </p:nvPr>
        </p:nvSpPr>
        <p:spPr>
          <a:xfrm>
            <a:off x="623400" y="1265363"/>
            <a:ext cx="8520600" cy="3416400"/>
          </a:xfrm>
          <a:prstGeom prst="rect">
            <a:avLst/>
          </a:prstGeom>
        </p:spPr>
        <p:txBody>
          <a:bodyPr spcFirstLastPara="1" wrap="square" lIns="91425" tIns="91425" rIns="91425" bIns="91425" anchor="t" anchorCtr="0">
            <a:noAutofit/>
          </a:bodyPr>
          <a:lstStyle/>
          <a:p>
            <a:pPr marL="0" lvl="0" indent="0" algn="just">
              <a:buNone/>
            </a:pPr>
            <a:r>
              <a:rPr lang="es-ES" sz="1800" dirty="0">
                <a:latin typeface="Corbel" panose="020B0503020204020204" pitchFamily="34" charset="0"/>
              </a:rPr>
              <a:t>Un SGBD actualiza múltiples datos a través de una transacción. </a:t>
            </a:r>
            <a:r>
              <a:rPr lang="es-ES" sz="1800" b="1" dirty="0">
                <a:latin typeface="Corbel" panose="020B0503020204020204" pitchFamily="34" charset="0"/>
              </a:rPr>
              <a:t>Una transacción es un conjunto de sentencias SQL que se tratan como una sola instrucción </a:t>
            </a:r>
            <a:r>
              <a:rPr lang="es-ES" sz="1800" dirty="0">
                <a:latin typeface="Corbel" panose="020B0503020204020204" pitchFamily="34" charset="0"/>
              </a:rPr>
              <a:t>(atómica).</a:t>
            </a:r>
          </a:p>
          <a:p>
            <a:pPr marL="0" lvl="0" indent="0" algn="just">
              <a:buNone/>
            </a:pPr>
            <a:endParaRPr lang="es-ES" sz="1800" dirty="0">
              <a:latin typeface="Corbel" panose="020B0503020204020204" pitchFamily="34" charset="0"/>
            </a:endParaRPr>
          </a:p>
          <a:p>
            <a:pPr marL="0" lvl="0" indent="0" algn="just">
              <a:buNone/>
            </a:pPr>
            <a:r>
              <a:rPr lang="es-ES" sz="1800" dirty="0">
                <a:latin typeface="Corbel" panose="020B0503020204020204" pitchFamily="34" charset="0"/>
              </a:rPr>
              <a:t>Una transacción puede ser </a:t>
            </a:r>
            <a:r>
              <a:rPr lang="es-ES" sz="1800" b="1" dirty="0">
                <a:latin typeface="Corbel" panose="020B0503020204020204" pitchFamily="34" charset="0"/>
              </a:rPr>
              <a:t>confirmada (</a:t>
            </a:r>
            <a:r>
              <a:rPr lang="es-ES" sz="1800" b="1" dirty="0" err="1">
                <a:latin typeface="Corbel" panose="020B0503020204020204" pitchFamily="34" charset="0"/>
              </a:rPr>
              <a:t>commit</a:t>
            </a:r>
            <a:r>
              <a:rPr lang="es-ES" sz="1800" b="1" dirty="0">
                <a:latin typeface="Corbel" panose="020B0503020204020204" pitchFamily="34" charset="0"/>
              </a:rPr>
              <a:t>)</a:t>
            </a:r>
            <a:r>
              <a:rPr lang="es-ES" sz="1800" dirty="0">
                <a:latin typeface="Corbel" panose="020B0503020204020204" pitchFamily="34" charset="0"/>
              </a:rPr>
              <a:t>, si todas las operaciones individuales se ejecutaron correctamente, o, </a:t>
            </a:r>
            <a:r>
              <a:rPr lang="es-ES" sz="1800" b="1" dirty="0">
                <a:latin typeface="Corbel" panose="020B0503020204020204" pitchFamily="34" charset="0"/>
              </a:rPr>
              <a:t>abortada (</a:t>
            </a:r>
            <a:r>
              <a:rPr lang="es-ES" sz="1800" b="1" dirty="0" err="1">
                <a:latin typeface="Corbel" panose="020B0503020204020204" pitchFamily="34" charset="0"/>
              </a:rPr>
              <a:t>rollback</a:t>
            </a:r>
            <a:r>
              <a:rPr lang="es-ES" sz="1800" b="1" dirty="0">
                <a:latin typeface="Corbel" panose="020B0503020204020204" pitchFamily="34" charset="0"/>
              </a:rPr>
              <a:t>) </a:t>
            </a:r>
            <a:r>
              <a:rPr lang="es-ES" sz="1800" dirty="0">
                <a:latin typeface="Corbel" panose="020B0503020204020204" pitchFamily="34" charset="0"/>
              </a:rPr>
              <a:t>a la mitad de su ejecución si hubo algún problema (por ejemplo, el producto pedido no está en stock, por tanto no se puede generar el envío). Trabajar con transacciones puede ser esencial para mantener la integridad de los datos. </a:t>
            </a:r>
          </a:p>
          <a:p>
            <a:pPr marL="0" lvl="0" indent="0" algn="just">
              <a:buNone/>
            </a:pPr>
            <a:endParaRPr lang="es-ES" sz="1800" dirty="0">
              <a:latin typeface="Corbel" panose="020B0503020204020204" pitchFamily="34" charset="0"/>
            </a:endParaRPr>
          </a:p>
          <a:p>
            <a:pPr marL="0" lvl="0" indent="0" algn="just">
              <a:buNone/>
            </a:pPr>
            <a:r>
              <a:rPr lang="es-ES" sz="1800" dirty="0">
                <a:latin typeface="Corbel" panose="020B0503020204020204" pitchFamily="34" charset="0"/>
              </a:rPr>
              <a:t>Por ejemplo, se puede dar el caso de que se descuenta el stock de un producto antes de proceder a su envío, pero cuando se va a generar la cabecera del pedido, la aplicación cliente sufre un corte en las comunicaciones y no da tiempo a generarlo. Esto supone una pérdida de stock. La transacción garantiza la atomicidad de la operación: </a:t>
            </a:r>
            <a:r>
              <a:rPr lang="es-ES" sz="1800" b="1" dirty="0">
                <a:latin typeface="Corbel" panose="020B0503020204020204" pitchFamily="34" charset="0"/>
              </a:rPr>
              <a:t>O se hacen todas las operaciones, o no se hace ninguna.</a:t>
            </a:r>
            <a:endParaRPr sz="1800" b="1" dirty="0">
              <a:latin typeface="Corbel" panose="020B0503020204020204" pitchFamily="34" charset="0"/>
            </a:endParaRPr>
          </a:p>
        </p:txBody>
      </p:sp>
    </p:spTree>
    <p:extLst>
      <p:ext uri="{BB962C8B-B14F-4D97-AF65-F5344CB8AC3E}">
        <p14:creationId xmlns:p14="http://schemas.microsoft.com/office/powerpoint/2010/main" val="3974017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700269" y="512843"/>
            <a:ext cx="6275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7. Transacciones</a:t>
            </a:r>
            <a:endParaRPr dirty="0"/>
          </a:p>
        </p:txBody>
      </p:sp>
      <p:sp>
        <p:nvSpPr>
          <p:cNvPr id="165" name="Google Shape;165;p30"/>
          <p:cNvSpPr txBox="1">
            <a:spLocks noGrp="1"/>
          </p:cNvSpPr>
          <p:nvPr>
            <p:ph type="body" idx="1"/>
          </p:nvPr>
        </p:nvSpPr>
        <p:spPr>
          <a:xfrm>
            <a:off x="700269" y="908353"/>
            <a:ext cx="8918220" cy="1107616"/>
          </a:xfrm>
          <a:prstGeom prst="rect">
            <a:avLst/>
          </a:prstGeom>
        </p:spPr>
        <p:txBody>
          <a:bodyPr spcFirstLastPara="1" wrap="square" lIns="91425" tIns="91425" rIns="91425" bIns="91425" anchor="t" anchorCtr="0">
            <a:noAutofit/>
          </a:bodyPr>
          <a:lstStyle/>
          <a:p>
            <a:pPr marL="0" lvl="0" indent="0">
              <a:lnSpc>
                <a:spcPct val="100000"/>
              </a:lnSpc>
              <a:spcBef>
                <a:spcPts val="1600"/>
              </a:spcBef>
              <a:spcAft>
                <a:spcPts val="1600"/>
              </a:spcAft>
              <a:buNone/>
            </a:pPr>
            <a:r>
              <a:rPr lang="es-ES" sz="1600" dirty="0">
                <a:latin typeface="Corbel" panose="020B0503020204020204" pitchFamily="34" charset="0"/>
              </a:rPr>
              <a:t>Generalmente, cuando se conecta con un cliente a un SGBD, por defecto está activado el modo </a:t>
            </a:r>
            <a:r>
              <a:rPr lang="es-ES" sz="1600" b="1" dirty="0">
                <a:latin typeface="Corbel" panose="020B0503020204020204" pitchFamily="34" charset="0"/>
              </a:rPr>
              <a:t>AUTOCOMMIT-ON</a:t>
            </a:r>
            <a:r>
              <a:rPr lang="es-ES" sz="1600" dirty="0">
                <a:latin typeface="Corbel" panose="020B0503020204020204" pitchFamily="34" charset="0"/>
              </a:rPr>
              <a:t>, es decir, cada comando SQL que se ejecute, será considerado como una transacción independiente</a:t>
            </a:r>
            <a:endParaRPr sz="1600" dirty="0">
              <a:latin typeface="Corbel" panose="020B0503020204020204" pitchFamily="34" charset="0"/>
            </a:endParaRPr>
          </a:p>
        </p:txBody>
      </p:sp>
      <p:pic>
        <p:nvPicPr>
          <p:cNvPr id="2" name="Imagen 1">
            <a:extLst>
              <a:ext uri="{FF2B5EF4-FFF2-40B4-BE49-F238E27FC236}">
                <a16:creationId xmlns:a16="http://schemas.microsoft.com/office/drawing/2014/main" id="{08BE7498-6321-4F60-8D8F-188F23E65BA1}"/>
              </a:ext>
            </a:extLst>
          </p:cNvPr>
          <p:cNvPicPr>
            <a:picLocks noChangeAspect="1"/>
          </p:cNvPicPr>
          <p:nvPr/>
        </p:nvPicPr>
        <p:blipFill rotWithShape="1">
          <a:blip r:embed="rId3"/>
          <a:srcRect r="5388"/>
          <a:stretch/>
        </p:blipFill>
        <p:spPr>
          <a:xfrm>
            <a:off x="3678946" y="1766682"/>
            <a:ext cx="5352164" cy="1701444"/>
          </a:xfrm>
          <a:prstGeom prst="rect">
            <a:avLst/>
          </a:prstGeom>
        </p:spPr>
      </p:pic>
      <p:pic>
        <p:nvPicPr>
          <p:cNvPr id="4" name="Imagen 3">
            <a:extLst>
              <a:ext uri="{FF2B5EF4-FFF2-40B4-BE49-F238E27FC236}">
                <a16:creationId xmlns:a16="http://schemas.microsoft.com/office/drawing/2014/main" id="{41FCB84B-4CAF-47DD-8086-E376F2D7010C}"/>
              </a:ext>
            </a:extLst>
          </p:cNvPr>
          <p:cNvPicPr>
            <a:picLocks noChangeAspect="1"/>
          </p:cNvPicPr>
          <p:nvPr/>
        </p:nvPicPr>
        <p:blipFill>
          <a:blip r:embed="rId4"/>
          <a:stretch>
            <a:fillRect/>
          </a:stretch>
        </p:blipFill>
        <p:spPr>
          <a:xfrm>
            <a:off x="4245084" y="3734021"/>
            <a:ext cx="4799755" cy="1107616"/>
          </a:xfrm>
          <a:prstGeom prst="rect">
            <a:avLst/>
          </a:prstGeom>
        </p:spPr>
      </p:pic>
      <p:sp>
        <p:nvSpPr>
          <p:cNvPr id="5" name="Rectángulo 4">
            <a:extLst>
              <a:ext uri="{FF2B5EF4-FFF2-40B4-BE49-F238E27FC236}">
                <a16:creationId xmlns:a16="http://schemas.microsoft.com/office/drawing/2014/main" id="{629B09F5-5248-49F9-BD35-810010F2A2BD}"/>
              </a:ext>
            </a:extLst>
          </p:cNvPr>
          <p:cNvSpPr/>
          <p:nvPr/>
        </p:nvSpPr>
        <p:spPr>
          <a:xfrm>
            <a:off x="476959" y="3510680"/>
            <a:ext cx="2909708" cy="1477328"/>
          </a:xfrm>
          <a:prstGeom prst="rect">
            <a:avLst/>
          </a:prstGeom>
        </p:spPr>
        <p:txBody>
          <a:bodyPr wrap="square">
            <a:spAutoFit/>
          </a:bodyPr>
          <a:lstStyle/>
          <a:p>
            <a:r>
              <a:rPr lang="es-ES" dirty="0">
                <a:latin typeface="Corbel" panose="020B0503020204020204" pitchFamily="34" charset="0"/>
              </a:rPr>
              <a:t>Para terminar una transacción, tanto en MySQL como en ORACLE, hay que aceptar, o rechazar los cambios mediante:</a:t>
            </a:r>
          </a:p>
        </p:txBody>
      </p:sp>
      <p:sp>
        <p:nvSpPr>
          <p:cNvPr id="3" name="Flecha: a la derecha 2">
            <a:extLst>
              <a:ext uri="{FF2B5EF4-FFF2-40B4-BE49-F238E27FC236}">
                <a16:creationId xmlns:a16="http://schemas.microsoft.com/office/drawing/2014/main" id="{E4D307AE-B398-F762-33B2-E091189AC5DB}"/>
              </a:ext>
            </a:extLst>
          </p:cNvPr>
          <p:cNvSpPr/>
          <p:nvPr/>
        </p:nvSpPr>
        <p:spPr>
          <a:xfrm>
            <a:off x="3487037" y="4051815"/>
            <a:ext cx="564904" cy="378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051F7DCE-E6EF-A057-B316-A3A5F6F484C8}"/>
              </a:ext>
            </a:extLst>
          </p:cNvPr>
          <p:cNvSpPr/>
          <p:nvPr/>
        </p:nvSpPr>
        <p:spPr>
          <a:xfrm>
            <a:off x="668867" y="2140656"/>
            <a:ext cx="3010078" cy="646331"/>
          </a:xfrm>
          <a:prstGeom prst="rect">
            <a:avLst/>
          </a:prstGeom>
        </p:spPr>
        <p:txBody>
          <a:bodyPr wrap="square">
            <a:spAutoFit/>
          </a:bodyPr>
          <a:lstStyle/>
          <a:p>
            <a:r>
              <a:rPr lang="es-ES" dirty="0">
                <a:latin typeface="Corbel" panose="020B0503020204020204" pitchFamily="34" charset="0"/>
              </a:rPr>
              <a:t>Para comenzar una transacción</a:t>
            </a:r>
          </a:p>
        </p:txBody>
      </p:sp>
      <p:sp>
        <p:nvSpPr>
          <p:cNvPr id="8" name="Flecha: a la derecha 7">
            <a:extLst>
              <a:ext uri="{FF2B5EF4-FFF2-40B4-BE49-F238E27FC236}">
                <a16:creationId xmlns:a16="http://schemas.microsoft.com/office/drawing/2014/main" id="{6B8F110B-EA97-4855-D244-D3D9968C1357}"/>
              </a:ext>
            </a:extLst>
          </p:cNvPr>
          <p:cNvSpPr/>
          <p:nvPr/>
        </p:nvSpPr>
        <p:spPr>
          <a:xfrm>
            <a:off x="3159198" y="2105160"/>
            <a:ext cx="564904" cy="378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body" idx="1"/>
          </p:nvPr>
        </p:nvSpPr>
        <p:spPr>
          <a:xfrm>
            <a:off x="277516" y="1387300"/>
            <a:ext cx="5022900" cy="3613678"/>
          </a:xfrm>
          <a:prstGeom prst="rect">
            <a:avLst/>
          </a:prstGeom>
        </p:spPr>
        <p:txBody>
          <a:bodyPr spcFirstLastPara="1" wrap="square" lIns="91425" tIns="91425" rIns="91425" bIns="91425" anchor="t" anchorCtr="0">
            <a:noAutofit/>
          </a:bodyPr>
          <a:lstStyle/>
          <a:p>
            <a:pPr marL="114300" indent="0">
              <a:buNone/>
            </a:pPr>
            <a:r>
              <a:rPr lang="es-ES" dirty="0"/>
              <a:t>Recordar En MySQL es necesario poner </a:t>
            </a:r>
          </a:p>
          <a:p>
            <a:pPr marL="114300" indent="0">
              <a:buNone/>
            </a:pPr>
            <a:r>
              <a:rPr lang="es-ES" b="1" dirty="0">
                <a:solidFill>
                  <a:srgbClr val="FF0000"/>
                </a:solidFill>
              </a:rPr>
              <a:t>SET </a:t>
            </a:r>
            <a:r>
              <a:rPr lang="es-ES" b="1" dirty="0">
                <a:solidFill>
                  <a:srgbClr val="FF0000"/>
                </a:solidFill>
                <a:latin typeface="Courier New"/>
                <a:ea typeface="Courier New"/>
                <a:cs typeface="Courier New"/>
                <a:sym typeface="Courier New"/>
              </a:rPr>
              <a:t>AUTOCOMMIT = 0;</a:t>
            </a:r>
          </a:p>
          <a:p>
            <a:pPr marL="114300" lvl="0" indent="0" algn="l" rtl="0">
              <a:spcBef>
                <a:spcPts val="0"/>
              </a:spcBef>
              <a:spcAft>
                <a:spcPts val="0"/>
              </a:spcAft>
              <a:buSzPts val="1800"/>
              <a:buNone/>
            </a:pPr>
            <a:endParaRPr lang="es" dirty="0"/>
          </a:p>
          <a:p>
            <a:pPr marL="457200" lvl="0" indent="-342900" algn="l" rtl="0">
              <a:spcBef>
                <a:spcPts val="0"/>
              </a:spcBef>
              <a:spcAft>
                <a:spcPts val="0"/>
              </a:spcAft>
              <a:buSzPts val="1800"/>
              <a:buAutoNum type="arabicParenR"/>
            </a:pPr>
            <a:r>
              <a:rPr lang="es" dirty="0"/>
              <a:t>Consultamos: hay un registro</a:t>
            </a:r>
            <a:br>
              <a:rPr lang="es" dirty="0"/>
            </a:br>
            <a:r>
              <a:rPr lang="es" dirty="0">
                <a:latin typeface="Courier New"/>
                <a:ea typeface="Courier New"/>
                <a:cs typeface="Courier New"/>
                <a:sym typeface="Courier New"/>
              </a:rPr>
              <a:t>SELECT * FROM personas;</a:t>
            </a:r>
            <a:endParaRPr dirty="0">
              <a:latin typeface="Courier New"/>
              <a:ea typeface="Courier New"/>
              <a:cs typeface="Courier New"/>
              <a:sym typeface="Courier New"/>
            </a:endParaRPr>
          </a:p>
          <a:p>
            <a:pPr marL="457200" lvl="0" indent="-342900" algn="l" rtl="0">
              <a:spcBef>
                <a:spcPts val="0"/>
              </a:spcBef>
              <a:spcAft>
                <a:spcPts val="0"/>
              </a:spcAft>
              <a:buSzPts val="1800"/>
              <a:buAutoNum type="arabicParenR"/>
            </a:pPr>
            <a:r>
              <a:rPr lang="es" dirty="0"/>
              <a:t>Iniciamos transacción*</a:t>
            </a:r>
            <a:br>
              <a:rPr lang="es" dirty="0"/>
            </a:br>
            <a:r>
              <a:rPr lang="es" dirty="0">
                <a:latin typeface="Courier New"/>
                <a:ea typeface="Courier New"/>
                <a:cs typeface="Courier New"/>
                <a:sym typeface="Courier New"/>
              </a:rPr>
              <a:t>START TRANSACTION;</a:t>
            </a:r>
            <a:endParaRPr dirty="0">
              <a:latin typeface="Courier New"/>
              <a:ea typeface="Courier New"/>
              <a:cs typeface="Courier New"/>
              <a:sym typeface="Courier New"/>
            </a:endParaRPr>
          </a:p>
          <a:p>
            <a:pPr marL="457200" lvl="0" indent="-342900" algn="l" rtl="0">
              <a:spcBef>
                <a:spcPts val="0"/>
              </a:spcBef>
              <a:spcAft>
                <a:spcPts val="0"/>
              </a:spcAft>
              <a:buSzPts val="1800"/>
              <a:buAutoNum type="arabicParenR"/>
            </a:pPr>
            <a:r>
              <a:rPr lang="es" dirty="0"/>
              <a:t>Eliminamos los registros de la tabla</a:t>
            </a:r>
            <a:br>
              <a:rPr lang="es" dirty="0"/>
            </a:br>
            <a:r>
              <a:rPr lang="es" dirty="0">
                <a:latin typeface="Courier New"/>
                <a:ea typeface="Courier New"/>
                <a:cs typeface="Courier New"/>
                <a:sym typeface="Courier New"/>
              </a:rPr>
              <a:t>DELETE FROM personas;</a:t>
            </a:r>
            <a:endParaRPr dirty="0">
              <a:latin typeface="Courier New"/>
              <a:ea typeface="Courier New"/>
              <a:cs typeface="Courier New"/>
              <a:sym typeface="Courier New"/>
            </a:endParaRPr>
          </a:p>
          <a:p>
            <a:pPr marL="457200" lvl="0" indent="-342900" algn="l" rtl="0">
              <a:spcBef>
                <a:spcPts val="0"/>
              </a:spcBef>
              <a:spcAft>
                <a:spcPts val="0"/>
              </a:spcAft>
              <a:buSzPts val="1800"/>
              <a:buAutoNum type="arabicParenR"/>
            </a:pPr>
            <a:r>
              <a:rPr lang="es" dirty="0"/>
              <a:t>Consultamos de nuevo: no hay registros</a:t>
            </a:r>
            <a:br>
              <a:rPr lang="es" dirty="0"/>
            </a:br>
            <a:r>
              <a:rPr lang="es" dirty="0">
                <a:latin typeface="Courier New"/>
                <a:ea typeface="Courier New"/>
                <a:cs typeface="Courier New"/>
                <a:sym typeface="Courier New"/>
              </a:rPr>
              <a:t>SELECT * FROM personas;</a:t>
            </a:r>
            <a:endParaRPr dirty="0">
              <a:latin typeface="Courier New"/>
              <a:ea typeface="Courier New"/>
              <a:cs typeface="Courier New"/>
              <a:sym typeface="Courier New"/>
            </a:endParaRPr>
          </a:p>
          <a:p>
            <a:pPr marL="457200" lvl="0" indent="-342900" algn="l" rtl="0">
              <a:spcBef>
                <a:spcPts val="0"/>
              </a:spcBef>
              <a:spcAft>
                <a:spcPts val="0"/>
              </a:spcAft>
              <a:buSzPts val="1800"/>
              <a:buAutoNum type="arabicParenR"/>
            </a:pPr>
            <a:r>
              <a:rPr lang="es" dirty="0"/>
              <a:t>Deshacemos los cambios</a:t>
            </a:r>
            <a:br>
              <a:rPr lang="es" dirty="0"/>
            </a:br>
            <a:r>
              <a:rPr lang="es" b="1" dirty="0">
                <a:solidFill>
                  <a:srgbClr val="FF0000"/>
                </a:solidFill>
                <a:latin typeface="Courier New"/>
                <a:ea typeface="Courier New"/>
                <a:cs typeface="Courier New"/>
                <a:sym typeface="Courier New"/>
              </a:rPr>
              <a:t>ROLLBACK</a:t>
            </a:r>
            <a:r>
              <a:rPr lang="es" dirty="0">
                <a:latin typeface="Courier New"/>
                <a:ea typeface="Courier New"/>
                <a:cs typeface="Courier New"/>
                <a:sym typeface="Courier New"/>
              </a:rPr>
              <a:t>;</a:t>
            </a:r>
            <a:endParaRPr dirty="0">
              <a:latin typeface="Courier New"/>
              <a:ea typeface="Courier New"/>
              <a:cs typeface="Courier New"/>
              <a:sym typeface="Courier New"/>
            </a:endParaRPr>
          </a:p>
          <a:p>
            <a:pPr marL="457200" lvl="0" indent="-342900" algn="l" rtl="0">
              <a:spcBef>
                <a:spcPts val="0"/>
              </a:spcBef>
              <a:spcAft>
                <a:spcPts val="0"/>
              </a:spcAft>
              <a:buSzPts val="1800"/>
              <a:buAutoNum type="arabicParenR"/>
            </a:pPr>
            <a:r>
              <a:rPr lang="es" dirty="0"/>
              <a:t>Consultamos: está el mismo registro que al inicio</a:t>
            </a:r>
            <a:br>
              <a:rPr lang="es" dirty="0"/>
            </a:br>
            <a:r>
              <a:rPr lang="es" dirty="0">
                <a:latin typeface="Courier New"/>
                <a:ea typeface="Courier New"/>
                <a:cs typeface="Courier New"/>
                <a:sym typeface="Courier New"/>
              </a:rPr>
              <a:t>SELECT * FROM personas;</a:t>
            </a:r>
            <a:endParaRPr dirty="0">
              <a:latin typeface="Courier New"/>
              <a:ea typeface="Courier New"/>
              <a:cs typeface="Courier New"/>
              <a:sym typeface="Courier New"/>
            </a:endParaRPr>
          </a:p>
        </p:txBody>
      </p:sp>
      <p:pic>
        <p:nvPicPr>
          <p:cNvPr id="171" name="Google Shape;171;p31"/>
          <p:cNvPicPr preferRelativeResize="0"/>
          <p:nvPr/>
        </p:nvPicPr>
        <p:blipFill>
          <a:blip r:embed="rId3">
            <a:alphaModFix/>
          </a:blip>
          <a:stretch>
            <a:fillRect/>
          </a:stretch>
        </p:blipFill>
        <p:spPr>
          <a:xfrm>
            <a:off x="5481038" y="2"/>
            <a:ext cx="3662961"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763256" y="659514"/>
            <a:ext cx="8520600" cy="5727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AutoNum type="arabicPeriod"/>
            </a:pPr>
            <a:r>
              <a:rPr lang="es" dirty="0"/>
              <a:t>Introducción</a:t>
            </a:r>
            <a:endParaRPr dirty="0"/>
          </a:p>
        </p:txBody>
      </p:sp>
      <p:sp>
        <p:nvSpPr>
          <p:cNvPr id="69" name="Google Shape;69;p15"/>
          <p:cNvSpPr txBox="1">
            <a:spLocks noGrp="1"/>
          </p:cNvSpPr>
          <p:nvPr>
            <p:ph type="body" idx="1"/>
          </p:nvPr>
        </p:nvSpPr>
        <p:spPr>
          <a:xfrm>
            <a:off x="395111" y="1479657"/>
            <a:ext cx="8173155" cy="85103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2000" dirty="0">
                <a:latin typeface="Corbel" panose="020B0503020204020204" pitchFamily="34" charset="0"/>
              </a:rPr>
              <a:t>Hasta ahora hemos hecho consultas mediante la sentencia SELECT.</a:t>
            </a:r>
          </a:p>
          <a:p>
            <a:pPr marL="0" lvl="0" indent="0" algn="l" rtl="0">
              <a:spcBef>
                <a:spcPts val="0"/>
              </a:spcBef>
              <a:spcAft>
                <a:spcPts val="1600"/>
              </a:spcAft>
              <a:buNone/>
            </a:pPr>
            <a:r>
              <a:rPr lang="es" sz="2000" dirty="0">
                <a:latin typeface="Corbel" panose="020B0503020204020204" pitchFamily="34" charset="0"/>
              </a:rPr>
              <a:t> En este bloque vamos a empezar a insertar, modificar y eliminar los datos</a:t>
            </a:r>
            <a:endParaRPr sz="2000" dirty="0">
              <a:latin typeface="Corbel" panose="020B0503020204020204" pitchFamily="34" charset="0"/>
            </a:endParaRPr>
          </a:p>
        </p:txBody>
      </p:sp>
      <p:pic>
        <p:nvPicPr>
          <p:cNvPr id="70" name="Google Shape;70;p15"/>
          <p:cNvPicPr preferRelativeResize="0"/>
          <p:nvPr/>
        </p:nvPicPr>
        <p:blipFill>
          <a:blip r:embed="rId3">
            <a:alphaModFix/>
          </a:blip>
          <a:stretch>
            <a:fillRect/>
          </a:stretch>
        </p:blipFill>
        <p:spPr>
          <a:xfrm>
            <a:off x="2095500" y="2578138"/>
            <a:ext cx="4953000" cy="1990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8DE6303-87AF-406C-ABF3-D0DF14DF6BFE}"/>
              </a:ext>
            </a:extLst>
          </p:cNvPr>
          <p:cNvPicPr>
            <a:picLocks noChangeAspect="1"/>
          </p:cNvPicPr>
          <p:nvPr/>
        </p:nvPicPr>
        <p:blipFill>
          <a:blip r:embed="rId2"/>
          <a:stretch>
            <a:fillRect/>
          </a:stretch>
        </p:blipFill>
        <p:spPr>
          <a:xfrm>
            <a:off x="1095804" y="824323"/>
            <a:ext cx="7574063" cy="3494854"/>
          </a:xfrm>
          <a:prstGeom prst="rect">
            <a:avLst/>
          </a:prstGeom>
        </p:spPr>
      </p:pic>
    </p:spTree>
    <p:extLst>
      <p:ext uri="{BB962C8B-B14F-4D97-AF65-F5344CB8AC3E}">
        <p14:creationId xmlns:p14="http://schemas.microsoft.com/office/powerpoint/2010/main" val="3385124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EBB56A-277B-CE36-B62E-A376D73620F9}"/>
              </a:ext>
            </a:extLst>
          </p:cNvPr>
          <p:cNvSpPr>
            <a:spLocks noChangeArrowheads="1"/>
          </p:cNvSpPr>
          <p:nvPr/>
        </p:nvSpPr>
        <p:spPr bwMode="auto">
          <a:xfrm>
            <a:off x="948267" y="668481"/>
            <a:ext cx="4030134" cy="4308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1" i="0" u="none" strike="noStrike" cap="none" normalizeH="0" baseline="0" dirty="0">
                <a:ln>
                  <a:noFill/>
                </a:ln>
                <a:solidFill>
                  <a:srgbClr val="FF0000"/>
                </a:solidFill>
                <a:effectLst/>
                <a:latin typeface="Consolas" panose="020B0609020204030204" pitchFamily="49" charset="0"/>
              </a:rPr>
              <a:t>SAVEPOINT </a:t>
            </a:r>
            <a:r>
              <a:rPr kumimoji="0" lang="es-ES" altLang="es-ES" sz="1400" b="1" i="0" u="none" strike="noStrike" cap="none" normalizeH="0" baseline="0" dirty="0" err="1">
                <a:ln>
                  <a:noFill/>
                </a:ln>
                <a:solidFill>
                  <a:srgbClr val="FF0000"/>
                </a:solidFill>
                <a:effectLst/>
                <a:latin typeface="Consolas" panose="020B0609020204030204" pitchFamily="49" charset="0"/>
              </a:rPr>
              <a:t>identifier</a:t>
            </a:r>
            <a:r>
              <a:rPr kumimoji="0" lang="es-ES" altLang="es-ES" sz="1400" b="1"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1" i="0" u="none" strike="noStrike" cap="none" normalizeH="0" baseline="0" dirty="0">
                <a:ln>
                  <a:noFill/>
                </a:ln>
                <a:solidFill>
                  <a:srgbClr val="FF0000"/>
                </a:solidFill>
                <a:effectLst/>
                <a:latin typeface="Consolas" panose="020B0609020204030204" pitchFamily="49" charset="0"/>
              </a:rPr>
              <a:t>ROLLBACK TO SAVEPOINT </a:t>
            </a:r>
            <a:r>
              <a:rPr kumimoji="0" lang="es-ES" altLang="es-ES" sz="1400" b="1" i="0" u="none" strike="noStrike" cap="none" normalizeH="0" baseline="0" dirty="0" err="1">
                <a:ln>
                  <a:noFill/>
                </a:ln>
                <a:solidFill>
                  <a:srgbClr val="FF0000"/>
                </a:solidFill>
                <a:effectLst/>
                <a:latin typeface="Consolas" panose="020B0609020204030204" pitchFamily="49" charset="0"/>
              </a:rPr>
              <a:t>identifier</a:t>
            </a:r>
            <a:r>
              <a:rPr kumimoji="0" lang="es-ES" altLang="es-ES" sz="1400" b="1" i="0" u="none" strike="noStrike" cap="none" normalizeH="0" baseline="0" dirty="0">
                <a:ln>
                  <a:noFill/>
                </a:ln>
                <a:solidFill>
                  <a:srgbClr val="FF0000"/>
                </a:solidFill>
                <a:effectLst/>
                <a:latin typeface="Consolas" panose="020B0609020204030204" pitchFamily="49" charset="0"/>
              </a:rPr>
              <a:t> </a:t>
            </a:r>
          </a:p>
        </p:txBody>
      </p:sp>
      <p:sp>
        <p:nvSpPr>
          <p:cNvPr id="3" name="Rectangle 2">
            <a:extLst>
              <a:ext uri="{FF2B5EF4-FFF2-40B4-BE49-F238E27FC236}">
                <a16:creationId xmlns:a16="http://schemas.microsoft.com/office/drawing/2014/main" id="{62CF15C8-3968-00AA-9B28-950C8FE63DE4}"/>
              </a:ext>
            </a:extLst>
          </p:cNvPr>
          <p:cNvSpPr>
            <a:spLocks noChangeArrowheads="1"/>
          </p:cNvSpPr>
          <p:nvPr/>
        </p:nvSpPr>
        <p:spPr bwMode="auto">
          <a:xfrm>
            <a:off x="948267" y="1326550"/>
            <a:ext cx="7128932"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555555"/>
                </a:solidFill>
                <a:effectLst/>
                <a:latin typeface="Corbel" panose="020B0503020204020204" pitchFamily="34" charset="0"/>
              </a:rPr>
              <a:t>El comando </a:t>
            </a:r>
            <a:r>
              <a:rPr kumimoji="0" lang="es-ES" altLang="es-ES" sz="2000" b="1" i="0" u="none" strike="noStrike" cap="none" normalizeH="0" baseline="0" dirty="0">
                <a:ln>
                  <a:noFill/>
                </a:ln>
                <a:solidFill>
                  <a:srgbClr val="026789"/>
                </a:solidFill>
                <a:effectLst/>
                <a:latin typeface="Corbel" panose="020B0503020204020204" pitchFamily="34" charset="0"/>
              </a:rPr>
              <a:t>SAVEPOINT</a:t>
            </a:r>
            <a:r>
              <a:rPr kumimoji="0" lang="es-ES" altLang="es-ES" sz="2000" b="0" i="0" u="none" strike="noStrike" cap="none" normalizeH="0" baseline="0" dirty="0">
                <a:ln>
                  <a:noFill/>
                </a:ln>
                <a:solidFill>
                  <a:srgbClr val="555555"/>
                </a:solidFill>
                <a:effectLst/>
                <a:latin typeface="Corbel" panose="020B0503020204020204" pitchFamily="34" charset="0"/>
              </a:rPr>
              <a:t> crea un punto dentro de una transacción con un nombre </a:t>
            </a:r>
            <a:r>
              <a:rPr kumimoji="0" lang="es-ES" altLang="es-ES" sz="2000" b="1" i="0" u="none" strike="noStrike" cap="none" normalizeH="0" baseline="0" dirty="0" err="1">
                <a:ln>
                  <a:noFill/>
                </a:ln>
                <a:solidFill>
                  <a:srgbClr val="026789"/>
                </a:solidFill>
                <a:effectLst/>
                <a:latin typeface="Corbel" panose="020B0503020204020204" pitchFamily="34" charset="0"/>
              </a:rPr>
              <a:t>identifier</a:t>
            </a:r>
            <a:r>
              <a:rPr kumimoji="0" lang="es-ES" altLang="es-ES" sz="2000" b="0" i="0" u="none" strike="noStrike" cap="none" normalizeH="0" baseline="0" dirty="0">
                <a:ln>
                  <a:noFill/>
                </a:ln>
                <a:solidFill>
                  <a:srgbClr val="555555"/>
                </a:solidFill>
                <a:effectLst/>
                <a:latin typeface="Corbel" panose="020B0503020204020204" pitchFamily="34" charset="0"/>
              </a:rPr>
              <a:t>. Si la transacción actual tiene un punto con el mismo nombre, el antiguo se borra y se crea el nuevo.</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altLang="es-ES" sz="2000" b="0" i="0" u="none" strike="noStrike" cap="none" normalizeH="0" baseline="0" dirty="0">
              <a:ln>
                <a:noFill/>
              </a:ln>
              <a:solidFill>
                <a:schemeClr val="tx1"/>
              </a:solidFill>
              <a:effectLst/>
              <a:latin typeface="Corbel" panose="020B0503020204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555555"/>
                </a:solidFill>
                <a:effectLst/>
                <a:latin typeface="Corbel" panose="020B0503020204020204" pitchFamily="34" charset="0"/>
              </a:rPr>
              <a:t>El comando </a:t>
            </a:r>
            <a:r>
              <a:rPr kumimoji="0" lang="es-ES" altLang="es-ES" sz="2000" b="1" i="0" u="none" strike="noStrike" cap="none" normalizeH="0" baseline="0" dirty="0">
                <a:ln>
                  <a:noFill/>
                </a:ln>
                <a:solidFill>
                  <a:srgbClr val="026789"/>
                </a:solidFill>
                <a:effectLst/>
                <a:latin typeface="Corbel" panose="020B0503020204020204" pitchFamily="34" charset="0"/>
              </a:rPr>
              <a:t>ROLLBACK TO SAVEPOINT</a:t>
            </a:r>
            <a:r>
              <a:rPr kumimoji="0" lang="es-ES" altLang="es-ES" sz="2000" b="0" i="0" u="none" strike="noStrike" cap="none" normalizeH="0" baseline="0" dirty="0">
                <a:ln>
                  <a:noFill/>
                </a:ln>
                <a:solidFill>
                  <a:srgbClr val="555555"/>
                </a:solidFill>
                <a:effectLst/>
                <a:latin typeface="Corbel" panose="020B0503020204020204" pitchFamily="34" charset="0"/>
              </a:rPr>
              <a:t> deshace una transacción hasta el punto nombrado</a:t>
            </a:r>
            <a:endParaRPr kumimoji="0" lang="es-ES" altLang="es-ES" sz="2000" b="0" i="0" u="none" strike="noStrike" cap="none" normalizeH="0" baseline="0" dirty="0">
              <a:ln>
                <a:noFill/>
              </a:ln>
              <a:solidFill>
                <a:schemeClr val="tx1"/>
              </a:solidFill>
              <a:effectLst/>
              <a:latin typeface="Corbel" panose="020B0503020204020204" pitchFamily="34" charset="0"/>
            </a:endParaRPr>
          </a:p>
        </p:txBody>
      </p:sp>
      <p:pic>
        <p:nvPicPr>
          <p:cNvPr id="1028" name="Picture 4">
            <a:extLst>
              <a:ext uri="{FF2B5EF4-FFF2-40B4-BE49-F238E27FC236}">
                <a16:creationId xmlns:a16="http://schemas.microsoft.com/office/drawing/2014/main" id="{0A66D742-4CAA-88D4-64F4-37E997736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683" y="3567256"/>
            <a:ext cx="5372100"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441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5C995D-8B3B-4FF8-9CBD-723394D1492E}"/>
              </a:ext>
            </a:extLst>
          </p:cNvPr>
          <p:cNvSpPr>
            <a:spLocks noGrp="1"/>
          </p:cNvSpPr>
          <p:nvPr>
            <p:ph type="title"/>
          </p:nvPr>
        </p:nvSpPr>
        <p:spPr>
          <a:xfrm>
            <a:off x="797123" y="581820"/>
            <a:ext cx="8520600" cy="572700"/>
          </a:xfrm>
        </p:spPr>
        <p:txBody>
          <a:bodyPr>
            <a:normAutofit fontScale="90000"/>
          </a:bodyPr>
          <a:lstStyle/>
          <a:p>
            <a:r>
              <a:rPr lang="es-ES" dirty="0"/>
              <a:t>8. Acceso concurrente a los datos </a:t>
            </a:r>
          </a:p>
        </p:txBody>
      </p:sp>
      <p:pic>
        <p:nvPicPr>
          <p:cNvPr id="7" name="Imagen 6">
            <a:extLst>
              <a:ext uri="{FF2B5EF4-FFF2-40B4-BE49-F238E27FC236}">
                <a16:creationId xmlns:a16="http://schemas.microsoft.com/office/drawing/2014/main" id="{CAA944F1-86DF-4408-BA71-8F35046DC085}"/>
              </a:ext>
            </a:extLst>
          </p:cNvPr>
          <p:cNvPicPr>
            <a:picLocks noChangeAspect="1"/>
          </p:cNvPicPr>
          <p:nvPr/>
        </p:nvPicPr>
        <p:blipFill>
          <a:blip r:embed="rId2"/>
          <a:stretch>
            <a:fillRect/>
          </a:stretch>
        </p:blipFill>
        <p:spPr>
          <a:xfrm>
            <a:off x="532965" y="1154520"/>
            <a:ext cx="7391835" cy="3755840"/>
          </a:xfrm>
          <a:prstGeom prst="rect">
            <a:avLst/>
          </a:prstGeom>
        </p:spPr>
      </p:pic>
    </p:spTree>
    <p:extLst>
      <p:ext uri="{BB962C8B-B14F-4D97-AF65-F5344CB8AC3E}">
        <p14:creationId xmlns:p14="http://schemas.microsoft.com/office/powerpoint/2010/main" val="502433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5C995D-8B3B-4FF8-9CBD-723394D1492E}"/>
              </a:ext>
            </a:extLst>
          </p:cNvPr>
          <p:cNvSpPr>
            <a:spLocks noGrp="1"/>
          </p:cNvSpPr>
          <p:nvPr>
            <p:ph type="title"/>
          </p:nvPr>
        </p:nvSpPr>
        <p:spPr>
          <a:xfrm>
            <a:off x="921300" y="411949"/>
            <a:ext cx="8520600" cy="572700"/>
          </a:xfrm>
        </p:spPr>
        <p:txBody>
          <a:bodyPr>
            <a:normAutofit fontScale="90000"/>
          </a:bodyPr>
          <a:lstStyle/>
          <a:p>
            <a:r>
              <a:rPr lang="es-ES" dirty="0"/>
              <a:t>8. Acceso concurrente a los datos</a:t>
            </a:r>
            <a:br>
              <a:rPr lang="es-ES" dirty="0"/>
            </a:br>
            <a:endParaRPr lang="es-ES" dirty="0"/>
          </a:p>
        </p:txBody>
      </p:sp>
      <p:pic>
        <p:nvPicPr>
          <p:cNvPr id="3" name="Imagen 2">
            <a:extLst>
              <a:ext uri="{FF2B5EF4-FFF2-40B4-BE49-F238E27FC236}">
                <a16:creationId xmlns:a16="http://schemas.microsoft.com/office/drawing/2014/main" id="{CF8B6AD8-3080-40CE-949E-D4672451F68B}"/>
              </a:ext>
            </a:extLst>
          </p:cNvPr>
          <p:cNvPicPr>
            <a:picLocks noChangeAspect="1"/>
          </p:cNvPicPr>
          <p:nvPr/>
        </p:nvPicPr>
        <p:blipFill>
          <a:blip r:embed="rId2"/>
          <a:stretch>
            <a:fillRect/>
          </a:stretch>
        </p:blipFill>
        <p:spPr>
          <a:xfrm>
            <a:off x="1055729" y="866462"/>
            <a:ext cx="6790049" cy="4277038"/>
          </a:xfrm>
          <a:prstGeom prst="rect">
            <a:avLst/>
          </a:prstGeom>
        </p:spPr>
      </p:pic>
    </p:spTree>
    <p:extLst>
      <p:ext uri="{BB962C8B-B14F-4D97-AF65-F5344CB8AC3E}">
        <p14:creationId xmlns:p14="http://schemas.microsoft.com/office/powerpoint/2010/main" val="2599554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5C995D-8B3B-4FF8-9CBD-723394D1492E}"/>
              </a:ext>
            </a:extLst>
          </p:cNvPr>
          <p:cNvSpPr>
            <a:spLocks noGrp="1"/>
          </p:cNvSpPr>
          <p:nvPr>
            <p:ph type="title"/>
          </p:nvPr>
        </p:nvSpPr>
        <p:spPr>
          <a:xfrm>
            <a:off x="785833" y="592571"/>
            <a:ext cx="8520600" cy="572700"/>
          </a:xfrm>
        </p:spPr>
        <p:txBody>
          <a:bodyPr>
            <a:normAutofit fontScale="90000"/>
          </a:bodyPr>
          <a:lstStyle/>
          <a:p>
            <a:r>
              <a:rPr lang="es-ES" dirty="0"/>
              <a:t>8. Acceso concurrente a los datos</a:t>
            </a:r>
            <a:br>
              <a:rPr lang="es-ES" dirty="0"/>
            </a:br>
            <a:endParaRPr lang="es-ES" dirty="0"/>
          </a:p>
        </p:txBody>
      </p:sp>
      <p:pic>
        <p:nvPicPr>
          <p:cNvPr id="4" name="Imagen 3">
            <a:extLst>
              <a:ext uri="{FF2B5EF4-FFF2-40B4-BE49-F238E27FC236}">
                <a16:creationId xmlns:a16="http://schemas.microsoft.com/office/drawing/2014/main" id="{A4978580-E065-4B80-AF54-E4720B01C33C}"/>
              </a:ext>
            </a:extLst>
          </p:cNvPr>
          <p:cNvPicPr>
            <a:picLocks noChangeAspect="1"/>
          </p:cNvPicPr>
          <p:nvPr/>
        </p:nvPicPr>
        <p:blipFill>
          <a:blip r:embed="rId2"/>
          <a:stretch>
            <a:fillRect/>
          </a:stretch>
        </p:blipFill>
        <p:spPr>
          <a:xfrm>
            <a:off x="510483" y="1695696"/>
            <a:ext cx="8123034" cy="2632641"/>
          </a:xfrm>
          <a:prstGeom prst="rect">
            <a:avLst/>
          </a:prstGeom>
        </p:spPr>
      </p:pic>
    </p:spTree>
    <p:extLst>
      <p:ext uri="{BB962C8B-B14F-4D97-AF65-F5344CB8AC3E}">
        <p14:creationId xmlns:p14="http://schemas.microsoft.com/office/powerpoint/2010/main" val="220210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18A142-44F6-41BE-98E8-F0F23525937F}"/>
              </a:ext>
            </a:extLst>
          </p:cNvPr>
          <p:cNvSpPr>
            <a:spLocks noGrp="1"/>
          </p:cNvSpPr>
          <p:nvPr>
            <p:ph type="title"/>
          </p:nvPr>
        </p:nvSpPr>
        <p:spPr>
          <a:xfrm>
            <a:off x="623400" y="727247"/>
            <a:ext cx="8520600" cy="572700"/>
          </a:xfrm>
        </p:spPr>
        <p:txBody>
          <a:bodyPr>
            <a:normAutofit fontScale="90000"/>
          </a:bodyPr>
          <a:lstStyle/>
          <a:p>
            <a:r>
              <a:rPr lang="es-ES" dirty="0"/>
              <a:t>2. Herramientas gráficas para la edición de los datos</a:t>
            </a:r>
            <a:br>
              <a:rPr lang="es-ES" dirty="0"/>
            </a:br>
            <a:endParaRPr lang="es-ES" dirty="0"/>
          </a:p>
        </p:txBody>
      </p:sp>
      <p:sp>
        <p:nvSpPr>
          <p:cNvPr id="3" name="Marcador de texto 2">
            <a:extLst>
              <a:ext uri="{FF2B5EF4-FFF2-40B4-BE49-F238E27FC236}">
                <a16:creationId xmlns:a16="http://schemas.microsoft.com/office/drawing/2014/main" id="{0AA0565A-8CAD-4CA5-99A2-ADC01D477FDF}"/>
              </a:ext>
            </a:extLst>
          </p:cNvPr>
          <p:cNvSpPr>
            <a:spLocks noGrp="1"/>
          </p:cNvSpPr>
          <p:nvPr>
            <p:ph type="body" idx="1"/>
          </p:nvPr>
        </p:nvSpPr>
        <p:spPr>
          <a:xfrm>
            <a:off x="311700" y="1736071"/>
            <a:ext cx="8520600" cy="2680182"/>
          </a:xfrm>
        </p:spPr>
        <p:txBody>
          <a:bodyPr>
            <a:normAutofit/>
          </a:bodyPr>
          <a:lstStyle/>
          <a:p>
            <a:pPr marL="114300" indent="0" algn="just">
              <a:buNone/>
            </a:pPr>
            <a:r>
              <a:rPr lang="es-ES" sz="2000" dirty="0">
                <a:latin typeface="Corbel" panose="020B0503020204020204" pitchFamily="34" charset="0"/>
              </a:rPr>
              <a:t>Existen multitud de </a:t>
            </a:r>
            <a:r>
              <a:rPr lang="es-ES" sz="2000" b="1" dirty="0">
                <a:latin typeface="Corbel" panose="020B0503020204020204" pitchFamily="34" charset="0"/>
              </a:rPr>
              <a:t>herramientas gráficas para la edición de datos, </a:t>
            </a:r>
            <a:r>
              <a:rPr lang="es-ES" sz="2000" dirty="0">
                <a:latin typeface="Corbel" panose="020B0503020204020204" pitchFamily="34" charset="0"/>
              </a:rPr>
              <a:t>algunas, incorporadas como parte del software del gestor de base de datos, por ejemplo, el entorno gráfico de </a:t>
            </a:r>
            <a:r>
              <a:rPr lang="es-ES" sz="2000" b="1" dirty="0">
                <a:latin typeface="Corbel" panose="020B0503020204020204" pitchFamily="34" charset="0"/>
              </a:rPr>
              <a:t>Access</a:t>
            </a:r>
            <a:r>
              <a:rPr lang="es-ES" sz="2000" dirty="0">
                <a:latin typeface="Corbel" panose="020B0503020204020204" pitchFamily="34" charset="0"/>
              </a:rPr>
              <a:t>; otras herramientas se distribuyen como paquetes a añadir al SGBD, como </a:t>
            </a:r>
            <a:r>
              <a:rPr lang="es-ES" sz="2000" b="1" dirty="0" err="1">
                <a:latin typeface="Corbel" panose="020B0503020204020204" pitchFamily="34" charset="0"/>
              </a:rPr>
              <a:t>phpMyAdmin</a:t>
            </a:r>
            <a:r>
              <a:rPr lang="es-ES" sz="2000" b="1" dirty="0">
                <a:latin typeface="Corbel" panose="020B0503020204020204" pitchFamily="34" charset="0"/>
              </a:rPr>
              <a:t> de MySQL</a:t>
            </a:r>
            <a:r>
              <a:rPr lang="es-ES" sz="2000" dirty="0">
                <a:latin typeface="Corbel" panose="020B0503020204020204" pitchFamily="34" charset="0"/>
              </a:rPr>
              <a:t>; y el software de terceros, programas por los que hay que pagar una licencia aparte como </a:t>
            </a:r>
            <a:r>
              <a:rPr lang="es-ES" sz="2000" b="1" dirty="0">
                <a:latin typeface="Corbel" panose="020B0503020204020204" pitchFamily="34" charset="0"/>
              </a:rPr>
              <a:t>TOAD o Aqua Data Studio</a:t>
            </a:r>
            <a:r>
              <a:rPr lang="es-ES" sz="2000" dirty="0">
                <a:latin typeface="Corbel" panose="020B0503020204020204" pitchFamily="34" charset="0"/>
              </a:rPr>
              <a:t>. </a:t>
            </a:r>
          </a:p>
        </p:txBody>
      </p:sp>
    </p:spTree>
    <p:extLst>
      <p:ext uri="{BB962C8B-B14F-4D97-AF65-F5344CB8AC3E}">
        <p14:creationId xmlns:p14="http://schemas.microsoft.com/office/powerpoint/2010/main" val="175909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D6B2A00-FC45-47DD-B43D-8E5469F3EE65}"/>
              </a:ext>
            </a:extLst>
          </p:cNvPr>
          <p:cNvPicPr>
            <a:picLocks noChangeAspect="1"/>
          </p:cNvPicPr>
          <p:nvPr/>
        </p:nvPicPr>
        <p:blipFill rotWithShape="1">
          <a:blip r:embed="rId2"/>
          <a:srcRect b="5822"/>
          <a:stretch/>
        </p:blipFill>
        <p:spPr>
          <a:xfrm>
            <a:off x="0" y="150911"/>
            <a:ext cx="9144000" cy="4841678"/>
          </a:xfrm>
          <a:prstGeom prst="rect">
            <a:avLst/>
          </a:prstGeom>
        </p:spPr>
      </p:pic>
    </p:spTree>
    <p:extLst>
      <p:ext uri="{BB962C8B-B14F-4D97-AF65-F5344CB8AC3E}">
        <p14:creationId xmlns:p14="http://schemas.microsoft.com/office/powerpoint/2010/main" val="3513855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740678" y="675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3. Inserción de datos. </a:t>
            </a:r>
            <a:r>
              <a:rPr lang="es-ES" dirty="0"/>
              <a:t>Sentencia INSERT.</a:t>
            </a:r>
            <a:endParaRPr dirty="0"/>
          </a:p>
        </p:txBody>
      </p:sp>
      <p:sp>
        <p:nvSpPr>
          <p:cNvPr id="76" name="Google Shape;76;p16"/>
          <p:cNvSpPr txBox="1">
            <a:spLocks noGrp="1"/>
          </p:cNvSpPr>
          <p:nvPr>
            <p:ph type="body" idx="1"/>
          </p:nvPr>
        </p:nvSpPr>
        <p:spPr>
          <a:xfrm>
            <a:off x="623400" y="14985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000" dirty="0">
                <a:latin typeface="Corbel" panose="020B0503020204020204" pitchFamily="34" charset="0"/>
              </a:rPr>
              <a:t>Con la orden INSERT se añaden filas a las tablas ya creadas. El formato es:</a:t>
            </a:r>
            <a:endParaRPr sz="2000" dirty="0">
              <a:latin typeface="Corbel" panose="020B0503020204020204" pitchFamily="34" charset="0"/>
            </a:endParaRPr>
          </a:p>
          <a:p>
            <a:pPr marL="0" lvl="0" indent="0" algn="l" rtl="0">
              <a:spcBef>
                <a:spcPts val="1600"/>
              </a:spcBef>
              <a:spcAft>
                <a:spcPts val="1600"/>
              </a:spcAft>
              <a:buNone/>
            </a:pPr>
            <a:r>
              <a:rPr lang="es" sz="1400" b="1" dirty="0">
                <a:solidFill>
                  <a:srgbClr val="FF0000"/>
                </a:solidFill>
                <a:latin typeface="Consolas" panose="020B0609020204030204" pitchFamily="49" charset="0"/>
                <a:ea typeface="Courier New"/>
                <a:cs typeface="Courier New"/>
                <a:sym typeface="Courier New"/>
              </a:rPr>
              <a:t>INSERT INTO </a:t>
            </a:r>
            <a:r>
              <a:rPr lang="es" sz="1400" b="1" dirty="0">
                <a:latin typeface="Consolas" panose="020B0609020204030204" pitchFamily="49" charset="0"/>
                <a:ea typeface="Courier New"/>
                <a:cs typeface="Courier New"/>
                <a:sym typeface="Courier New"/>
              </a:rPr>
              <a:t>nombre_tabla [ (col1, col2, … coln ) ] </a:t>
            </a:r>
            <a:r>
              <a:rPr lang="es" sz="1400" b="1" dirty="0">
                <a:solidFill>
                  <a:srgbClr val="FF0000"/>
                </a:solidFill>
                <a:latin typeface="Consolas" panose="020B0609020204030204" pitchFamily="49" charset="0"/>
                <a:ea typeface="Courier New"/>
                <a:cs typeface="Courier New"/>
                <a:sym typeface="Courier New"/>
              </a:rPr>
              <a:t>VALUES</a:t>
            </a:r>
            <a:r>
              <a:rPr lang="es" sz="1400" b="1" dirty="0">
                <a:latin typeface="Consolas" panose="020B0609020204030204" pitchFamily="49" charset="0"/>
                <a:ea typeface="Courier New"/>
                <a:cs typeface="Courier New"/>
                <a:sym typeface="Courier New"/>
              </a:rPr>
              <a:t> ( val1, val2, … valn )</a:t>
            </a:r>
            <a:endParaRPr sz="1400" b="1" dirty="0">
              <a:latin typeface="Consolas" panose="020B0609020204030204" pitchFamily="49" charset="0"/>
              <a:ea typeface="Courier New"/>
              <a:cs typeface="Courier New"/>
              <a:sym typeface="Courier New"/>
            </a:endParaRPr>
          </a:p>
        </p:txBody>
      </p:sp>
      <p:pic>
        <p:nvPicPr>
          <p:cNvPr id="77" name="Google Shape;77;p16"/>
          <p:cNvPicPr preferRelativeResize="0"/>
          <p:nvPr/>
        </p:nvPicPr>
        <p:blipFill>
          <a:blip r:embed="rId3">
            <a:alphaModFix/>
          </a:blip>
          <a:stretch>
            <a:fillRect/>
          </a:stretch>
        </p:blipFill>
        <p:spPr>
          <a:xfrm>
            <a:off x="1985962" y="2571750"/>
            <a:ext cx="5172075" cy="2343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876145" y="5762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3. Inserción de datos</a:t>
            </a:r>
            <a:endParaRPr dirty="0"/>
          </a:p>
        </p:txBody>
      </p:sp>
      <p:sp>
        <p:nvSpPr>
          <p:cNvPr id="76" name="Google Shape;76;p16"/>
          <p:cNvSpPr txBox="1">
            <a:spLocks noGrp="1"/>
          </p:cNvSpPr>
          <p:nvPr>
            <p:ph type="body" idx="1"/>
          </p:nvPr>
        </p:nvSpPr>
        <p:spPr>
          <a:xfrm>
            <a:off x="2302934" y="1139486"/>
            <a:ext cx="4989378" cy="10155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b="1" dirty="0">
                <a:latin typeface="Corbel" panose="020B0503020204020204" pitchFamily="34" charset="0"/>
              </a:rPr>
              <a:t>Hay dos formas: </a:t>
            </a:r>
          </a:p>
          <a:p>
            <a:pPr marL="0" lvl="0" indent="0" algn="l" rtl="0">
              <a:spcBef>
                <a:spcPts val="0"/>
              </a:spcBef>
              <a:spcAft>
                <a:spcPts val="0"/>
              </a:spcAft>
              <a:buNone/>
            </a:pPr>
            <a:r>
              <a:rPr lang="es-ES" sz="2000" b="1" dirty="0">
                <a:latin typeface="Corbel" panose="020B0503020204020204" pitchFamily="34" charset="0"/>
              </a:rPr>
              <a:t> </a:t>
            </a:r>
            <a:r>
              <a:rPr lang="es-ES" sz="2000" b="1" dirty="0">
                <a:solidFill>
                  <a:srgbClr val="FF0000"/>
                </a:solidFill>
                <a:latin typeface="Corbel" panose="020B0503020204020204" pitchFamily="34" charset="0"/>
              </a:rPr>
              <a:t>a) especificando las columnas y sus valores</a:t>
            </a:r>
            <a:endParaRPr sz="2000" b="1" dirty="0">
              <a:solidFill>
                <a:srgbClr val="FF0000"/>
              </a:solidFill>
              <a:latin typeface="Corbel" panose="020B0503020204020204" pitchFamily="34" charset="0"/>
              <a:ea typeface="Courier New"/>
              <a:cs typeface="Courier New"/>
              <a:sym typeface="Courier New"/>
            </a:endParaRPr>
          </a:p>
        </p:txBody>
      </p:sp>
      <p:pic>
        <p:nvPicPr>
          <p:cNvPr id="2" name="Imagen 1">
            <a:extLst>
              <a:ext uri="{FF2B5EF4-FFF2-40B4-BE49-F238E27FC236}">
                <a16:creationId xmlns:a16="http://schemas.microsoft.com/office/drawing/2014/main" id="{02C18E46-B15A-4707-8CB4-9FF80285A291}"/>
              </a:ext>
            </a:extLst>
          </p:cNvPr>
          <p:cNvPicPr>
            <a:picLocks noChangeAspect="1"/>
          </p:cNvPicPr>
          <p:nvPr/>
        </p:nvPicPr>
        <p:blipFill rotWithShape="1">
          <a:blip r:embed="rId3"/>
          <a:srcRect t="19595" r="33754"/>
          <a:stretch/>
        </p:blipFill>
        <p:spPr>
          <a:xfrm>
            <a:off x="404215" y="1907822"/>
            <a:ext cx="4630629" cy="748384"/>
          </a:xfrm>
          <a:prstGeom prst="rect">
            <a:avLst/>
          </a:prstGeom>
        </p:spPr>
      </p:pic>
      <p:pic>
        <p:nvPicPr>
          <p:cNvPr id="3" name="Imagen 2">
            <a:extLst>
              <a:ext uri="{FF2B5EF4-FFF2-40B4-BE49-F238E27FC236}">
                <a16:creationId xmlns:a16="http://schemas.microsoft.com/office/drawing/2014/main" id="{CB4CA759-F6DF-45D2-8501-6970E1096058}"/>
              </a:ext>
            </a:extLst>
          </p:cNvPr>
          <p:cNvPicPr>
            <a:picLocks noChangeAspect="1"/>
          </p:cNvPicPr>
          <p:nvPr/>
        </p:nvPicPr>
        <p:blipFill>
          <a:blip r:embed="rId4"/>
          <a:stretch>
            <a:fillRect/>
          </a:stretch>
        </p:blipFill>
        <p:spPr>
          <a:xfrm>
            <a:off x="338978" y="2676296"/>
            <a:ext cx="7120480" cy="2467204"/>
          </a:xfrm>
          <a:prstGeom prst="rect">
            <a:avLst/>
          </a:prstGeom>
        </p:spPr>
      </p:pic>
      <p:sp>
        <p:nvSpPr>
          <p:cNvPr id="4" name="CuadroTexto 3">
            <a:extLst>
              <a:ext uri="{FF2B5EF4-FFF2-40B4-BE49-F238E27FC236}">
                <a16:creationId xmlns:a16="http://schemas.microsoft.com/office/drawing/2014/main" id="{4A03680D-5C14-4601-80C3-E1965D82B740}"/>
              </a:ext>
            </a:extLst>
          </p:cNvPr>
          <p:cNvSpPr txBox="1"/>
          <p:nvPr/>
        </p:nvSpPr>
        <p:spPr>
          <a:xfrm>
            <a:off x="5350934" y="2334484"/>
            <a:ext cx="3546896" cy="2585323"/>
          </a:xfrm>
          <a:prstGeom prst="rect">
            <a:avLst/>
          </a:prstGeom>
          <a:solidFill>
            <a:schemeClr val="accent1">
              <a:lumMod val="40000"/>
              <a:lumOff val="60000"/>
            </a:schemeClr>
          </a:solidFill>
        </p:spPr>
        <p:txBody>
          <a:bodyPr wrap="square" rtlCol="0">
            <a:spAutoFit/>
          </a:bodyPr>
          <a:lstStyle/>
          <a:p>
            <a:r>
              <a:rPr lang="es-ES" dirty="0">
                <a:latin typeface="Proxima Nova" panose="020B0604020202020204" charset="0"/>
              </a:rPr>
              <a:t>Este tipo de INSERT, hace corresponder a la columna </a:t>
            </a:r>
            <a:r>
              <a:rPr lang="es-ES" dirty="0" err="1">
                <a:latin typeface="Proxima Nova" panose="020B0604020202020204" charset="0"/>
              </a:rPr>
              <a:t>Codigo</a:t>
            </a:r>
            <a:r>
              <a:rPr lang="es-ES" dirty="0">
                <a:latin typeface="Proxima Nova" panose="020B0604020202020204" charset="0"/>
              </a:rPr>
              <a:t> el valor 1, a la columna Nombre el valor ‘Pequitas' y a la columna raza el valor 'Gato Común Europeo'. La columna cliente, queda con un valor NULL, puesto que no se ha indicado</a:t>
            </a:r>
          </a:p>
          <a:p>
            <a:r>
              <a:rPr lang="es-ES" dirty="0">
                <a:latin typeface="Proxima Nova" panose="020B0604020202020204" charset="0"/>
              </a:rPr>
              <a:t>un valor.</a:t>
            </a:r>
          </a:p>
        </p:txBody>
      </p:sp>
    </p:spTree>
    <p:extLst>
      <p:ext uri="{BB962C8B-B14F-4D97-AF65-F5344CB8AC3E}">
        <p14:creationId xmlns:p14="http://schemas.microsoft.com/office/powerpoint/2010/main" val="3354240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763256" y="68595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3. Inserción de datos</a:t>
            </a:r>
            <a:endParaRPr dirty="0"/>
          </a:p>
        </p:txBody>
      </p:sp>
      <p:sp>
        <p:nvSpPr>
          <p:cNvPr id="76" name="Google Shape;76;p16"/>
          <p:cNvSpPr txBox="1">
            <a:spLocks noGrp="1"/>
          </p:cNvSpPr>
          <p:nvPr>
            <p:ph type="body" idx="1"/>
          </p:nvPr>
        </p:nvSpPr>
        <p:spPr>
          <a:xfrm>
            <a:off x="828637" y="1335584"/>
            <a:ext cx="4529038" cy="4818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b="1" dirty="0">
                <a:solidFill>
                  <a:srgbClr val="FF0000"/>
                </a:solidFill>
                <a:latin typeface="Corbel" panose="020B0503020204020204" pitchFamily="34" charset="0"/>
              </a:rPr>
              <a:t>b) especificando solamente los valores</a:t>
            </a:r>
            <a:endParaRPr sz="2000" b="1" dirty="0">
              <a:solidFill>
                <a:srgbClr val="FF0000"/>
              </a:solidFill>
              <a:latin typeface="Corbel" panose="020B0503020204020204" pitchFamily="34" charset="0"/>
              <a:ea typeface="Courier New"/>
              <a:cs typeface="Courier New"/>
              <a:sym typeface="Courier New"/>
            </a:endParaRPr>
          </a:p>
        </p:txBody>
      </p:sp>
      <p:pic>
        <p:nvPicPr>
          <p:cNvPr id="5" name="Imagen 4">
            <a:extLst>
              <a:ext uri="{FF2B5EF4-FFF2-40B4-BE49-F238E27FC236}">
                <a16:creationId xmlns:a16="http://schemas.microsoft.com/office/drawing/2014/main" id="{01C27C12-098E-4F48-8A56-E28CD68446E6}"/>
              </a:ext>
            </a:extLst>
          </p:cNvPr>
          <p:cNvPicPr>
            <a:picLocks noChangeAspect="1"/>
          </p:cNvPicPr>
          <p:nvPr/>
        </p:nvPicPr>
        <p:blipFill rotWithShape="1">
          <a:blip r:embed="rId3"/>
          <a:srcRect r="34079"/>
          <a:stretch/>
        </p:blipFill>
        <p:spPr>
          <a:xfrm>
            <a:off x="558660" y="1772934"/>
            <a:ext cx="4922953" cy="1221348"/>
          </a:xfrm>
          <a:prstGeom prst="rect">
            <a:avLst/>
          </a:prstGeom>
        </p:spPr>
      </p:pic>
      <p:sp>
        <p:nvSpPr>
          <p:cNvPr id="6" name="Rectángulo 5">
            <a:extLst>
              <a:ext uri="{FF2B5EF4-FFF2-40B4-BE49-F238E27FC236}">
                <a16:creationId xmlns:a16="http://schemas.microsoft.com/office/drawing/2014/main" id="{C37B2450-6682-45BB-A9DC-ABD0356F7E5D}"/>
              </a:ext>
            </a:extLst>
          </p:cNvPr>
          <p:cNvSpPr/>
          <p:nvPr/>
        </p:nvSpPr>
        <p:spPr>
          <a:xfrm>
            <a:off x="5903890" y="263426"/>
            <a:ext cx="2957689" cy="2308324"/>
          </a:xfrm>
          <a:prstGeom prst="rect">
            <a:avLst/>
          </a:prstGeom>
          <a:solidFill>
            <a:schemeClr val="accent1">
              <a:lumMod val="40000"/>
              <a:lumOff val="60000"/>
            </a:schemeClr>
          </a:solidFill>
        </p:spPr>
        <p:txBody>
          <a:bodyPr wrap="square">
            <a:spAutoFit/>
          </a:bodyPr>
          <a:lstStyle/>
          <a:p>
            <a:r>
              <a:rPr lang="es-ES" dirty="0">
                <a:latin typeface="Proxima Nova" panose="020B0604020202020204" charset="0"/>
              </a:rPr>
              <a:t>En este caso, al no especificarse la lista de columnas, hay que indicar </a:t>
            </a:r>
            <a:r>
              <a:rPr lang="es-ES" b="1" dirty="0">
                <a:latin typeface="Proxima Nova" panose="020B0604020202020204" charset="0"/>
              </a:rPr>
              <a:t>todos los valores para todas las columnas en el orden en que están definidas las columnas en la tabla.</a:t>
            </a:r>
          </a:p>
        </p:txBody>
      </p:sp>
      <p:sp>
        <p:nvSpPr>
          <p:cNvPr id="7" name="Rectángulo 6">
            <a:extLst>
              <a:ext uri="{FF2B5EF4-FFF2-40B4-BE49-F238E27FC236}">
                <a16:creationId xmlns:a16="http://schemas.microsoft.com/office/drawing/2014/main" id="{24A3DA36-8EFF-4BAE-9C01-A9A3FECFA058}"/>
              </a:ext>
            </a:extLst>
          </p:cNvPr>
          <p:cNvSpPr/>
          <p:nvPr/>
        </p:nvSpPr>
        <p:spPr>
          <a:xfrm>
            <a:off x="434722" y="2994282"/>
            <a:ext cx="8520601" cy="2031325"/>
          </a:xfrm>
          <a:prstGeom prst="rect">
            <a:avLst/>
          </a:prstGeom>
        </p:spPr>
        <p:txBody>
          <a:bodyPr wrap="square">
            <a:spAutoFit/>
          </a:bodyPr>
          <a:lstStyle/>
          <a:p>
            <a:pPr algn="just"/>
            <a:r>
              <a:rPr lang="es-ES" sz="2000" i="1" dirty="0">
                <a:solidFill>
                  <a:srgbClr val="FF0000"/>
                </a:solidFill>
                <a:latin typeface="Corbel" panose="020B0503020204020204" pitchFamily="34" charset="0"/>
              </a:rPr>
              <a:t>#INSERT con columnas con valores por defecto</a:t>
            </a:r>
          </a:p>
          <a:p>
            <a:pPr algn="just"/>
            <a:endParaRPr lang="es-ES" sz="1600" b="1" i="1" dirty="0">
              <a:solidFill>
                <a:schemeClr val="tx1">
                  <a:lumMod val="75000"/>
                </a:schemeClr>
              </a:solidFill>
              <a:latin typeface="Corbel" panose="020B0503020204020204" pitchFamily="34" charset="0"/>
            </a:endParaRPr>
          </a:p>
          <a:p>
            <a:pPr algn="ctr"/>
            <a:r>
              <a:rPr lang="es-ES" sz="1400" b="1" i="1" dirty="0">
                <a:solidFill>
                  <a:srgbClr val="FF0000"/>
                </a:solidFill>
                <a:latin typeface="Consolas" panose="020B0609020204030204" pitchFamily="49" charset="0"/>
              </a:rPr>
              <a:t>INSERT INTO</a:t>
            </a:r>
            <a:r>
              <a:rPr lang="es-ES" sz="1400" b="1" i="1" dirty="0">
                <a:solidFill>
                  <a:schemeClr val="tx1">
                    <a:lumMod val="75000"/>
                  </a:schemeClr>
                </a:solidFill>
                <a:latin typeface="Consolas" panose="020B0609020204030204" pitchFamily="49" charset="0"/>
              </a:rPr>
              <a:t> vehículos </a:t>
            </a:r>
            <a:r>
              <a:rPr lang="es-ES" sz="1400" b="1" i="1" dirty="0">
                <a:solidFill>
                  <a:srgbClr val="FF0000"/>
                </a:solidFill>
                <a:latin typeface="Consolas" panose="020B0609020204030204" pitchFamily="49" charset="0"/>
              </a:rPr>
              <a:t>VALUES</a:t>
            </a:r>
            <a:r>
              <a:rPr lang="es-ES" sz="1400" b="1" i="1" dirty="0">
                <a:solidFill>
                  <a:schemeClr val="tx1">
                    <a:lumMod val="75000"/>
                  </a:schemeClr>
                </a:solidFill>
                <a:latin typeface="Consolas" panose="020B0609020204030204" pitchFamily="49" charset="0"/>
              </a:rPr>
              <a:t> ('1215 </a:t>
            </a:r>
            <a:r>
              <a:rPr lang="es-ES" sz="1400" b="1" i="1" dirty="0" err="1">
                <a:solidFill>
                  <a:schemeClr val="tx1">
                    <a:lumMod val="75000"/>
                  </a:schemeClr>
                </a:solidFill>
                <a:latin typeface="Consolas" panose="020B0609020204030204" pitchFamily="49" charset="0"/>
              </a:rPr>
              <a:t>BCD','Toledo</a:t>
            </a:r>
            <a:r>
              <a:rPr lang="es-ES" sz="1400" b="1" i="1" dirty="0">
                <a:solidFill>
                  <a:schemeClr val="tx1">
                    <a:lumMod val="75000"/>
                  </a:schemeClr>
                </a:solidFill>
                <a:latin typeface="Consolas" panose="020B0609020204030204" pitchFamily="49" charset="0"/>
              </a:rPr>
              <a:t> IDI', </a:t>
            </a:r>
            <a:r>
              <a:rPr lang="es-ES" sz="1400" b="1" i="1" dirty="0">
                <a:solidFill>
                  <a:srgbClr val="FF0000"/>
                </a:solidFill>
                <a:latin typeface="Consolas" panose="020B0609020204030204" pitchFamily="49" charset="0"/>
              </a:rPr>
              <a:t>DEFAULT</a:t>
            </a:r>
            <a:r>
              <a:rPr lang="es-ES" sz="1400" b="1" i="1" dirty="0">
                <a:solidFill>
                  <a:schemeClr val="tx1">
                    <a:lumMod val="75000"/>
                  </a:schemeClr>
                </a:solidFill>
                <a:latin typeface="Consolas" panose="020B0609020204030204" pitchFamily="49" charset="0"/>
              </a:rPr>
              <a:t>);</a:t>
            </a:r>
          </a:p>
          <a:p>
            <a:pPr algn="just"/>
            <a:endParaRPr lang="es-ES" sz="1600" dirty="0">
              <a:latin typeface="Corbel" panose="020B0503020204020204" pitchFamily="34" charset="0"/>
            </a:endParaRPr>
          </a:p>
          <a:p>
            <a:pPr algn="just"/>
            <a:r>
              <a:rPr lang="es-ES" sz="2000" dirty="0">
                <a:latin typeface="Corbel" panose="020B0503020204020204" pitchFamily="34" charset="0"/>
              </a:rPr>
              <a:t>Aquí, se ha usado el valor DEFAULT para asignar el valor por defecto a la tercera columna de la tabla vehículos, es decir, la columna marca tiene definida la asignación por defecto del valor '</a:t>
            </a:r>
            <a:r>
              <a:rPr lang="es-ES" sz="2000" dirty="0" err="1">
                <a:latin typeface="Corbel" panose="020B0503020204020204" pitchFamily="34" charset="0"/>
              </a:rPr>
              <a:t>Seat</a:t>
            </a:r>
            <a:r>
              <a:rPr lang="es-ES" sz="2000" dirty="0">
                <a:latin typeface="Corbel" panose="020B0503020204020204" pitchFamily="34" charset="0"/>
              </a:rPr>
              <a:t>'.</a:t>
            </a:r>
          </a:p>
        </p:txBody>
      </p:sp>
    </p:spTree>
    <p:extLst>
      <p:ext uri="{BB962C8B-B14F-4D97-AF65-F5344CB8AC3E}">
        <p14:creationId xmlns:p14="http://schemas.microsoft.com/office/powerpoint/2010/main" val="107451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706811" y="68209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3. Inserción de datos. </a:t>
            </a:r>
            <a:r>
              <a:rPr lang="es-ES" dirty="0"/>
              <a:t>Sentencia INSERT extendida.</a:t>
            </a:r>
            <a:endParaRPr dirty="0"/>
          </a:p>
        </p:txBody>
      </p:sp>
      <p:sp>
        <p:nvSpPr>
          <p:cNvPr id="83" name="Google Shape;83;p17"/>
          <p:cNvSpPr txBox="1">
            <a:spLocks noGrp="1"/>
          </p:cNvSpPr>
          <p:nvPr>
            <p:ph type="body" idx="1"/>
          </p:nvPr>
        </p:nvSpPr>
        <p:spPr>
          <a:xfrm>
            <a:off x="311700" y="1931408"/>
            <a:ext cx="8520600" cy="19519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000" dirty="0">
                <a:latin typeface="Corbel" panose="020B0503020204020204" pitchFamily="34" charset="0"/>
              </a:rPr>
              <a:t>También se puede insertar varias entradas utilizando la misma consulta de la forma:</a:t>
            </a:r>
            <a:endParaRPr sz="2000" dirty="0">
              <a:latin typeface="Corbel" panose="020B0503020204020204" pitchFamily="34" charset="0"/>
            </a:endParaRPr>
          </a:p>
          <a:p>
            <a:pPr marL="0" lvl="0" indent="0" algn="ctr" rtl="0">
              <a:lnSpc>
                <a:spcPct val="100000"/>
              </a:lnSpc>
              <a:spcBef>
                <a:spcPts val="600"/>
              </a:spcBef>
              <a:buNone/>
            </a:pPr>
            <a:r>
              <a:rPr lang="es" sz="1400" b="1" dirty="0">
                <a:solidFill>
                  <a:srgbClr val="FF0000"/>
                </a:solidFill>
                <a:latin typeface="Consolas" panose="020B0609020204030204" pitchFamily="49" charset="0"/>
                <a:ea typeface="Courier New"/>
                <a:cs typeface="Courier New"/>
                <a:sym typeface="Courier New"/>
              </a:rPr>
              <a:t>INSERT INTO nombre_tabla [ (col1, col2, … coln ) ] </a:t>
            </a:r>
          </a:p>
          <a:p>
            <a:pPr marL="0" lvl="0" indent="0" algn="ctr" rtl="0">
              <a:lnSpc>
                <a:spcPct val="100000"/>
              </a:lnSpc>
              <a:spcBef>
                <a:spcPts val="600"/>
              </a:spcBef>
              <a:buNone/>
            </a:pPr>
            <a:r>
              <a:rPr lang="es" sz="1400" b="1" dirty="0">
                <a:solidFill>
                  <a:srgbClr val="FF0000"/>
                </a:solidFill>
                <a:latin typeface="Consolas" panose="020B0609020204030204" pitchFamily="49" charset="0"/>
                <a:ea typeface="Courier New"/>
                <a:cs typeface="Courier New"/>
                <a:sym typeface="Courier New"/>
              </a:rPr>
              <a:t>VALUES ( val11, val12, … val1n ),(val21, val22, … val2n ), ...</a:t>
            </a:r>
          </a:p>
          <a:p>
            <a:pPr marL="0" lvl="0" indent="0" algn="l" rtl="0">
              <a:spcBef>
                <a:spcPts val="1600"/>
              </a:spcBef>
              <a:spcAft>
                <a:spcPts val="1600"/>
              </a:spcAft>
              <a:buNone/>
            </a:pPr>
            <a:r>
              <a:rPr lang="es-ES" sz="2000" i="1" dirty="0">
                <a:latin typeface="Corbel" panose="020B0503020204020204" pitchFamily="34" charset="0"/>
                <a:cs typeface="Courier New"/>
                <a:sym typeface="Courier New"/>
              </a:rPr>
              <a:t>Esta forma es la que ha ido apareciendo en las bases de datos que os he ido pasando para realizar las prácticas</a:t>
            </a:r>
            <a:r>
              <a:rPr lang="es-ES" sz="1600" i="1" dirty="0">
                <a:latin typeface="Courier New"/>
                <a:cs typeface="Courier New"/>
                <a:sym typeface="Courier New"/>
              </a:rPr>
              <a:t>.</a:t>
            </a:r>
            <a:endParaRPr lang="es" sz="1600" i="1" dirty="0">
              <a:latin typeface="Courier New"/>
              <a:cs typeface="Courier New"/>
              <a:sym typeface="Courier New"/>
            </a:endParaRPr>
          </a:p>
          <a:p>
            <a:pPr marL="0" lvl="0" indent="0" algn="l" rtl="0">
              <a:spcBef>
                <a:spcPts val="1600"/>
              </a:spcBef>
              <a:spcAft>
                <a:spcPts val="1600"/>
              </a:spcAft>
              <a:buNone/>
            </a:pP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1761</TotalTime>
  <Words>1803</Words>
  <Application>Microsoft Office PowerPoint</Application>
  <PresentationFormat>Presentación en pantalla (16:9)</PresentationFormat>
  <Paragraphs>163</Paragraphs>
  <Slides>34</Slides>
  <Notes>23</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34</vt:i4>
      </vt:variant>
    </vt:vector>
  </HeadingPairs>
  <TitlesOfParts>
    <vt:vector size="48" baseType="lpstr">
      <vt:lpstr>Corbel</vt:lpstr>
      <vt:lpstr>Cooper Black</vt:lpstr>
      <vt:lpstr>Courier New</vt:lpstr>
      <vt:lpstr>Proxima Nova</vt:lpstr>
      <vt:lpstr>Times New Roman</vt:lpstr>
      <vt:lpstr>Tw Cen MT</vt:lpstr>
      <vt:lpstr>Consolas</vt:lpstr>
      <vt:lpstr>Arial Black</vt:lpstr>
      <vt:lpstr>Verdana</vt:lpstr>
      <vt:lpstr>Wingdings 3</vt:lpstr>
      <vt:lpstr>Tw Cen MT Condensed</vt:lpstr>
      <vt:lpstr>Arial</vt:lpstr>
      <vt:lpstr>Calibri</vt:lpstr>
      <vt:lpstr>Integral</vt:lpstr>
      <vt:lpstr>09. Manipulación de datos</vt:lpstr>
      <vt:lpstr>Índice</vt:lpstr>
      <vt:lpstr>Introducción</vt:lpstr>
      <vt:lpstr>2. Herramientas gráficas para la edición de los datos </vt:lpstr>
      <vt:lpstr>Presentación de PowerPoint</vt:lpstr>
      <vt:lpstr>3. Inserción de datos. Sentencia INSERT.</vt:lpstr>
      <vt:lpstr>3. Inserción de datos</vt:lpstr>
      <vt:lpstr>3. Inserción de datos</vt:lpstr>
      <vt:lpstr>3. Inserción de datos. Sentencia INSERT extendida.</vt:lpstr>
      <vt:lpstr>Presentación de PowerPoint</vt:lpstr>
      <vt:lpstr>Insert con select</vt:lpstr>
      <vt:lpstr>Crear tabla usando otra tabla </vt:lpstr>
      <vt:lpstr>Sentencia SQL CREATE VIEW</vt:lpstr>
      <vt:lpstr>4. Modificación</vt:lpstr>
      <vt:lpstr>4. Modificación</vt:lpstr>
      <vt:lpstr>Presentación de PowerPoint</vt:lpstr>
      <vt:lpstr>4. Modificación</vt:lpstr>
      <vt:lpstr>4. Modificación</vt:lpstr>
      <vt:lpstr>5. Borrado de datos</vt:lpstr>
      <vt:lpstr>Presentación de PowerPoint</vt:lpstr>
      <vt:lpstr>6. Borrado y modificación de registros con relaciones</vt:lpstr>
      <vt:lpstr>6. Borrado y modificación de registros con relaciones</vt:lpstr>
      <vt:lpstr>Presentación de PowerPoint</vt:lpstr>
      <vt:lpstr>6. Borrado y modificación de registros con relaciones</vt:lpstr>
      <vt:lpstr>Presentación de PowerPoint</vt:lpstr>
      <vt:lpstr>7. Transacciones</vt:lpstr>
      <vt:lpstr>7. Transacciones</vt:lpstr>
      <vt:lpstr>7. Transacciones</vt:lpstr>
      <vt:lpstr>Presentación de PowerPoint</vt:lpstr>
      <vt:lpstr>Presentación de PowerPoint</vt:lpstr>
      <vt:lpstr>Presentación de PowerPoint</vt:lpstr>
      <vt:lpstr>8. Acceso concurrente a los datos </vt:lpstr>
      <vt:lpstr>8. Acceso concurrente a los datos </vt:lpstr>
      <vt:lpstr>8. Acceso concurrente a los datos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08. Manipulación de datos</dc:title>
  <dc:creator>BLANCA PLUMED LORENTE</dc:creator>
  <cp:lastModifiedBy>IES Segundo Chomón - Sala Profesores 1</cp:lastModifiedBy>
  <cp:revision>24</cp:revision>
  <dcterms:modified xsi:type="dcterms:W3CDTF">2024-03-11T12:21:30Z</dcterms:modified>
</cp:coreProperties>
</file>