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Lst>
  <p:notesMasterIdLst>
    <p:notesMasterId r:id="rId46"/>
  </p:notesMasterIdLst>
  <p:sldIdLst>
    <p:sldId id="256" r:id="rId2"/>
    <p:sldId id="257" r:id="rId3"/>
    <p:sldId id="270" r:id="rId4"/>
    <p:sldId id="258" r:id="rId5"/>
    <p:sldId id="259" r:id="rId6"/>
    <p:sldId id="264" r:id="rId7"/>
    <p:sldId id="260" r:id="rId8"/>
    <p:sldId id="261" r:id="rId9"/>
    <p:sldId id="262" r:id="rId10"/>
    <p:sldId id="263" r:id="rId11"/>
    <p:sldId id="294" r:id="rId12"/>
    <p:sldId id="295" r:id="rId13"/>
    <p:sldId id="296" r:id="rId14"/>
    <p:sldId id="306" r:id="rId15"/>
    <p:sldId id="300" r:id="rId16"/>
    <p:sldId id="301" r:id="rId17"/>
    <p:sldId id="302" r:id="rId18"/>
    <p:sldId id="272" r:id="rId19"/>
    <p:sldId id="273" r:id="rId20"/>
    <p:sldId id="275" r:id="rId21"/>
    <p:sldId id="276" r:id="rId22"/>
    <p:sldId id="303" r:id="rId23"/>
    <p:sldId id="267" r:id="rId24"/>
    <p:sldId id="297" r:id="rId25"/>
    <p:sldId id="304" r:id="rId26"/>
    <p:sldId id="277" r:id="rId27"/>
    <p:sldId id="278" r:id="rId28"/>
    <p:sldId id="279" r:id="rId29"/>
    <p:sldId id="280" r:id="rId30"/>
    <p:sldId id="281" r:id="rId31"/>
    <p:sldId id="282" r:id="rId32"/>
    <p:sldId id="283" r:id="rId33"/>
    <p:sldId id="284" r:id="rId34"/>
    <p:sldId id="285" r:id="rId35"/>
    <p:sldId id="286" r:id="rId36"/>
    <p:sldId id="287" r:id="rId37"/>
    <p:sldId id="298" r:id="rId38"/>
    <p:sldId id="299" r:id="rId39"/>
    <p:sldId id="288" r:id="rId40"/>
    <p:sldId id="289" r:id="rId41"/>
    <p:sldId id="290" r:id="rId42"/>
    <p:sldId id="291" r:id="rId43"/>
    <p:sldId id="292" r:id="rId44"/>
    <p:sldId id="293" r:id="rId45"/>
  </p:sldIdLst>
  <p:sldSz cx="9144000" cy="5143500" type="screen16x9"/>
  <p:notesSz cx="6858000" cy="9144000"/>
  <p:embeddedFontLst>
    <p:embeddedFont>
      <p:font typeface="Bahnschrift Light Condensed" panose="020B0502040204020203" pitchFamily="34" charset="0"/>
      <p:regular r:id="rId47"/>
    </p:embeddedFont>
    <p:embeddedFont>
      <p:font typeface="Wingdings 3" panose="05040102010807070707" pitchFamily="18" charset="2"/>
      <p:regular r:id="rId48"/>
    </p:embeddedFont>
    <p:embeddedFont>
      <p:font typeface="Proxima Nova" panose="020B0604020202020204" charset="0"/>
      <p:regular r:id="rId49"/>
      <p:bold r:id="rId50"/>
      <p:italic r:id="rId51"/>
      <p:boldItalic r:id="rId52"/>
    </p:embeddedFont>
    <p:embeddedFont>
      <p:font typeface="Century Gothic" panose="020B0502020202020204" pitchFamily="34" charset="0"/>
      <p:regular r:id="rId53"/>
      <p:bold r:id="rId54"/>
      <p:italic r:id="rId55"/>
      <p:boldItalic r:id="rId56"/>
    </p:embeddedFont>
    <p:embeddedFont>
      <p:font typeface="Calibri" panose="020F0502020204030204" pitchFamily="34" charset="0"/>
      <p:regular r:id="rId57"/>
      <p:bold r:id="rId58"/>
      <p:italic r:id="rId59"/>
      <p:boldItalic r:id="rId60"/>
    </p:embeddedFont>
    <p:embeddedFont>
      <p:font typeface="verdana" panose="020B0604030504040204" pitchFamily="34" charset="0"/>
      <p:regular r:id="rId61"/>
      <p:bold r:id="rId62"/>
      <p:italic r:id="rId63"/>
      <p:boldItalic r:id="rId6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lanca Lorente" initials="BL" lastIdx="0" clrIdx="0">
    <p:extLst>
      <p:ext uri="{19B8F6BF-5375-455C-9EA6-DF929625EA0E}">
        <p15:presenceInfo xmlns:p15="http://schemas.microsoft.com/office/powerpoint/2012/main" userId="a27a67f1ccd7d09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5C2D6AD-9FE0-4523-9595-F62D8D58CB74}">
  <a:tblStyle styleId="{75C2D6AD-9FE0-4523-9595-F62D8D58CB7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8" d="100"/>
          <a:sy n="138" d="100"/>
        </p:scale>
        <p:origin x="114" y="21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font" Target="fonts/font1.fntdata"/><Relationship Id="rId63" Type="http://schemas.openxmlformats.org/officeDocument/2006/relationships/font" Target="fonts/font17.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1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font" Target="fonts/font18.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4.fntdata"/><Relationship Id="rId5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2996833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61bb6d567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61bb6d567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61bb6d56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61bb6d56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61bb6d567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61bb6d56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6bff04f6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6bff04f6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6bff04f6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6bff04f6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6bff04f6b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6bff04f6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bff04f6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6bff04f6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6bff04f6b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6bff04f6b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6bff04f6b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6bff04f6b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6bff04f6b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6bff04f6b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61ba7dd1b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61ba7dd1b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6bff04f6b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6bff04f6b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6bff04f6b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6bff04f6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6bff04f6b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6bff04f6b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879102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61ba7dd1b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61ba7dd1b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6bff8afa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6bff8afa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6bff8afa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6bff8afa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61ba7dd1b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61ba7dd1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61ba7dd1b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61ba7dd1b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61ba7dd1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61ba7dd1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61ba7dd1b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61ba7dd1b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s-ES" smtClean="0"/>
              <a:t>Haga clic para modificar el estilo de título del patrón</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B61BEF0D-F0BB-DE4B-95CE-6DB70DBA9567}" type="datetimeFigureOut">
              <a:rPr lang="en-US" smtClean="0"/>
              <a:pPr/>
              <a:t>9/7/2022</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56460933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7896451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6910043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99885075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85085502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9/7/2022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99844412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9/7/2022</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91337632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B61BEF0D-F0BB-DE4B-95CE-6DB70DBA9567}" type="datetimeFigureOut">
              <a:rPr lang="en-US" smtClean="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80110306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B61BEF0D-F0BB-DE4B-95CE-6DB70DBA9567}" type="datetimeFigureOut">
              <a:rPr lang="en-US" smtClean="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46265283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22220626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2666506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26737789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73779205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90255317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72104552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80103035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57400791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84201609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s-ES" smtClean="0"/>
              <a:t>Haga clic en el icono para agregar una imagen</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04342156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2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B61BEF0D-F0BB-DE4B-95CE-6DB70DBA9567}" type="datetimeFigureOut">
              <a:rPr lang="en-US" smtClean="0"/>
              <a:pPr/>
              <a:t>9/7/2022</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endParaRPr lang="en-US" dirty="0"/>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085624415"/>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Lst>
  <p:hf sldNum="0"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1130300" y="483518"/>
            <a:ext cx="5825202" cy="255460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b="1" dirty="0"/>
              <a:t>UD 03. Diseño lógico de Bases de datos.</a:t>
            </a:r>
            <a:br>
              <a:rPr lang="es" b="1" dirty="0"/>
            </a:br>
            <a:r>
              <a:rPr lang="es" b="1" dirty="0"/>
              <a:t> </a:t>
            </a:r>
            <a:r>
              <a:rPr lang="es" sz="2000" b="1" dirty="0"/>
              <a:t>Modelo relacional</a:t>
            </a:r>
            <a:endParaRPr sz="2000" b="1" dirty="0"/>
          </a:p>
        </p:txBody>
      </p:sp>
      <p:sp>
        <p:nvSpPr>
          <p:cNvPr id="57" name="Google Shape;57;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5000" dirty="0" smtClean="0">
                <a:latin typeface="Bahnschrift Light Condensed" panose="020B0502040204020203" pitchFamily="34" charset="0"/>
              </a:rPr>
              <a:t>1º DAM</a:t>
            </a:r>
            <a:endParaRPr sz="5000" dirty="0">
              <a:latin typeface="Bahnschrift Light Condensed"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3. Índices</a:t>
            </a:r>
            <a:endParaRPr/>
          </a:p>
        </p:txBody>
      </p:sp>
      <p:sp>
        <p:nvSpPr>
          <p:cNvPr id="101" name="Google Shape;101;p20"/>
          <p:cNvSpPr txBox="1">
            <a:spLocks noGrp="1"/>
          </p:cNvSpPr>
          <p:nvPr>
            <p:ph type="body" idx="1"/>
          </p:nvPr>
        </p:nvSpPr>
        <p:spPr>
          <a:xfrm>
            <a:off x="611560" y="1923678"/>
            <a:ext cx="8004065" cy="151216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2000" dirty="0">
                <a:latin typeface="Calibri" panose="020F0502020204030204" pitchFamily="34" charset="0"/>
                <a:cs typeface="Calibri" panose="020F0502020204030204" pitchFamily="34" charset="0"/>
              </a:rPr>
              <a:t>Se utilizan para favorecer la búsqueda de información dentro de la base de datos. Se ha de escoger bien dónde se deben colocar los índices para optimizar el rendimiento de la base de datos. Utilizarlos en exceso, puede ralentizar el proceso de inserción y actualización de registros</a:t>
            </a:r>
            <a:endParaRPr sz="2000" dirty="0">
              <a:latin typeface="Calibri" panose="020F0502020204030204" pitchFamily="34" charset="0"/>
              <a:cs typeface="Calibri" panose="020F0502020204030204" pitchFamily="34" charset="0"/>
            </a:endParaRPr>
          </a:p>
        </p:txBody>
      </p:sp>
      <p:pic>
        <p:nvPicPr>
          <p:cNvPr id="102" name="Google Shape;102;p20"/>
          <p:cNvPicPr preferRelativeResize="0"/>
          <p:nvPr/>
        </p:nvPicPr>
        <p:blipFill>
          <a:blip r:embed="rId3">
            <a:alphaModFix/>
          </a:blip>
          <a:stretch>
            <a:fillRect/>
          </a:stretch>
        </p:blipFill>
        <p:spPr>
          <a:xfrm>
            <a:off x="1763688" y="3723878"/>
            <a:ext cx="5909919" cy="9361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340F27-CDF2-4BBC-B1DE-4E1FFBE75C2C}"/>
              </a:ext>
            </a:extLst>
          </p:cNvPr>
          <p:cNvSpPr>
            <a:spLocks noGrp="1"/>
          </p:cNvSpPr>
          <p:nvPr>
            <p:ph type="title"/>
          </p:nvPr>
        </p:nvSpPr>
        <p:spPr>
          <a:xfrm>
            <a:off x="154950" y="176940"/>
            <a:ext cx="8520600" cy="572700"/>
          </a:xfrm>
        </p:spPr>
        <p:txBody>
          <a:bodyPr>
            <a:normAutofit fontScale="90000"/>
          </a:bodyPr>
          <a:lstStyle/>
          <a:p>
            <a:r>
              <a:rPr lang="es-ES" dirty="0">
                <a:solidFill>
                  <a:srgbClr val="7030A0"/>
                </a:solidFill>
              </a:rPr>
              <a:t>Caso Práctico</a:t>
            </a:r>
          </a:p>
        </p:txBody>
      </p:sp>
      <p:sp>
        <p:nvSpPr>
          <p:cNvPr id="3" name="Marcador de texto 2">
            <a:extLst>
              <a:ext uri="{FF2B5EF4-FFF2-40B4-BE49-F238E27FC236}">
                <a16:creationId xmlns:a16="http://schemas.microsoft.com/office/drawing/2014/main" id="{89550216-BAD8-4852-8198-FFD246440200}"/>
              </a:ext>
            </a:extLst>
          </p:cNvPr>
          <p:cNvSpPr>
            <a:spLocks noGrp="1"/>
          </p:cNvSpPr>
          <p:nvPr>
            <p:ph type="body" idx="1"/>
          </p:nvPr>
        </p:nvSpPr>
        <p:spPr>
          <a:xfrm>
            <a:off x="323528" y="741070"/>
            <a:ext cx="8520600" cy="4339026"/>
          </a:xfrm>
        </p:spPr>
        <p:txBody>
          <a:bodyPr>
            <a:noAutofit/>
          </a:bodyPr>
          <a:lstStyle/>
          <a:p>
            <a:pPr marL="114300" indent="0">
              <a:buNone/>
            </a:pPr>
            <a:r>
              <a:rPr lang="es-ES" sz="1600" dirty="0">
                <a:latin typeface="Calibri" panose="020F0502020204030204" pitchFamily="34" charset="0"/>
                <a:cs typeface="Calibri" panose="020F0502020204030204" pitchFamily="34" charset="0"/>
              </a:rPr>
              <a:t>Disponemos de las tablas TDEPART Y TEMPLE.</a:t>
            </a:r>
          </a:p>
          <a:p>
            <a:pPr marL="114300" indent="0">
              <a:buNone/>
            </a:pPr>
            <a:endParaRPr lang="es-ES" sz="1600" dirty="0">
              <a:latin typeface="Calibri" panose="020F0502020204030204" pitchFamily="34" charset="0"/>
              <a:cs typeface="Calibri" panose="020F0502020204030204" pitchFamily="34" charset="0"/>
            </a:endParaRPr>
          </a:p>
          <a:p>
            <a:r>
              <a:rPr lang="es-ES" sz="1600" dirty="0">
                <a:latin typeface="Calibri" panose="020F0502020204030204" pitchFamily="34" charset="0"/>
                <a:cs typeface="Calibri" panose="020F0502020204030204" pitchFamily="34" charset="0"/>
              </a:rPr>
              <a:t>Las columnas de la tabla TDEPART son: </a:t>
            </a:r>
            <a:r>
              <a:rPr lang="es-ES" sz="1600" dirty="0" err="1">
                <a:latin typeface="Calibri" panose="020F0502020204030204" pitchFamily="34" charset="0"/>
                <a:cs typeface="Calibri" panose="020F0502020204030204" pitchFamily="34" charset="0"/>
              </a:rPr>
              <a:t>Nº</a:t>
            </a:r>
            <a:r>
              <a:rPr lang="es-ES" sz="1600" dirty="0">
                <a:latin typeface="Calibri" panose="020F0502020204030204" pitchFamily="34" charset="0"/>
                <a:cs typeface="Calibri" panose="020F0502020204030204" pitchFamily="34" charset="0"/>
              </a:rPr>
              <a:t> de departamento (NUMDEPT), Nombre del departamento (NOMDEPT) y Presupuesto (PRESUPUESTO)</a:t>
            </a:r>
          </a:p>
          <a:p>
            <a:pPr marL="114300" indent="0">
              <a:buNone/>
            </a:pPr>
            <a:endParaRPr lang="es-ES" sz="1600" dirty="0">
              <a:latin typeface="Calibri" panose="020F0502020204030204" pitchFamily="34" charset="0"/>
              <a:cs typeface="Calibri" panose="020F0502020204030204" pitchFamily="34" charset="0"/>
            </a:endParaRPr>
          </a:p>
          <a:p>
            <a:pPr marL="114300" indent="0">
              <a:buNone/>
            </a:pPr>
            <a:r>
              <a:rPr lang="es-ES" sz="1600" dirty="0">
                <a:latin typeface="Calibri" panose="020F0502020204030204" pitchFamily="34" charset="0"/>
                <a:cs typeface="Calibri" panose="020F0502020204030204" pitchFamily="34" charset="0"/>
              </a:rPr>
              <a:t>Las claves candidatas son NUMDEPT Y NOMDEPT pues son únicos y no se van a repetir. Elegimos como clave primaria NUMDEPT (normalmente elegimos el código, número empleado, artículo etc., ya que son numéricas)</a:t>
            </a:r>
          </a:p>
          <a:p>
            <a:pPr marL="114300" indent="0">
              <a:buNone/>
            </a:pPr>
            <a:endParaRPr lang="es-ES" sz="1600" dirty="0">
              <a:latin typeface="Calibri" panose="020F0502020204030204" pitchFamily="34" charset="0"/>
              <a:cs typeface="Calibri" panose="020F0502020204030204" pitchFamily="34" charset="0"/>
            </a:endParaRPr>
          </a:p>
          <a:p>
            <a:r>
              <a:rPr lang="es-ES" sz="1600" dirty="0">
                <a:latin typeface="Calibri" panose="020F0502020204030204" pitchFamily="34" charset="0"/>
                <a:cs typeface="Calibri" panose="020F0502020204030204" pitchFamily="34" charset="0"/>
              </a:rPr>
              <a:t>Las columnas de la tabla TEMPLE son: </a:t>
            </a:r>
            <a:r>
              <a:rPr lang="es-ES" sz="1600" u="sng" dirty="0" err="1">
                <a:latin typeface="Calibri" panose="020F0502020204030204" pitchFamily="34" charset="0"/>
                <a:cs typeface="Calibri" panose="020F0502020204030204" pitchFamily="34" charset="0"/>
              </a:rPr>
              <a:t>Nº</a:t>
            </a:r>
            <a:r>
              <a:rPr lang="es-ES" sz="1600" u="sng" dirty="0">
                <a:latin typeface="Calibri" panose="020F0502020204030204" pitchFamily="34" charset="0"/>
                <a:cs typeface="Calibri" panose="020F0502020204030204" pitchFamily="34" charset="0"/>
              </a:rPr>
              <a:t> de empleado (NUMEMP), </a:t>
            </a:r>
            <a:r>
              <a:rPr lang="es-ES" sz="1600" dirty="0">
                <a:latin typeface="Calibri" panose="020F0502020204030204" pitchFamily="34" charset="0"/>
                <a:cs typeface="Calibri" panose="020F0502020204030204" pitchFamily="34" charset="0"/>
              </a:rPr>
              <a:t>Apellido (APELLIDO), </a:t>
            </a:r>
            <a:r>
              <a:rPr lang="es-ES" sz="1600" dirty="0" err="1">
                <a:highlight>
                  <a:srgbClr val="FFFF00"/>
                </a:highlight>
                <a:latin typeface="Calibri" panose="020F0502020204030204" pitchFamily="34" charset="0"/>
                <a:cs typeface="Calibri" panose="020F0502020204030204" pitchFamily="34" charset="0"/>
              </a:rPr>
              <a:t>Nº</a:t>
            </a:r>
            <a:r>
              <a:rPr lang="es-ES" sz="1600" dirty="0">
                <a:highlight>
                  <a:srgbClr val="FFFF00"/>
                </a:highlight>
                <a:latin typeface="Calibri" panose="020F0502020204030204" pitchFamily="34" charset="0"/>
                <a:cs typeface="Calibri" panose="020F0502020204030204" pitchFamily="34" charset="0"/>
              </a:rPr>
              <a:t> de departamento </a:t>
            </a:r>
            <a:r>
              <a:rPr lang="es-ES" sz="1600" dirty="0">
                <a:latin typeface="Calibri" panose="020F0502020204030204" pitchFamily="34" charset="0"/>
                <a:cs typeface="Calibri" panose="020F0502020204030204" pitchFamily="34" charset="0"/>
              </a:rPr>
              <a:t>(NUMDEPT), Salario (SALARIO)</a:t>
            </a:r>
          </a:p>
          <a:p>
            <a:pPr marL="114300" indent="0">
              <a:buNone/>
            </a:pPr>
            <a:endParaRPr lang="es-ES" sz="1600" dirty="0">
              <a:latin typeface="Calibri" panose="020F0502020204030204" pitchFamily="34" charset="0"/>
              <a:cs typeface="Calibri" panose="020F0502020204030204" pitchFamily="34" charset="0"/>
            </a:endParaRPr>
          </a:p>
          <a:p>
            <a:pPr marL="114300" indent="0">
              <a:buNone/>
            </a:pPr>
            <a:r>
              <a:rPr lang="es-ES" sz="1600" dirty="0">
                <a:latin typeface="Calibri" panose="020F0502020204030204" pitchFamily="34" charset="0"/>
                <a:cs typeface="Calibri" panose="020F0502020204030204" pitchFamily="34" charset="0"/>
              </a:rPr>
              <a:t>	¿Por qué elegimos como  clave primaria de esta tabla </a:t>
            </a:r>
            <a:r>
              <a:rPr lang="es-ES" sz="1600" dirty="0" err="1">
                <a:latin typeface="Calibri" panose="020F0502020204030204" pitchFamily="34" charset="0"/>
                <a:cs typeface="Calibri" panose="020F0502020204030204" pitchFamily="34" charset="0"/>
              </a:rPr>
              <a:t>nº</a:t>
            </a:r>
            <a:r>
              <a:rPr lang="es-ES" sz="1600" dirty="0">
                <a:latin typeface="Calibri" panose="020F0502020204030204" pitchFamily="34" charset="0"/>
                <a:cs typeface="Calibri" panose="020F0502020204030204" pitchFamily="34" charset="0"/>
              </a:rPr>
              <a:t> de empleado?</a:t>
            </a:r>
          </a:p>
          <a:p>
            <a:pPr marL="114300" indent="0">
              <a:buNone/>
            </a:pPr>
            <a:r>
              <a:rPr lang="es-ES" sz="1600" dirty="0">
                <a:latin typeface="Calibri" panose="020F0502020204030204" pitchFamily="34" charset="0"/>
                <a:cs typeface="Calibri" panose="020F0502020204030204" pitchFamily="34" charset="0"/>
              </a:rPr>
              <a:t>	</a:t>
            </a:r>
          </a:p>
          <a:p>
            <a:pPr marL="114300" indent="0">
              <a:buNone/>
            </a:pPr>
            <a:r>
              <a:rPr lang="es-ES" sz="1600" dirty="0">
                <a:latin typeface="Calibri" panose="020F0502020204030204" pitchFamily="34" charset="0"/>
                <a:cs typeface="Calibri" panose="020F0502020204030204" pitchFamily="34" charset="0"/>
              </a:rPr>
              <a:t>	¿Sabes por qué aparece en la tabla TEMPLE el </a:t>
            </a:r>
            <a:r>
              <a:rPr lang="es-ES" sz="1600" dirty="0" err="1">
                <a:latin typeface="Calibri" panose="020F0502020204030204" pitchFamily="34" charset="0"/>
                <a:cs typeface="Calibri" panose="020F0502020204030204" pitchFamily="34" charset="0"/>
              </a:rPr>
              <a:t>nº</a:t>
            </a:r>
            <a:r>
              <a:rPr lang="es-ES" sz="1600" dirty="0">
                <a:latin typeface="Calibri" panose="020F0502020204030204" pitchFamily="34" charset="0"/>
                <a:cs typeface="Calibri" panose="020F0502020204030204" pitchFamily="34" charset="0"/>
              </a:rPr>
              <a:t> de departamento?</a:t>
            </a:r>
          </a:p>
        </p:txBody>
      </p:sp>
    </p:spTree>
    <p:extLst>
      <p:ext uri="{BB962C8B-B14F-4D97-AF65-F5344CB8AC3E}">
        <p14:creationId xmlns:p14="http://schemas.microsoft.com/office/powerpoint/2010/main" val="2593694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34D227-0780-4C9B-88B0-B14E5976980A}"/>
              </a:ext>
            </a:extLst>
          </p:cNvPr>
          <p:cNvSpPr>
            <a:spLocks noGrp="1"/>
          </p:cNvSpPr>
          <p:nvPr>
            <p:ph type="title"/>
          </p:nvPr>
        </p:nvSpPr>
        <p:spPr/>
        <p:txBody>
          <a:bodyPr>
            <a:normAutofit fontScale="90000"/>
          </a:bodyPr>
          <a:lstStyle/>
          <a:p>
            <a:r>
              <a:rPr lang="es-ES" dirty="0"/>
              <a:t>Caso práctico</a:t>
            </a:r>
          </a:p>
        </p:txBody>
      </p:sp>
      <p:sp>
        <p:nvSpPr>
          <p:cNvPr id="3" name="Marcador de texto 2">
            <a:extLst>
              <a:ext uri="{FF2B5EF4-FFF2-40B4-BE49-F238E27FC236}">
                <a16:creationId xmlns:a16="http://schemas.microsoft.com/office/drawing/2014/main" id="{563CCB42-C234-4E0B-A878-B79DFA28EA5C}"/>
              </a:ext>
            </a:extLst>
          </p:cNvPr>
          <p:cNvSpPr>
            <a:spLocks noGrp="1"/>
          </p:cNvSpPr>
          <p:nvPr>
            <p:ph type="body" idx="1"/>
          </p:nvPr>
        </p:nvSpPr>
        <p:spPr>
          <a:xfrm>
            <a:off x="395536" y="1635646"/>
            <a:ext cx="8280920" cy="3416400"/>
          </a:xfrm>
        </p:spPr>
        <p:txBody>
          <a:bodyPr/>
          <a:lstStyle/>
          <a:p>
            <a:pPr marL="114300" indent="0">
              <a:buNone/>
            </a:pPr>
            <a:r>
              <a:rPr lang="es-ES" sz="1400" b="1" dirty="0"/>
              <a:t>Esquema de la base de datos: </a:t>
            </a:r>
            <a:r>
              <a:rPr lang="es-ES" sz="1400" dirty="0"/>
              <a:t>Para representar un esquema de la base de datos se deben dar el nombre de sus relaciones, los atributos de estas, los dominios sobre los que se definen estos atributos, las claves primarias y las claves foráneas o ajenas.</a:t>
            </a:r>
          </a:p>
          <a:p>
            <a:pPr marL="114300" indent="0">
              <a:buNone/>
            </a:pPr>
            <a:r>
              <a:rPr lang="es-ES" sz="1400" dirty="0"/>
              <a:t>En el esquema los nombres de las relaciones aparecen seguidos de los nombres de los atributos encerrados entre paréntesis. Las claves primarias se subrayan y las foráneas se representan mediante diagramas referenciales.</a:t>
            </a:r>
          </a:p>
          <a:p>
            <a:pPr marL="114300" indent="0">
              <a:buNone/>
            </a:pPr>
            <a:r>
              <a:rPr lang="es-ES" sz="1400" dirty="0"/>
              <a:t>En nuestro caso práctico el esquema de la base de datos de empleados y departamentos es el siguiente:</a:t>
            </a:r>
          </a:p>
          <a:p>
            <a:pPr marL="114300" indent="0">
              <a:buNone/>
            </a:pPr>
            <a:endParaRPr lang="es-ES" sz="1400" dirty="0"/>
          </a:p>
          <a:p>
            <a:pPr marL="114300" indent="0">
              <a:buNone/>
            </a:pPr>
            <a:r>
              <a:rPr lang="es-ES" sz="1400" dirty="0"/>
              <a:t>TDEPART 		(</a:t>
            </a:r>
            <a:r>
              <a:rPr lang="es-ES" sz="1400" u="sng" dirty="0"/>
              <a:t>NUMDEPT</a:t>
            </a:r>
            <a:r>
              <a:rPr lang="es-ES" sz="1400" dirty="0"/>
              <a:t>, NOMDEPT, PRESUPUESTO</a:t>
            </a:r>
            <a:r>
              <a:rPr lang="es-ES" sz="1400" dirty="0" smtClean="0"/>
              <a:t>)</a:t>
            </a:r>
          </a:p>
          <a:p>
            <a:pPr marL="114300" indent="0">
              <a:buNone/>
            </a:pPr>
            <a:endParaRPr lang="es-ES" sz="1400" dirty="0"/>
          </a:p>
          <a:p>
            <a:pPr marL="114300" indent="0">
              <a:buNone/>
            </a:pPr>
            <a:r>
              <a:rPr lang="es-ES" sz="1400" dirty="0"/>
              <a:t>TEMPLE			(</a:t>
            </a:r>
            <a:r>
              <a:rPr lang="es-ES" sz="1400" u="sng" dirty="0"/>
              <a:t>NUMEMP</a:t>
            </a:r>
            <a:r>
              <a:rPr lang="es-ES" sz="1400" dirty="0"/>
              <a:t>, APELLIDO, NUMDEP, SALARIO)</a:t>
            </a:r>
          </a:p>
          <a:p>
            <a:pPr marL="114300" indent="0">
              <a:buNone/>
            </a:pPr>
            <a:endParaRPr lang="es-ES" sz="1400" dirty="0"/>
          </a:p>
          <a:p>
            <a:pPr marL="114300" indent="0">
              <a:buNone/>
            </a:pPr>
            <a:r>
              <a:rPr lang="es-ES" sz="1400" dirty="0"/>
              <a:t>TEMPLE					TDEPART</a:t>
            </a:r>
          </a:p>
        </p:txBody>
      </p:sp>
      <p:cxnSp>
        <p:nvCxnSpPr>
          <p:cNvPr id="5" name="Conector recto de flecha 4">
            <a:extLst>
              <a:ext uri="{FF2B5EF4-FFF2-40B4-BE49-F238E27FC236}">
                <a16:creationId xmlns:a16="http://schemas.microsoft.com/office/drawing/2014/main" id="{CC89C620-CBA3-4525-802F-BA31B242A3FA}"/>
              </a:ext>
            </a:extLst>
          </p:cNvPr>
          <p:cNvCxnSpPr/>
          <p:nvPr/>
        </p:nvCxnSpPr>
        <p:spPr>
          <a:xfrm>
            <a:off x="1597968" y="4626642"/>
            <a:ext cx="936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61F62D3B-B196-4187-A6E4-D2F8714CFC92}"/>
              </a:ext>
            </a:extLst>
          </p:cNvPr>
          <p:cNvSpPr txBox="1"/>
          <p:nvPr/>
        </p:nvSpPr>
        <p:spPr>
          <a:xfrm>
            <a:off x="1619672" y="4629832"/>
            <a:ext cx="914400" cy="246221"/>
          </a:xfrm>
          <a:prstGeom prst="rect">
            <a:avLst/>
          </a:prstGeom>
          <a:noFill/>
        </p:spPr>
        <p:txBody>
          <a:bodyPr wrap="square" rtlCol="0">
            <a:spAutoFit/>
          </a:bodyPr>
          <a:lstStyle/>
          <a:p>
            <a:r>
              <a:rPr lang="es-ES" sz="1000" dirty="0"/>
              <a:t>NUMDEP</a:t>
            </a:r>
          </a:p>
        </p:txBody>
      </p:sp>
    </p:spTree>
    <p:extLst>
      <p:ext uri="{BB962C8B-B14F-4D97-AF65-F5344CB8AC3E}">
        <p14:creationId xmlns:p14="http://schemas.microsoft.com/office/powerpoint/2010/main" val="3451516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62B44B-81AF-462E-8CDA-18387B9E529E}"/>
              </a:ext>
            </a:extLst>
          </p:cNvPr>
          <p:cNvSpPr>
            <a:spLocks noGrp="1"/>
          </p:cNvSpPr>
          <p:nvPr>
            <p:ph type="title"/>
          </p:nvPr>
        </p:nvSpPr>
        <p:spPr/>
        <p:txBody>
          <a:bodyPr>
            <a:normAutofit fontScale="90000"/>
          </a:bodyPr>
          <a:lstStyle/>
          <a:p>
            <a:r>
              <a:rPr lang="es-ES" dirty="0"/>
              <a:t>Caso práctico</a:t>
            </a:r>
          </a:p>
        </p:txBody>
      </p:sp>
      <p:sp>
        <p:nvSpPr>
          <p:cNvPr id="3" name="Marcador de texto 2">
            <a:extLst>
              <a:ext uri="{FF2B5EF4-FFF2-40B4-BE49-F238E27FC236}">
                <a16:creationId xmlns:a16="http://schemas.microsoft.com/office/drawing/2014/main" id="{2B29124F-F7D7-4D5A-8E51-3D19EC3B6E83}"/>
              </a:ext>
            </a:extLst>
          </p:cNvPr>
          <p:cNvSpPr>
            <a:spLocks noGrp="1"/>
          </p:cNvSpPr>
          <p:nvPr>
            <p:ph type="body" idx="1"/>
          </p:nvPr>
        </p:nvSpPr>
        <p:spPr>
          <a:xfrm>
            <a:off x="395536" y="1851670"/>
            <a:ext cx="8520600" cy="3416400"/>
          </a:xfrm>
        </p:spPr>
        <p:txBody>
          <a:bodyPr>
            <a:normAutofit/>
          </a:bodyPr>
          <a:lstStyle/>
          <a:p>
            <a:pPr marL="114300" indent="0">
              <a:buNone/>
            </a:pPr>
            <a:r>
              <a:rPr lang="es-ES" sz="1300" dirty="0">
                <a:solidFill>
                  <a:schemeClr val="tx1"/>
                </a:solidFill>
              </a:rPr>
              <a:t>Contenido de las tablas:</a:t>
            </a:r>
          </a:p>
          <a:p>
            <a:pPr marL="114300" indent="0">
              <a:buNone/>
            </a:pPr>
            <a:endParaRPr lang="es-ES" sz="1300" dirty="0">
              <a:solidFill>
                <a:schemeClr val="tx1"/>
              </a:solidFill>
            </a:endParaRPr>
          </a:p>
          <a:p>
            <a:pPr marL="114300" indent="0">
              <a:buNone/>
            </a:pPr>
            <a:endParaRPr lang="es-ES" sz="1300" dirty="0">
              <a:solidFill>
                <a:schemeClr val="tx1"/>
              </a:solidFill>
            </a:endParaRPr>
          </a:p>
          <a:p>
            <a:pPr marL="114300" indent="0">
              <a:buNone/>
            </a:pPr>
            <a:r>
              <a:rPr lang="es-ES" sz="1300" dirty="0">
                <a:solidFill>
                  <a:schemeClr val="tx1"/>
                </a:solidFill>
              </a:rPr>
              <a:t>	TDEPART</a:t>
            </a:r>
          </a:p>
          <a:p>
            <a:pPr marL="114300" indent="0">
              <a:buNone/>
            </a:pPr>
            <a:endParaRPr lang="es-ES" sz="1300" dirty="0">
              <a:solidFill>
                <a:schemeClr val="tx1"/>
              </a:solidFill>
            </a:endParaRPr>
          </a:p>
          <a:p>
            <a:pPr marL="114300" indent="0">
              <a:buNone/>
            </a:pPr>
            <a:endParaRPr lang="es-ES" sz="1300" dirty="0">
              <a:solidFill>
                <a:schemeClr val="tx1"/>
              </a:solidFill>
            </a:endParaRPr>
          </a:p>
          <a:p>
            <a:pPr marL="114300" indent="0">
              <a:buNone/>
            </a:pPr>
            <a:endParaRPr lang="es-ES" sz="1300" dirty="0">
              <a:solidFill>
                <a:schemeClr val="tx1"/>
              </a:solidFill>
            </a:endParaRPr>
          </a:p>
          <a:p>
            <a:pPr marL="114300" indent="0">
              <a:buNone/>
            </a:pPr>
            <a:endParaRPr lang="es-ES" sz="1300" dirty="0">
              <a:solidFill>
                <a:schemeClr val="tx1"/>
              </a:solidFill>
            </a:endParaRPr>
          </a:p>
          <a:p>
            <a:pPr marL="114300" indent="0">
              <a:buNone/>
            </a:pPr>
            <a:r>
              <a:rPr lang="es-ES" sz="1300" dirty="0">
                <a:solidFill>
                  <a:schemeClr val="tx1"/>
                </a:solidFill>
              </a:rPr>
              <a:t>	TEMPLE</a:t>
            </a:r>
          </a:p>
          <a:p>
            <a:pPr marL="114300" indent="0">
              <a:buNone/>
            </a:pPr>
            <a:endParaRPr lang="es-ES" sz="1300" dirty="0">
              <a:solidFill>
                <a:schemeClr val="tx1"/>
              </a:solidFill>
            </a:endParaRPr>
          </a:p>
        </p:txBody>
      </p:sp>
      <p:graphicFrame>
        <p:nvGraphicFramePr>
          <p:cNvPr id="4" name="Tabla 3">
            <a:extLst>
              <a:ext uri="{FF2B5EF4-FFF2-40B4-BE49-F238E27FC236}">
                <a16:creationId xmlns:a16="http://schemas.microsoft.com/office/drawing/2014/main" id="{4565B8E7-FE39-44B0-A44D-DE9A548822B5}"/>
              </a:ext>
            </a:extLst>
          </p:cNvPr>
          <p:cNvGraphicFramePr>
            <a:graphicFrameLocks noGrp="1"/>
          </p:cNvGraphicFramePr>
          <p:nvPr>
            <p:extLst>
              <p:ext uri="{D42A27DB-BD31-4B8C-83A1-F6EECF244321}">
                <p14:modId xmlns:p14="http://schemas.microsoft.com/office/powerpoint/2010/main" val="309121148"/>
              </p:ext>
            </p:extLst>
          </p:nvPr>
        </p:nvGraphicFramePr>
        <p:xfrm>
          <a:off x="2843808" y="1944678"/>
          <a:ext cx="5040561" cy="1097280"/>
        </p:xfrm>
        <a:graphic>
          <a:graphicData uri="http://schemas.openxmlformats.org/drawingml/2006/table">
            <a:tbl>
              <a:tblPr firstRow="1" bandRow="1">
                <a:tableStyleId>{75C2D6AD-9FE0-4523-9595-F62D8D58CB74}</a:tableStyleId>
              </a:tblPr>
              <a:tblGrid>
                <a:gridCol w="1680187">
                  <a:extLst>
                    <a:ext uri="{9D8B030D-6E8A-4147-A177-3AD203B41FA5}">
                      <a16:colId xmlns:a16="http://schemas.microsoft.com/office/drawing/2014/main" val="2283169332"/>
                    </a:ext>
                  </a:extLst>
                </a:gridCol>
                <a:gridCol w="1680187">
                  <a:extLst>
                    <a:ext uri="{9D8B030D-6E8A-4147-A177-3AD203B41FA5}">
                      <a16:colId xmlns:a16="http://schemas.microsoft.com/office/drawing/2014/main" val="3128603511"/>
                    </a:ext>
                  </a:extLst>
                </a:gridCol>
                <a:gridCol w="1680187">
                  <a:extLst>
                    <a:ext uri="{9D8B030D-6E8A-4147-A177-3AD203B41FA5}">
                      <a16:colId xmlns:a16="http://schemas.microsoft.com/office/drawing/2014/main" val="3249217904"/>
                    </a:ext>
                  </a:extLst>
                </a:gridCol>
              </a:tblGrid>
              <a:tr h="252028">
                <a:tc>
                  <a:txBody>
                    <a:bodyPr/>
                    <a:lstStyle/>
                    <a:p>
                      <a:r>
                        <a:rPr lang="es-ES" sz="1200" dirty="0"/>
                        <a:t>NUMDEPT</a:t>
                      </a:r>
                    </a:p>
                  </a:txBody>
                  <a:tcPr>
                    <a:solidFill>
                      <a:schemeClr val="bg1">
                        <a:lumMod val="85000"/>
                      </a:schemeClr>
                    </a:solidFill>
                  </a:tcPr>
                </a:tc>
                <a:tc>
                  <a:txBody>
                    <a:bodyPr/>
                    <a:lstStyle/>
                    <a:p>
                      <a:r>
                        <a:rPr lang="es-ES" sz="1200" dirty="0"/>
                        <a:t>NOMDEPT</a:t>
                      </a:r>
                    </a:p>
                  </a:txBody>
                  <a:tcPr/>
                </a:tc>
                <a:tc>
                  <a:txBody>
                    <a:bodyPr/>
                    <a:lstStyle/>
                    <a:p>
                      <a:r>
                        <a:rPr lang="es-ES" sz="1200" dirty="0"/>
                        <a:t>PRESUPUESTO</a:t>
                      </a:r>
                    </a:p>
                  </a:txBody>
                  <a:tcPr/>
                </a:tc>
                <a:extLst>
                  <a:ext uri="{0D108BD9-81ED-4DB2-BD59-A6C34878D82A}">
                    <a16:rowId xmlns:a16="http://schemas.microsoft.com/office/drawing/2014/main" val="4270939310"/>
                  </a:ext>
                </a:extLst>
              </a:tr>
              <a:tr h="252028">
                <a:tc>
                  <a:txBody>
                    <a:bodyPr/>
                    <a:lstStyle/>
                    <a:p>
                      <a:r>
                        <a:rPr lang="es-ES" sz="1200" dirty="0"/>
                        <a:t>D1</a:t>
                      </a:r>
                    </a:p>
                  </a:txBody>
                  <a:tcPr>
                    <a:solidFill>
                      <a:schemeClr val="bg1">
                        <a:lumMod val="85000"/>
                      </a:schemeClr>
                    </a:solidFill>
                  </a:tcPr>
                </a:tc>
                <a:tc>
                  <a:txBody>
                    <a:bodyPr/>
                    <a:lstStyle/>
                    <a:p>
                      <a:r>
                        <a:rPr lang="es-ES" sz="1200" dirty="0"/>
                        <a:t>Marketing</a:t>
                      </a:r>
                    </a:p>
                  </a:txBody>
                  <a:tcPr/>
                </a:tc>
                <a:tc>
                  <a:txBody>
                    <a:bodyPr/>
                    <a:lstStyle/>
                    <a:p>
                      <a:r>
                        <a:rPr lang="es-ES" sz="1200" dirty="0"/>
                        <a:t>1.000</a:t>
                      </a:r>
                    </a:p>
                  </a:txBody>
                  <a:tcPr/>
                </a:tc>
                <a:extLst>
                  <a:ext uri="{0D108BD9-81ED-4DB2-BD59-A6C34878D82A}">
                    <a16:rowId xmlns:a16="http://schemas.microsoft.com/office/drawing/2014/main" val="2622713425"/>
                  </a:ext>
                </a:extLst>
              </a:tr>
              <a:tr h="252028">
                <a:tc>
                  <a:txBody>
                    <a:bodyPr/>
                    <a:lstStyle/>
                    <a:p>
                      <a:r>
                        <a:rPr lang="es-ES" sz="1200" dirty="0"/>
                        <a:t>D2</a:t>
                      </a:r>
                    </a:p>
                  </a:txBody>
                  <a:tcPr>
                    <a:solidFill>
                      <a:schemeClr val="bg1">
                        <a:lumMod val="85000"/>
                      </a:schemeClr>
                    </a:solidFill>
                  </a:tcPr>
                </a:tc>
                <a:tc>
                  <a:txBody>
                    <a:bodyPr/>
                    <a:lstStyle/>
                    <a:p>
                      <a:r>
                        <a:rPr lang="es-ES" sz="1200" dirty="0"/>
                        <a:t>Desarrollo</a:t>
                      </a:r>
                    </a:p>
                  </a:txBody>
                  <a:tcPr/>
                </a:tc>
                <a:tc>
                  <a:txBody>
                    <a:bodyPr/>
                    <a:lstStyle/>
                    <a:p>
                      <a:r>
                        <a:rPr lang="es-ES" sz="1200" dirty="0"/>
                        <a:t>1.200</a:t>
                      </a:r>
                    </a:p>
                  </a:txBody>
                  <a:tcPr/>
                </a:tc>
                <a:extLst>
                  <a:ext uri="{0D108BD9-81ED-4DB2-BD59-A6C34878D82A}">
                    <a16:rowId xmlns:a16="http://schemas.microsoft.com/office/drawing/2014/main" val="2342794921"/>
                  </a:ext>
                </a:extLst>
              </a:tr>
              <a:tr h="252028">
                <a:tc>
                  <a:txBody>
                    <a:bodyPr/>
                    <a:lstStyle/>
                    <a:p>
                      <a:r>
                        <a:rPr lang="es-ES" sz="1200" dirty="0"/>
                        <a:t>D3</a:t>
                      </a:r>
                    </a:p>
                  </a:txBody>
                  <a:tcPr>
                    <a:solidFill>
                      <a:schemeClr val="bg1">
                        <a:lumMod val="85000"/>
                      </a:schemeClr>
                    </a:solidFill>
                  </a:tcPr>
                </a:tc>
                <a:tc>
                  <a:txBody>
                    <a:bodyPr/>
                    <a:lstStyle/>
                    <a:p>
                      <a:r>
                        <a:rPr lang="es-ES" sz="1200" dirty="0"/>
                        <a:t>Investigación</a:t>
                      </a:r>
                    </a:p>
                  </a:txBody>
                  <a:tcPr/>
                </a:tc>
                <a:tc>
                  <a:txBody>
                    <a:bodyPr/>
                    <a:lstStyle/>
                    <a:p>
                      <a:r>
                        <a:rPr lang="es-ES" sz="1200" dirty="0"/>
                        <a:t>5.000</a:t>
                      </a:r>
                    </a:p>
                  </a:txBody>
                  <a:tcPr/>
                </a:tc>
                <a:extLst>
                  <a:ext uri="{0D108BD9-81ED-4DB2-BD59-A6C34878D82A}">
                    <a16:rowId xmlns:a16="http://schemas.microsoft.com/office/drawing/2014/main" val="3911450090"/>
                  </a:ext>
                </a:extLst>
              </a:tr>
            </a:tbl>
          </a:graphicData>
        </a:graphic>
      </p:graphicFrame>
      <p:graphicFrame>
        <p:nvGraphicFramePr>
          <p:cNvPr id="5" name="Tabla 4">
            <a:extLst>
              <a:ext uri="{FF2B5EF4-FFF2-40B4-BE49-F238E27FC236}">
                <a16:creationId xmlns:a16="http://schemas.microsoft.com/office/drawing/2014/main" id="{A82041C5-6D4F-40F1-A211-E240DFF96F90}"/>
              </a:ext>
            </a:extLst>
          </p:cNvPr>
          <p:cNvGraphicFramePr>
            <a:graphicFrameLocks noGrp="1"/>
          </p:cNvGraphicFramePr>
          <p:nvPr>
            <p:extLst>
              <p:ext uri="{D42A27DB-BD31-4B8C-83A1-F6EECF244321}">
                <p14:modId xmlns:p14="http://schemas.microsoft.com/office/powerpoint/2010/main" val="2072223749"/>
              </p:ext>
            </p:extLst>
          </p:nvPr>
        </p:nvGraphicFramePr>
        <p:xfrm>
          <a:off x="2605336" y="3613521"/>
          <a:ext cx="5040562" cy="1371600"/>
        </p:xfrm>
        <a:graphic>
          <a:graphicData uri="http://schemas.openxmlformats.org/drawingml/2006/table">
            <a:tbl>
              <a:tblPr firstRow="1" bandRow="1">
                <a:tableStyleId>{75C2D6AD-9FE0-4523-9595-F62D8D58CB74}</a:tableStyleId>
              </a:tblPr>
              <a:tblGrid>
                <a:gridCol w="1191345">
                  <a:extLst>
                    <a:ext uri="{9D8B030D-6E8A-4147-A177-3AD203B41FA5}">
                      <a16:colId xmlns:a16="http://schemas.microsoft.com/office/drawing/2014/main" val="2283169332"/>
                    </a:ext>
                  </a:extLst>
                </a:gridCol>
                <a:gridCol w="1328936">
                  <a:extLst>
                    <a:ext uri="{9D8B030D-6E8A-4147-A177-3AD203B41FA5}">
                      <a16:colId xmlns:a16="http://schemas.microsoft.com/office/drawing/2014/main" val="3128603511"/>
                    </a:ext>
                  </a:extLst>
                </a:gridCol>
                <a:gridCol w="1219918">
                  <a:extLst>
                    <a:ext uri="{9D8B030D-6E8A-4147-A177-3AD203B41FA5}">
                      <a16:colId xmlns:a16="http://schemas.microsoft.com/office/drawing/2014/main" val="3396924055"/>
                    </a:ext>
                  </a:extLst>
                </a:gridCol>
                <a:gridCol w="1300363">
                  <a:extLst>
                    <a:ext uri="{9D8B030D-6E8A-4147-A177-3AD203B41FA5}">
                      <a16:colId xmlns:a16="http://schemas.microsoft.com/office/drawing/2014/main" val="3249217904"/>
                    </a:ext>
                  </a:extLst>
                </a:gridCol>
              </a:tblGrid>
              <a:tr h="252028">
                <a:tc>
                  <a:txBody>
                    <a:bodyPr/>
                    <a:lstStyle/>
                    <a:p>
                      <a:r>
                        <a:rPr lang="es-ES" sz="1200" dirty="0"/>
                        <a:t>NUMEMP</a:t>
                      </a:r>
                    </a:p>
                  </a:txBody>
                  <a:tcPr>
                    <a:solidFill>
                      <a:schemeClr val="tx2"/>
                    </a:solidFill>
                  </a:tcPr>
                </a:tc>
                <a:tc>
                  <a:txBody>
                    <a:bodyPr/>
                    <a:lstStyle/>
                    <a:p>
                      <a:r>
                        <a:rPr lang="es-ES" sz="1200" dirty="0"/>
                        <a:t>APELLIDO</a:t>
                      </a:r>
                    </a:p>
                  </a:txBody>
                  <a:tcPr/>
                </a:tc>
                <a:tc>
                  <a:txBody>
                    <a:bodyPr/>
                    <a:lstStyle/>
                    <a:p>
                      <a:r>
                        <a:rPr lang="es-ES" sz="1200" dirty="0"/>
                        <a:t>NUMDEPT</a:t>
                      </a:r>
                    </a:p>
                  </a:txBody>
                  <a:tcPr>
                    <a:solidFill>
                      <a:schemeClr val="tx2"/>
                    </a:solidFill>
                  </a:tcPr>
                </a:tc>
                <a:tc>
                  <a:txBody>
                    <a:bodyPr/>
                    <a:lstStyle/>
                    <a:p>
                      <a:r>
                        <a:rPr lang="es-ES" sz="1200" dirty="0"/>
                        <a:t>SALARIO</a:t>
                      </a:r>
                    </a:p>
                  </a:txBody>
                  <a:tcPr/>
                </a:tc>
                <a:extLst>
                  <a:ext uri="{0D108BD9-81ED-4DB2-BD59-A6C34878D82A}">
                    <a16:rowId xmlns:a16="http://schemas.microsoft.com/office/drawing/2014/main" val="4270939310"/>
                  </a:ext>
                </a:extLst>
              </a:tr>
              <a:tr h="252028">
                <a:tc>
                  <a:txBody>
                    <a:bodyPr/>
                    <a:lstStyle/>
                    <a:p>
                      <a:r>
                        <a:rPr lang="es-ES" sz="1200" dirty="0"/>
                        <a:t>E1</a:t>
                      </a:r>
                    </a:p>
                  </a:txBody>
                  <a:tcPr>
                    <a:solidFill>
                      <a:schemeClr val="tx2"/>
                    </a:solidFill>
                  </a:tcPr>
                </a:tc>
                <a:tc>
                  <a:txBody>
                    <a:bodyPr/>
                    <a:lstStyle/>
                    <a:p>
                      <a:r>
                        <a:rPr lang="es-ES" sz="1200" dirty="0"/>
                        <a:t>López</a:t>
                      </a:r>
                    </a:p>
                  </a:txBody>
                  <a:tcPr/>
                </a:tc>
                <a:tc>
                  <a:txBody>
                    <a:bodyPr/>
                    <a:lstStyle/>
                    <a:p>
                      <a:r>
                        <a:rPr lang="es-ES" sz="1200" dirty="0"/>
                        <a:t>D1</a:t>
                      </a:r>
                    </a:p>
                  </a:txBody>
                  <a:tcPr>
                    <a:solidFill>
                      <a:schemeClr val="tx2"/>
                    </a:solidFill>
                  </a:tcPr>
                </a:tc>
                <a:tc>
                  <a:txBody>
                    <a:bodyPr/>
                    <a:lstStyle/>
                    <a:p>
                      <a:r>
                        <a:rPr lang="es-ES" sz="1200" dirty="0"/>
                        <a:t>1.500</a:t>
                      </a:r>
                    </a:p>
                  </a:txBody>
                  <a:tcPr/>
                </a:tc>
                <a:extLst>
                  <a:ext uri="{0D108BD9-81ED-4DB2-BD59-A6C34878D82A}">
                    <a16:rowId xmlns:a16="http://schemas.microsoft.com/office/drawing/2014/main" val="2622713425"/>
                  </a:ext>
                </a:extLst>
              </a:tr>
              <a:tr h="252028">
                <a:tc>
                  <a:txBody>
                    <a:bodyPr/>
                    <a:lstStyle/>
                    <a:p>
                      <a:r>
                        <a:rPr lang="es-ES" sz="1200" dirty="0"/>
                        <a:t>E2</a:t>
                      </a:r>
                    </a:p>
                  </a:txBody>
                  <a:tcPr>
                    <a:solidFill>
                      <a:schemeClr val="tx2"/>
                    </a:solidFill>
                  </a:tcPr>
                </a:tc>
                <a:tc>
                  <a:txBody>
                    <a:bodyPr/>
                    <a:lstStyle/>
                    <a:p>
                      <a:r>
                        <a:rPr lang="es-ES" sz="1200" dirty="0"/>
                        <a:t>Martínez</a:t>
                      </a:r>
                    </a:p>
                  </a:txBody>
                  <a:tcPr/>
                </a:tc>
                <a:tc>
                  <a:txBody>
                    <a:bodyPr/>
                    <a:lstStyle/>
                    <a:p>
                      <a:r>
                        <a:rPr lang="es-ES" sz="1200" dirty="0"/>
                        <a:t>D2</a:t>
                      </a:r>
                    </a:p>
                  </a:txBody>
                  <a:tcPr>
                    <a:solidFill>
                      <a:schemeClr val="tx2"/>
                    </a:solidFill>
                  </a:tcPr>
                </a:tc>
                <a:tc>
                  <a:txBody>
                    <a:bodyPr/>
                    <a:lstStyle/>
                    <a:p>
                      <a:r>
                        <a:rPr lang="es-ES" sz="1200" dirty="0"/>
                        <a:t>1.600</a:t>
                      </a:r>
                    </a:p>
                  </a:txBody>
                  <a:tcPr/>
                </a:tc>
                <a:extLst>
                  <a:ext uri="{0D108BD9-81ED-4DB2-BD59-A6C34878D82A}">
                    <a16:rowId xmlns:a16="http://schemas.microsoft.com/office/drawing/2014/main" val="2342794921"/>
                  </a:ext>
                </a:extLst>
              </a:tr>
              <a:tr h="137160">
                <a:tc>
                  <a:txBody>
                    <a:bodyPr/>
                    <a:lstStyle/>
                    <a:p>
                      <a:r>
                        <a:rPr lang="es-ES" sz="1200" dirty="0"/>
                        <a:t>E3</a:t>
                      </a:r>
                    </a:p>
                  </a:txBody>
                  <a:tcPr>
                    <a:solidFill>
                      <a:schemeClr val="tx2"/>
                    </a:solidFill>
                  </a:tcPr>
                </a:tc>
                <a:tc>
                  <a:txBody>
                    <a:bodyPr/>
                    <a:lstStyle/>
                    <a:p>
                      <a:r>
                        <a:rPr lang="es-ES" sz="1200" dirty="0"/>
                        <a:t>Fernández</a:t>
                      </a:r>
                    </a:p>
                  </a:txBody>
                  <a:tcPr/>
                </a:tc>
                <a:tc>
                  <a:txBody>
                    <a:bodyPr/>
                    <a:lstStyle/>
                    <a:p>
                      <a:r>
                        <a:rPr lang="es-ES" sz="1200" dirty="0"/>
                        <a:t>D3</a:t>
                      </a:r>
                    </a:p>
                  </a:txBody>
                  <a:tcPr>
                    <a:solidFill>
                      <a:schemeClr val="tx2"/>
                    </a:solidFill>
                  </a:tcPr>
                </a:tc>
                <a:tc>
                  <a:txBody>
                    <a:bodyPr/>
                    <a:lstStyle/>
                    <a:p>
                      <a:r>
                        <a:rPr lang="es-ES" sz="1200" dirty="0"/>
                        <a:t>1.800</a:t>
                      </a:r>
                    </a:p>
                  </a:txBody>
                  <a:tcPr/>
                </a:tc>
                <a:extLst>
                  <a:ext uri="{0D108BD9-81ED-4DB2-BD59-A6C34878D82A}">
                    <a16:rowId xmlns:a16="http://schemas.microsoft.com/office/drawing/2014/main" val="3911450090"/>
                  </a:ext>
                </a:extLst>
              </a:tr>
              <a:tr h="137160">
                <a:tc>
                  <a:txBody>
                    <a:bodyPr/>
                    <a:lstStyle/>
                    <a:p>
                      <a:r>
                        <a:rPr lang="es-ES" sz="1200" dirty="0"/>
                        <a:t>E4</a:t>
                      </a:r>
                    </a:p>
                  </a:txBody>
                  <a:tcPr>
                    <a:solidFill>
                      <a:schemeClr val="tx2"/>
                    </a:solidFill>
                  </a:tcPr>
                </a:tc>
                <a:tc>
                  <a:txBody>
                    <a:bodyPr/>
                    <a:lstStyle/>
                    <a:p>
                      <a:r>
                        <a:rPr lang="es-ES" sz="1200" dirty="0"/>
                        <a:t>Sánchez</a:t>
                      </a:r>
                    </a:p>
                  </a:txBody>
                  <a:tcPr/>
                </a:tc>
                <a:tc>
                  <a:txBody>
                    <a:bodyPr/>
                    <a:lstStyle/>
                    <a:p>
                      <a:r>
                        <a:rPr lang="es-ES" sz="1200" dirty="0"/>
                        <a:t>D2</a:t>
                      </a:r>
                    </a:p>
                  </a:txBody>
                  <a:tcPr>
                    <a:solidFill>
                      <a:schemeClr val="tx2"/>
                    </a:solidFill>
                  </a:tcPr>
                </a:tc>
                <a:tc>
                  <a:txBody>
                    <a:bodyPr/>
                    <a:lstStyle/>
                    <a:p>
                      <a:r>
                        <a:rPr lang="es-ES" sz="1200" dirty="0"/>
                        <a:t>2.000</a:t>
                      </a:r>
                    </a:p>
                  </a:txBody>
                  <a:tcPr/>
                </a:tc>
                <a:extLst>
                  <a:ext uri="{0D108BD9-81ED-4DB2-BD59-A6C34878D82A}">
                    <a16:rowId xmlns:a16="http://schemas.microsoft.com/office/drawing/2014/main" val="2448777703"/>
                  </a:ext>
                </a:extLst>
              </a:tr>
            </a:tbl>
          </a:graphicData>
        </a:graphic>
      </p:graphicFrame>
      <p:sp>
        <p:nvSpPr>
          <p:cNvPr id="7" name="CuadroTexto 6">
            <a:extLst>
              <a:ext uri="{FF2B5EF4-FFF2-40B4-BE49-F238E27FC236}">
                <a16:creationId xmlns:a16="http://schemas.microsoft.com/office/drawing/2014/main" id="{3E32E9B1-B946-4924-AE30-D79DB3835BBC}"/>
              </a:ext>
            </a:extLst>
          </p:cNvPr>
          <p:cNvSpPr txBox="1"/>
          <p:nvPr/>
        </p:nvSpPr>
        <p:spPr>
          <a:xfrm>
            <a:off x="2987824" y="1684575"/>
            <a:ext cx="1512168" cy="292388"/>
          </a:xfrm>
          <a:prstGeom prst="rect">
            <a:avLst/>
          </a:prstGeom>
          <a:noFill/>
        </p:spPr>
        <p:txBody>
          <a:bodyPr wrap="square" rtlCol="0">
            <a:spAutoFit/>
          </a:bodyPr>
          <a:lstStyle/>
          <a:p>
            <a:r>
              <a:rPr lang="es-ES" sz="1300" dirty="0"/>
              <a:t>Clave primaria</a:t>
            </a:r>
          </a:p>
        </p:txBody>
      </p:sp>
      <p:sp>
        <p:nvSpPr>
          <p:cNvPr id="8" name="CuadroTexto 7">
            <a:extLst>
              <a:ext uri="{FF2B5EF4-FFF2-40B4-BE49-F238E27FC236}">
                <a16:creationId xmlns:a16="http://schemas.microsoft.com/office/drawing/2014/main" id="{97355F87-662E-472C-BD2D-BFC883875541}"/>
              </a:ext>
            </a:extLst>
          </p:cNvPr>
          <p:cNvSpPr txBox="1"/>
          <p:nvPr/>
        </p:nvSpPr>
        <p:spPr>
          <a:xfrm>
            <a:off x="2725698" y="3133369"/>
            <a:ext cx="1368152" cy="492443"/>
          </a:xfrm>
          <a:prstGeom prst="rect">
            <a:avLst/>
          </a:prstGeom>
          <a:noFill/>
        </p:spPr>
        <p:txBody>
          <a:bodyPr wrap="square" rtlCol="0">
            <a:spAutoFit/>
          </a:bodyPr>
          <a:lstStyle/>
          <a:p>
            <a:r>
              <a:rPr lang="es-ES" sz="1300" dirty="0"/>
              <a:t>Clave primaria</a:t>
            </a:r>
          </a:p>
        </p:txBody>
      </p:sp>
      <p:sp>
        <p:nvSpPr>
          <p:cNvPr id="9" name="CuadroTexto 8">
            <a:extLst>
              <a:ext uri="{FF2B5EF4-FFF2-40B4-BE49-F238E27FC236}">
                <a16:creationId xmlns:a16="http://schemas.microsoft.com/office/drawing/2014/main" id="{FCFDBF06-651A-44EB-B6A9-DB1D8A4A92D2}"/>
              </a:ext>
            </a:extLst>
          </p:cNvPr>
          <p:cNvSpPr txBox="1"/>
          <p:nvPr/>
        </p:nvSpPr>
        <p:spPr>
          <a:xfrm>
            <a:off x="5436097" y="3252093"/>
            <a:ext cx="720080" cy="292388"/>
          </a:xfrm>
          <a:prstGeom prst="rect">
            <a:avLst/>
          </a:prstGeom>
          <a:noFill/>
        </p:spPr>
        <p:txBody>
          <a:bodyPr wrap="square" rtlCol="0">
            <a:spAutoFit/>
          </a:bodyPr>
          <a:lstStyle/>
          <a:p>
            <a:r>
              <a:rPr lang="es-ES" sz="1300" dirty="0"/>
              <a:t>FK</a:t>
            </a:r>
          </a:p>
        </p:txBody>
      </p:sp>
    </p:spTree>
    <p:extLst>
      <p:ext uri="{BB962C8B-B14F-4D97-AF65-F5344CB8AC3E}">
        <p14:creationId xmlns:p14="http://schemas.microsoft.com/office/powerpoint/2010/main" val="3022588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D94E64-35CE-4EBA-9BDF-0A76E1FD628E}"/>
              </a:ext>
            </a:extLst>
          </p:cNvPr>
          <p:cNvSpPr>
            <a:spLocks noGrp="1"/>
          </p:cNvSpPr>
          <p:nvPr>
            <p:ph type="title"/>
          </p:nvPr>
        </p:nvSpPr>
        <p:spPr>
          <a:xfrm>
            <a:off x="314530" y="409523"/>
            <a:ext cx="8520600" cy="572700"/>
          </a:xfrm>
        </p:spPr>
        <p:txBody>
          <a:bodyPr>
            <a:normAutofit fontScale="90000"/>
          </a:bodyPr>
          <a:lstStyle/>
          <a:p>
            <a:r>
              <a:rPr lang="es-ES" dirty="0"/>
              <a:t>¿Sabías que…?</a:t>
            </a:r>
          </a:p>
        </p:txBody>
      </p:sp>
      <p:sp>
        <p:nvSpPr>
          <p:cNvPr id="3" name="Marcador de texto 2">
            <a:extLst>
              <a:ext uri="{FF2B5EF4-FFF2-40B4-BE49-F238E27FC236}">
                <a16:creationId xmlns:a16="http://schemas.microsoft.com/office/drawing/2014/main" id="{10D04467-124B-401C-BBC3-40B880386CD7}"/>
              </a:ext>
            </a:extLst>
          </p:cNvPr>
          <p:cNvSpPr>
            <a:spLocks noGrp="1"/>
          </p:cNvSpPr>
          <p:nvPr>
            <p:ph type="body" idx="1"/>
          </p:nvPr>
        </p:nvSpPr>
        <p:spPr>
          <a:xfrm>
            <a:off x="467544" y="1635646"/>
            <a:ext cx="8520600" cy="3295474"/>
          </a:xfrm>
        </p:spPr>
        <p:txBody>
          <a:bodyPr>
            <a:noAutofit/>
          </a:bodyPr>
          <a:lstStyle/>
          <a:p>
            <a:pPr marL="114300" indent="0">
              <a:buNone/>
            </a:pPr>
            <a:r>
              <a:rPr lang="es-ES" sz="1600" dirty="0">
                <a:latin typeface="Calibri" panose="020F0502020204030204" pitchFamily="34" charset="0"/>
                <a:cs typeface="Calibri" panose="020F0502020204030204" pitchFamily="34" charset="0"/>
              </a:rPr>
              <a:t>Durante los primeros años de las bases de datos, se utilizó el </a:t>
            </a:r>
            <a:r>
              <a:rPr lang="es-ES" sz="1600" b="1" dirty="0">
                <a:latin typeface="Calibri" panose="020F0502020204030204" pitchFamily="34" charset="0"/>
                <a:cs typeface="Calibri" panose="020F0502020204030204" pitchFamily="34" charset="0"/>
              </a:rPr>
              <a:t>modelo jerárquico </a:t>
            </a:r>
            <a:r>
              <a:rPr lang="es-ES" sz="1600" dirty="0">
                <a:latin typeface="Calibri" panose="020F0502020204030204" pitchFamily="34" charset="0"/>
                <a:cs typeface="Calibri" panose="020F0502020204030204" pitchFamily="34" charset="0"/>
              </a:rPr>
              <a:t>como la primera forma de describir de forma más humana una base de datos. Después reinó el </a:t>
            </a:r>
            <a:r>
              <a:rPr lang="es-ES" sz="1600" b="1" dirty="0">
                <a:latin typeface="Calibri" panose="020F0502020204030204" pitchFamily="34" charset="0"/>
                <a:cs typeface="Calibri" panose="020F0502020204030204" pitchFamily="34" charset="0"/>
              </a:rPr>
              <a:t>modelo en red</a:t>
            </a:r>
            <a:r>
              <a:rPr lang="es-ES" sz="1600" dirty="0">
                <a:latin typeface="Calibri" panose="020F0502020204030204" pitchFamily="34" charset="0"/>
                <a:cs typeface="Calibri" panose="020F0502020204030204" pitchFamily="34" charset="0"/>
              </a:rPr>
              <a:t> especialmente en su norma </a:t>
            </a:r>
            <a:r>
              <a:rPr lang="es-ES" sz="1600" b="1" dirty="0" err="1">
                <a:latin typeface="Calibri" panose="020F0502020204030204" pitchFamily="34" charset="0"/>
                <a:cs typeface="Calibri" panose="020F0502020204030204" pitchFamily="34" charset="0"/>
              </a:rPr>
              <a:t>Codasyl</a:t>
            </a:r>
            <a:r>
              <a:rPr lang="es-ES" sz="1600" dirty="0">
                <a:latin typeface="Calibri" panose="020F0502020204030204" pitchFamily="34" charset="0"/>
                <a:cs typeface="Calibri" panose="020F0502020204030204" pitchFamily="34" charset="0"/>
              </a:rPr>
              <a:t>. Así a principios de los 70 parecía que el modelo a aplicar al implementar bases de datos sería </a:t>
            </a:r>
            <a:r>
              <a:rPr lang="es-ES" sz="1600" dirty="0" err="1">
                <a:latin typeface="Calibri" panose="020F0502020204030204" pitchFamily="34" charset="0"/>
                <a:cs typeface="Calibri" panose="020F0502020204030204" pitchFamily="34" charset="0"/>
              </a:rPr>
              <a:t>Codasyl</a:t>
            </a:r>
            <a:r>
              <a:rPr lang="es-ES" sz="1600" dirty="0">
                <a:latin typeface="Calibri" panose="020F0502020204030204" pitchFamily="34" charset="0"/>
                <a:cs typeface="Calibri" panose="020F0502020204030204" pitchFamily="34" charset="0"/>
              </a:rPr>
              <a:t> y lo sería por muchos años.</a:t>
            </a:r>
          </a:p>
          <a:p>
            <a:pPr marL="114300" indent="0">
              <a:buNone/>
            </a:pPr>
            <a:endParaRPr lang="es-ES" sz="1600" dirty="0">
              <a:latin typeface="Calibri" panose="020F0502020204030204" pitchFamily="34" charset="0"/>
              <a:cs typeface="Calibri" panose="020F0502020204030204" pitchFamily="34" charset="0"/>
            </a:endParaRPr>
          </a:p>
          <a:p>
            <a:pPr marL="114300" indent="0">
              <a:buNone/>
            </a:pPr>
            <a:r>
              <a:rPr lang="es-ES" sz="1600" dirty="0">
                <a:latin typeface="Calibri" panose="020F0502020204030204" pitchFamily="34" charset="0"/>
                <a:cs typeface="Calibri" panose="020F0502020204030204" pitchFamily="34" charset="0"/>
              </a:rPr>
              <a:t>Sin embargo, </a:t>
            </a:r>
            <a:r>
              <a:rPr lang="es-ES" sz="1600" b="1" dirty="0">
                <a:latin typeface="Calibri" panose="020F0502020204030204" pitchFamily="34" charset="0"/>
                <a:cs typeface="Calibri" panose="020F0502020204030204" pitchFamily="34" charset="0"/>
              </a:rPr>
              <a:t>Edgar Frank Codd</a:t>
            </a:r>
            <a:r>
              <a:rPr lang="es-ES" sz="1600" dirty="0">
                <a:latin typeface="Calibri" panose="020F0502020204030204" pitchFamily="34" charset="0"/>
                <a:cs typeface="Calibri" panose="020F0502020204030204" pitchFamily="34" charset="0"/>
              </a:rPr>
              <a:t> definió las bases del modelo relacional a finales de los 60. En 1970 publica el documento </a:t>
            </a:r>
            <a:r>
              <a:rPr lang="es-ES" sz="1600" i="1" dirty="0">
                <a:latin typeface="Calibri" panose="020F0502020204030204" pitchFamily="34" charset="0"/>
                <a:cs typeface="Calibri" panose="020F0502020204030204" pitchFamily="34" charset="0"/>
              </a:rPr>
              <a:t>“A </a:t>
            </a:r>
            <a:r>
              <a:rPr lang="es-ES" sz="1600" i="1" dirty="0" err="1">
                <a:latin typeface="Calibri" panose="020F0502020204030204" pitchFamily="34" charset="0"/>
                <a:cs typeface="Calibri" panose="020F0502020204030204" pitchFamily="34" charset="0"/>
              </a:rPr>
              <a:t>Relational</a:t>
            </a:r>
            <a:r>
              <a:rPr lang="es-ES" sz="1600" i="1" dirty="0">
                <a:latin typeface="Calibri" panose="020F0502020204030204" pitchFamily="34" charset="0"/>
                <a:cs typeface="Calibri" panose="020F0502020204030204" pitchFamily="34" charset="0"/>
              </a:rPr>
              <a:t> </a:t>
            </a:r>
            <a:r>
              <a:rPr lang="es-ES" sz="1600" i="1" dirty="0" err="1">
                <a:latin typeface="Calibri" panose="020F0502020204030204" pitchFamily="34" charset="0"/>
                <a:cs typeface="Calibri" panose="020F0502020204030204" pitchFamily="34" charset="0"/>
              </a:rPr>
              <a:t>Model</a:t>
            </a:r>
            <a:r>
              <a:rPr lang="es-ES" sz="1600" i="1" dirty="0">
                <a:latin typeface="Calibri" panose="020F0502020204030204" pitchFamily="34" charset="0"/>
                <a:cs typeface="Calibri" panose="020F0502020204030204" pitchFamily="34" charset="0"/>
              </a:rPr>
              <a:t> </a:t>
            </a:r>
            <a:r>
              <a:rPr lang="es-ES" sz="1600" i="1" dirty="0" err="1">
                <a:latin typeface="Calibri" panose="020F0502020204030204" pitchFamily="34" charset="0"/>
                <a:cs typeface="Calibri" panose="020F0502020204030204" pitchFamily="34" charset="0"/>
              </a:rPr>
              <a:t>of</a:t>
            </a:r>
            <a:r>
              <a:rPr lang="es-ES" sz="1600" i="1" dirty="0">
                <a:latin typeface="Calibri" panose="020F0502020204030204" pitchFamily="34" charset="0"/>
                <a:cs typeface="Calibri" panose="020F0502020204030204" pitchFamily="34" charset="0"/>
              </a:rPr>
              <a:t> data </a:t>
            </a:r>
            <a:r>
              <a:rPr lang="es-ES" sz="1600" i="1" dirty="0" err="1">
                <a:latin typeface="Calibri" panose="020F0502020204030204" pitchFamily="34" charset="0"/>
                <a:cs typeface="Calibri" panose="020F0502020204030204" pitchFamily="34" charset="0"/>
              </a:rPr>
              <a:t>for</a:t>
            </a:r>
            <a:r>
              <a:rPr lang="es-ES" sz="1600" i="1" dirty="0">
                <a:latin typeface="Calibri" panose="020F0502020204030204" pitchFamily="34" charset="0"/>
                <a:cs typeface="Calibri" panose="020F0502020204030204" pitchFamily="34" charset="0"/>
              </a:rPr>
              <a:t> </a:t>
            </a:r>
            <a:r>
              <a:rPr lang="es-ES" sz="1600" i="1" dirty="0" err="1">
                <a:latin typeface="Calibri" panose="020F0502020204030204" pitchFamily="34" charset="0"/>
                <a:cs typeface="Calibri" panose="020F0502020204030204" pitchFamily="34" charset="0"/>
              </a:rPr>
              <a:t>Large</a:t>
            </a:r>
            <a:r>
              <a:rPr lang="es-ES" sz="1600" i="1" dirty="0">
                <a:latin typeface="Calibri" panose="020F0502020204030204" pitchFamily="34" charset="0"/>
                <a:cs typeface="Calibri" panose="020F0502020204030204" pitchFamily="34" charset="0"/>
              </a:rPr>
              <a:t> </a:t>
            </a:r>
            <a:r>
              <a:rPr lang="es-ES" sz="1600" i="1" dirty="0" err="1">
                <a:latin typeface="Calibri" panose="020F0502020204030204" pitchFamily="34" charset="0"/>
                <a:cs typeface="Calibri" panose="020F0502020204030204" pitchFamily="34" charset="0"/>
              </a:rPr>
              <a:t>Shared</a:t>
            </a:r>
            <a:r>
              <a:rPr lang="es-ES" sz="1600" i="1" dirty="0">
                <a:latin typeface="Calibri" panose="020F0502020204030204" pitchFamily="34" charset="0"/>
                <a:cs typeface="Calibri" panose="020F0502020204030204" pitchFamily="34" charset="0"/>
              </a:rPr>
              <a:t> Data Banks” </a:t>
            </a:r>
            <a:r>
              <a:rPr lang="es-ES" sz="1600" dirty="0">
                <a:latin typeface="Calibri" panose="020F0502020204030204" pitchFamily="34" charset="0"/>
                <a:cs typeface="Calibri" panose="020F0502020204030204" pitchFamily="34" charset="0"/>
              </a:rPr>
              <a:t>(“</a:t>
            </a:r>
            <a:r>
              <a:rPr lang="es-ES" sz="1600" i="1" dirty="0">
                <a:latin typeface="Calibri" panose="020F0502020204030204" pitchFamily="34" charset="0"/>
                <a:cs typeface="Calibri" panose="020F0502020204030204" pitchFamily="34" charset="0"/>
              </a:rPr>
              <a:t>Un modelo relacional de datos para grandes bancos de datos compartidos</a:t>
            </a:r>
            <a:r>
              <a:rPr lang="es-ES" sz="1600" dirty="0">
                <a:latin typeface="Calibri" panose="020F0502020204030204" pitchFamily="34" charset="0"/>
                <a:cs typeface="Calibri" panose="020F0502020204030204" pitchFamily="34" charset="0"/>
              </a:rPr>
              <a:t>”).</a:t>
            </a:r>
          </a:p>
          <a:p>
            <a:pPr marL="114300" indent="0">
              <a:buNone/>
            </a:pPr>
            <a:endParaRPr lang="es-ES" sz="1600" dirty="0">
              <a:latin typeface="Calibri" panose="020F0502020204030204" pitchFamily="34" charset="0"/>
              <a:cs typeface="Calibri" panose="020F0502020204030204" pitchFamily="34" charset="0"/>
            </a:endParaRPr>
          </a:p>
          <a:p>
            <a:pPr marL="114300" indent="0">
              <a:buNone/>
            </a:pPr>
            <a:r>
              <a:rPr lang="es-ES" sz="1600" dirty="0">
                <a:latin typeface="Calibri" panose="020F0502020204030204" pitchFamily="34" charset="0"/>
                <a:cs typeface="Calibri" panose="020F0502020204030204" pitchFamily="34" charset="0"/>
              </a:rPr>
              <a:t>Actualmente se considera que ese es uno de los documentos más influyentes de toda la historia de la informática. Lo es porque en él se definieron las bases del llamado </a:t>
            </a:r>
            <a:r>
              <a:rPr lang="es-ES" sz="1600" b="1" dirty="0">
                <a:latin typeface="Calibri" panose="020F0502020204030204" pitchFamily="34" charset="0"/>
                <a:cs typeface="Calibri" panose="020F0502020204030204" pitchFamily="34" charset="0"/>
              </a:rPr>
              <a:t>Modelo Relacional de Bases de Datos</a:t>
            </a:r>
            <a:r>
              <a:rPr lang="es-ES" sz="1600" dirty="0">
                <a:latin typeface="Calibri" panose="020F0502020204030204" pitchFamily="34" charset="0"/>
                <a:cs typeface="Calibri" panose="020F0502020204030204" pitchFamily="34" charset="0"/>
              </a:rPr>
              <a:t>. Anteriormente el único modelo teórico estandarizado era el modelo </a:t>
            </a:r>
            <a:r>
              <a:rPr lang="es-ES" sz="1600" b="1" dirty="0" err="1">
                <a:latin typeface="Calibri" panose="020F0502020204030204" pitchFamily="34" charset="0"/>
                <a:cs typeface="Calibri" panose="020F0502020204030204" pitchFamily="34" charset="0"/>
              </a:rPr>
              <a:t>Codasyl</a:t>
            </a:r>
            <a:r>
              <a:rPr lang="es-ES" sz="1600" dirty="0">
                <a:latin typeface="Calibri" panose="020F0502020204030204" pitchFamily="34" charset="0"/>
                <a:cs typeface="Calibri" panose="020F0502020204030204" pitchFamily="34" charset="0"/>
              </a:rPr>
              <a:t> que se utilizó masivamente en los años 70 como paradigma del modelo en red de bases de datos.</a:t>
            </a:r>
          </a:p>
          <a:p>
            <a:endParaRPr 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2302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Modelo de base de datos - Wikiwand">
            <a:extLst>
              <a:ext uri="{FF2B5EF4-FFF2-40B4-BE49-F238E27FC236}">
                <a16:creationId xmlns:a16="http://schemas.microsoft.com/office/drawing/2014/main" id="{CCEAC82B-6B06-44B1-8C40-D54B1D4F5E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0"/>
            <a:ext cx="7145337"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680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D94E64-35CE-4EBA-9BDF-0A76E1FD628E}"/>
              </a:ext>
            </a:extLst>
          </p:cNvPr>
          <p:cNvSpPr>
            <a:spLocks noGrp="1"/>
          </p:cNvSpPr>
          <p:nvPr>
            <p:ph type="title"/>
          </p:nvPr>
        </p:nvSpPr>
        <p:spPr>
          <a:xfrm>
            <a:off x="395536" y="627534"/>
            <a:ext cx="6624736" cy="572700"/>
          </a:xfrm>
        </p:spPr>
        <p:txBody>
          <a:bodyPr>
            <a:normAutofit fontScale="90000"/>
          </a:bodyPr>
          <a:lstStyle/>
          <a:p>
            <a:r>
              <a:rPr lang="es-ES" dirty="0"/>
              <a:t>¿Sabías que…?</a:t>
            </a:r>
          </a:p>
        </p:txBody>
      </p:sp>
      <p:sp>
        <p:nvSpPr>
          <p:cNvPr id="3" name="Marcador de texto 2">
            <a:extLst>
              <a:ext uri="{FF2B5EF4-FFF2-40B4-BE49-F238E27FC236}">
                <a16:creationId xmlns:a16="http://schemas.microsoft.com/office/drawing/2014/main" id="{10D04467-124B-401C-BBC3-40B880386CD7}"/>
              </a:ext>
            </a:extLst>
          </p:cNvPr>
          <p:cNvSpPr>
            <a:spLocks noGrp="1"/>
          </p:cNvSpPr>
          <p:nvPr>
            <p:ph type="body" idx="1"/>
          </p:nvPr>
        </p:nvSpPr>
        <p:spPr>
          <a:xfrm>
            <a:off x="310609" y="1491630"/>
            <a:ext cx="8449262" cy="3819788"/>
          </a:xfrm>
        </p:spPr>
        <p:txBody>
          <a:bodyPr>
            <a:noAutofit/>
          </a:bodyPr>
          <a:lstStyle/>
          <a:p>
            <a:pPr marL="114300" indent="0" algn="just">
              <a:buNone/>
            </a:pPr>
            <a:endParaRPr lang="es-ES" sz="1600" dirty="0">
              <a:latin typeface="Calibri" panose="020F0502020204030204" pitchFamily="34" charset="0"/>
              <a:cs typeface="Calibri" panose="020F0502020204030204" pitchFamily="34" charset="0"/>
            </a:endParaRPr>
          </a:p>
          <a:p>
            <a:pPr marL="114300" indent="0" algn="just">
              <a:buNone/>
            </a:pPr>
            <a:r>
              <a:rPr lang="es-ES" sz="1600" dirty="0">
                <a:latin typeface="Calibri" panose="020F0502020204030204" pitchFamily="34" charset="0"/>
                <a:cs typeface="Calibri" panose="020F0502020204030204" pitchFamily="34" charset="0"/>
              </a:rPr>
              <a:t>Codd se apoya en los trabajos de los matemáticos Cantor y </a:t>
            </a:r>
            <a:r>
              <a:rPr lang="es-ES" sz="1600" dirty="0" err="1">
                <a:latin typeface="Calibri" panose="020F0502020204030204" pitchFamily="34" charset="0"/>
                <a:cs typeface="Calibri" panose="020F0502020204030204" pitchFamily="34" charset="0"/>
              </a:rPr>
              <a:t>Childs</a:t>
            </a:r>
            <a:r>
              <a:rPr lang="es-ES" sz="1600" dirty="0">
                <a:latin typeface="Calibri" panose="020F0502020204030204" pitchFamily="34" charset="0"/>
                <a:cs typeface="Calibri" panose="020F0502020204030204" pitchFamily="34" charset="0"/>
              </a:rPr>
              <a:t> (cuya </a:t>
            </a:r>
            <a:r>
              <a:rPr lang="es-ES" sz="1600" b="1" dirty="0">
                <a:latin typeface="Calibri" panose="020F0502020204030204" pitchFamily="34" charset="0"/>
                <a:cs typeface="Calibri" panose="020F0502020204030204" pitchFamily="34" charset="0"/>
              </a:rPr>
              <a:t>teoría de conjuntos es la verdadera base del modelo relacional</a:t>
            </a:r>
            <a:r>
              <a:rPr lang="es-ES" sz="1600" dirty="0">
                <a:latin typeface="Calibri" panose="020F0502020204030204" pitchFamily="34" charset="0"/>
                <a:cs typeface="Calibri" panose="020F0502020204030204" pitchFamily="34" charset="0"/>
              </a:rPr>
              <a:t>). Según Codd, </a:t>
            </a:r>
            <a:r>
              <a:rPr lang="es-ES" sz="1600" b="1" dirty="0">
                <a:latin typeface="Calibri" panose="020F0502020204030204" pitchFamily="34" charset="0"/>
                <a:cs typeface="Calibri" panose="020F0502020204030204" pitchFamily="34" charset="0"/>
              </a:rPr>
              <a:t>los datos se agrupan en relaciones (actualmente llamadas tablas</a:t>
            </a:r>
            <a:r>
              <a:rPr lang="es-ES" sz="1600" dirty="0">
                <a:latin typeface="Calibri" panose="020F0502020204030204" pitchFamily="34" charset="0"/>
                <a:cs typeface="Calibri" panose="020F0502020204030204" pitchFamily="34" charset="0"/>
              </a:rPr>
              <a:t>), las cuales son una estructura que </a:t>
            </a:r>
            <a:r>
              <a:rPr lang="es-ES" sz="1600" b="1" dirty="0">
                <a:latin typeface="Calibri" panose="020F0502020204030204" pitchFamily="34" charset="0"/>
                <a:cs typeface="Calibri" panose="020F0502020204030204" pitchFamily="34" charset="0"/>
              </a:rPr>
              <a:t>aglutina datos referidos a una misma entidad de forma organizada</a:t>
            </a:r>
            <a:r>
              <a:rPr lang="es-ES" sz="1600" dirty="0">
                <a:latin typeface="Calibri" panose="020F0502020204030204" pitchFamily="34" charset="0"/>
                <a:cs typeface="Calibri" panose="020F0502020204030204" pitchFamily="34" charset="0"/>
              </a:rPr>
              <a:t>. Las relaciones, además, estructuran los datos de forma independiente respecto a su almacenamiento real en la computadora. Es decir, </a:t>
            </a:r>
            <a:r>
              <a:rPr lang="es-ES" sz="1600" b="1" dirty="0">
                <a:latin typeface="Calibri" panose="020F0502020204030204" pitchFamily="34" charset="0"/>
                <a:cs typeface="Calibri" panose="020F0502020204030204" pitchFamily="34" charset="0"/>
              </a:rPr>
              <a:t>es un elemento conceptual, no físico.</a:t>
            </a:r>
          </a:p>
          <a:p>
            <a:pPr marL="114300" indent="0" algn="just">
              <a:buNone/>
            </a:pPr>
            <a:endParaRPr lang="es-ES" sz="1600" dirty="0">
              <a:latin typeface="Calibri" panose="020F0502020204030204" pitchFamily="34" charset="0"/>
              <a:cs typeface="Calibri" panose="020F0502020204030204" pitchFamily="34" charset="0"/>
            </a:endParaRPr>
          </a:p>
          <a:p>
            <a:pPr marL="114300" indent="0" algn="just">
              <a:buNone/>
            </a:pPr>
            <a:r>
              <a:rPr lang="es-ES" sz="1600" dirty="0">
                <a:latin typeface="Calibri" panose="020F0502020204030204" pitchFamily="34" charset="0"/>
                <a:cs typeface="Calibri" panose="020F0502020204030204" pitchFamily="34" charset="0"/>
              </a:rPr>
              <a:t>Lo que Codd intentaba fundamentalmente es </a:t>
            </a:r>
            <a:r>
              <a:rPr lang="es-ES" sz="1600" b="1" dirty="0">
                <a:latin typeface="Calibri" panose="020F0502020204030204" pitchFamily="34" charset="0"/>
                <a:cs typeface="Calibri" panose="020F0502020204030204" pitchFamily="34" charset="0"/>
              </a:rPr>
              <a:t>evitar que las usuarias y usuarios de la base de datos tuvieran que verse obligadas a aprender los entresijos internos del sistema</a:t>
            </a:r>
            <a:r>
              <a:rPr lang="es-ES" sz="1600" dirty="0">
                <a:latin typeface="Calibri" panose="020F0502020204030204" pitchFamily="34" charset="0"/>
                <a:cs typeface="Calibri" panose="020F0502020204030204" pitchFamily="34" charset="0"/>
              </a:rPr>
              <a:t>. Esto es lo que ocurría con el modelo en red, dominante cuando Codd diseñó el modelo relacional, que era bastante </a:t>
            </a:r>
            <a:r>
              <a:rPr lang="es-ES" sz="1600" i="1" dirty="0">
                <a:latin typeface="Calibri" panose="020F0502020204030204" pitchFamily="34" charset="0"/>
                <a:cs typeface="Calibri" panose="020F0502020204030204" pitchFamily="34" charset="0"/>
              </a:rPr>
              <a:t>físico</a:t>
            </a:r>
            <a:r>
              <a:rPr lang="es-ES" sz="1600" dirty="0">
                <a:latin typeface="Calibri" panose="020F0502020204030204" pitchFamily="34" charset="0"/>
                <a:cs typeface="Calibri" panose="020F0502020204030204" pitchFamily="34" charset="0"/>
              </a:rPr>
              <a:t>. Su enfoque fue revolucionario al evitar conceptos del mundo de la computación en su modelo.</a:t>
            </a:r>
          </a:p>
          <a:p>
            <a:pPr marL="114300" indent="0" algn="just">
              <a:buNone/>
            </a:pPr>
            <a:endParaRPr lang="es-ES" sz="1600" dirty="0">
              <a:latin typeface="Calibri" panose="020F0502020204030204" pitchFamily="34" charset="0"/>
              <a:cs typeface="Calibri" panose="020F0502020204030204" pitchFamily="34" charset="0"/>
            </a:endParaRPr>
          </a:p>
          <a:p>
            <a:pPr algn="just"/>
            <a:endParaRPr 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8086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89F4D-8B08-47E3-9AF4-85DCA9BE382A}"/>
              </a:ext>
            </a:extLst>
          </p:cNvPr>
          <p:cNvSpPr>
            <a:spLocks noGrp="1"/>
          </p:cNvSpPr>
          <p:nvPr>
            <p:ph type="title"/>
          </p:nvPr>
        </p:nvSpPr>
        <p:spPr>
          <a:xfrm>
            <a:off x="539552" y="555526"/>
            <a:ext cx="8520600" cy="572700"/>
          </a:xfrm>
        </p:spPr>
        <p:txBody>
          <a:bodyPr>
            <a:normAutofit fontScale="90000"/>
          </a:bodyPr>
          <a:lstStyle/>
          <a:p>
            <a:r>
              <a:rPr lang="es-ES" dirty="0"/>
              <a:t>¿Sabías que…?</a:t>
            </a:r>
          </a:p>
        </p:txBody>
      </p:sp>
      <p:sp>
        <p:nvSpPr>
          <p:cNvPr id="3" name="Marcador de texto 2">
            <a:extLst>
              <a:ext uri="{FF2B5EF4-FFF2-40B4-BE49-F238E27FC236}">
                <a16:creationId xmlns:a16="http://schemas.microsoft.com/office/drawing/2014/main" id="{C2679221-4649-402A-A5BF-D3B4DFAEC70D}"/>
              </a:ext>
            </a:extLst>
          </p:cNvPr>
          <p:cNvSpPr>
            <a:spLocks noGrp="1"/>
          </p:cNvSpPr>
          <p:nvPr>
            <p:ph type="body" idx="1"/>
          </p:nvPr>
        </p:nvSpPr>
        <p:spPr>
          <a:xfrm>
            <a:off x="323528" y="1851670"/>
            <a:ext cx="8446305" cy="2520280"/>
          </a:xfrm>
        </p:spPr>
        <p:txBody>
          <a:bodyPr>
            <a:noAutofit/>
          </a:bodyPr>
          <a:lstStyle/>
          <a:p>
            <a:pPr marL="114300" indent="0" algn="just">
              <a:buNone/>
            </a:pPr>
            <a:endParaRPr lang="es-ES" sz="1600" dirty="0">
              <a:latin typeface="Calibri" panose="020F0502020204030204" pitchFamily="34" charset="0"/>
              <a:cs typeface="Calibri" panose="020F0502020204030204" pitchFamily="34" charset="0"/>
            </a:endParaRPr>
          </a:p>
          <a:p>
            <a:pPr marL="114300" indent="0" algn="just">
              <a:buNone/>
            </a:pPr>
            <a:r>
              <a:rPr lang="es-ES" sz="1600" dirty="0">
                <a:latin typeface="Calibri" panose="020F0502020204030204" pitchFamily="34" charset="0"/>
                <a:cs typeface="Calibri" panose="020F0502020204030204" pitchFamily="34" charset="0"/>
              </a:rPr>
              <a:t>Aunque trabajaba para </a:t>
            </a:r>
            <a:r>
              <a:rPr lang="es-ES" sz="1600" b="1" dirty="0">
                <a:latin typeface="Calibri" panose="020F0502020204030204" pitchFamily="34" charset="0"/>
                <a:cs typeface="Calibri" panose="020F0502020204030204" pitchFamily="34" charset="0"/>
              </a:rPr>
              <a:t>IBM</a:t>
            </a:r>
            <a:r>
              <a:rPr lang="es-ES" sz="1600" dirty="0">
                <a:latin typeface="Calibri" panose="020F0502020204030204" pitchFamily="34" charset="0"/>
                <a:cs typeface="Calibri" panose="020F0502020204030204" pitchFamily="34" charset="0"/>
              </a:rPr>
              <a:t>, esta empresa no recibió de buen grado sus teorías. De hecho, IBM continuó trabajando en su sistema gestor de bases de datos en red </a:t>
            </a:r>
            <a:r>
              <a:rPr lang="es-ES" sz="1600" b="1" dirty="0">
                <a:latin typeface="Calibri" panose="020F0502020204030204" pitchFamily="34" charset="0"/>
                <a:cs typeface="Calibri" panose="020F0502020204030204" pitchFamily="34" charset="0"/>
              </a:rPr>
              <a:t>IMS</a:t>
            </a:r>
            <a:r>
              <a:rPr lang="es-ES" sz="1600" dirty="0">
                <a:latin typeface="Calibri" panose="020F0502020204030204" pitchFamily="34" charset="0"/>
                <a:cs typeface="Calibri" panose="020F0502020204030204" pitchFamily="34" charset="0"/>
              </a:rPr>
              <a:t>. Fueron otras empresas (en especial </a:t>
            </a:r>
            <a:r>
              <a:rPr lang="es-ES" sz="1600" b="1" dirty="0">
                <a:latin typeface="Calibri" panose="020F0502020204030204" pitchFamily="34" charset="0"/>
                <a:cs typeface="Calibri" panose="020F0502020204030204" pitchFamily="34" charset="0"/>
              </a:rPr>
              <a:t>Oracle</a:t>
            </a:r>
            <a:r>
              <a:rPr lang="es-ES" sz="1600" dirty="0">
                <a:latin typeface="Calibri" panose="020F0502020204030204" pitchFamily="34" charset="0"/>
                <a:cs typeface="Calibri" panose="020F0502020204030204" pitchFamily="34" charset="0"/>
              </a:rPr>
              <a:t>) las que implementaron sus teorías. </a:t>
            </a:r>
          </a:p>
          <a:p>
            <a:pPr marL="114300" indent="0" algn="just">
              <a:buNone/>
            </a:pPr>
            <a:endParaRPr lang="es-ES" sz="1600" dirty="0">
              <a:latin typeface="Calibri" panose="020F0502020204030204" pitchFamily="34" charset="0"/>
              <a:cs typeface="Calibri" panose="020F0502020204030204" pitchFamily="34" charset="0"/>
            </a:endParaRPr>
          </a:p>
          <a:p>
            <a:pPr marL="114300" indent="0" algn="just">
              <a:buNone/>
            </a:pPr>
            <a:r>
              <a:rPr lang="es-ES" sz="1600" dirty="0">
                <a:latin typeface="Calibri" panose="020F0502020204030204" pitchFamily="34" charset="0"/>
                <a:cs typeface="Calibri" panose="020F0502020204030204" pitchFamily="34" charset="0"/>
              </a:rPr>
              <a:t>Pocos años después, el modelo se empezó a utilizar cada vez más hasta, finalmente, ser el modelo de bases de datos más popular. Hoy en día casi todas las bases de datos siguen este modelo, aunque en estos años han aparecido rivales cada vez más fuertes en las llamadas bases de datos </a:t>
            </a:r>
            <a:r>
              <a:rPr lang="es-ES" sz="1600" b="1" dirty="0">
                <a:latin typeface="Calibri" panose="020F0502020204030204" pitchFamily="34" charset="0"/>
                <a:cs typeface="Calibri" panose="020F0502020204030204" pitchFamily="34" charset="0"/>
              </a:rPr>
              <a:t>NoSQL</a:t>
            </a:r>
            <a:r>
              <a:rPr lang="es-ES" sz="1600" dirty="0">
                <a:latin typeface="Calibri" panose="020F0502020204030204" pitchFamily="34" charset="0"/>
                <a:cs typeface="Calibri" panose="020F0502020204030204" pitchFamily="34" charset="0"/>
              </a:rPr>
              <a:t>, que han demostrado un gran eficacia en bases de datos que necesitan una enorme cantidad de instrucciones de modificación por minuto.</a:t>
            </a:r>
          </a:p>
          <a:p>
            <a:pPr algn="just"/>
            <a:endParaRPr 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367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6;p13"/>
          <p:cNvSpPr txBox="1">
            <a:spLocks/>
          </p:cNvSpPr>
          <p:nvPr/>
        </p:nvSpPr>
        <p:spPr>
          <a:xfrm>
            <a:off x="179512" y="1631290"/>
            <a:ext cx="8520600" cy="216024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800"/>
              <a:buFont typeface="Alfa Slab One"/>
              <a:buNone/>
              <a:defRPr sz="6800" b="0" i="0" u="none" strike="noStrike" cap="none">
                <a:solidFill>
                  <a:schemeClr val="lt1"/>
                </a:solidFill>
                <a:latin typeface="Alfa Slab One"/>
                <a:ea typeface="Alfa Slab One"/>
                <a:cs typeface="Alfa Slab One"/>
                <a:sym typeface="Alfa Slab One"/>
              </a:defRPr>
            </a:lvl1pPr>
            <a:lvl2pPr marR="0" lvl="1" algn="l" rtl="0">
              <a:lnSpc>
                <a:spcPct val="100000"/>
              </a:lnSpc>
              <a:spcBef>
                <a:spcPts val="0"/>
              </a:spcBef>
              <a:spcAft>
                <a:spcPts val="0"/>
              </a:spcAft>
              <a:buClr>
                <a:schemeClr val="lt1"/>
              </a:buClr>
              <a:buSzPts val="6800"/>
              <a:buFont typeface="Alfa Slab One"/>
              <a:buNone/>
              <a:defRPr sz="6800" b="0" i="0" u="none" strike="noStrike" cap="none">
                <a:solidFill>
                  <a:schemeClr val="lt1"/>
                </a:solidFill>
                <a:latin typeface="Alfa Slab One"/>
                <a:ea typeface="Alfa Slab One"/>
                <a:cs typeface="Alfa Slab One"/>
                <a:sym typeface="Alfa Slab One"/>
              </a:defRPr>
            </a:lvl2pPr>
            <a:lvl3pPr marR="0" lvl="2" algn="l" rtl="0">
              <a:lnSpc>
                <a:spcPct val="100000"/>
              </a:lnSpc>
              <a:spcBef>
                <a:spcPts val="0"/>
              </a:spcBef>
              <a:spcAft>
                <a:spcPts val="0"/>
              </a:spcAft>
              <a:buClr>
                <a:schemeClr val="lt1"/>
              </a:buClr>
              <a:buSzPts val="6800"/>
              <a:buFont typeface="Alfa Slab One"/>
              <a:buNone/>
              <a:defRPr sz="6800" b="0" i="0" u="none" strike="noStrike" cap="none">
                <a:solidFill>
                  <a:schemeClr val="lt1"/>
                </a:solidFill>
                <a:latin typeface="Alfa Slab One"/>
                <a:ea typeface="Alfa Slab One"/>
                <a:cs typeface="Alfa Slab One"/>
                <a:sym typeface="Alfa Slab One"/>
              </a:defRPr>
            </a:lvl3pPr>
            <a:lvl4pPr marR="0" lvl="3" algn="l" rtl="0">
              <a:lnSpc>
                <a:spcPct val="100000"/>
              </a:lnSpc>
              <a:spcBef>
                <a:spcPts val="0"/>
              </a:spcBef>
              <a:spcAft>
                <a:spcPts val="0"/>
              </a:spcAft>
              <a:buClr>
                <a:schemeClr val="lt1"/>
              </a:buClr>
              <a:buSzPts val="6800"/>
              <a:buFont typeface="Alfa Slab One"/>
              <a:buNone/>
              <a:defRPr sz="6800" b="0" i="0" u="none" strike="noStrike" cap="none">
                <a:solidFill>
                  <a:schemeClr val="lt1"/>
                </a:solidFill>
                <a:latin typeface="Alfa Slab One"/>
                <a:ea typeface="Alfa Slab One"/>
                <a:cs typeface="Alfa Slab One"/>
                <a:sym typeface="Alfa Slab One"/>
              </a:defRPr>
            </a:lvl4pPr>
            <a:lvl5pPr marR="0" lvl="4" algn="l" rtl="0">
              <a:lnSpc>
                <a:spcPct val="100000"/>
              </a:lnSpc>
              <a:spcBef>
                <a:spcPts val="0"/>
              </a:spcBef>
              <a:spcAft>
                <a:spcPts val="0"/>
              </a:spcAft>
              <a:buClr>
                <a:schemeClr val="lt1"/>
              </a:buClr>
              <a:buSzPts val="6800"/>
              <a:buFont typeface="Alfa Slab One"/>
              <a:buNone/>
              <a:defRPr sz="6800" b="0" i="0" u="none" strike="noStrike" cap="none">
                <a:solidFill>
                  <a:schemeClr val="lt1"/>
                </a:solidFill>
                <a:latin typeface="Alfa Slab One"/>
                <a:ea typeface="Alfa Slab One"/>
                <a:cs typeface="Alfa Slab One"/>
                <a:sym typeface="Alfa Slab One"/>
              </a:defRPr>
            </a:lvl5pPr>
            <a:lvl6pPr marR="0" lvl="5" algn="l" rtl="0">
              <a:lnSpc>
                <a:spcPct val="100000"/>
              </a:lnSpc>
              <a:spcBef>
                <a:spcPts val="0"/>
              </a:spcBef>
              <a:spcAft>
                <a:spcPts val="0"/>
              </a:spcAft>
              <a:buClr>
                <a:schemeClr val="lt1"/>
              </a:buClr>
              <a:buSzPts val="6800"/>
              <a:buFont typeface="Alfa Slab One"/>
              <a:buNone/>
              <a:defRPr sz="6800" b="0" i="0" u="none" strike="noStrike" cap="none">
                <a:solidFill>
                  <a:schemeClr val="lt1"/>
                </a:solidFill>
                <a:latin typeface="Alfa Slab One"/>
                <a:ea typeface="Alfa Slab One"/>
                <a:cs typeface="Alfa Slab One"/>
                <a:sym typeface="Alfa Slab One"/>
              </a:defRPr>
            </a:lvl6pPr>
            <a:lvl7pPr marR="0" lvl="6" algn="l" rtl="0">
              <a:lnSpc>
                <a:spcPct val="100000"/>
              </a:lnSpc>
              <a:spcBef>
                <a:spcPts val="0"/>
              </a:spcBef>
              <a:spcAft>
                <a:spcPts val="0"/>
              </a:spcAft>
              <a:buClr>
                <a:schemeClr val="lt1"/>
              </a:buClr>
              <a:buSzPts val="6800"/>
              <a:buFont typeface="Alfa Slab One"/>
              <a:buNone/>
              <a:defRPr sz="6800" b="0" i="0" u="none" strike="noStrike" cap="none">
                <a:solidFill>
                  <a:schemeClr val="lt1"/>
                </a:solidFill>
                <a:latin typeface="Alfa Slab One"/>
                <a:ea typeface="Alfa Slab One"/>
                <a:cs typeface="Alfa Slab One"/>
                <a:sym typeface="Alfa Slab One"/>
              </a:defRPr>
            </a:lvl7pPr>
            <a:lvl8pPr marR="0" lvl="7" algn="l" rtl="0">
              <a:lnSpc>
                <a:spcPct val="100000"/>
              </a:lnSpc>
              <a:spcBef>
                <a:spcPts val="0"/>
              </a:spcBef>
              <a:spcAft>
                <a:spcPts val="0"/>
              </a:spcAft>
              <a:buClr>
                <a:schemeClr val="lt1"/>
              </a:buClr>
              <a:buSzPts val="6800"/>
              <a:buFont typeface="Alfa Slab One"/>
              <a:buNone/>
              <a:defRPr sz="6800" b="0" i="0" u="none" strike="noStrike" cap="none">
                <a:solidFill>
                  <a:schemeClr val="lt1"/>
                </a:solidFill>
                <a:latin typeface="Alfa Slab One"/>
                <a:ea typeface="Alfa Slab One"/>
                <a:cs typeface="Alfa Slab One"/>
                <a:sym typeface="Alfa Slab One"/>
              </a:defRPr>
            </a:lvl8pPr>
            <a:lvl9pPr marR="0" lvl="8" algn="l" rtl="0">
              <a:lnSpc>
                <a:spcPct val="100000"/>
              </a:lnSpc>
              <a:spcBef>
                <a:spcPts val="0"/>
              </a:spcBef>
              <a:spcAft>
                <a:spcPts val="0"/>
              </a:spcAft>
              <a:buClr>
                <a:schemeClr val="lt1"/>
              </a:buClr>
              <a:buSzPts val="6800"/>
              <a:buFont typeface="Alfa Slab One"/>
              <a:buNone/>
              <a:defRPr sz="6800" b="0" i="0" u="none" strike="noStrike" cap="none">
                <a:solidFill>
                  <a:schemeClr val="lt1"/>
                </a:solidFill>
                <a:latin typeface="Alfa Slab One"/>
                <a:ea typeface="Alfa Slab One"/>
                <a:cs typeface="Alfa Slab One"/>
                <a:sym typeface="Alfa Slab One"/>
              </a:defRPr>
            </a:lvl9pPr>
          </a:lstStyle>
          <a:p>
            <a:pPr algn="ctr"/>
            <a:r>
              <a:rPr lang="es-ES" sz="4000" dirty="0">
                <a:solidFill>
                  <a:srgbClr val="92D050"/>
                </a:solidFill>
                <a:latin typeface="Calibri" panose="020F0502020204030204" pitchFamily="34" charset="0"/>
                <a:cs typeface="Calibri" panose="020F0502020204030204" pitchFamily="34" charset="0"/>
              </a:rPr>
              <a:t>Parte2</a:t>
            </a:r>
            <a:r>
              <a:rPr lang="es-ES" sz="4000" dirty="0" smtClean="0">
                <a:solidFill>
                  <a:srgbClr val="92D050"/>
                </a:solidFill>
                <a:latin typeface="Calibri" panose="020F0502020204030204" pitchFamily="34" charset="0"/>
                <a:cs typeface="Calibri" panose="020F0502020204030204" pitchFamily="34" charset="0"/>
              </a:rPr>
              <a:t>.</a:t>
            </a:r>
          </a:p>
          <a:p>
            <a:pPr algn="ctr"/>
            <a:r>
              <a:rPr lang="es-ES" sz="4000" dirty="0" smtClean="0">
                <a:solidFill>
                  <a:srgbClr val="92D050"/>
                </a:solidFill>
                <a:latin typeface="Calibri" panose="020F0502020204030204" pitchFamily="34" charset="0"/>
                <a:cs typeface="Calibri" panose="020F0502020204030204" pitchFamily="34" charset="0"/>
              </a:rPr>
              <a:t> </a:t>
            </a:r>
            <a:endParaRPr lang="es-ES" sz="4000" dirty="0">
              <a:solidFill>
                <a:srgbClr val="92D050"/>
              </a:solidFill>
              <a:latin typeface="Calibri" panose="020F0502020204030204" pitchFamily="34" charset="0"/>
              <a:cs typeface="Calibri" panose="020F0502020204030204" pitchFamily="34" charset="0"/>
            </a:endParaRPr>
          </a:p>
          <a:p>
            <a:pPr algn="ctr"/>
            <a:r>
              <a:rPr lang="es-ES" sz="4000" dirty="0">
                <a:solidFill>
                  <a:srgbClr val="92D050"/>
                </a:solidFill>
                <a:latin typeface="Calibri" panose="020F0502020204030204" pitchFamily="34" charset="0"/>
                <a:cs typeface="Calibri" panose="020F0502020204030204" pitchFamily="34" charset="0"/>
              </a:rPr>
              <a:t>Transformación de </a:t>
            </a:r>
          </a:p>
          <a:p>
            <a:pPr algn="ctr"/>
            <a:r>
              <a:rPr lang="es-ES" sz="4000" dirty="0">
                <a:solidFill>
                  <a:srgbClr val="92D050"/>
                </a:solidFill>
                <a:latin typeface="Calibri" panose="020F0502020204030204" pitchFamily="34" charset="0"/>
                <a:cs typeface="Calibri" panose="020F0502020204030204" pitchFamily="34" charset="0"/>
              </a:rPr>
              <a:t>Diagrama Entidad-Relación </a:t>
            </a:r>
          </a:p>
          <a:p>
            <a:pPr algn="ctr"/>
            <a:r>
              <a:rPr lang="es-ES" sz="4000" dirty="0">
                <a:solidFill>
                  <a:srgbClr val="92D050"/>
                </a:solidFill>
                <a:latin typeface="Calibri" panose="020F0502020204030204" pitchFamily="34" charset="0"/>
                <a:cs typeface="Calibri" panose="020F0502020204030204" pitchFamily="34" charset="0"/>
              </a:rPr>
              <a:t>al Modelo Relacional</a:t>
            </a:r>
          </a:p>
        </p:txBody>
      </p:sp>
      <p:sp>
        <p:nvSpPr>
          <p:cNvPr id="4" name="3 CuadroTexto"/>
          <p:cNvSpPr txBox="1"/>
          <p:nvPr/>
        </p:nvSpPr>
        <p:spPr>
          <a:xfrm>
            <a:off x="3707904" y="4011910"/>
            <a:ext cx="1083951" cy="584775"/>
          </a:xfrm>
          <a:prstGeom prst="rect">
            <a:avLst/>
          </a:prstGeom>
          <a:noFill/>
        </p:spPr>
        <p:txBody>
          <a:bodyPr wrap="none" rtlCol="0">
            <a:spAutoFit/>
          </a:bodyPr>
          <a:lstStyle/>
          <a:p>
            <a:r>
              <a:rPr lang="es-ES" sz="3200" dirty="0" smtClean="0">
                <a:latin typeface="Bahnschrift Light Condensed" panose="020B0502040204020203" pitchFamily="34" charset="0"/>
              </a:rPr>
              <a:t>1º DAM</a:t>
            </a:r>
            <a:endParaRPr lang="es-ES" sz="3200" dirty="0">
              <a:latin typeface="Bahnschrift Light Condensed" panose="020B0502040204020203" pitchFamily="34" charset="0"/>
            </a:endParaRPr>
          </a:p>
        </p:txBody>
      </p:sp>
      <p:sp>
        <p:nvSpPr>
          <p:cNvPr id="5" name="4 Rectángulo"/>
          <p:cNvSpPr/>
          <p:nvPr/>
        </p:nvSpPr>
        <p:spPr>
          <a:xfrm>
            <a:off x="3347864" y="3803200"/>
            <a:ext cx="2016224"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982610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Índice</a:t>
            </a:r>
            <a:endParaRPr/>
          </a:p>
        </p:txBody>
      </p:sp>
      <p:sp>
        <p:nvSpPr>
          <p:cNvPr id="63" name="Google Shape;63;p14"/>
          <p:cNvSpPr txBox="1">
            <a:spLocks noGrp="1"/>
          </p:cNvSpPr>
          <p:nvPr>
            <p:ph type="body" idx="1"/>
          </p:nvPr>
        </p:nvSpPr>
        <p:spPr>
          <a:xfrm>
            <a:off x="467544" y="172710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s" sz="1600" dirty="0">
                <a:latin typeface="Calibri" panose="020F0502020204030204" pitchFamily="34" charset="0"/>
                <a:cs typeface="Calibri" panose="020F0502020204030204" pitchFamily="34" charset="0"/>
              </a:rPr>
              <a:t>Introducción</a:t>
            </a:r>
            <a:endParaRPr sz="1600" dirty="0">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AutoNum type="arabicPeriod"/>
            </a:pPr>
            <a:r>
              <a:rPr lang="es" sz="1600" dirty="0">
                <a:latin typeface="Calibri" panose="020F0502020204030204" pitchFamily="34" charset="0"/>
                <a:cs typeface="Calibri" panose="020F0502020204030204" pitchFamily="34" charset="0"/>
              </a:rPr>
              <a:t>Transformación de entidades fuertes</a:t>
            </a:r>
            <a:endParaRPr sz="1600" dirty="0">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AutoNum type="arabicPeriod"/>
            </a:pPr>
            <a:r>
              <a:rPr lang="es" sz="1600" dirty="0">
                <a:latin typeface="Calibri" panose="020F0502020204030204" pitchFamily="34" charset="0"/>
                <a:cs typeface="Calibri" panose="020F0502020204030204" pitchFamily="34" charset="0"/>
              </a:rPr>
              <a:t>Transformación de entidades débiles</a:t>
            </a:r>
            <a:endParaRPr sz="1600" dirty="0">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AutoNum type="arabicPeriod"/>
            </a:pPr>
            <a:r>
              <a:rPr lang="es" sz="1600" dirty="0">
                <a:latin typeface="Calibri" panose="020F0502020204030204" pitchFamily="34" charset="0"/>
                <a:cs typeface="Calibri" panose="020F0502020204030204" pitchFamily="34" charset="0"/>
              </a:rPr>
              <a:t>Transformación de relaciones</a:t>
            </a:r>
            <a:endParaRPr sz="1600" dirty="0">
              <a:latin typeface="Calibri" panose="020F0502020204030204" pitchFamily="34" charset="0"/>
              <a:cs typeface="Calibri" panose="020F0502020204030204" pitchFamily="34" charset="0"/>
            </a:endParaRPr>
          </a:p>
          <a:p>
            <a:pPr marL="914400" lvl="1" indent="-317500" algn="l" rtl="0">
              <a:spcBef>
                <a:spcPts val="0"/>
              </a:spcBef>
              <a:spcAft>
                <a:spcPts val="0"/>
              </a:spcAft>
              <a:buSzPts val="1400"/>
              <a:buAutoNum type="alphaLcPeriod"/>
            </a:pPr>
            <a:r>
              <a:rPr lang="es" sz="1600" dirty="0">
                <a:latin typeface="Calibri" panose="020F0502020204030204" pitchFamily="34" charset="0"/>
                <a:cs typeface="Calibri" panose="020F0502020204030204" pitchFamily="34" charset="0"/>
              </a:rPr>
              <a:t>Relaciones con cardinalidad 1:N</a:t>
            </a:r>
            <a:endParaRPr sz="1600" dirty="0">
              <a:latin typeface="Calibri" panose="020F0502020204030204" pitchFamily="34" charset="0"/>
              <a:cs typeface="Calibri" panose="020F0502020204030204" pitchFamily="34" charset="0"/>
            </a:endParaRPr>
          </a:p>
          <a:p>
            <a:pPr marL="914400" lvl="1" indent="-317500" algn="l" rtl="0">
              <a:spcBef>
                <a:spcPts val="0"/>
              </a:spcBef>
              <a:spcAft>
                <a:spcPts val="0"/>
              </a:spcAft>
              <a:buSzPts val="1400"/>
              <a:buAutoNum type="alphaLcPeriod"/>
            </a:pPr>
            <a:r>
              <a:rPr lang="es" sz="1600" dirty="0">
                <a:latin typeface="Calibri" panose="020F0502020204030204" pitchFamily="34" charset="0"/>
                <a:cs typeface="Calibri" panose="020F0502020204030204" pitchFamily="34" charset="0"/>
              </a:rPr>
              <a:t>Relaciones reflexivas con cardinalidad 1-N</a:t>
            </a:r>
            <a:endParaRPr sz="1600" dirty="0">
              <a:latin typeface="Calibri" panose="020F0502020204030204" pitchFamily="34" charset="0"/>
              <a:cs typeface="Calibri" panose="020F0502020204030204" pitchFamily="34" charset="0"/>
            </a:endParaRPr>
          </a:p>
          <a:p>
            <a:pPr marL="914400" lvl="1" indent="-317500" algn="l" rtl="0">
              <a:spcBef>
                <a:spcPts val="0"/>
              </a:spcBef>
              <a:spcAft>
                <a:spcPts val="0"/>
              </a:spcAft>
              <a:buSzPts val="1400"/>
              <a:buAutoNum type="alphaLcPeriod"/>
            </a:pPr>
            <a:r>
              <a:rPr lang="es" sz="1600" dirty="0">
                <a:latin typeface="Calibri" panose="020F0502020204030204" pitchFamily="34" charset="0"/>
                <a:cs typeface="Calibri" panose="020F0502020204030204" pitchFamily="34" charset="0"/>
              </a:rPr>
              <a:t>Relaciones 1-1</a:t>
            </a:r>
            <a:endParaRPr sz="1600" dirty="0">
              <a:latin typeface="Calibri" panose="020F0502020204030204" pitchFamily="34" charset="0"/>
              <a:cs typeface="Calibri" panose="020F0502020204030204" pitchFamily="34" charset="0"/>
            </a:endParaRPr>
          </a:p>
          <a:p>
            <a:pPr marL="914400" lvl="1" indent="-317500" algn="l" rtl="0">
              <a:spcBef>
                <a:spcPts val="0"/>
              </a:spcBef>
              <a:spcAft>
                <a:spcPts val="0"/>
              </a:spcAft>
              <a:buSzPts val="1400"/>
              <a:buAutoNum type="alphaLcPeriod"/>
            </a:pPr>
            <a:r>
              <a:rPr lang="es" sz="1600" dirty="0">
                <a:latin typeface="Calibri" panose="020F0502020204030204" pitchFamily="34" charset="0"/>
                <a:cs typeface="Calibri" panose="020F0502020204030204" pitchFamily="34" charset="0"/>
              </a:rPr>
              <a:t>Relaciones ternarias</a:t>
            </a:r>
            <a:endParaRPr sz="1600" dirty="0">
              <a:latin typeface="Calibri" panose="020F0502020204030204" pitchFamily="34" charset="0"/>
              <a:cs typeface="Calibri" panose="020F0502020204030204" pitchFamily="34" charset="0"/>
            </a:endParaRPr>
          </a:p>
          <a:p>
            <a:pPr marL="914400" lvl="1" indent="-317500" algn="l" rtl="0">
              <a:spcBef>
                <a:spcPts val="0"/>
              </a:spcBef>
              <a:spcAft>
                <a:spcPts val="0"/>
              </a:spcAft>
              <a:buSzPts val="1400"/>
              <a:buAutoNum type="alphaLcPeriod"/>
            </a:pPr>
            <a:r>
              <a:rPr lang="es" sz="1600" dirty="0">
                <a:latin typeface="Calibri" panose="020F0502020204030204" pitchFamily="34" charset="0"/>
                <a:cs typeface="Calibri" panose="020F0502020204030204" pitchFamily="34" charset="0"/>
              </a:rPr>
              <a:t>Participaciones 0,X</a:t>
            </a:r>
            <a:endParaRPr sz="1600" dirty="0">
              <a:latin typeface="Calibri" panose="020F0502020204030204" pitchFamily="34" charset="0"/>
              <a:cs typeface="Calibri" panose="020F0502020204030204" pitchFamily="34" charset="0"/>
            </a:endParaRPr>
          </a:p>
          <a:p>
            <a:pPr marL="914400" lvl="1" indent="-317500" algn="l" rtl="0">
              <a:spcBef>
                <a:spcPts val="0"/>
              </a:spcBef>
              <a:spcAft>
                <a:spcPts val="0"/>
              </a:spcAft>
              <a:buSzPts val="1400"/>
              <a:buAutoNum type="alphaLcPeriod"/>
            </a:pPr>
            <a:r>
              <a:rPr lang="es" sz="1600" dirty="0">
                <a:latin typeface="Calibri" panose="020F0502020204030204" pitchFamily="34" charset="0"/>
                <a:cs typeface="Calibri" panose="020F0502020204030204" pitchFamily="34" charset="0"/>
              </a:rPr>
              <a:t>Generalizaciones y especializaciones</a:t>
            </a:r>
            <a:endParaRPr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962758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Índice</a:t>
            </a:r>
            <a:endParaRPr/>
          </a:p>
        </p:txBody>
      </p:sp>
      <p:sp>
        <p:nvSpPr>
          <p:cNvPr id="63" name="Google Shape;63;p14"/>
          <p:cNvSpPr txBox="1">
            <a:spLocks noGrp="1"/>
          </p:cNvSpPr>
          <p:nvPr>
            <p:ph type="body" idx="1"/>
          </p:nvPr>
        </p:nvSpPr>
        <p:spPr>
          <a:xfrm>
            <a:off x="395536" y="1995686"/>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s" sz="2000" dirty="0">
                <a:solidFill>
                  <a:schemeClr val="tx1"/>
                </a:solidFill>
                <a:latin typeface="Calibri" panose="020F0502020204030204" pitchFamily="34" charset="0"/>
                <a:cs typeface="Calibri" panose="020F0502020204030204" pitchFamily="34" charset="0"/>
              </a:rPr>
              <a:t>El modelo relacional</a:t>
            </a:r>
            <a:endParaRPr sz="2000" dirty="0">
              <a:solidFill>
                <a:schemeClr val="tx1"/>
              </a:solidFill>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AutoNum type="arabicPeriod"/>
            </a:pPr>
            <a:r>
              <a:rPr lang="es" sz="2000" dirty="0">
                <a:solidFill>
                  <a:schemeClr val="tx1"/>
                </a:solidFill>
                <a:latin typeface="Calibri" panose="020F0502020204030204" pitchFamily="34" charset="0"/>
                <a:cs typeface="Calibri" panose="020F0502020204030204" pitchFamily="34" charset="0"/>
              </a:rPr>
              <a:t>Claves</a:t>
            </a:r>
            <a:endParaRPr sz="2000" dirty="0">
              <a:solidFill>
                <a:schemeClr val="tx1"/>
              </a:solidFill>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AutoNum type="arabicPeriod"/>
            </a:pPr>
            <a:r>
              <a:rPr lang="es" sz="2000" dirty="0">
                <a:solidFill>
                  <a:schemeClr val="tx1"/>
                </a:solidFill>
                <a:latin typeface="Calibri" panose="020F0502020204030204" pitchFamily="34" charset="0"/>
                <a:cs typeface="Calibri" panose="020F0502020204030204" pitchFamily="34" charset="0"/>
              </a:rPr>
              <a:t>Índices. Características y valores no duplicados</a:t>
            </a:r>
          </a:p>
          <a:p>
            <a:pPr marL="457200" lvl="0" indent="-342900" algn="l" rtl="0">
              <a:spcBef>
                <a:spcPts val="0"/>
              </a:spcBef>
              <a:spcAft>
                <a:spcPts val="0"/>
              </a:spcAft>
              <a:buSzPts val="1800"/>
              <a:buAutoNum type="arabicPeriod"/>
            </a:pPr>
            <a:r>
              <a:rPr lang="es" sz="2000" dirty="0">
                <a:solidFill>
                  <a:schemeClr val="tx1"/>
                </a:solidFill>
                <a:latin typeface="Calibri" panose="020F0502020204030204" pitchFamily="34" charset="0"/>
                <a:cs typeface="Calibri" panose="020F0502020204030204" pitchFamily="34" charset="0"/>
              </a:rPr>
              <a:t>Transformación de un diagrama E/R al modelo relacional</a:t>
            </a:r>
          </a:p>
          <a:p>
            <a:pPr marL="457200" lvl="0" indent="-342900" algn="l" rtl="0">
              <a:spcBef>
                <a:spcPts val="0"/>
              </a:spcBef>
              <a:spcAft>
                <a:spcPts val="0"/>
              </a:spcAft>
              <a:buSzPts val="1800"/>
              <a:buAutoNum type="arabicPeriod"/>
            </a:pPr>
            <a:r>
              <a:rPr lang="es" sz="2000" dirty="0">
                <a:solidFill>
                  <a:schemeClr val="tx1"/>
                </a:solidFill>
                <a:latin typeface="Calibri" panose="020F0502020204030204" pitchFamily="34" charset="0"/>
                <a:cs typeface="Calibri" panose="020F0502020204030204" pitchFamily="34" charset="0"/>
              </a:rPr>
              <a:t>Normalización</a:t>
            </a:r>
            <a:endParaRPr sz="2000" dirty="0">
              <a:solidFill>
                <a:schemeClr val="tx1"/>
              </a:solidFill>
              <a:latin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67"/>
        <p:cNvGrpSpPr/>
        <p:nvPr/>
      </p:nvGrpSpPr>
      <p:grpSpPr>
        <a:xfrm>
          <a:off x="0" y="0"/>
          <a:ext cx="0" cy="0"/>
          <a:chOff x="0" y="0"/>
          <a:chExt cx="0" cy="0"/>
        </a:xfrm>
      </p:grpSpPr>
      <p:pic>
        <p:nvPicPr>
          <p:cNvPr id="69" name="Google Shape;69;p15"/>
          <p:cNvPicPr preferRelativeResize="0"/>
          <p:nvPr/>
        </p:nvPicPr>
        <p:blipFill rotWithShape="1">
          <a:blip r:embed="rId3">
            <a:alphaModFix/>
          </a:blip>
          <a:srcRect l="4008" r="5151" b="5096"/>
          <a:stretch/>
        </p:blipFill>
        <p:spPr>
          <a:xfrm>
            <a:off x="971600" y="195486"/>
            <a:ext cx="7416824" cy="4752527"/>
          </a:xfrm>
          <a:prstGeom prst="rect">
            <a:avLst/>
          </a:prstGeom>
          <a:noFill/>
          <a:ln>
            <a:noFill/>
          </a:ln>
        </p:spPr>
      </p:pic>
    </p:spTree>
    <p:extLst>
      <p:ext uri="{BB962C8B-B14F-4D97-AF65-F5344CB8AC3E}">
        <p14:creationId xmlns:p14="http://schemas.microsoft.com/office/powerpoint/2010/main" val="34254355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2. Transformación de entidades fuertes</a:t>
            </a:r>
            <a:endParaRPr dirty="0"/>
          </a:p>
        </p:txBody>
      </p:sp>
      <p:sp>
        <p:nvSpPr>
          <p:cNvPr id="75" name="Google Shape;75;p16"/>
          <p:cNvSpPr txBox="1">
            <a:spLocks noGrp="1"/>
          </p:cNvSpPr>
          <p:nvPr>
            <p:ph type="body" idx="1"/>
          </p:nvPr>
        </p:nvSpPr>
        <p:spPr>
          <a:xfrm>
            <a:off x="395536" y="1563638"/>
            <a:ext cx="8712968"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600" dirty="0">
                <a:latin typeface="Calibri" panose="020F0502020204030204" pitchFamily="34" charset="0"/>
                <a:cs typeface="Calibri" panose="020F0502020204030204" pitchFamily="34" charset="0"/>
              </a:rPr>
              <a:t>Para cada entidad A, entidad fuerte, con atributos a</a:t>
            </a:r>
            <a:r>
              <a:rPr lang="es" sz="1600" baseline="-25000" dirty="0">
                <a:latin typeface="Calibri" panose="020F0502020204030204" pitchFamily="34" charset="0"/>
                <a:cs typeface="Calibri" panose="020F0502020204030204" pitchFamily="34" charset="0"/>
              </a:rPr>
              <a:t>1</a:t>
            </a:r>
            <a:r>
              <a:rPr lang="es" sz="1600" dirty="0">
                <a:latin typeface="Calibri" panose="020F0502020204030204" pitchFamily="34" charset="0"/>
                <a:cs typeface="Calibri" panose="020F0502020204030204" pitchFamily="34" charset="0"/>
              </a:rPr>
              <a:t>, a</a:t>
            </a:r>
            <a:r>
              <a:rPr lang="es" sz="1600" baseline="-25000" dirty="0">
                <a:latin typeface="Calibri" panose="020F0502020204030204" pitchFamily="34" charset="0"/>
                <a:cs typeface="Calibri" panose="020F0502020204030204" pitchFamily="34" charset="0"/>
              </a:rPr>
              <a:t>2</a:t>
            </a:r>
            <a:r>
              <a:rPr lang="es" sz="1600" dirty="0">
                <a:latin typeface="Calibri" panose="020F0502020204030204" pitchFamily="34" charset="0"/>
                <a:cs typeface="Calibri" panose="020F0502020204030204" pitchFamily="34" charset="0"/>
              </a:rPr>
              <a:t>, a</a:t>
            </a:r>
            <a:r>
              <a:rPr lang="es" sz="1600" baseline="-25000" dirty="0">
                <a:latin typeface="Calibri" panose="020F0502020204030204" pitchFamily="34" charset="0"/>
                <a:cs typeface="Calibri" panose="020F0502020204030204" pitchFamily="34" charset="0"/>
              </a:rPr>
              <a:t>3</a:t>
            </a:r>
            <a:r>
              <a:rPr lang="es" sz="1600" dirty="0">
                <a:latin typeface="Calibri" panose="020F0502020204030204" pitchFamily="34" charset="0"/>
                <a:cs typeface="Calibri" panose="020F0502020204030204" pitchFamily="34" charset="0"/>
              </a:rPr>
              <a:t>, … a</a:t>
            </a:r>
            <a:r>
              <a:rPr lang="es" sz="1600" baseline="-25000" dirty="0">
                <a:latin typeface="Calibri" panose="020F0502020204030204" pitchFamily="34" charset="0"/>
                <a:cs typeface="Calibri" panose="020F0502020204030204" pitchFamily="34" charset="0"/>
              </a:rPr>
              <a:t>n</a:t>
            </a:r>
            <a:r>
              <a:rPr lang="es" sz="1600" dirty="0">
                <a:latin typeface="Calibri" panose="020F0502020204030204" pitchFamily="34" charset="0"/>
                <a:cs typeface="Calibri" panose="020F0502020204030204" pitchFamily="34" charset="0"/>
              </a:rPr>
              <a:t> se crea una tabla A (con el nombre en plural) con n columnas correspondientes a los atributos de A</a:t>
            </a:r>
          </a:p>
          <a:p>
            <a:pPr marL="0" lvl="0" indent="0" algn="l" rtl="0">
              <a:spcBef>
                <a:spcPts val="0"/>
              </a:spcBef>
              <a:spcAft>
                <a:spcPts val="0"/>
              </a:spcAft>
              <a:buNone/>
            </a:pPr>
            <a:r>
              <a:rPr lang="es-ES" sz="1600" dirty="0">
                <a:latin typeface="Calibri" panose="020F0502020204030204" pitchFamily="34" charset="0"/>
                <a:cs typeface="Calibri" panose="020F0502020204030204" pitchFamily="34" charset="0"/>
              </a:rPr>
              <a:t>Y</a:t>
            </a:r>
            <a:r>
              <a:rPr lang="es" sz="1600" dirty="0">
                <a:latin typeface="Calibri" panose="020F0502020204030204" pitchFamily="34" charset="0"/>
                <a:cs typeface="Calibri" panose="020F0502020204030204" pitchFamily="34" charset="0"/>
              </a:rPr>
              <a:t> las filas son las ocurrencias de cada Entidad. </a:t>
            </a:r>
            <a:r>
              <a:rPr lang="es-ES" sz="1600" dirty="0">
                <a:latin typeface="Calibri" panose="020F0502020204030204" pitchFamily="34" charset="0"/>
                <a:cs typeface="Calibri" panose="020F0502020204030204" pitchFamily="34" charset="0"/>
              </a:rPr>
              <a:t>La clave primaria corresponde al atributo clave de la entidad.</a:t>
            </a:r>
            <a:endParaRPr sz="1600" dirty="0">
              <a:latin typeface="Calibri" panose="020F0502020204030204" pitchFamily="34" charset="0"/>
              <a:cs typeface="Calibri" panose="020F0502020204030204" pitchFamily="34" charset="0"/>
            </a:endParaRPr>
          </a:p>
          <a:p>
            <a:pPr marL="0" lvl="0" indent="0" algn="l" rtl="0">
              <a:spcBef>
                <a:spcPts val="1600"/>
              </a:spcBef>
              <a:spcAft>
                <a:spcPts val="0"/>
              </a:spcAft>
              <a:buNone/>
            </a:pPr>
            <a:r>
              <a:rPr lang="es" sz="1600" dirty="0">
                <a:latin typeface="Calibri" panose="020F0502020204030204" pitchFamily="34" charset="0"/>
                <a:cs typeface="Calibri" panose="020F0502020204030204" pitchFamily="34" charset="0"/>
              </a:rPr>
              <a:t>											</a:t>
            </a:r>
            <a:endParaRPr sz="1600" dirty="0">
              <a:latin typeface="Calibri" panose="020F0502020204030204" pitchFamily="34" charset="0"/>
              <a:cs typeface="Calibri" panose="020F0502020204030204" pitchFamily="34" charset="0"/>
            </a:endParaRPr>
          </a:p>
          <a:p>
            <a:pPr marL="0" lvl="0" indent="0" algn="l" rtl="0">
              <a:spcBef>
                <a:spcPts val="1600"/>
              </a:spcBef>
              <a:spcAft>
                <a:spcPts val="0"/>
              </a:spcAft>
              <a:buNone/>
            </a:pPr>
            <a:endParaRPr sz="1600" dirty="0">
              <a:latin typeface="Calibri" panose="020F0502020204030204" pitchFamily="34" charset="0"/>
              <a:cs typeface="Calibri" panose="020F0502020204030204" pitchFamily="34" charset="0"/>
            </a:endParaRPr>
          </a:p>
          <a:p>
            <a:pPr marL="0" lvl="0" indent="0" algn="l" rtl="0">
              <a:spcBef>
                <a:spcPts val="1600"/>
              </a:spcBef>
              <a:spcAft>
                <a:spcPts val="0"/>
              </a:spcAft>
              <a:buNone/>
            </a:pPr>
            <a:endParaRPr sz="1600" dirty="0">
              <a:latin typeface="Calibri" panose="020F0502020204030204" pitchFamily="34" charset="0"/>
              <a:cs typeface="Calibri" panose="020F0502020204030204" pitchFamily="34" charset="0"/>
            </a:endParaRPr>
          </a:p>
        </p:txBody>
      </p:sp>
      <p:pic>
        <p:nvPicPr>
          <p:cNvPr id="76" name="Google Shape;76;p16"/>
          <p:cNvPicPr preferRelativeResize="0"/>
          <p:nvPr/>
        </p:nvPicPr>
        <p:blipFill>
          <a:blip r:embed="rId3">
            <a:alphaModFix/>
          </a:blip>
          <a:stretch>
            <a:fillRect/>
          </a:stretch>
        </p:blipFill>
        <p:spPr>
          <a:xfrm>
            <a:off x="611560" y="2859782"/>
            <a:ext cx="2892148" cy="1527023"/>
          </a:xfrm>
          <a:prstGeom prst="rect">
            <a:avLst/>
          </a:prstGeom>
          <a:noFill/>
          <a:ln>
            <a:noFill/>
          </a:ln>
        </p:spPr>
      </p:pic>
      <p:graphicFrame>
        <p:nvGraphicFramePr>
          <p:cNvPr id="77" name="Google Shape;77;p16"/>
          <p:cNvGraphicFramePr/>
          <p:nvPr>
            <p:extLst>
              <p:ext uri="{D42A27DB-BD31-4B8C-83A1-F6EECF244321}">
                <p14:modId xmlns:p14="http://schemas.microsoft.com/office/powerpoint/2010/main" val="557571287"/>
              </p:ext>
            </p:extLst>
          </p:nvPr>
        </p:nvGraphicFramePr>
        <p:xfrm>
          <a:off x="4427984" y="2655139"/>
          <a:ext cx="2813576" cy="2148690"/>
        </p:xfrm>
        <a:graphic>
          <a:graphicData uri="http://schemas.openxmlformats.org/drawingml/2006/table">
            <a:tbl>
              <a:tblPr>
                <a:noFill/>
              </a:tblPr>
              <a:tblGrid>
                <a:gridCol w="1406788">
                  <a:extLst>
                    <a:ext uri="{9D8B030D-6E8A-4147-A177-3AD203B41FA5}">
                      <a16:colId xmlns:a16="http://schemas.microsoft.com/office/drawing/2014/main" val="20000"/>
                    </a:ext>
                  </a:extLst>
                </a:gridCol>
                <a:gridCol w="1406788">
                  <a:extLst>
                    <a:ext uri="{9D8B030D-6E8A-4147-A177-3AD203B41FA5}">
                      <a16:colId xmlns:a16="http://schemas.microsoft.com/office/drawing/2014/main" val="3516177437"/>
                    </a:ext>
                  </a:extLst>
                </a:gridCol>
              </a:tblGrid>
              <a:tr h="381000">
                <a:tc gridSpan="2">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 u="sng" dirty="0"/>
                        <a:t>DNI</a:t>
                      </a:r>
                      <a:r>
                        <a:rPr lang="es" u="none" dirty="0"/>
                        <a:t>                              </a:t>
                      </a:r>
                      <a:r>
                        <a:rPr lang="es-ES" dirty="0"/>
                        <a:t>nombre</a:t>
                      </a:r>
                    </a:p>
                    <a:p>
                      <a:pPr marL="0" lvl="0" indent="0" algn="l" rtl="0">
                        <a:spcBef>
                          <a:spcPts val="0"/>
                        </a:spcBef>
                        <a:spcAft>
                          <a:spcPts val="0"/>
                        </a:spcAft>
                        <a:buNone/>
                      </a:pPr>
                      <a:endParaRPr u="sng" dirty="0"/>
                    </a:p>
                  </a:txBody>
                  <a:tcPr marL="91425" marR="91425" marT="91425" marB="91425"/>
                </a:tc>
                <a:tc hMerge="1">
                  <a:txBody>
                    <a:bodyPr/>
                    <a:lstStyle/>
                    <a:p>
                      <a:endParaRPr lang="es-ES"/>
                    </a:p>
                  </a:txBody>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s-ES" dirty="0"/>
                        <a:t>18527365L</a:t>
                      </a:r>
                      <a:endParaRPr dirty="0"/>
                    </a:p>
                  </a:txBody>
                  <a:tcPr marL="91425" marR="91425" marT="91425" marB="91425"/>
                </a:tc>
                <a:tc>
                  <a:txBody>
                    <a:bodyPr/>
                    <a:lstStyle/>
                    <a:p>
                      <a:pPr marL="0" lvl="0" indent="0" algn="l" rtl="0">
                        <a:spcBef>
                          <a:spcPts val="0"/>
                        </a:spcBef>
                        <a:spcAft>
                          <a:spcPts val="0"/>
                        </a:spcAft>
                        <a:buNone/>
                      </a:pPr>
                      <a:r>
                        <a:rPr lang="es-ES" dirty="0"/>
                        <a:t>JUAN</a:t>
                      </a:r>
                      <a:endParaRPr dirty="0"/>
                    </a:p>
                  </a:txBody>
                  <a:tcPr marL="91425" marR="91425" marT="91425" marB="91425"/>
                </a:tc>
                <a:extLst>
                  <a:ext uri="{0D108BD9-81ED-4DB2-BD59-A6C34878D82A}">
                    <a16:rowId xmlns:a16="http://schemas.microsoft.com/office/drawing/2014/main" val="10001"/>
                  </a:ext>
                </a:extLst>
              </a:tr>
              <a:tr h="297158">
                <a:tc>
                  <a:txBody>
                    <a:bodyPr/>
                    <a:lstStyle/>
                    <a:p>
                      <a:pPr marL="0" lvl="0" indent="0" algn="l" rtl="0">
                        <a:spcBef>
                          <a:spcPts val="0"/>
                        </a:spcBef>
                        <a:spcAft>
                          <a:spcPts val="0"/>
                        </a:spcAft>
                        <a:buNone/>
                      </a:pPr>
                      <a:r>
                        <a:rPr lang="es-ES" dirty="0"/>
                        <a:t>22587452T</a:t>
                      </a:r>
                      <a:endParaRPr dirty="0"/>
                    </a:p>
                  </a:txBody>
                  <a:tcPr marL="91425" marR="91425" marT="91425" marB="91425"/>
                </a:tc>
                <a:tc>
                  <a:txBody>
                    <a:bodyPr/>
                    <a:lstStyle/>
                    <a:p>
                      <a:pPr marL="0" lvl="0" indent="0" algn="l" rtl="0">
                        <a:spcBef>
                          <a:spcPts val="0"/>
                        </a:spcBef>
                        <a:spcAft>
                          <a:spcPts val="0"/>
                        </a:spcAft>
                        <a:buNone/>
                      </a:pPr>
                      <a:r>
                        <a:rPr lang="es-ES" dirty="0"/>
                        <a:t>MARIA</a:t>
                      </a:r>
                      <a:endParaRPr dirty="0"/>
                    </a:p>
                  </a:txBody>
                  <a:tcPr marL="91425" marR="91425" marT="91425" marB="91425"/>
                </a:tc>
                <a:extLst>
                  <a:ext uri="{0D108BD9-81ED-4DB2-BD59-A6C34878D82A}">
                    <a16:rowId xmlns:a16="http://schemas.microsoft.com/office/drawing/2014/main" val="655464943"/>
                  </a:ext>
                </a:extLst>
              </a:tr>
              <a:tr h="0">
                <a:tc>
                  <a:txBody>
                    <a:bodyPr/>
                    <a:lstStyle/>
                    <a:p>
                      <a:pPr marL="0" lvl="0" indent="0" algn="l" rtl="0">
                        <a:spcBef>
                          <a:spcPts val="0"/>
                        </a:spcBef>
                        <a:spcAft>
                          <a:spcPts val="0"/>
                        </a:spcAft>
                        <a:buNone/>
                      </a:pPr>
                      <a:r>
                        <a:rPr lang="es-ES" dirty="0"/>
                        <a:t>30254859S</a:t>
                      </a:r>
                      <a:endParaRPr dirty="0"/>
                    </a:p>
                  </a:txBody>
                  <a:tcPr marL="91425" marR="91425" marT="91425" marB="91425"/>
                </a:tc>
                <a:tc>
                  <a:txBody>
                    <a:bodyPr/>
                    <a:lstStyle/>
                    <a:p>
                      <a:pPr marL="0" lvl="0" indent="0" algn="l" rtl="0">
                        <a:spcBef>
                          <a:spcPts val="0"/>
                        </a:spcBef>
                        <a:spcAft>
                          <a:spcPts val="0"/>
                        </a:spcAft>
                        <a:buNone/>
                      </a:pPr>
                      <a:r>
                        <a:rPr lang="es-ES" dirty="0"/>
                        <a:t>PEDRO</a:t>
                      </a:r>
                      <a:endParaRPr dirty="0"/>
                    </a:p>
                  </a:txBody>
                  <a:tcPr marL="91425" marR="91425" marT="91425" marB="91425"/>
                </a:tc>
                <a:extLst>
                  <a:ext uri="{0D108BD9-81ED-4DB2-BD59-A6C34878D82A}">
                    <a16:rowId xmlns:a16="http://schemas.microsoft.com/office/drawing/2014/main" val="2592153448"/>
                  </a:ext>
                </a:extLst>
              </a:tr>
              <a:tr h="0">
                <a:tc>
                  <a:txBody>
                    <a:bodyPr/>
                    <a:lstStyle/>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702415097"/>
                  </a:ext>
                </a:extLst>
              </a:tr>
            </a:tbl>
          </a:graphicData>
        </a:graphic>
      </p:graphicFrame>
      <p:cxnSp>
        <p:nvCxnSpPr>
          <p:cNvPr id="3" name="Conector recto 2">
            <a:extLst>
              <a:ext uri="{FF2B5EF4-FFF2-40B4-BE49-F238E27FC236}">
                <a16:creationId xmlns:a16="http://schemas.microsoft.com/office/drawing/2014/main" id="{44DA1EAA-DEC4-4966-818E-105DC387B219}"/>
              </a:ext>
            </a:extLst>
          </p:cNvPr>
          <p:cNvCxnSpPr>
            <a:endCxn id="77" idx="2"/>
          </p:cNvCxnSpPr>
          <p:nvPr/>
        </p:nvCxnSpPr>
        <p:spPr>
          <a:xfrm>
            <a:off x="5832032" y="2637273"/>
            <a:ext cx="2740" cy="2166556"/>
          </a:xfrm>
          <a:prstGeom prst="line">
            <a:avLst/>
          </a:prstGeom>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F817A8F0-594E-4A7D-9949-3BC6BB3AF127}"/>
              </a:ext>
            </a:extLst>
          </p:cNvPr>
          <p:cNvSpPr txBox="1"/>
          <p:nvPr/>
        </p:nvSpPr>
        <p:spPr>
          <a:xfrm>
            <a:off x="5292080" y="2319597"/>
            <a:ext cx="1722333" cy="307777"/>
          </a:xfrm>
          <a:prstGeom prst="rect">
            <a:avLst/>
          </a:prstGeom>
          <a:noFill/>
        </p:spPr>
        <p:txBody>
          <a:bodyPr wrap="square">
            <a:spAutoFit/>
          </a:bodyPr>
          <a:lstStyle/>
          <a:p>
            <a:pPr marL="0" lvl="0" indent="0" algn="l" rtl="0">
              <a:spcBef>
                <a:spcPts val="1600"/>
              </a:spcBef>
              <a:spcAft>
                <a:spcPts val="1600"/>
              </a:spcAft>
              <a:buNone/>
            </a:pPr>
            <a:r>
              <a:rPr lang="es-ES" b="1" dirty="0"/>
              <a:t>personas</a:t>
            </a:r>
          </a:p>
        </p:txBody>
      </p:sp>
    </p:spTree>
    <p:extLst>
      <p:ext uri="{BB962C8B-B14F-4D97-AF65-F5344CB8AC3E}">
        <p14:creationId xmlns:p14="http://schemas.microsoft.com/office/powerpoint/2010/main" val="19378376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194DA0-26C8-4C3A-B396-C6C271560F0B}"/>
              </a:ext>
            </a:extLst>
          </p:cNvPr>
          <p:cNvSpPr>
            <a:spLocks noGrp="1"/>
          </p:cNvSpPr>
          <p:nvPr>
            <p:ph type="title"/>
          </p:nvPr>
        </p:nvSpPr>
        <p:spPr/>
        <p:txBody>
          <a:bodyPr>
            <a:normAutofit fontScale="90000"/>
          </a:bodyPr>
          <a:lstStyle/>
          <a:p>
            <a:r>
              <a:rPr lang="es-ES" dirty="0"/>
              <a:t>3.Transformación de entidades débiles</a:t>
            </a:r>
          </a:p>
        </p:txBody>
      </p:sp>
      <p:sp>
        <p:nvSpPr>
          <p:cNvPr id="3" name="Marcador de texto 2">
            <a:extLst>
              <a:ext uri="{FF2B5EF4-FFF2-40B4-BE49-F238E27FC236}">
                <a16:creationId xmlns:a16="http://schemas.microsoft.com/office/drawing/2014/main" id="{DDBAF067-F1C7-4690-A8D4-12AF0E16AFC8}"/>
              </a:ext>
            </a:extLst>
          </p:cNvPr>
          <p:cNvSpPr>
            <a:spLocks noGrp="1"/>
          </p:cNvSpPr>
          <p:nvPr>
            <p:ph type="body" idx="1"/>
          </p:nvPr>
        </p:nvSpPr>
        <p:spPr>
          <a:xfrm>
            <a:off x="209602" y="2787774"/>
            <a:ext cx="8724796" cy="1882040"/>
          </a:xfrm>
        </p:spPr>
        <p:txBody>
          <a:bodyPr>
            <a:noAutofit/>
          </a:bodyPr>
          <a:lstStyle/>
          <a:p>
            <a:pPr marL="114300" indent="0">
              <a:buNone/>
            </a:pPr>
            <a:r>
              <a:rPr lang="es-ES" sz="1800" dirty="0">
                <a:latin typeface="Calibri" panose="020F0502020204030204" pitchFamily="34" charset="0"/>
                <a:cs typeface="Calibri" panose="020F0502020204030204" pitchFamily="34" charset="0"/>
              </a:rPr>
              <a:t>Toda entidad débil incorpora una relación implícita con una entidad fuerte. Esta relación no necesita incorporarse como tabla en el modelo relacional (al tratarse de una relación n a 1), bastará con añadir como atributo y clave foránea en la entidad débil, el identificador de la entidad fuerte. En ocasiones el identificador de la entidad débil tiene como parte de su identificador al identificador de la entidad fuerte (por ejemplo si para identificar líneas de factura utilizamos el número de línea y el número de factura, clave de la entidad factura). En esos casos no hace falta añadir de nuevo como clave externa el identificador de la entidad fuerte (imagen de la izquierda)</a:t>
            </a:r>
          </a:p>
        </p:txBody>
      </p:sp>
      <p:pic>
        <p:nvPicPr>
          <p:cNvPr id="4" name="Imagen 3">
            <a:extLst>
              <a:ext uri="{FF2B5EF4-FFF2-40B4-BE49-F238E27FC236}">
                <a16:creationId xmlns:a16="http://schemas.microsoft.com/office/drawing/2014/main" id="{D78DA750-9276-4A9A-B31C-3C153F21619F}"/>
              </a:ext>
            </a:extLst>
          </p:cNvPr>
          <p:cNvPicPr>
            <a:picLocks noChangeAspect="1"/>
          </p:cNvPicPr>
          <p:nvPr/>
        </p:nvPicPr>
        <p:blipFill rotWithShape="1">
          <a:blip r:embed="rId2"/>
          <a:srcRect l="23225" t="51824" r="21651" b="17947"/>
          <a:stretch/>
        </p:blipFill>
        <p:spPr>
          <a:xfrm>
            <a:off x="2195736" y="1017725"/>
            <a:ext cx="4896544" cy="1509624"/>
          </a:xfrm>
          <a:prstGeom prst="rect">
            <a:avLst/>
          </a:prstGeom>
        </p:spPr>
      </p:pic>
    </p:spTree>
    <p:extLst>
      <p:ext uri="{BB962C8B-B14F-4D97-AF65-F5344CB8AC3E}">
        <p14:creationId xmlns:p14="http://schemas.microsoft.com/office/powerpoint/2010/main" val="3733847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2400" b="1" dirty="0">
                <a:latin typeface="Proxima Nova" charset="0"/>
              </a:rPr>
              <a:t>4- Transformación de un diagrama E/R</a:t>
            </a:r>
            <a:br>
              <a:rPr lang="es-ES" sz="2400" b="1" dirty="0">
                <a:latin typeface="Proxima Nova" charset="0"/>
              </a:rPr>
            </a:br>
            <a:r>
              <a:rPr lang="es-ES" sz="2400" b="1" dirty="0">
                <a:latin typeface="Proxima Nova" charset="0"/>
              </a:rPr>
              <a:t> al modelo relacional</a:t>
            </a:r>
          </a:p>
        </p:txBody>
      </p:sp>
      <p:sp>
        <p:nvSpPr>
          <p:cNvPr id="3" name="2 Marcador de texto"/>
          <p:cNvSpPr>
            <a:spLocks noGrp="1"/>
          </p:cNvSpPr>
          <p:nvPr>
            <p:ph type="body" idx="1"/>
          </p:nvPr>
        </p:nvSpPr>
        <p:spPr>
          <a:xfrm>
            <a:off x="683568" y="1707654"/>
            <a:ext cx="8364756" cy="3024336"/>
          </a:xfrm>
        </p:spPr>
        <p:txBody>
          <a:bodyPr>
            <a:noAutofit/>
          </a:bodyPr>
          <a:lstStyle/>
          <a:p>
            <a:pPr algn="just">
              <a:lnSpc>
                <a:spcPct val="150000"/>
              </a:lnSpc>
              <a:buFont typeface="Arial" panose="020B0604020202020204" pitchFamily="34" charset="0"/>
              <a:buChar char="•"/>
            </a:pPr>
            <a:r>
              <a:rPr lang="es-ES" sz="1800" dirty="0">
                <a:solidFill>
                  <a:schemeClr val="tx2">
                    <a:lumMod val="10000"/>
                  </a:schemeClr>
                </a:solidFill>
                <a:latin typeface="Calibri" panose="020F0502020204030204" pitchFamily="34" charset="0"/>
                <a:cs typeface="Calibri" panose="020F0502020204030204" pitchFamily="34" charset="0"/>
              </a:rPr>
              <a:t>Toda </a:t>
            </a:r>
            <a:r>
              <a:rPr lang="es-ES" sz="1800" dirty="0">
                <a:solidFill>
                  <a:srgbClr val="92D050"/>
                </a:solidFill>
                <a:latin typeface="Calibri" panose="020F0502020204030204" pitchFamily="34" charset="0"/>
                <a:cs typeface="Calibri" panose="020F0502020204030204" pitchFamily="34" charset="0"/>
              </a:rPr>
              <a:t>entidad </a:t>
            </a:r>
            <a:r>
              <a:rPr lang="es-ES" sz="1800" dirty="0">
                <a:solidFill>
                  <a:schemeClr val="tx2">
                    <a:lumMod val="10000"/>
                  </a:schemeClr>
                </a:solidFill>
                <a:latin typeface="Calibri" panose="020F0502020204030204" pitchFamily="34" charset="0"/>
                <a:cs typeface="Calibri" panose="020F0502020204030204" pitchFamily="34" charset="0"/>
              </a:rPr>
              <a:t>se transforma en una </a:t>
            </a:r>
            <a:r>
              <a:rPr lang="es-ES" sz="1800" dirty="0">
                <a:solidFill>
                  <a:srgbClr val="92D050"/>
                </a:solidFill>
                <a:latin typeface="Calibri" panose="020F0502020204030204" pitchFamily="34" charset="0"/>
                <a:cs typeface="Calibri" panose="020F0502020204030204" pitchFamily="34" charset="0"/>
              </a:rPr>
              <a:t>tabla</a:t>
            </a:r>
          </a:p>
          <a:p>
            <a:pPr algn="just">
              <a:lnSpc>
                <a:spcPct val="150000"/>
              </a:lnSpc>
              <a:buFont typeface="Arial" panose="020B0604020202020204" pitchFamily="34" charset="0"/>
              <a:buChar char="•"/>
            </a:pPr>
            <a:r>
              <a:rPr lang="es-ES" sz="1800" dirty="0">
                <a:solidFill>
                  <a:schemeClr val="tx2">
                    <a:lumMod val="10000"/>
                  </a:schemeClr>
                </a:solidFill>
                <a:latin typeface="Calibri" panose="020F0502020204030204" pitchFamily="34" charset="0"/>
                <a:cs typeface="Calibri" panose="020F0502020204030204" pitchFamily="34" charset="0"/>
              </a:rPr>
              <a:t>Todo </a:t>
            </a:r>
            <a:r>
              <a:rPr lang="es-ES" sz="1800" dirty="0">
                <a:solidFill>
                  <a:srgbClr val="92D050"/>
                </a:solidFill>
                <a:latin typeface="Calibri" panose="020F0502020204030204" pitchFamily="34" charset="0"/>
                <a:cs typeface="Calibri" panose="020F0502020204030204" pitchFamily="34" charset="0"/>
              </a:rPr>
              <a:t>atributo</a:t>
            </a:r>
            <a:r>
              <a:rPr lang="es-ES" sz="1800" dirty="0">
                <a:solidFill>
                  <a:schemeClr val="tx2">
                    <a:lumMod val="10000"/>
                  </a:schemeClr>
                </a:solidFill>
                <a:latin typeface="Calibri" panose="020F0502020204030204" pitchFamily="34" charset="0"/>
                <a:cs typeface="Calibri" panose="020F0502020204030204" pitchFamily="34" charset="0"/>
              </a:rPr>
              <a:t> se transforma en </a:t>
            </a:r>
            <a:r>
              <a:rPr lang="es-ES" sz="1800" dirty="0">
                <a:solidFill>
                  <a:srgbClr val="92D050"/>
                </a:solidFill>
                <a:latin typeface="Calibri" panose="020F0502020204030204" pitchFamily="34" charset="0"/>
                <a:cs typeface="Calibri" panose="020F0502020204030204" pitchFamily="34" charset="0"/>
              </a:rPr>
              <a:t>columna</a:t>
            </a:r>
            <a:r>
              <a:rPr lang="es-ES" sz="1800" dirty="0">
                <a:solidFill>
                  <a:schemeClr val="tx2">
                    <a:lumMod val="10000"/>
                  </a:schemeClr>
                </a:solidFill>
                <a:latin typeface="Calibri" panose="020F0502020204030204" pitchFamily="34" charset="0"/>
                <a:cs typeface="Calibri" panose="020F0502020204030204" pitchFamily="34" charset="0"/>
              </a:rPr>
              <a:t>s dentro de una tabla</a:t>
            </a:r>
          </a:p>
          <a:p>
            <a:pPr algn="just">
              <a:lnSpc>
                <a:spcPct val="150000"/>
              </a:lnSpc>
              <a:buFont typeface="Arial" panose="020B0604020202020204" pitchFamily="34" charset="0"/>
              <a:buChar char="•"/>
            </a:pPr>
            <a:r>
              <a:rPr lang="es-ES" sz="1800" dirty="0">
                <a:solidFill>
                  <a:schemeClr val="tx2">
                    <a:lumMod val="10000"/>
                  </a:schemeClr>
                </a:solidFill>
                <a:latin typeface="Calibri" panose="020F0502020204030204" pitchFamily="34" charset="0"/>
                <a:cs typeface="Calibri" panose="020F0502020204030204" pitchFamily="34" charset="0"/>
              </a:rPr>
              <a:t>El </a:t>
            </a:r>
            <a:r>
              <a:rPr lang="es-ES" sz="1800" dirty="0">
                <a:solidFill>
                  <a:srgbClr val="92D050"/>
                </a:solidFill>
                <a:latin typeface="Calibri" panose="020F0502020204030204" pitchFamily="34" charset="0"/>
                <a:cs typeface="Calibri" panose="020F0502020204030204" pitchFamily="34" charset="0"/>
              </a:rPr>
              <a:t>identificador único </a:t>
            </a:r>
            <a:r>
              <a:rPr lang="es-ES" sz="1800" dirty="0">
                <a:solidFill>
                  <a:schemeClr val="tx2">
                    <a:lumMod val="10000"/>
                  </a:schemeClr>
                </a:solidFill>
                <a:latin typeface="Calibri" panose="020F0502020204030204" pitchFamily="34" charset="0"/>
                <a:cs typeface="Calibri" panose="020F0502020204030204" pitchFamily="34" charset="0"/>
              </a:rPr>
              <a:t>de la entidad se convierte en la </a:t>
            </a:r>
            <a:r>
              <a:rPr lang="es-ES" sz="1800" dirty="0">
                <a:solidFill>
                  <a:srgbClr val="92D050"/>
                </a:solidFill>
                <a:latin typeface="Calibri" panose="020F0502020204030204" pitchFamily="34" charset="0"/>
                <a:cs typeface="Calibri" panose="020F0502020204030204" pitchFamily="34" charset="0"/>
              </a:rPr>
              <a:t>clave primaria</a:t>
            </a:r>
          </a:p>
          <a:p>
            <a:pPr algn="just">
              <a:lnSpc>
                <a:spcPct val="150000"/>
              </a:lnSpc>
              <a:buFont typeface="Arial" panose="020B0604020202020204" pitchFamily="34" charset="0"/>
              <a:buChar char="•"/>
            </a:pPr>
            <a:r>
              <a:rPr lang="es-ES" sz="1800" dirty="0">
                <a:solidFill>
                  <a:schemeClr val="tx2">
                    <a:lumMod val="10000"/>
                  </a:schemeClr>
                </a:solidFill>
                <a:latin typeface="Calibri" panose="020F0502020204030204" pitchFamily="34" charset="0"/>
                <a:cs typeface="Calibri" panose="020F0502020204030204" pitchFamily="34" charset="0"/>
              </a:rPr>
              <a:t>Cada </a:t>
            </a:r>
            <a:r>
              <a:rPr lang="es-ES" sz="1800" dirty="0">
                <a:solidFill>
                  <a:srgbClr val="92D050"/>
                </a:solidFill>
                <a:latin typeface="Calibri" panose="020F0502020204030204" pitchFamily="34" charset="0"/>
                <a:cs typeface="Calibri" panose="020F0502020204030204" pitchFamily="34" charset="0"/>
              </a:rPr>
              <a:t>fila </a:t>
            </a:r>
            <a:r>
              <a:rPr lang="es-ES" sz="1800" dirty="0">
                <a:solidFill>
                  <a:schemeClr val="tx2">
                    <a:lumMod val="10000"/>
                  </a:schemeClr>
                </a:solidFill>
                <a:latin typeface="Calibri" panose="020F0502020204030204" pitchFamily="34" charset="0"/>
                <a:cs typeface="Calibri" panose="020F0502020204030204" pitchFamily="34" charset="0"/>
              </a:rPr>
              <a:t>de la tabla son las </a:t>
            </a:r>
            <a:r>
              <a:rPr lang="es-ES" sz="1800" dirty="0">
                <a:solidFill>
                  <a:srgbClr val="92D050"/>
                </a:solidFill>
                <a:latin typeface="Calibri" panose="020F0502020204030204" pitchFamily="34" charset="0"/>
                <a:cs typeface="Calibri" panose="020F0502020204030204" pitchFamily="34" charset="0"/>
              </a:rPr>
              <a:t>ocurrencias</a:t>
            </a:r>
            <a:r>
              <a:rPr lang="es-ES" sz="1800" dirty="0">
                <a:solidFill>
                  <a:schemeClr val="tx2">
                    <a:lumMod val="10000"/>
                  </a:schemeClr>
                </a:solidFill>
                <a:latin typeface="Calibri" panose="020F0502020204030204" pitchFamily="34" charset="0"/>
                <a:cs typeface="Calibri" panose="020F0502020204030204" pitchFamily="34" charset="0"/>
              </a:rPr>
              <a:t> de dicha entidad.</a:t>
            </a:r>
          </a:p>
          <a:p>
            <a:pPr algn="just">
              <a:lnSpc>
                <a:spcPct val="150000"/>
              </a:lnSpc>
              <a:buFont typeface="Arial" panose="020B0604020202020204" pitchFamily="34" charset="0"/>
              <a:buChar char="•"/>
            </a:pPr>
            <a:r>
              <a:rPr lang="es-ES" sz="1800" b="1" u="sng" dirty="0">
                <a:solidFill>
                  <a:schemeClr val="tx2">
                    <a:lumMod val="10000"/>
                  </a:schemeClr>
                </a:solidFill>
                <a:latin typeface="Calibri" panose="020F0502020204030204" pitchFamily="34" charset="0"/>
                <a:cs typeface="Calibri" panose="020F0502020204030204" pitchFamily="34" charset="0"/>
              </a:rPr>
              <a:t>Para las </a:t>
            </a:r>
            <a:r>
              <a:rPr lang="es-ES" sz="1800" b="1" u="sng" dirty="0" smtClean="0">
                <a:solidFill>
                  <a:srgbClr val="92D050"/>
                </a:solidFill>
                <a:latin typeface="Calibri" panose="020F0502020204030204" pitchFamily="34" charset="0"/>
                <a:cs typeface="Calibri" panose="020F0502020204030204" pitchFamily="34" charset="0"/>
              </a:rPr>
              <a:t>relaciones</a:t>
            </a:r>
            <a:r>
              <a:rPr lang="es-ES" sz="1800" b="1" u="sng" dirty="0">
                <a:solidFill>
                  <a:schemeClr val="tx2">
                    <a:lumMod val="10000"/>
                  </a:schemeClr>
                </a:solidFill>
                <a:latin typeface="Calibri" panose="020F0502020204030204" pitchFamily="34" charset="0"/>
                <a:cs typeface="Calibri" panose="020F0502020204030204" pitchFamily="34" charset="0"/>
              </a:rPr>
              <a:t> </a:t>
            </a:r>
            <a:r>
              <a:rPr lang="es-ES" sz="1800" b="1" u="sng" dirty="0" smtClean="0">
                <a:solidFill>
                  <a:srgbClr val="92D050"/>
                </a:solidFill>
                <a:latin typeface="Calibri" panose="020F0502020204030204" pitchFamily="34" charset="0"/>
                <a:cs typeface="Calibri" panose="020F0502020204030204" pitchFamily="34" charset="0"/>
              </a:rPr>
              <a:t>(</a:t>
            </a:r>
            <a:r>
              <a:rPr lang="es-ES" sz="1800" b="1" u="sng" dirty="0" smtClean="0">
                <a:solidFill>
                  <a:srgbClr val="92D050"/>
                </a:solidFill>
                <a:latin typeface="Calibri" panose="020F0502020204030204" pitchFamily="34" charset="0"/>
                <a:cs typeface="Calibri" panose="020F0502020204030204" pitchFamily="34" charset="0"/>
              </a:rPr>
              <a:t>DEPENDE), </a:t>
            </a:r>
            <a:r>
              <a:rPr lang="es-ES" sz="1800" b="1" u="sng" dirty="0" smtClean="0">
                <a:solidFill>
                  <a:schemeClr val="tx2">
                    <a:lumMod val="10000"/>
                  </a:schemeClr>
                </a:solidFill>
                <a:latin typeface="Calibri" panose="020F0502020204030204" pitchFamily="34" charset="0"/>
                <a:cs typeface="Calibri" panose="020F0502020204030204" pitchFamily="34" charset="0"/>
              </a:rPr>
              <a:t>generalmente </a:t>
            </a:r>
            <a:r>
              <a:rPr lang="es-ES" sz="1800" b="1" u="sng" dirty="0">
                <a:solidFill>
                  <a:schemeClr val="tx2">
                    <a:lumMod val="10000"/>
                  </a:schemeClr>
                </a:solidFill>
                <a:latin typeface="Calibri" panose="020F0502020204030204" pitchFamily="34" charset="0"/>
                <a:cs typeface="Calibri" panose="020F0502020204030204" pitchFamily="34" charset="0"/>
              </a:rPr>
              <a:t>se crea una tabla con todos los campos clave de las entidades que relaciona y los atributos de la relación. La clave primaria será la suma de los atributos clave de las entidades relacionadas.</a:t>
            </a:r>
          </a:p>
          <a:p>
            <a:pPr marL="114300" indent="0" algn="just">
              <a:buNone/>
            </a:pPr>
            <a:r>
              <a:rPr lang="es-ES" sz="1800" b="1"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880898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839568-2705-4154-B49A-F22AAA704565}"/>
              </a:ext>
            </a:extLst>
          </p:cNvPr>
          <p:cNvSpPr>
            <a:spLocks noGrp="1"/>
          </p:cNvSpPr>
          <p:nvPr>
            <p:ph type="title"/>
          </p:nvPr>
        </p:nvSpPr>
        <p:spPr/>
        <p:txBody>
          <a:bodyPr>
            <a:normAutofit fontScale="90000"/>
          </a:bodyPr>
          <a:lstStyle/>
          <a:p>
            <a:r>
              <a:rPr lang="es-ES" dirty="0"/>
              <a:t>EJEMPLO</a:t>
            </a:r>
          </a:p>
        </p:txBody>
      </p:sp>
      <p:sp>
        <p:nvSpPr>
          <p:cNvPr id="3" name="Marcador de texto 2">
            <a:extLst>
              <a:ext uri="{FF2B5EF4-FFF2-40B4-BE49-F238E27FC236}">
                <a16:creationId xmlns:a16="http://schemas.microsoft.com/office/drawing/2014/main" id="{8E18DE31-B9B8-4360-B676-ADC0BA0974A1}"/>
              </a:ext>
            </a:extLst>
          </p:cNvPr>
          <p:cNvSpPr>
            <a:spLocks noGrp="1"/>
          </p:cNvSpPr>
          <p:nvPr>
            <p:ph type="body" idx="1"/>
          </p:nvPr>
        </p:nvSpPr>
        <p:spPr>
          <a:xfrm>
            <a:off x="306764" y="1683456"/>
            <a:ext cx="7332468" cy="826406"/>
          </a:xfrm>
        </p:spPr>
        <p:txBody>
          <a:bodyPr>
            <a:normAutofit/>
          </a:bodyPr>
          <a:lstStyle/>
          <a:p>
            <a:pPr marL="114300" indent="0">
              <a:buNone/>
            </a:pPr>
            <a:r>
              <a:rPr lang="es-ES" sz="1200" b="1" dirty="0">
                <a:solidFill>
                  <a:schemeClr val="tx2">
                    <a:lumMod val="10000"/>
                  </a:schemeClr>
                </a:solidFill>
              </a:rPr>
              <a:t>Pg. 64 Sistemas gestores de Bases de Datos. Ed. Mc Graw Hill</a:t>
            </a:r>
            <a:r>
              <a:rPr lang="es-ES" sz="1200" dirty="0">
                <a:solidFill>
                  <a:schemeClr val="tx2">
                    <a:lumMod val="10000"/>
                  </a:schemeClr>
                </a:solidFill>
              </a:rPr>
              <a:t>.</a:t>
            </a:r>
          </a:p>
          <a:p>
            <a:pPr marL="114300" indent="0">
              <a:buNone/>
            </a:pPr>
            <a:r>
              <a:rPr lang="es-ES" sz="1200" dirty="0"/>
              <a:t>Dado el siguiente esquema que representa las compras de artículos que hacen los clientes, convierte el esquema E-R en relacional.</a:t>
            </a:r>
          </a:p>
          <a:p>
            <a:pPr marL="114300" indent="0">
              <a:buNone/>
            </a:pPr>
            <a:endParaRPr lang="es-ES" sz="1200" dirty="0"/>
          </a:p>
        </p:txBody>
      </p:sp>
      <p:sp>
        <p:nvSpPr>
          <p:cNvPr id="4" name="CuadroTexto 3">
            <a:extLst>
              <a:ext uri="{FF2B5EF4-FFF2-40B4-BE49-F238E27FC236}">
                <a16:creationId xmlns:a16="http://schemas.microsoft.com/office/drawing/2014/main" id="{14757DE0-C4AD-4C6D-8C6A-058912B4FF28}"/>
              </a:ext>
            </a:extLst>
          </p:cNvPr>
          <p:cNvSpPr txBox="1"/>
          <p:nvPr/>
        </p:nvSpPr>
        <p:spPr>
          <a:xfrm>
            <a:off x="1135059" y="3133840"/>
            <a:ext cx="1174401" cy="369332"/>
          </a:xfrm>
          <a:prstGeom prst="rect">
            <a:avLst/>
          </a:prstGeom>
          <a:noFill/>
        </p:spPr>
        <p:txBody>
          <a:bodyPr wrap="square" rtlCol="0">
            <a:spAutoFit/>
          </a:bodyPr>
          <a:lstStyle/>
          <a:p>
            <a:pPr algn="ctr"/>
            <a:r>
              <a:rPr lang="es-ES" dirty="0"/>
              <a:t>Clientes</a:t>
            </a:r>
          </a:p>
        </p:txBody>
      </p:sp>
      <p:sp>
        <p:nvSpPr>
          <p:cNvPr id="5" name="CuadroTexto 4">
            <a:extLst>
              <a:ext uri="{FF2B5EF4-FFF2-40B4-BE49-F238E27FC236}">
                <a16:creationId xmlns:a16="http://schemas.microsoft.com/office/drawing/2014/main" id="{8C10A91D-C5CC-43D1-AA3E-151BB0DFA941}"/>
              </a:ext>
            </a:extLst>
          </p:cNvPr>
          <p:cNvSpPr txBox="1"/>
          <p:nvPr/>
        </p:nvSpPr>
        <p:spPr>
          <a:xfrm>
            <a:off x="5730532" y="3122093"/>
            <a:ext cx="1872208" cy="307777"/>
          </a:xfrm>
          <a:prstGeom prst="rect">
            <a:avLst/>
          </a:prstGeom>
          <a:noFill/>
        </p:spPr>
        <p:txBody>
          <a:bodyPr wrap="square" rtlCol="0">
            <a:spAutoFit/>
          </a:bodyPr>
          <a:lstStyle/>
          <a:p>
            <a:pPr algn="ctr"/>
            <a:r>
              <a:rPr lang="es-ES" dirty="0"/>
              <a:t>Artículos</a:t>
            </a:r>
          </a:p>
        </p:txBody>
      </p:sp>
      <p:sp>
        <p:nvSpPr>
          <p:cNvPr id="6" name="Rombo 5">
            <a:extLst>
              <a:ext uri="{FF2B5EF4-FFF2-40B4-BE49-F238E27FC236}">
                <a16:creationId xmlns:a16="http://schemas.microsoft.com/office/drawing/2014/main" id="{C1FC64E4-C691-4987-B16D-7D195D9F961E}"/>
              </a:ext>
            </a:extLst>
          </p:cNvPr>
          <p:cNvSpPr/>
          <p:nvPr/>
        </p:nvSpPr>
        <p:spPr>
          <a:xfrm>
            <a:off x="3532548" y="2735319"/>
            <a:ext cx="1549912" cy="116797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a:t>COMPRA</a:t>
            </a:r>
          </a:p>
        </p:txBody>
      </p:sp>
      <p:sp>
        <p:nvSpPr>
          <p:cNvPr id="7" name="Rectángulo 6">
            <a:extLst>
              <a:ext uri="{FF2B5EF4-FFF2-40B4-BE49-F238E27FC236}">
                <a16:creationId xmlns:a16="http://schemas.microsoft.com/office/drawing/2014/main" id="{0A0DF4E1-5856-4810-A965-6CA4B39A33FE}"/>
              </a:ext>
            </a:extLst>
          </p:cNvPr>
          <p:cNvSpPr/>
          <p:nvPr/>
        </p:nvSpPr>
        <p:spPr>
          <a:xfrm>
            <a:off x="1212290" y="3073324"/>
            <a:ext cx="1019940" cy="405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7">
            <a:extLst>
              <a:ext uri="{FF2B5EF4-FFF2-40B4-BE49-F238E27FC236}">
                <a16:creationId xmlns:a16="http://schemas.microsoft.com/office/drawing/2014/main" id="{3555CC05-EDB5-4773-B5ED-805A11D3228A}"/>
              </a:ext>
            </a:extLst>
          </p:cNvPr>
          <p:cNvSpPr/>
          <p:nvPr/>
        </p:nvSpPr>
        <p:spPr>
          <a:xfrm>
            <a:off x="6156666" y="3073324"/>
            <a:ext cx="1019940" cy="405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Conector recto 9">
            <a:extLst>
              <a:ext uri="{FF2B5EF4-FFF2-40B4-BE49-F238E27FC236}">
                <a16:creationId xmlns:a16="http://schemas.microsoft.com/office/drawing/2014/main" id="{A44E8D4E-8478-4EF1-911B-E698ABD86853}"/>
              </a:ext>
            </a:extLst>
          </p:cNvPr>
          <p:cNvCxnSpPr>
            <a:cxnSpLocks/>
            <a:stCxn id="7" idx="3"/>
          </p:cNvCxnSpPr>
          <p:nvPr/>
        </p:nvCxnSpPr>
        <p:spPr>
          <a:xfrm>
            <a:off x="2232230" y="3275981"/>
            <a:ext cx="12811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2A7AA78D-90F5-4C79-B0B1-82583953D5A6}"/>
              </a:ext>
            </a:extLst>
          </p:cNvPr>
          <p:cNvCxnSpPr>
            <a:cxnSpLocks/>
            <a:stCxn id="6" idx="3"/>
          </p:cNvCxnSpPr>
          <p:nvPr/>
        </p:nvCxnSpPr>
        <p:spPr>
          <a:xfrm>
            <a:off x="5082460" y="3319308"/>
            <a:ext cx="1074206"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Elipse 15">
            <a:extLst>
              <a:ext uri="{FF2B5EF4-FFF2-40B4-BE49-F238E27FC236}">
                <a16:creationId xmlns:a16="http://schemas.microsoft.com/office/drawing/2014/main" id="{1D98A813-5DB6-4DD9-BA1B-FFDE5EE96BAB}"/>
              </a:ext>
            </a:extLst>
          </p:cNvPr>
          <p:cNvSpPr/>
          <p:nvPr/>
        </p:nvSpPr>
        <p:spPr>
          <a:xfrm>
            <a:off x="7167033" y="3860637"/>
            <a:ext cx="1125943" cy="4186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00" dirty="0">
                <a:solidFill>
                  <a:schemeClr val="tx2">
                    <a:lumMod val="10000"/>
                  </a:schemeClr>
                </a:solidFill>
              </a:rPr>
              <a:t>DENOMINACIÓN</a:t>
            </a:r>
          </a:p>
        </p:txBody>
      </p:sp>
      <p:sp>
        <p:nvSpPr>
          <p:cNvPr id="17" name="Elipse 16">
            <a:extLst>
              <a:ext uri="{FF2B5EF4-FFF2-40B4-BE49-F238E27FC236}">
                <a16:creationId xmlns:a16="http://schemas.microsoft.com/office/drawing/2014/main" id="{BCD2284E-895E-47CB-B434-8BDF1FFC8121}"/>
              </a:ext>
            </a:extLst>
          </p:cNvPr>
          <p:cNvSpPr/>
          <p:nvPr/>
        </p:nvSpPr>
        <p:spPr>
          <a:xfrm>
            <a:off x="6249141" y="2251412"/>
            <a:ext cx="1353599" cy="4186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00" b="1" dirty="0">
                <a:solidFill>
                  <a:schemeClr val="tx2">
                    <a:lumMod val="10000"/>
                  </a:schemeClr>
                </a:solidFill>
              </a:rPr>
              <a:t>COD</a:t>
            </a:r>
            <a:r>
              <a:rPr lang="es-ES" sz="600" dirty="0">
                <a:solidFill>
                  <a:schemeClr val="tx2">
                    <a:lumMod val="10000"/>
                  </a:schemeClr>
                </a:solidFill>
              </a:rPr>
              <a:t>_</a:t>
            </a:r>
            <a:r>
              <a:rPr lang="es-ES" sz="600" b="1" dirty="0">
                <a:solidFill>
                  <a:schemeClr val="tx2">
                    <a:lumMod val="10000"/>
                  </a:schemeClr>
                </a:solidFill>
              </a:rPr>
              <a:t>ARTICULO</a:t>
            </a:r>
          </a:p>
        </p:txBody>
      </p:sp>
      <p:sp>
        <p:nvSpPr>
          <p:cNvPr id="18" name="Elipse 17">
            <a:extLst>
              <a:ext uri="{FF2B5EF4-FFF2-40B4-BE49-F238E27FC236}">
                <a16:creationId xmlns:a16="http://schemas.microsoft.com/office/drawing/2014/main" id="{A5C00B6B-DADA-4CE6-A685-C4B996172DBA}"/>
              </a:ext>
            </a:extLst>
          </p:cNvPr>
          <p:cNvSpPr/>
          <p:nvPr/>
        </p:nvSpPr>
        <p:spPr>
          <a:xfrm>
            <a:off x="1438877" y="2458010"/>
            <a:ext cx="935613" cy="4186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00" dirty="0">
                <a:solidFill>
                  <a:schemeClr val="tx2">
                    <a:lumMod val="10000"/>
                  </a:schemeClr>
                </a:solidFill>
              </a:rPr>
              <a:t>TELÉFONO</a:t>
            </a:r>
          </a:p>
        </p:txBody>
      </p:sp>
      <p:sp>
        <p:nvSpPr>
          <p:cNvPr id="19" name="Elipse 18">
            <a:extLst>
              <a:ext uri="{FF2B5EF4-FFF2-40B4-BE49-F238E27FC236}">
                <a16:creationId xmlns:a16="http://schemas.microsoft.com/office/drawing/2014/main" id="{44AC24C5-F341-4A0C-B9B1-B292FD9BF8E9}"/>
              </a:ext>
            </a:extLst>
          </p:cNvPr>
          <p:cNvSpPr/>
          <p:nvPr/>
        </p:nvSpPr>
        <p:spPr>
          <a:xfrm>
            <a:off x="4614653" y="4180570"/>
            <a:ext cx="935613" cy="4186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00" dirty="0">
                <a:solidFill>
                  <a:schemeClr val="tx2">
                    <a:lumMod val="10000"/>
                  </a:schemeClr>
                </a:solidFill>
              </a:rPr>
              <a:t>UNI_VEND</a:t>
            </a:r>
          </a:p>
        </p:txBody>
      </p:sp>
      <p:sp>
        <p:nvSpPr>
          <p:cNvPr id="20" name="Elipse 19">
            <a:extLst>
              <a:ext uri="{FF2B5EF4-FFF2-40B4-BE49-F238E27FC236}">
                <a16:creationId xmlns:a16="http://schemas.microsoft.com/office/drawing/2014/main" id="{D967DF03-9124-42E0-9ECA-ED2B69FC0EB5}"/>
              </a:ext>
            </a:extLst>
          </p:cNvPr>
          <p:cNvSpPr/>
          <p:nvPr/>
        </p:nvSpPr>
        <p:spPr>
          <a:xfrm>
            <a:off x="3347864" y="4443958"/>
            <a:ext cx="1101173" cy="4186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00" dirty="0">
                <a:solidFill>
                  <a:schemeClr val="tx2">
                    <a:lumMod val="10000"/>
                  </a:schemeClr>
                </a:solidFill>
              </a:rPr>
              <a:t>FECHA_VENTA</a:t>
            </a:r>
          </a:p>
        </p:txBody>
      </p:sp>
      <p:sp>
        <p:nvSpPr>
          <p:cNvPr id="21" name="Elipse 20">
            <a:extLst>
              <a:ext uri="{FF2B5EF4-FFF2-40B4-BE49-F238E27FC236}">
                <a16:creationId xmlns:a16="http://schemas.microsoft.com/office/drawing/2014/main" id="{11B7E1F6-700C-43BF-92A2-53BEF0596303}"/>
              </a:ext>
            </a:extLst>
          </p:cNvPr>
          <p:cNvSpPr/>
          <p:nvPr/>
        </p:nvSpPr>
        <p:spPr>
          <a:xfrm>
            <a:off x="429077" y="2613120"/>
            <a:ext cx="935613" cy="4186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00" dirty="0">
                <a:solidFill>
                  <a:schemeClr val="tx2">
                    <a:lumMod val="10000"/>
                  </a:schemeClr>
                </a:solidFill>
              </a:rPr>
              <a:t>DIRECCIÓN</a:t>
            </a:r>
          </a:p>
        </p:txBody>
      </p:sp>
      <p:sp>
        <p:nvSpPr>
          <p:cNvPr id="22" name="Elipse 21">
            <a:extLst>
              <a:ext uri="{FF2B5EF4-FFF2-40B4-BE49-F238E27FC236}">
                <a16:creationId xmlns:a16="http://schemas.microsoft.com/office/drawing/2014/main" id="{2F5DBCD6-2D9E-4EF8-A331-64927B9E51AE}"/>
              </a:ext>
            </a:extLst>
          </p:cNvPr>
          <p:cNvSpPr/>
          <p:nvPr/>
        </p:nvSpPr>
        <p:spPr>
          <a:xfrm>
            <a:off x="1837513" y="3788728"/>
            <a:ext cx="935613" cy="4186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00" dirty="0">
                <a:solidFill>
                  <a:schemeClr val="tx2">
                    <a:lumMod val="10000"/>
                  </a:schemeClr>
                </a:solidFill>
              </a:rPr>
              <a:t>NOMBRE</a:t>
            </a:r>
          </a:p>
        </p:txBody>
      </p:sp>
      <p:sp>
        <p:nvSpPr>
          <p:cNvPr id="23" name="Elipse 22">
            <a:extLst>
              <a:ext uri="{FF2B5EF4-FFF2-40B4-BE49-F238E27FC236}">
                <a16:creationId xmlns:a16="http://schemas.microsoft.com/office/drawing/2014/main" id="{6388EEAA-3475-4F58-B251-06F63C6ECBAA}"/>
              </a:ext>
            </a:extLst>
          </p:cNvPr>
          <p:cNvSpPr/>
          <p:nvPr/>
        </p:nvSpPr>
        <p:spPr>
          <a:xfrm>
            <a:off x="7647860" y="2822427"/>
            <a:ext cx="935613" cy="4186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00" dirty="0">
                <a:solidFill>
                  <a:schemeClr val="tx2">
                    <a:lumMod val="10000"/>
                  </a:schemeClr>
                </a:solidFill>
              </a:rPr>
              <a:t>PRECIO</a:t>
            </a:r>
          </a:p>
        </p:txBody>
      </p:sp>
      <p:sp>
        <p:nvSpPr>
          <p:cNvPr id="24" name="Elipse 23">
            <a:extLst>
              <a:ext uri="{FF2B5EF4-FFF2-40B4-BE49-F238E27FC236}">
                <a16:creationId xmlns:a16="http://schemas.microsoft.com/office/drawing/2014/main" id="{4631BE9D-767E-4EBE-8E44-C39FF8C4D087}"/>
              </a:ext>
            </a:extLst>
          </p:cNvPr>
          <p:cNvSpPr/>
          <p:nvPr/>
        </p:nvSpPr>
        <p:spPr>
          <a:xfrm>
            <a:off x="542280" y="3697466"/>
            <a:ext cx="1019940" cy="4186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00" b="1" dirty="0">
                <a:solidFill>
                  <a:schemeClr val="tx2">
                    <a:lumMod val="10000"/>
                  </a:schemeClr>
                </a:solidFill>
              </a:rPr>
              <a:t>COD_CLIENT</a:t>
            </a:r>
          </a:p>
        </p:txBody>
      </p:sp>
      <p:sp>
        <p:nvSpPr>
          <p:cNvPr id="26" name="Elipse 25">
            <a:extLst>
              <a:ext uri="{FF2B5EF4-FFF2-40B4-BE49-F238E27FC236}">
                <a16:creationId xmlns:a16="http://schemas.microsoft.com/office/drawing/2014/main" id="{6F43E695-26E4-4EC1-9AE0-584DE2664FC6}"/>
              </a:ext>
            </a:extLst>
          </p:cNvPr>
          <p:cNvSpPr/>
          <p:nvPr/>
        </p:nvSpPr>
        <p:spPr>
          <a:xfrm>
            <a:off x="6240993" y="4279252"/>
            <a:ext cx="935613" cy="4186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00" dirty="0">
                <a:solidFill>
                  <a:schemeClr val="tx2">
                    <a:lumMod val="10000"/>
                  </a:schemeClr>
                </a:solidFill>
              </a:rPr>
              <a:t>STOCK</a:t>
            </a:r>
          </a:p>
        </p:txBody>
      </p:sp>
      <p:cxnSp>
        <p:nvCxnSpPr>
          <p:cNvPr id="28" name="Conector recto 27">
            <a:extLst>
              <a:ext uri="{FF2B5EF4-FFF2-40B4-BE49-F238E27FC236}">
                <a16:creationId xmlns:a16="http://schemas.microsoft.com/office/drawing/2014/main" id="{2E0A64F2-1323-4836-A098-8634ADDF4A55}"/>
              </a:ext>
            </a:extLst>
          </p:cNvPr>
          <p:cNvCxnSpPr>
            <a:stCxn id="18" idx="4"/>
            <a:endCxn id="7" idx="0"/>
          </p:cNvCxnSpPr>
          <p:nvPr/>
        </p:nvCxnSpPr>
        <p:spPr>
          <a:xfrm flipH="1">
            <a:off x="1722260" y="2876625"/>
            <a:ext cx="184424" cy="1966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69140776-1636-44D7-A2E9-1110B47ED1C2}"/>
              </a:ext>
            </a:extLst>
          </p:cNvPr>
          <p:cNvCxnSpPr>
            <a:stCxn id="21" idx="4"/>
          </p:cNvCxnSpPr>
          <p:nvPr/>
        </p:nvCxnSpPr>
        <p:spPr>
          <a:xfrm>
            <a:off x="896884" y="3031735"/>
            <a:ext cx="315406" cy="152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cto 31">
            <a:extLst>
              <a:ext uri="{FF2B5EF4-FFF2-40B4-BE49-F238E27FC236}">
                <a16:creationId xmlns:a16="http://schemas.microsoft.com/office/drawing/2014/main" id="{579CFF26-DF5D-4F90-A990-306BC524F7E0}"/>
              </a:ext>
            </a:extLst>
          </p:cNvPr>
          <p:cNvCxnSpPr/>
          <p:nvPr/>
        </p:nvCxnSpPr>
        <p:spPr>
          <a:xfrm flipV="1">
            <a:off x="1315440" y="3478638"/>
            <a:ext cx="49250" cy="232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406F5599-5CBE-4CF9-B489-AF6577E6B2D7}"/>
              </a:ext>
            </a:extLst>
          </p:cNvPr>
          <p:cNvCxnSpPr>
            <a:stCxn id="22" idx="0"/>
          </p:cNvCxnSpPr>
          <p:nvPr/>
        </p:nvCxnSpPr>
        <p:spPr>
          <a:xfrm flipH="1" flipV="1">
            <a:off x="1906684" y="3501681"/>
            <a:ext cx="398636" cy="287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Conector recto 35">
            <a:extLst>
              <a:ext uri="{FF2B5EF4-FFF2-40B4-BE49-F238E27FC236}">
                <a16:creationId xmlns:a16="http://schemas.microsoft.com/office/drawing/2014/main" id="{5A6B02B2-6328-4AE9-B58C-702935B11F5B}"/>
              </a:ext>
            </a:extLst>
          </p:cNvPr>
          <p:cNvCxnSpPr>
            <a:cxnSpLocks/>
            <a:endCxn id="20" idx="0"/>
          </p:cNvCxnSpPr>
          <p:nvPr/>
        </p:nvCxnSpPr>
        <p:spPr>
          <a:xfrm flipH="1">
            <a:off x="3898451" y="3645204"/>
            <a:ext cx="248396" cy="798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a:extLst>
              <a:ext uri="{FF2B5EF4-FFF2-40B4-BE49-F238E27FC236}">
                <a16:creationId xmlns:a16="http://schemas.microsoft.com/office/drawing/2014/main" id="{58BFCA30-CDE4-4ED7-992F-A4CCA84264C1}"/>
              </a:ext>
            </a:extLst>
          </p:cNvPr>
          <p:cNvCxnSpPr>
            <a:cxnSpLocks/>
            <a:endCxn id="19" idx="0"/>
          </p:cNvCxnSpPr>
          <p:nvPr/>
        </p:nvCxnSpPr>
        <p:spPr>
          <a:xfrm>
            <a:off x="4558572" y="3765104"/>
            <a:ext cx="523888" cy="415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a:extLst>
              <a:ext uri="{FF2B5EF4-FFF2-40B4-BE49-F238E27FC236}">
                <a16:creationId xmlns:a16="http://schemas.microsoft.com/office/drawing/2014/main" id="{93B72D3B-0764-4415-86D0-C86B320AF651}"/>
              </a:ext>
            </a:extLst>
          </p:cNvPr>
          <p:cNvCxnSpPr>
            <a:endCxn id="8" idx="0"/>
          </p:cNvCxnSpPr>
          <p:nvPr/>
        </p:nvCxnSpPr>
        <p:spPr>
          <a:xfrm>
            <a:off x="6666636" y="2667317"/>
            <a:ext cx="0" cy="40600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Conector recto 44">
            <a:extLst>
              <a:ext uri="{FF2B5EF4-FFF2-40B4-BE49-F238E27FC236}">
                <a16:creationId xmlns:a16="http://schemas.microsoft.com/office/drawing/2014/main" id="{C58B9227-10F8-4F7F-9C98-9A7955497C17}"/>
              </a:ext>
            </a:extLst>
          </p:cNvPr>
          <p:cNvCxnSpPr>
            <a:stCxn id="23" idx="2"/>
          </p:cNvCxnSpPr>
          <p:nvPr/>
        </p:nvCxnSpPr>
        <p:spPr>
          <a:xfrm flipH="1">
            <a:off x="7184754" y="3031735"/>
            <a:ext cx="463106" cy="152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ector recto 46">
            <a:extLst>
              <a:ext uri="{FF2B5EF4-FFF2-40B4-BE49-F238E27FC236}">
                <a16:creationId xmlns:a16="http://schemas.microsoft.com/office/drawing/2014/main" id="{2C169BE2-3955-4799-820B-EA4BF5011E8C}"/>
              </a:ext>
            </a:extLst>
          </p:cNvPr>
          <p:cNvCxnSpPr>
            <a:cxnSpLocks/>
            <a:stCxn id="16" idx="1"/>
          </p:cNvCxnSpPr>
          <p:nvPr/>
        </p:nvCxnSpPr>
        <p:spPr>
          <a:xfrm flipH="1" flipV="1">
            <a:off x="7084132" y="3461380"/>
            <a:ext cx="247792" cy="460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38CEE918-7694-4507-A2FC-76EB0ADA1CE2}"/>
              </a:ext>
            </a:extLst>
          </p:cNvPr>
          <p:cNvCxnSpPr>
            <a:stCxn id="26" idx="0"/>
            <a:endCxn id="8" idx="2"/>
          </p:cNvCxnSpPr>
          <p:nvPr/>
        </p:nvCxnSpPr>
        <p:spPr>
          <a:xfrm flipH="1" flipV="1">
            <a:off x="6666636" y="3478638"/>
            <a:ext cx="42164" cy="800614"/>
          </a:xfrm>
          <a:prstGeom prst="line">
            <a:avLst/>
          </a:prstGeom>
        </p:spPr>
        <p:style>
          <a:lnRef idx="1">
            <a:schemeClr val="accent1"/>
          </a:lnRef>
          <a:fillRef idx="0">
            <a:schemeClr val="accent1"/>
          </a:fillRef>
          <a:effectRef idx="0">
            <a:schemeClr val="accent1"/>
          </a:effectRef>
          <a:fontRef idx="minor">
            <a:schemeClr val="tx1"/>
          </a:fontRef>
        </p:style>
      </p:cxnSp>
      <p:sp>
        <p:nvSpPr>
          <p:cNvPr id="55" name="CuadroTexto 54">
            <a:extLst>
              <a:ext uri="{FF2B5EF4-FFF2-40B4-BE49-F238E27FC236}">
                <a16:creationId xmlns:a16="http://schemas.microsoft.com/office/drawing/2014/main" id="{FD60F9ED-393F-427D-AB17-E3F3F6E8EFCF}"/>
              </a:ext>
            </a:extLst>
          </p:cNvPr>
          <p:cNvSpPr txBox="1"/>
          <p:nvPr/>
        </p:nvSpPr>
        <p:spPr>
          <a:xfrm>
            <a:off x="2355486" y="2977189"/>
            <a:ext cx="759422" cy="307777"/>
          </a:xfrm>
          <a:prstGeom prst="rect">
            <a:avLst/>
          </a:prstGeom>
          <a:noFill/>
        </p:spPr>
        <p:txBody>
          <a:bodyPr wrap="square" rtlCol="0">
            <a:spAutoFit/>
          </a:bodyPr>
          <a:lstStyle/>
          <a:p>
            <a:r>
              <a:rPr lang="es-ES" dirty="0"/>
              <a:t>(0,N)</a:t>
            </a:r>
          </a:p>
        </p:txBody>
      </p:sp>
      <p:sp>
        <p:nvSpPr>
          <p:cNvPr id="56" name="CuadroTexto 55">
            <a:extLst>
              <a:ext uri="{FF2B5EF4-FFF2-40B4-BE49-F238E27FC236}">
                <a16:creationId xmlns:a16="http://schemas.microsoft.com/office/drawing/2014/main" id="{AFA795A7-FDAD-418A-988F-8E4D92B3A249}"/>
              </a:ext>
            </a:extLst>
          </p:cNvPr>
          <p:cNvSpPr txBox="1"/>
          <p:nvPr/>
        </p:nvSpPr>
        <p:spPr>
          <a:xfrm>
            <a:off x="4041710" y="2428085"/>
            <a:ext cx="1059873" cy="369332"/>
          </a:xfrm>
          <a:prstGeom prst="rect">
            <a:avLst/>
          </a:prstGeom>
          <a:noFill/>
        </p:spPr>
        <p:txBody>
          <a:bodyPr wrap="square" rtlCol="0">
            <a:spAutoFit/>
          </a:bodyPr>
          <a:lstStyle/>
          <a:p>
            <a:r>
              <a:rPr lang="es-ES" dirty="0"/>
              <a:t>(</a:t>
            </a:r>
            <a:r>
              <a:rPr lang="es-ES" dirty="0" smtClean="0"/>
              <a:t>N:M)</a:t>
            </a:r>
            <a:endParaRPr lang="es-ES" dirty="0"/>
          </a:p>
        </p:txBody>
      </p:sp>
      <p:sp>
        <p:nvSpPr>
          <p:cNvPr id="57" name="CuadroTexto 56">
            <a:extLst>
              <a:ext uri="{FF2B5EF4-FFF2-40B4-BE49-F238E27FC236}">
                <a16:creationId xmlns:a16="http://schemas.microsoft.com/office/drawing/2014/main" id="{FC80AF9C-2744-440C-92AA-800CC189EDCE}"/>
              </a:ext>
            </a:extLst>
          </p:cNvPr>
          <p:cNvSpPr txBox="1"/>
          <p:nvPr/>
        </p:nvSpPr>
        <p:spPr>
          <a:xfrm>
            <a:off x="5393170" y="2992589"/>
            <a:ext cx="759422" cy="307777"/>
          </a:xfrm>
          <a:prstGeom prst="rect">
            <a:avLst/>
          </a:prstGeom>
          <a:noFill/>
        </p:spPr>
        <p:txBody>
          <a:bodyPr wrap="square" rtlCol="0">
            <a:spAutoFit/>
          </a:bodyPr>
          <a:lstStyle/>
          <a:p>
            <a:r>
              <a:rPr lang="es-ES" dirty="0"/>
              <a:t>(1,N)</a:t>
            </a:r>
          </a:p>
        </p:txBody>
      </p:sp>
    </p:spTree>
    <p:extLst>
      <p:ext uri="{BB962C8B-B14F-4D97-AF65-F5344CB8AC3E}">
        <p14:creationId xmlns:p14="http://schemas.microsoft.com/office/powerpoint/2010/main" val="359409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16C6B0-C142-442E-A3CB-7C19E6FB84C8}"/>
              </a:ext>
            </a:extLst>
          </p:cNvPr>
          <p:cNvSpPr>
            <a:spLocks noGrp="1"/>
          </p:cNvSpPr>
          <p:nvPr>
            <p:ph type="title"/>
          </p:nvPr>
        </p:nvSpPr>
        <p:spPr/>
        <p:txBody>
          <a:bodyPr>
            <a:normAutofit fontScale="90000"/>
          </a:bodyPr>
          <a:lstStyle/>
          <a:p>
            <a:r>
              <a:rPr lang="es-ES" dirty="0"/>
              <a:t>EJEMPLO</a:t>
            </a:r>
          </a:p>
        </p:txBody>
      </p:sp>
      <p:sp>
        <p:nvSpPr>
          <p:cNvPr id="3" name="Marcador de texto 2">
            <a:extLst>
              <a:ext uri="{FF2B5EF4-FFF2-40B4-BE49-F238E27FC236}">
                <a16:creationId xmlns:a16="http://schemas.microsoft.com/office/drawing/2014/main" id="{56FED99D-4B99-4667-B3E1-AC08EAF9A883}"/>
              </a:ext>
            </a:extLst>
          </p:cNvPr>
          <p:cNvSpPr>
            <a:spLocks noGrp="1"/>
          </p:cNvSpPr>
          <p:nvPr>
            <p:ph type="body" idx="1"/>
          </p:nvPr>
        </p:nvSpPr>
        <p:spPr>
          <a:xfrm>
            <a:off x="187465" y="1719856"/>
            <a:ext cx="8520600" cy="1886002"/>
          </a:xfrm>
        </p:spPr>
        <p:txBody>
          <a:bodyPr>
            <a:normAutofit lnSpcReduction="10000"/>
          </a:bodyPr>
          <a:lstStyle/>
          <a:p>
            <a:pPr>
              <a:buFont typeface="+mj-lt"/>
              <a:buAutoNum type="arabicPeriod"/>
            </a:pPr>
            <a:r>
              <a:rPr lang="es-ES" sz="1400" dirty="0">
                <a:latin typeface="Calibri" panose="020F0502020204030204" pitchFamily="34" charset="0"/>
                <a:cs typeface="Calibri" panose="020F0502020204030204" pitchFamily="34" charset="0"/>
              </a:rPr>
              <a:t>Cada entidad se convierte en una tabla y los atributos de las entidades se convierten en columnas de las tablas, lo representamos así:</a:t>
            </a:r>
          </a:p>
          <a:p>
            <a:pPr marL="114300" indent="0">
              <a:buNone/>
            </a:pPr>
            <a:endParaRPr lang="es-ES" sz="1400" dirty="0">
              <a:latin typeface="Calibri" panose="020F0502020204030204" pitchFamily="34" charset="0"/>
              <a:cs typeface="Calibri" panose="020F0502020204030204" pitchFamily="34" charset="0"/>
            </a:endParaRPr>
          </a:p>
          <a:p>
            <a:pPr marL="114300" indent="0">
              <a:buNone/>
            </a:pPr>
            <a:r>
              <a:rPr lang="es-ES" sz="1400" dirty="0">
                <a:latin typeface="Calibri" panose="020F0502020204030204" pitchFamily="34" charset="0"/>
                <a:cs typeface="Calibri" panose="020F0502020204030204" pitchFamily="34" charset="0"/>
              </a:rPr>
              <a:t>CLIENTE (</a:t>
            </a:r>
            <a:r>
              <a:rPr lang="es-ES" sz="1400" b="1" dirty="0">
                <a:latin typeface="Calibri" panose="020F0502020204030204" pitchFamily="34" charset="0"/>
                <a:cs typeface="Calibri" panose="020F0502020204030204" pitchFamily="34" charset="0"/>
              </a:rPr>
              <a:t>COD_CLIENT</a:t>
            </a:r>
            <a:r>
              <a:rPr lang="es-ES" sz="1400" dirty="0">
                <a:latin typeface="Calibri" panose="020F0502020204030204" pitchFamily="34" charset="0"/>
                <a:cs typeface="Calibri" panose="020F0502020204030204" pitchFamily="34" charset="0"/>
              </a:rPr>
              <a:t>, NOMBRE, DIRECCIÓN, TELÉFONO)</a:t>
            </a:r>
          </a:p>
          <a:p>
            <a:pPr marL="114300" indent="0">
              <a:buNone/>
            </a:pPr>
            <a:r>
              <a:rPr lang="es-ES" sz="1400" dirty="0">
                <a:latin typeface="Calibri" panose="020F0502020204030204" pitchFamily="34" charset="0"/>
                <a:cs typeface="Calibri" panose="020F0502020204030204" pitchFamily="34" charset="0"/>
              </a:rPr>
              <a:t>ARTÍCULOS (</a:t>
            </a:r>
            <a:r>
              <a:rPr lang="es-ES" sz="1400" b="1" dirty="0">
                <a:latin typeface="Calibri" panose="020F0502020204030204" pitchFamily="34" charset="0"/>
                <a:cs typeface="Calibri" panose="020F0502020204030204" pitchFamily="34" charset="0"/>
              </a:rPr>
              <a:t>COD_ARTÍCULO</a:t>
            </a:r>
            <a:r>
              <a:rPr lang="es-ES" sz="1400" dirty="0">
                <a:latin typeface="Calibri" panose="020F0502020204030204" pitchFamily="34" charset="0"/>
                <a:cs typeface="Calibri" panose="020F0502020204030204" pitchFamily="34" charset="0"/>
              </a:rPr>
              <a:t>, PRECIO, STOCK, DENOMINACIÓN)</a:t>
            </a:r>
          </a:p>
          <a:p>
            <a:pPr marL="114300" indent="0">
              <a:buNone/>
            </a:pPr>
            <a:endParaRPr lang="es-ES" sz="1400" dirty="0">
              <a:latin typeface="Calibri" panose="020F0502020204030204" pitchFamily="34" charset="0"/>
              <a:cs typeface="Calibri" panose="020F0502020204030204" pitchFamily="34" charset="0"/>
            </a:endParaRPr>
          </a:p>
          <a:p>
            <a:pPr marL="114300" indent="0">
              <a:buNone/>
            </a:pPr>
            <a:r>
              <a:rPr lang="es-ES" sz="1400" dirty="0">
                <a:latin typeface="Calibri" panose="020F0502020204030204" pitchFamily="34" charset="0"/>
                <a:cs typeface="Calibri" panose="020F0502020204030204" pitchFamily="34" charset="0"/>
              </a:rPr>
              <a:t>2. La relación N:M se convierte a tabla</a:t>
            </a:r>
          </a:p>
          <a:p>
            <a:pPr marL="114300" indent="0">
              <a:buNone/>
            </a:pPr>
            <a:r>
              <a:rPr lang="es-ES" sz="1400" dirty="0">
                <a:latin typeface="Calibri" panose="020F0502020204030204" pitchFamily="34" charset="0"/>
                <a:cs typeface="Calibri" panose="020F0502020204030204" pitchFamily="34" charset="0"/>
              </a:rPr>
              <a:t>COMPRA (</a:t>
            </a:r>
            <a:r>
              <a:rPr lang="es-ES" sz="1400" b="1" dirty="0">
                <a:latin typeface="Calibri" panose="020F0502020204030204" pitchFamily="34" charset="0"/>
                <a:cs typeface="Calibri" panose="020F0502020204030204" pitchFamily="34" charset="0"/>
              </a:rPr>
              <a:t>COD_CLIENT, COD_ARTICULO</a:t>
            </a:r>
            <a:r>
              <a:rPr lang="es-ES" sz="1400" dirty="0">
                <a:latin typeface="Calibri" panose="020F0502020204030204" pitchFamily="34" charset="0"/>
                <a:cs typeface="Calibri" panose="020F0502020204030204" pitchFamily="34" charset="0"/>
              </a:rPr>
              <a:t>, UNI_VEND, FECHA_VENTA)</a:t>
            </a:r>
          </a:p>
        </p:txBody>
      </p:sp>
      <p:graphicFrame>
        <p:nvGraphicFramePr>
          <p:cNvPr id="4" name="Tabla 3">
            <a:extLst>
              <a:ext uri="{FF2B5EF4-FFF2-40B4-BE49-F238E27FC236}">
                <a16:creationId xmlns:a16="http://schemas.microsoft.com/office/drawing/2014/main" id="{DF82BF60-BCB4-4FF5-BBAB-D6EA0DC251DC}"/>
              </a:ext>
            </a:extLst>
          </p:cNvPr>
          <p:cNvGraphicFramePr>
            <a:graphicFrameLocks noGrp="1"/>
          </p:cNvGraphicFramePr>
          <p:nvPr>
            <p:extLst>
              <p:ext uri="{D42A27DB-BD31-4B8C-83A1-F6EECF244321}">
                <p14:modId xmlns:p14="http://schemas.microsoft.com/office/powerpoint/2010/main" val="2426919414"/>
              </p:ext>
            </p:extLst>
          </p:nvPr>
        </p:nvGraphicFramePr>
        <p:xfrm>
          <a:off x="3339076" y="3630229"/>
          <a:ext cx="1008112" cy="1355545"/>
        </p:xfrm>
        <a:graphic>
          <a:graphicData uri="http://schemas.openxmlformats.org/drawingml/2006/table">
            <a:tbl>
              <a:tblPr firstRow="1" bandRow="1">
                <a:tableStyleId>{75C2D6AD-9FE0-4523-9595-F62D8D58CB74}</a:tableStyleId>
              </a:tblPr>
              <a:tblGrid>
                <a:gridCol w="1008112">
                  <a:extLst>
                    <a:ext uri="{9D8B030D-6E8A-4147-A177-3AD203B41FA5}">
                      <a16:colId xmlns:a16="http://schemas.microsoft.com/office/drawing/2014/main" val="3791151567"/>
                    </a:ext>
                  </a:extLst>
                </a:gridCol>
              </a:tblGrid>
              <a:tr h="271109">
                <a:tc>
                  <a:txBody>
                    <a:bodyPr/>
                    <a:lstStyle/>
                    <a:p>
                      <a:pPr algn="l"/>
                      <a:r>
                        <a:rPr lang="es-ES" sz="900" dirty="0">
                          <a:solidFill>
                            <a:srgbClr val="92D050"/>
                          </a:solidFill>
                        </a:rPr>
                        <a:t>CLIENTE</a:t>
                      </a:r>
                    </a:p>
                  </a:txBody>
                  <a:tcPr>
                    <a:solidFill>
                      <a:schemeClr val="tx2"/>
                    </a:solidFill>
                  </a:tcPr>
                </a:tc>
                <a:extLst>
                  <a:ext uri="{0D108BD9-81ED-4DB2-BD59-A6C34878D82A}">
                    <a16:rowId xmlns:a16="http://schemas.microsoft.com/office/drawing/2014/main" val="1570270313"/>
                  </a:ext>
                </a:extLst>
              </a:tr>
              <a:tr h="271109">
                <a:tc>
                  <a:txBody>
                    <a:bodyPr/>
                    <a:lstStyle/>
                    <a:p>
                      <a:pPr algn="l"/>
                      <a:r>
                        <a:rPr lang="es-ES" sz="900" b="1" dirty="0"/>
                        <a:t>COD_CLIEN</a:t>
                      </a:r>
                    </a:p>
                  </a:txBody>
                  <a:tcPr/>
                </a:tc>
                <a:extLst>
                  <a:ext uri="{0D108BD9-81ED-4DB2-BD59-A6C34878D82A}">
                    <a16:rowId xmlns:a16="http://schemas.microsoft.com/office/drawing/2014/main" val="4153499515"/>
                  </a:ext>
                </a:extLst>
              </a:tr>
              <a:tr h="271109">
                <a:tc>
                  <a:txBody>
                    <a:bodyPr/>
                    <a:lstStyle/>
                    <a:p>
                      <a:pPr algn="l"/>
                      <a:r>
                        <a:rPr lang="es-ES" sz="900" dirty="0"/>
                        <a:t>NOMBRE</a:t>
                      </a:r>
                    </a:p>
                  </a:txBody>
                  <a:tcPr/>
                </a:tc>
                <a:extLst>
                  <a:ext uri="{0D108BD9-81ED-4DB2-BD59-A6C34878D82A}">
                    <a16:rowId xmlns:a16="http://schemas.microsoft.com/office/drawing/2014/main" val="3230057047"/>
                  </a:ext>
                </a:extLst>
              </a:tr>
              <a:tr h="271109">
                <a:tc>
                  <a:txBody>
                    <a:bodyPr/>
                    <a:lstStyle/>
                    <a:p>
                      <a:pPr algn="l"/>
                      <a:r>
                        <a:rPr lang="es-ES" sz="900" dirty="0"/>
                        <a:t>DIRECCIÓN</a:t>
                      </a:r>
                    </a:p>
                  </a:txBody>
                  <a:tcPr/>
                </a:tc>
                <a:extLst>
                  <a:ext uri="{0D108BD9-81ED-4DB2-BD59-A6C34878D82A}">
                    <a16:rowId xmlns:a16="http://schemas.microsoft.com/office/drawing/2014/main" val="3065302830"/>
                  </a:ext>
                </a:extLst>
              </a:tr>
              <a:tr h="271109">
                <a:tc>
                  <a:txBody>
                    <a:bodyPr/>
                    <a:lstStyle/>
                    <a:p>
                      <a:pPr algn="l"/>
                      <a:r>
                        <a:rPr lang="es-ES" sz="900" dirty="0"/>
                        <a:t>TELÉFONO</a:t>
                      </a:r>
                    </a:p>
                  </a:txBody>
                  <a:tcPr/>
                </a:tc>
                <a:extLst>
                  <a:ext uri="{0D108BD9-81ED-4DB2-BD59-A6C34878D82A}">
                    <a16:rowId xmlns:a16="http://schemas.microsoft.com/office/drawing/2014/main" val="1419599631"/>
                  </a:ext>
                </a:extLst>
              </a:tr>
            </a:tbl>
          </a:graphicData>
        </a:graphic>
      </p:graphicFrame>
      <p:graphicFrame>
        <p:nvGraphicFramePr>
          <p:cNvPr id="5" name="Tabla 4">
            <a:extLst>
              <a:ext uri="{FF2B5EF4-FFF2-40B4-BE49-F238E27FC236}">
                <a16:creationId xmlns:a16="http://schemas.microsoft.com/office/drawing/2014/main" id="{4CA7C2A8-3DB4-4EAD-A796-1C59F65590F7}"/>
              </a:ext>
            </a:extLst>
          </p:cNvPr>
          <p:cNvGraphicFramePr>
            <a:graphicFrameLocks noGrp="1"/>
          </p:cNvGraphicFramePr>
          <p:nvPr>
            <p:extLst>
              <p:ext uri="{D42A27DB-BD31-4B8C-83A1-F6EECF244321}">
                <p14:modId xmlns:p14="http://schemas.microsoft.com/office/powerpoint/2010/main" val="3859269928"/>
              </p:ext>
            </p:extLst>
          </p:nvPr>
        </p:nvGraphicFramePr>
        <p:xfrm>
          <a:off x="5395698" y="3630228"/>
          <a:ext cx="1255746" cy="1355545"/>
        </p:xfrm>
        <a:graphic>
          <a:graphicData uri="http://schemas.openxmlformats.org/drawingml/2006/table">
            <a:tbl>
              <a:tblPr firstRow="1" bandRow="1">
                <a:tableStyleId>{75C2D6AD-9FE0-4523-9595-F62D8D58CB74}</a:tableStyleId>
              </a:tblPr>
              <a:tblGrid>
                <a:gridCol w="1255746">
                  <a:extLst>
                    <a:ext uri="{9D8B030D-6E8A-4147-A177-3AD203B41FA5}">
                      <a16:colId xmlns:a16="http://schemas.microsoft.com/office/drawing/2014/main" val="3791151567"/>
                    </a:ext>
                  </a:extLst>
                </a:gridCol>
              </a:tblGrid>
              <a:tr h="271109">
                <a:tc>
                  <a:txBody>
                    <a:bodyPr/>
                    <a:lstStyle/>
                    <a:p>
                      <a:pPr algn="l"/>
                      <a:r>
                        <a:rPr lang="es-ES" sz="900" dirty="0">
                          <a:solidFill>
                            <a:srgbClr val="92D050"/>
                          </a:solidFill>
                        </a:rPr>
                        <a:t>COMPRA</a:t>
                      </a:r>
                    </a:p>
                  </a:txBody>
                  <a:tcPr>
                    <a:solidFill>
                      <a:schemeClr val="tx2"/>
                    </a:solidFill>
                  </a:tcPr>
                </a:tc>
                <a:extLst>
                  <a:ext uri="{0D108BD9-81ED-4DB2-BD59-A6C34878D82A}">
                    <a16:rowId xmlns:a16="http://schemas.microsoft.com/office/drawing/2014/main" val="1570270313"/>
                  </a:ext>
                </a:extLst>
              </a:tr>
              <a:tr h="271109">
                <a:tc>
                  <a:txBody>
                    <a:bodyPr/>
                    <a:lstStyle/>
                    <a:p>
                      <a:pPr algn="l"/>
                      <a:r>
                        <a:rPr lang="es-ES" sz="900" b="1" dirty="0"/>
                        <a:t>COD_CLIEN</a:t>
                      </a:r>
                    </a:p>
                  </a:txBody>
                  <a:tcPr/>
                </a:tc>
                <a:extLst>
                  <a:ext uri="{0D108BD9-81ED-4DB2-BD59-A6C34878D82A}">
                    <a16:rowId xmlns:a16="http://schemas.microsoft.com/office/drawing/2014/main" val="4153499515"/>
                  </a:ext>
                </a:extLst>
              </a:tr>
              <a:tr h="271109">
                <a:tc>
                  <a:txBody>
                    <a:bodyPr/>
                    <a:lstStyle/>
                    <a:p>
                      <a:pPr algn="l"/>
                      <a:r>
                        <a:rPr lang="es-ES" sz="900" b="1" dirty="0"/>
                        <a:t>COD_ARTICULO</a:t>
                      </a:r>
                    </a:p>
                  </a:txBody>
                  <a:tcPr/>
                </a:tc>
                <a:extLst>
                  <a:ext uri="{0D108BD9-81ED-4DB2-BD59-A6C34878D82A}">
                    <a16:rowId xmlns:a16="http://schemas.microsoft.com/office/drawing/2014/main" val="3230057047"/>
                  </a:ext>
                </a:extLst>
              </a:tr>
              <a:tr h="271109">
                <a:tc>
                  <a:txBody>
                    <a:bodyPr/>
                    <a:lstStyle/>
                    <a:p>
                      <a:pPr algn="l"/>
                      <a:r>
                        <a:rPr lang="es-ES" sz="900" dirty="0"/>
                        <a:t>UNI_VEND</a:t>
                      </a:r>
                    </a:p>
                  </a:txBody>
                  <a:tcPr/>
                </a:tc>
                <a:extLst>
                  <a:ext uri="{0D108BD9-81ED-4DB2-BD59-A6C34878D82A}">
                    <a16:rowId xmlns:a16="http://schemas.microsoft.com/office/drawing/2014/main" val="3065302830"/>
                  </a:ext>
                </a:extLst>
              </a:tr>
              <a:tr h="271109">
                <a:tc>
                  <a:txBody>
                    <a:bodyPr/>
                    <a:lstStyle/>
                    <a:p>
                      <a:pPr algn="l"/>
                      <a:r>
                        <a:rPr lang="es-ES" sz="900" dirty="0"/>
                        <a:t>FECHA_VENTA</a:t>
                      </a:r>
                    </a:p>
                  </a:txBody>
                  <a:tcPr/>
                </a:tc>
                <a:extLst>
                  <a:ext uri="{0D108BD9-81ED-4DB2-BD59-A6C34878D82A}">
                    <a16:rowId xmlns:a16="http://schemas.microsoft.com/office/drawing/2014/main" val="1419599631"/>
                  </a:ext>
                </a:extLst>
              </a:tr>
            </a:tbl>
          </a:graphicData>
        </a:graphic>
      </p:graphicFrame>
      <p:graphicFrame>
        <p:nvGraphicFramePr>
          <p:cNvPr id="6" name="Tabla 5">
            <a:extLst>
              <a:ext uri="{FF2B5EF4-FFF2-40B4-BE49-F238E27FC236}">
                <a16:creationId xmlns:a16="http://schemas.microsoft.com/office/drawing/2014/main" id="{1FF649B9-D551-468B-AAF8-2F7C05A54E45}"/>
              </a:ext>
            </a:extLst>
          </p:cNvPr>
          <p:cNvGraphicFramePr>
            <a:graphicFrameLocks noGrp="1"/>
          </p:cNvGraphicFramePr>
          <p:nvPr>
            <p:extLst>
              <p:ext uri="{D42A27DB-BD31-4B8C-83A1-F6EECF244321}">
                <p14:modId xmlns:p14="http://schemas.microsoft.com/office/powerpoint/2010/main" val="1755046931"/>
              </p:ext>
            </p:extLst>
          </p:nvPr>
        </p:nvGraphicFramePr>
        <p:xfrm>
          <a:off x="7452320" y="3651870"/>
          <a:ext cx="1255745" cy="1355545"/>
        </p:xfrm>
        <a:graphic>
          <a:graphicData uri="http://schemas.openxmlformats.org/drawingml/2006/table">
            <a:tbl>
              <a:tblPr firstRow="1" bandRow="1">
                <a:tableStyleId>{75C2D6AD-9FE0-4523-9595-F62D8D58CB74}</a:tableStyleId>
              </a:tblPr>
              <a:tblGrid>
                <a:gridCol w="1255745">
                  <a:extLst>
                    <a:ext uri="{9D8B030D-6E8A-4147-A177-3AD203B41FA5}">
                      <a16:colId xmlns:a16="http://schemas.microsoft.com/office/drawing/2014/main" val="3791151567"/>
                    </a:ext>
                  </a:extLst>
                </a:gridCol>
              </a:tblGrid>
              <a:tr h="271109">
                <a:tc>
                  <a:txBody>
                    <a:bodyPr/>
                    <a:lstStyle/>
                    <a:p>
                      <a:pPr algn="l"/>
                      <a:r>
                        <a:rPr lang="es-ES" sz="900" dirty="0">
                          <a:solidFill>
                            <a:srgbClr val="92D050"/>
                          </a:solidFill>
                        </a:rPr>
                        <a:t>ARTÍCULOS</a:t>
                      </a:r>
                    </a:p>
                  </a:txBody>
                  <a:tcPr>
                    <a:solidFill>
                      <a:schemeClr val="tx2"/>
                    </a:solidFill>
                  </a:tcPr>
                </a:tc>
                <a:extLst>
                  <a:ext uri="{0D108BD9-81ED-4DB2-BD59-A6C34878D82A}">
                    <a16:rowId xmlns:a16="http://schemas.microsoft.com/office/drawing/2014/main" val="1570270313"/>
                  </a:ext>
                </a:extLst>
              </a:tr>
              <a:tr h="271109">
                <a:tc>
                  <a:txBody>
                    <a:bodyPr/>
                    <a:lstStyle/>
                    <a:p>
                      <a:pPr algn="l"/>
                      <a:r>
                        <a:rPr lang="es-ES" sz="900" b="1" dirty="0"/>
                        <a:t>COD_ARTICULO</a:t>
                      </a:r>
                    </a:p>
                  </a:txBody>
                  <a:tcPr/>
                </a:tc>
                <a:extLst>
                  <a:ext uri="{0D108BD9-81ED-4DB2-BD59-A6C34878D82A}">
                    <a16:rowId xmlns:a16="http://schemas.microsoft.com/office/drawing/2014/main" val="4153499515"/>
                  </a:ext>
                </a:extLst>
              </a:tr>
              <a:tr h="271109">
                <a:tc>
                  <a:txBody>
                    <a:bodyPr/>
                    <a:lstStyle/>
                    <a:p>
                      <a:pPr algn="l"/>
                      <a:r>
                        <a:rPr lang="es-ES" sz="900" dirty="0"/>
                        <a:t>PRECIO</a:t>
                      </a:r>
                    </a:p>
                  </a:txBody>
                  <a:tcPr/>
                </a:tc>
                <a:extLst>
                  <a:ext uri="{0D108BD9-81ED-4DB2-BD59-A6C34878D82A}">
                    <a16:rowId xmlns:a16="http://schemas.microsoft.com/office/drawing/2014/main" val="3230057047"/>
                  </a:ext>
                </a:extLst>
              </a:tr>
              <a:tr h="271109">
                <a:tc>
                  <a:txBody>
                    <a:bodyPr/>
                    <a:lstStyle/>
                    <a:p>
                      <a:pPr algn="l"/>
                      <a:r>
                        <a:rPr lang="es-ES" sz="900" dirty="0"/>
                        <a:t>STOCK</a:t>
                      </a:r>
                    </a:p>
                  </a:txBody>
                  <a:tcPr/>
                </a:tc>
                <a:extLst>
                  <a:ext uri="{0D108BD9-81ED-4DB2-BD59-A6C34878D82A}">
                    <a16:rowId xmlns:a16="http://schemas.microsoft.com/office/drawing/2014/main" val="3065302830"/>
                  </a:ext>
                </a:extLst>
              </a:tr>
              <a:tr h="271109">
                <a:tc>
                  <a:txBody>
                    <a:bodyPr/>
                    <a:lstStyle/>
                    <a:p>
                      <a:pPr algn="l"/>
                      <a:r>
                        <a:rPr lang="es-ES" sz="900" dirty="0"/>
                        <a:t>DENOMINACIÓN</a:t>
                      </a:r>
                    </a:p>
                  </a:txBody>
                  <a:tcPr/>
                </a:tc>
                <a:extLst>
                  <a:ext uri="{0D108BD9-81ED-4DB2-BD59-A6C34878D82A}">
                    <a16:rowId xmlns:a16="http://schemas.microsoft.com/office/drawing/2014/main" val="1419599631"/>
                  </a:ext>
                </a:extLst>
              </a:tr>
            </a:tbl>
          </a:graphicData>
        </a:graphic>
      </p:graphicFrame>
      <p:cxnSp>
        <p:nvCxnSpPr>
          <p:cNvPr id="8" name="Conector: angular 7">
            <a:extLst>
              <a:ext uri="{FF2B5EF4-FFF2-40B4-BE49-F238E27FC236}">
                <a16:creationId xmlns:a16="http://schemas.microsoft.com/office/drawing/2014/main" id="{9EFB1C99-56B1-40FD-B2A2-813B8C83268D}"/>
              </a:ext>
            </a:extLst>
          </p:cNvPr>
          <p:cNvCxnSpPr>
            <a:cxnSpLocks/>
          </p:cNvCxnSpPr>
          <p:nvPr/>
        </p:nvCxnSpPr>
        <p:spPr>
          <a:xfrm rot="10800000" flipV="1">
            <a:off x="4347188" y="3946394"/>
            <a:ext cx="1048510" cy="720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angular 9">
            <a:extLst>
              <a:ext uri="{FF2B5EF4-FFF2-40B4-BE49-F238E27FC236}">
                <a16:creationId xmlns:a16="http://schemas.microsoft.com/office/drawing/2014/main" id="{C4A0F9A3-AA5B-45C7-AC0F-A91AB69EF41D}"/>
              </a:ext>
            </a:extLst>
          </p:cNvPr>
          <p:cNvCxnSpPr/>
          <p:nvPr/>
        </p:nvCxnSpPr>
        <p:spPr>
          <a:xfrm flipV="1">
            <a:off x="6651444" y="4018402"/>
            <a:ext cx="800876" cy="2880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8533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467544" y="27269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000" dirty="0">
                <a:latin typeface="Calibri" panose="020F0502020204030204" pitchFamily="34" charset="0"/>
                <a:cs typeface="Calibri" panose="020F0502020204030204" pitchFamily="34" charset="0"/>
              </a:rPr>
              <a:t>4 </a:t>
            </a:r>
            <a:r>
              <a:rPr lang="es" sz="2000" dirty="0" smtClean="0">
                <a:latin typeface="Calibri" panose="020F0502020204030204" pitchFamily="34" charset="0"/>
                <a:cs typeface="Calibri" panose="020F0502020204030204" pitchFamily="34" charset="0"/>
              </a:rPr>
              <a:t>TRANSFORMACIÓN DE RELACIONES</a:t>
            </a:r>
            <a:br>
              <a:rPr lang="es" sz="2000" dirty="0" smtClean="0">
                <a:latin typeface="Calibri" panose="020F0502020204030204" pitchFamily="34" charset="0"/>
                <a:cs typeface="Calibri" panose="020F0502020204030204" pitchFamily="34" charset="0"/>
              </a:rPr>
            </a:br>
            <a:r>
              <a:rPr lang="es" sz="2000" dirty="0" smtClean="0">
                <a:latin typeface="Calibri" panose="020F0502020204030204" pitchFamily="34" charset="0"/>
                <a:cs typeface="Calibri" panose="020F0502020204030204" pitchFamily="34" charset="0"/>
              </a:rPr>
              <a:t>a</a:t>
            </a:r>
            <a:r>
              <a:rPr lang="es" sz="2000" dirty="0">
                <a:latin typeface="Calibri" panose="020F0502020204030204" pitchFamily="34" charset="0"/>
                <a:cs typeface="Calibri" panose="020F0502020204030204" pitchFamily="34" charset="0"/>
              </a:rPr>
              <a:t>) Relaciones con cardinalidad 1:N</a:t>
            </a:r>
            <a:endParaRPr sz="2000" dirty="0">
              <a:latin typeface="Calibri" panose="020F0502020204030204" pitchFamily="34" charset="0"/>
              <a:cs typeface="Calibri" panose="020F0502020204030204" pitchFamily="34" charset="0"/>
            </a:endParaRPr>
          </a:p>
        </p:txBody>
      </p:sp>
      <p:pic>
        <p:nvPicPr>
          <p:cNvPr id="103" name="Google Shape;103;p19"/>
          <p:cNvPicPr preferRelativeResize="0"/>
          <p:nvPr/>
        </p:nvPicPr>
        <p:blipFill>
          <a:blip r:embed="rId3">
            <a:alphaModFix/>
          </a:blip>
          <a:stretch>
            <a:fillRect/>
          </a:stretch>
        </p:blipFill>
        <p:spPr>
          <a:xfrm>
            <a:off x="2233600" y="1370775"/>
            <a:ext cx="4676775" cy="819150"/>
          </a:xfrm>
          <a:prstGeom prst="rect">
            <a:avLst/>
          </a:prstGeom>
          <a:noFill/>
          <a:ln>
            <a:noFill/>
          </a:ln>
        </p:spPr>
      </p:pic>
      <p:sp>
        <p:nvSpPr>
          <p:cNvPr id="2" name="1 CuadroTexto"/>
          <p:cNvSpPr txBox="1"/>
          <p:nvPr/>
        </p:nvSpPr>
        <p:spPr>
          <a:xfrm>
            <a:off x="5626059" y="2205163"/>
            <a:ext cx="3206241" cy="2862322"/>
          </a:xfrm>
          <a:prstGeom prst="rect">
            <a:avLst/>
          </a:prstGeom>
          <a:solidFill>
            <a:schemeClr val="accent5">
              <a:lumMod val="40000"/>
              <a:lumOff val="60000"/>
            </a:schemeClr>
          </a:solidFill>
        </p:spPr>
        <p:txBody>
          <a:bodyPr wrap="square" rtlCol="0">
            <a:spAutoFit/>
          </a:bodyPr>
          <a:lstStyle/>
          <a:p>
            <a:pPr>
              <a:buFont typeface="Wingdings" pitchFamily="2" charset="2"/>
              <a:buChar char="v"/>
            </a:pPr>
            <a:r>
              <a:rPr lang="es-ES" dirty="0">
                <a:latin typeface="Calibri" panose="020F0502020204030204" pitchFamily="34" charset="0"/>
                <a:cs typeface="Calibri" panose="020F0502020204030204" pitchFamily="34" charset="0"/>
              </a:rPr>
              <a:t>Con cardinalidad 1:N no se crea una tabla aparte para la relación sino que se añade  a la clave que actúa con participación N la clave de la entidad que actúa con participación 1. (ej. Actores-Representante  se añadiría nº licencia representante)</a:t>
            </a:r>
          </a:p>
          <a:p>
            <a:endParaRPr lang="es-ES" dirty="0">
              <a:latin typeface="Calibri" panose="020F0502020204030204" pitchFamily="34" charset="0"/>
              <a:cs typeface="Calibri" panose="020F0502020204030204" pitchFamily="34" charset="0"/>
            </a:endParaRPr>
          </a:p>
        </p:txBody>
      </p:sp>
      <p:sp>
        <p:nvSpPr>
          <p:cNvPr id="11" name="Elipse 10">
            <a:extLst>
              <a:ext uri="{FF2B5EF4-FFF2-40B4-BE49-F238E27FC236}">
                <a16:creationId xmlns:a16="http://schemas.microsoft.com/office/drawing/2014/main" id="{28F355DA-52AD-4F88-A7E4-79A755FD8BCF}"/>
              </a:ext>
            </a:extLst>
          </p:cNvPr>
          <p:cNvSpPr/>
          <p:nvPr/>
        </p:nvSpPr>
        <p:spPr>
          <a:xfrm>
            <a:off x="1874805" y="959612"/>
            <a:ext cx="1031865" cy="4111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a:t>NOMBRE</a:t>
            </a:r>
          </a:p>
        </p:txBody>
      </p:sp>
      <p:sp>
        <p:nvSpPr>
          <p:cNvPr id="12" name="Elipse 11">
            <a:extLst>
              <a:ext uri="{FF2B5EF4-FFF2-40B4-BE49-F238E27FC236}">
                <a16:creationId xmlns:a16="http://schemas.microsoft.com/office/drawing/2014/main" id="{676ECC19-F997-490E-94B3-6E057B15F946}"/>
              </a:ext>
            </a:extLst>
          </p:cNvPr>
          <p:cNvSpPr/>
          <p:nvPr/>
        </p:nvSpPr>
        <p:spPr>
          <a:xfrm>
            <a:off x="3076002" y="959612"/>
            <a:ext cx="1031866" cy="4111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a:t>APELLIDO</a:t>
            </a:r>
          </a:p>
        </p:txBody>
      </p:sp>
      <p:sp>
        <p:nvSpPr>
          <p:cNvPr id="14" name="Elipse 13">
            <a:extLst>
              <a:ext uri="{FF2B5EF4-FFF2-40B4-BE49-F238E27FC236}">
                <a16:creationId xmlns:a16="http://schemas.microsoft.com/office/drawing/2014/main" id="{7554C69C-F418-467A-8783-24AF00A6848F}"/>
              </a:ext>
            </a:extLst>
          </p:cNvPr>
          <p:cNvSpPr/>
          <p:nvPr/>
        </p:nvSpPr>
        <p:spPr>
          <a:xfrm>
            <a:off x="6199123" y="1017725"/>
            <a:ext cx="810823" cy="4111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b="1" dirty="0">
                <a:solidFill>
                  <a:srgbClr val="92D050"/>
                </a:solidFill>
              </a:rPr>
              <a:t>DNI</a:t>
            </a:r>
          </a:p>
        </p:txBody>
      </p:sp>
      <p:sp>
        <p:nvSpPr>
          <p:cNvPr id="15" name="Elipse 14">
            <a:extLst>
              <a:ext uri="{FF2B5EF4-FFF2-40B4-BE49-F238E27FC236}">
                <a16:creationId xmlns:a16="http://schemas.microsoft.com/office/drawing/2014/main" id="{86B8E556-8FB0-49E8-A5BF-67679107FBAD}"/>
              </a:ext>
            </a:extLst>
          </p:cNvPr>
          <p:cNvSpPr/>
          <p:nvPr/>
        </p:nvSpPr>
        <p:spPr>
          <a:xfrm>
            <a:off x="904010" y="1428888"/>
            <a:ext cx="1117984" cy="4111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b="1" dirty="0" err="1">
                <a:solidFill>
                  <a:srgbClr val="92D050"/>
                </a:solidFill>
              </a:rPr>
              <a:t>Nº</a:t>
            </a:r>
            <a:r>
              <a:rPr lang="es-ES" sz="800" b="1" dirty="0">
                <a:solidFill>
                  <a:srgbClr val="92D050"/>
                </a:solidFill>
              </a:rPr>
              <a:t> LICENCIA</a:t>
            </a:r>
          </a:p>
        </p:txBody>
      </p:sp>
      <p:cxnSp>
        <p:nvCxnSpPr>
          <p:cNvPr id="6" name="Conector recto 5">
            <a:extLst>
              <a:ext uri="{FF2B5EF4-FFF2-40B4-BE49-F238E27FC236}">
                <a16:creationId xmlns:a16="http://schemas.microsoft.com/office/drawing/2014/main" id="{337CA3C9-EBC6-468D-8D94-4ADACA38F962}"/>
              </a:ext>
            </a:extLst>
          </p:cNvPr>
          <p:cNvCxnSpPr>
            <a:cxnSpLocks/>
            <a:stCxn id="15" idx="5"/>
            <a:endCxn id="103" idx="1"/>
          </p:cNvCxnSpPr>
          <p:nvPr/>
        </p:nvCxnSpPr>
        <p:spPr>
          <a:xfrm>
            <a:off x="1858269" y="1779838"/>
            <a:ext cx="375331" cy="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FAA12F48-7185-4B7F-933A-9D848B8E525F}"/>
              </a:ext>
            </a:extLst>
          </p:cNvPr>
          <p:cNvCxnSpPr>
            <a:stCxn id="11" idx="4"/>
          </p:cNvCxnSpPr>
          <p:nvPr/>
        </p:nvCxnSpPr>
        <p:spPr>
          <a:xfrm>
            <a:off x="2390738" y="1370775"/>
            <a:ext cx="140601" cy="161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A44E107A-A421-408C-B5B0-25DCD216F000}"/>
              </a:ext>
            </a:extLst>
          </p:cNvPr>
          <p:cNvCxnSpPr>
            <a:stCxn id="12" idx="4"/>
          </p:cNvCxnSpPr>
          <p:nvPr/>
        </p:nvCxnSpPr>
        <p:spPr>
          <a:xfrm flipH="1">
            <a:off x="3175574" y="1370775"/>
            <a:ext cx="416361" cy="264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4B648024-AABC-4C40-9571-C1D610ABC0F8}"/>
              </a:ext>
            </a:extLst>
          </p:cNvPr>
          <p:cNvCxnSpPr/>
          <p:nvPr/>
        </p:nvCxnSpPr>
        <p:spPr>
          <a:xfrm flipH="1">
            <a:off x="6444208" y="1428888"/>
            <a:ext cx="149377" cy="20675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Google Shape;100;p19">
            <a:extLst>
              <a:ext uri="{FF2B5EF4-FFF2-40B4-BE49-F238E27FC236}">
                <a16:creationId xmlns:a16="http://schemas.microsoft.com/office/drawing/2014/main" id="{8E1437FF-BA3E-4F70-B4F5-CCE353B3CC65}"/>
              </a:ext>
            </a:extLst>
          </p:cNvPr>
          <p:cNvGraphicFramePr/>
          <p:nvPr>
            <p:extLst>
              <p:ext uri="{D42A27DB-BD31-4B8C-83A1-F6EECF244321}">
                <p14:modId xmlns:p14="http://schemas.microsoft.com/office/powerpoint/2010/main" val="1536711688"/>
              </p:ext>
            </p:extLst>
          </p:nvPr>
        </p:nvGraphicFramePr>
        <p:xfrm>
          <a:off x="377834" y="2580297"/>
          <a:ext cx="1678975" cy="1554360"/>
        </p:xfrm>
        <a:graphic>
          <a:graphicData uri="http://schemas.openxmlformats.org/drawingml/2006/table">
            <a:tbl>
              <a:tblPr>
                <a:noFill/>
              </a:tblPr>
              <a:tblGrid>
                <a:gridCol w="16789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s-ES" dirty="0">
                          <a:solidFill>
                            <a:srgbClr val="92D050"/>
                          </a:solidFill>
                        </a:rPr>
                        <a:t>R</a:t>
                      </a:r>
                      <a:r>
                        <a:rPr lang="es" dirty="0">
                          <a:solidFill>
                            <a:srgbClr val="92D050"/>
                          </a:solidFill>
                        </a:rPr>
                        <a:t>epresentantes</a:t>
                      </a:r>
                      <a:endParaRPr u="sng" dirty="0">
                        <a:solidFill>
                          <a:srgbClr val="92D050"/>
                        </a:solidFill>
                      </a:endParaRPr>
                    </a:p>
                  </a:txBody>
                  <a:tcPr marL="91425" marR="91425" marT="91425" marB="91425">
                    <a:solidFill>
                      <a:schemeClr val="tx2"/>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u="sng" dirty="0" err="1"/>
                        <a:t>Nº</a:t>
                      </a:r>
                      <a:r>
                        <a:rPr lang="es-ES" u="sng" dirty="0"/>
                        <a:t> licencia</a:t>
                      </a:r>
                    </a:p>
                  </a:txBody>
                  <a:tcPr marL="91425" marR="91425" marT="91425" marB="91425"/>
                </a:tc>
                <a:extLst>
                  <a:ext uri="{0D108BD9-81ED-4DB2-BD59-A6C34878D82A}">
                    <a16:rowId xmlns:a16="http://schemas.microsoft.com/office/drawing/2014/main" val="1806001020"/>
                  </a:ext>
                </a:extLst>
              </a:tr>
              <a:tr h="381000">
                <a:tc>
                  <a:txBody>
                    <a:bodyPr/>
                    <a:lstStyle/>
                    <a:p>
                      <a:pPr marL="0" lvl="0" indent="0" algn="l" rtl="0">
                        <a:spcBef>
                          <a:spcPts val="0"/>
                        </a:spcBef>
                        <a:spcAft>
                          <a:spcPts val="0"/>
                        </a:spcAft>
                        <a:buNone/>
                      </a:pPr>
                      <a:r>
                        <a:rPr lang="es"/>
                        <a:t>nombre</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dirty="0"/>
                        <a:t>apellidos</a:t>
                      </a:r>
                      <a:endParaRPr dirty="0"/>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19" name="Google Shape;101;p19">
            <a:extLst>
              <a:ext uri="{FF2B5EF4-FFF2-40B4-BE49-F238E27FC236}">
                <a16:creationId xmlns:a16="http://schemas.microsoft.com/office/drawing/2014/main" id="{B00D91FF-89E2-4830-90E6-267D72463DDE}"/>
              </a:ext>
            </a:extLst>
          </p:cNvPr>
          <p:cNvGraphicFramePr/>
          <p:nvPr>
            <p:extLst>
              <p:ext uri="{D42A27DB-BD31-4B8C-83A1-F6EECF244321}">
                <p14:modId xmlns:p14="http://schemas.microsoft.com/office/powerpoint/2010/main" val="1617808082"/>
              </p:ext>
            </p:extLst>
          </p:nvPr>
        </p:nvGraphicFramePr>
        <p:xfrm>
          <a:off x="3175574" y="2580297"/>
          <a:ext cx="1678975" cy="1371510"/>
        </p:xfrm>
        <a:graphic>
          <a:graphicData uri="http://schemas.openxmlformats.org/drawingml/2006/table">
            <a:tbl>
              <a:tblPr>
                <a:noFill/>
              </a:tblPr>
              <a:tblGrid>
                <a:gridCol w="16789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s-ES" u="none" dirty="0">
                          <a:solidFill>
                            <a:srgbClr val="92D050"/>
                          </a:solidFill>
                        </a:rPr>
                        <a:t>Actores</a:t>
                      </a:r>
                      <a:endParaRPr u="none" dirty="0">
                        <a:solidFill>
                          <a:srgbClr val="92D050"/>
                        </a:solidFill>
                      </a:endParaRPr>
                    </a:p>
                  </a:txBody>
                  <a:tcPr marL="91425" marR="91425" marT="91425" marB="91425">
                    <a:solidFill>
                      <a:schemeClr val="tx2"/>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s-ES" u="sng" dirty="0"/>
                        <a:t>DNI</a:t>
                      </a:r>
                      <a:endParaRPr u="sng" dirty="0"/>
                    </a:p>
                  </a:txBody>
                  <a:tcPr marL="91425" marR="91425" marT="91425" marB="91425"/>
                </a:tc>
                <a:extLst>
                  <a:ext uri="{0D108BD9-81ED-4DB2-BD59-A6C34878D82A}">
                    <a16:rowId xmlns:a16="http://schemas.microsoft.com/office/drawing/2014/main" val="177243918"/>
                  </a:ext>
                </a:extLst>
              </a:tr>
              <a:tr h="381000">
                <a:tc>
                  <a:txBody>
                    <a:bodyPr/>
                    <a:lstStyle/>
                    <a:p>
                      <a:pPr marL="0" lvl="0" indent="0" algn="l" rtl="0">
                        <a:spcBef>
                          <a:spcPts val="0"/>
                        </a:spcBef>
                        <a:spcAft>
                          <a:spcPts val="0"/>
                        </a:spcAft>
                        <a:buNone/>
                      </a:pPr>
                      <a:r>
                        <a:rPr lang="es-ES" dirty="0"/>
                        <a:t>N</a:t>
                      </a:r>
                      <a:r>
                        <a:rPr lang="es" dirty="0"/>
                        <a:t>º licencia_ representante</a:t>
                      </a:r>
                      <a:endParaRPr dirty="0"/>
                    </a:p>
                  </a:txBody>
                  <a:tcPr marL="91425" marR="91425" marT="91425" marB="91425"/>
                </a:tc>
                <a:extLst>
                  <a:ext uri="{0D108BD9-81ED-4DB2-BD59-A6C34878D82A}">
                    <a16:rowId xmlns:a16="http://schemas.microsoft.com/office/drawing/2014/main" val="10001"/>
                  </a:ext>
                </a:extLst>
              </a:tr>
            </a:tbl>
          </a:graphicData>
        </a:graphic>
      </p:graphicFrame>
      <p:cxnSp>
        <p:nvCxnSpPr>
          <p:cNvPr id="5" name="Conector: angular 4">
            <a:extLst>
              <a:ext uri="{FF2B5EF4-FFF2-40B4-BE49-F238E27FC236}">
                <a16:creationId xmlns:a16="http://schemas.microsoft.com/office/drawing/2014/main" id="{FB216624-F097-4CD1-8DCA-2FE9F89CFA96}"/>
              </a:ext>
            </a:extLst>
          </p:cNvPr>
          <p:cNvCxnSpPr/>
          <p:nvPr/>
        </p:nvCxnSpPr>
        <p:spPr>
          <a:xfrm rot="10800000">
            <a:off x="2045934" y="3147815"/>
            <a:ext cx="1129640" cy="566799"/>
          </a:xfrm>
          <a:prstGeom prst="bentConnector3">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488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760776" y="432515"/>
            <a:ext cx="6895220" cy="572700"/>
          </a:xfrm>
          <a:prstGeom prst="rect">
            <a:avLst/>
          </a:prstGeom>
        </p:spPr>
        <p:txBody>
          <a:bodyPr spcFirstLastPara="1" wrap="square" lIns="91425" tIns="91425" rIns="91425" bIns="91425" anchor="t" anchorCtr="0">
            <a:noAutofit/>
          </a:bodyPr>
          <a:lstStyle/>
          <a:p>
            <a:pPr lvl="0"/>
            <a:r>
              <a:rPr lang="es" sz="2000" dirty="0" smtClean="0">
                <a:latin typeface="Calibri" panose="020F0502020204030204" pitchFamily="34" charset="0"/>
                <a:cs typeface="Calibri" panose="020F0502020204030204" pitchFamily="34" charset="0"/>
              </a:rPr>
              <a:t>4 </a:t>
            </a:r>
            <a:r>
              <a:rPr lang="es" sz="2000" dirty="0">
                <a:latin typeface="Calibri" panose="020F0502020204030204" pitchFamily="34" charset="0"/>
                <a:cs typeface="Calibri" panose="020F0502020204030204" pitchFamily="34" charset="0"/>
              </a:rPr>
              <a:t>TRANSFORMACIÓN DE </a:t>
            </a:r>
            <a:r>
              <a:rPr lang="es" sz="2000" dirty="0" smtClean="0">
                <a:latin typeface="Calibri" panose="020F0502020204030204" pitchFamily="34" charset="0"/>
                <a:cs typeface="Calibri" panose="020F0502020204030204" pitchFamily="34" charset="0"/>
              </a:rPr>
              <a:t>RELACIONES</a:t>
            </a:r>
            <a:br>
              <a:rPr lang="es" sz="2000" dirty="0" smtClean="0">
                <a:latin typeface="Calibri" panose="020F0502020204030204" pitchFamily="34" charset="0"/>
                <a:cs typeface="Calibri" panose="020F0502020204030204" pitchFamily="34" charset="0"/>
              </a:rPr>
            </a:br>
            <a:r>
              <a:rPr lang="es" sz="2000" dirty="0" smtClean="0">
                <a:latin typeface="Calibri" panose="020F0502020204030204" pitchFamily="34" charset="0"/>
                <a:cs typeface="Calibri" panose="020F0502020204030204" pitchFamily="34" charset="0"/>
              </a:rPr>
              <a:t> </a:t>
            </a:r>
            <a:r>
              <a:rPr lang="es" sz="2000" dirty="0">
                <a:latin typeface="Calibri" panose="020F0502020204030204" pitchFamily="34" charset="0"/>
                <a:cs typeface="Calibri" panose="020F0502020204030204" pitchFamily="34" charset="0"/>
              </a:rPr>
              <a:t>b) Relaciones reflexivas con cardinalidad 1-N</a:t>
            </a:r>
            <a:endParaRPr sz="2000" dirty="0">
              <a:latin typeface="Calibri" panose="020F0502020204030204" pitchFamily="34" charset="0"/>
              <a:cs typeface="Calibri" panose="020F0502020204030204" pitchFamily="34" charset="0"/>
            </a:endParaRPr>
          </a:p>
          <a:p>
            <a:pPr marL="0" lvl="0" indent="0" algn="l" rtl="0">
              <a:spcBef>
                <a:spcPts val="0"/>
              </a:spcBef>
              <a:spcAft>
                <a:spcPts val="0"/>
              </a:spcAft>
              <a:buNone/>
            </a:pPr>
            <a:endParaRPr sz="2000" dirty="0">
              <a:latin typeface="Calibri" panose="020F0502020204030204" pitchFamily="34" charset="0"/>
              <a:cs typeface="Calibri" panose="020F0502020204030204" pitchFamily="34" charset="0"/>
            </a:endParaRPr>
          </a:p>
        </p:txBody>
      </p:sp>
      <p:sp>
        <p:nvSpPr>
          <p:cNvPr id="109" name="Google Shape;109;p20"/>
          <p:cNvSpPr txBox="1">
            <a:spLocks noGrp="1"/>
          </p:cNvSpPr>
          <p:nvPr>
            <p:ph type="body" idx="1"/>
          </p:nvPr>
        </p:nvSpPr>
        <p:spPr>
          <a:xfrm>
            <a:off x="-864604" y="3406611"/>
            <a:ext cx="8520600" cy="8640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											</a:t>
            </a:r>
            <a:r>
              <a:rPr lang="es-ES" dirty="0"/>
              <a:t>				</a:t>
            </a:r>
            <a:r>
              <a:rPr lang="es-ES" dirty="0" smtClean="0"/>
              <a:t>Así se </a:t>
            </a:r>
            <a:r>
              <a:rPr lang="es-ES" dirty="0"/>
              <a:t>vería la </a:t>
            </a:r>
            <a:r>
              <a:rPr lang="es-ES" dirty="0" smtClean="0"/>
              <a:t>tabla empleados:</a:t>
            </a:r>
            <a:endParaRPr dirty="0"/>
          </a:p>
        </p:txBody>
      </p:sp>
      <p:pic>
        <p:nvPicPr>
          <p:cNvPr id="110" name="Google Shape;110;p20"/>
          <p:cNvPicPr preferRelativeResize="0"/>
          <p:nvPr/>
        </p:nvPicPr>
        <p:blipFill>
          <a:blip r:embed="rId3">
            <a:alphaModFix/>
          </a:blip>
          <a:stretch>
            <a:fillRect/>
          </a:stretch>
        </p:blipFill>
        <p:spPr>
          <a:xfrm>
            <a:off x="467544" y="1328158"/>
            <a:ext cx="3845800" cy="1860875"/>
          </a:xfrm>
          <a:prstGeom prst="rect">
            <a:avLst/>
          </a:prstGeom>
          <a:noFill/>
          <a:ln>
            <a:noFill/>
          </a:ln>
        </p:spPr>
      </p:pic>
      <p:graphicFrame>
        <p:nvGraphicFramePr>
          <p:cNvPr id="111" name="Google Shape;111;p20"/>
          <p:cNvGraphicFramePr/>
          <p:nvPr>
            <p:extLst>
              <p:ext uri="{D42A27DB-BD31-4B8C-83A1-F6EECF244321}">
                <p14:modId xmlns:p14="http://schemas.microsoft.com/office/powerpoint/2010/main" val="94564520"/>
              </p:ext>
            </p:extLst>
          </p:nvPr>
        </p:nvGraphicFramePr>
        <p:xfrm>
          <a:off x="1043608" y="3596965"/>
          <a:ext cx="2070450" cy="1165770"/>
        </p:xfrm>
        <a:graphic>
          <a:graphicData uri="http://schemas.openxmlformats.org/drawingml/2006/table">
            <a:tbl>
              <a:tblPr>
                <a:noFill/>
              </a:tblPr>
              <a:tblGrid>
                <a:gridCol w="2070450">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s-ES" u="none" dirty="0"/>
                        <a:t>EMPLEADO</a:t>
                      </a:r>
                      <a:endParaRPr u="none" dirty="0"/>
                    </a:p>
                  </a:txBody>
                  <a:tcPr marL="91425" marR="91425" marT="91425" marB="91425">
                    <a:solidFill>
                      <a:schemeClr val="bg2"/>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u="sng" dirty="0"/>
                        <a:t>DNI</a:t>
                      </a:r>
                    </a:p>
                  </a:txBody>
                  <a:tcPr marL="91425" marR="91425" marT="91425" marB="91425"/>
                </a:tc>
                <a:extLst>
                  <a:ext uri="{0D108BD9-81ED-4DB2-BD59-A6C34878D82A}">
                    <a16:rowId xmlns:a16="http://schemas.microsoft.com/office/drawing/2014/main" val="3253422520"/>
                  </a:ext>
                </a:extLst>
              </a:tr>
              <a:tr h="381000">
                <a:tc>
                  <a:txBody>
                    <a:bodyPr/>
                    <a:lstStyle/>
                    <a:p>
                      <a:pPr marL="0" lvl="0" indent="0" algn="l" rtl="0">
                        <a:spcBef>
                          <a:spcPts val="0"/>
                        </a:spcBef>
                        <a:spcAft>
                          <a:spcPts val="0"/>
                        </a:spcAft>
                        <a:buNone/>
                      </a:pPr>
                      <a:r>
                        <a:rPr lang="es" dirty="0"/>
                        <a:t>DNI_jefe</a:t>
                      </a:r>
                      <a:endParaRPr dirty="0"/>
                    </a:p>
                  </a:txBody>
                  <a:tcPr marL="91425" marR="91425" marT="91425" marB="91425"/>
                </a:tc>
                <a:extLst>
                  <a:ext uri="{0D108BD9-81ED-4DB2-BD59-A6C34878D82A}">
                    <a16:rowId xmlns:a16="http://schemas.microsoft.com/office/drawing/2014/main" val="10001"/>
                  </a:ext>
                </a:extLst>
              </a:tr>
            </a:tbl>
          </a:graphicData>
        </a:graphic>
      </p:graphicFrame>
      <p:sp>
        <p:nvSpPr>
          <p:cNvPr id="112" name="Google Shape;112;p20"/>
          <p:cNvSpPr/>
          <p:nvPr/>
        </p:nvSpPr>
        <p:spPr>
          <a:xfrm>
            <a:off x="2699792" y="4125218"/>
            <a:ext cx="943550" cy="474425"/>
          </a:xfrm>
          <a:custGeom>
            <a:avLst/>
            <a:gdLst/>
            <a:ahLst/>
            <a:cxnLst/>
            <a:rect l="l" t="t" r="r" b="b"/>
            <a:pathLst>
              <a:path w="37742" h="18977" extrusionOk="0">
                <a:moveTo>
                  <a:pt x="0" y="18522"/>
                </a:moveTo>
                <a:cubicBezTo>
                  <a:pt x="8423" y="19224"/>
                  <a:pt x="16901" y="18895"/>
                  <a:pt x="25353" y="18895"/>
                </a:cubicBezTo>
                <a:cubicBezTo>
                  <a:pt x="28972" y="18895"/>
                  <a:pt x="33931" y="19016"/>
                  <a:pt x="35793" y="15912"/>
                </a:cubicBezTo>
                <a:cubicBezTo>
                  <a:pt x="37285" y="13424"/>
                  <a:pt x="38361" y="10031"/>
                  <a:pt x="37284" y="7337"/>
                </a:cubicBezTo>
                <a:cubicBezTo>
                  <a:pt x="34979" y="1569"/>
                  <a:pt x="25318" y="-1777"/>
                  <a:pt x="19761" y="998"/>
                </a:cubicBezTo>
              </a:path>
            </a:pathLst>
          </a:custGeom>
          <a:noFill/>
          <a:ln w="9525" cap="flat" cmpd="sng">
            <a:solidFill>
              <a:srgbClr val="FF0000"/>
            </a:solidFill>
            <a:prstDash val="solid"/>
            <a:round/>
            <a:headEnd type="none" w="med" len="med"/>
            <a:tailEnd type="triangle" w="med" len="med"/>
          </a:ln>
        </p:spPr>
      </p:sp>
      <p:sp>
        <p:nvSpPr>
          <p:cNvPr id="2" name="1 CuadroTexto"/>
          <p:cNvSpPr txBox="1"/>
          <p:nvPr/>
        </p:nvSpPr>
        <p:spPr>
          <a:xfrm>
            <a:off x="4716016" y="1823708"/>
            <a:ext cx="4104456" cy="1169551"/>
          </a:xfrm>
          <a:prstGeom prst="rect">
            <a:avLst/>
          </a:prstGeom>
          <a:solidFill>
            <a:schemeClr val="accent4">
              <a:lumMod val="40000"/>
              <a:lumOff val="60000"/>
            </a:schemeClr>
          </a:solidFill>
        </p:spPr>
        <p:txBody>
          <a:bodyPr wrap="square" rtlCol="0">
            <a:spAutoFit/>
          </a:bodyPr>
          <a:lstStyle/>
          <a:p>
            <a:pPr algn="just"/>
            <a:r>
              <a:rPr lang="es-ES" sz="1400" dirty="0"/>
              <a:t>Relaciones reflexivas con </a:t>
            </a:r>
            <a:r>
              <a:rPr lang="es-ES" sz="1400" dirty="0" err="1"/>
              <a:t>cardinalidad</a:t>
            </a:r>
            <a:r>
              <a:rPr lang="es-ES" sz="1400" dirty="0"/>
              <a:t> 1:N tampoco se crea tabla para la relación.  Se añade una columna con la clave cambiada de nombre (ej.  </a:t>
            </a:r>
            <a:r>
              <a:rPr lang="es-ES" sz="1400" dirty="0" err="1"/>
              <a:t>DNI_jefe</a:t>
            </a:r>
            <a:r>
              <a:rPr lang="es-ES" sz="1400" dirty="0"/>
              <a:t>)</a:t>
            </a:r>
          </a:p>
          <a:p>
            <a:endParaRPr lang="es-ES" sz="1400" dirty="0"/>
          </a:p>
        </p:txBody>
      </p:sp>
      <p:graphicFrame>
        <p:nvGraphicFramePr>
          <p:cNvPr id="3" name="Tabla 2">
            <a:extLst>
              <a:ext uri="{FF2B5EF4-FFF2-40B4-BE49-F238E27FC236}">
                <a16:creationId xmlns:a16="http://schemas.microsoft.com/office/drawing/2014/main" id="{D7E171FE-C884-4CE8-AC86-A6D3C2E3AA95}"/>
              </a:ext>
            </a:extLst>
          </p:cNvPr>
          <p:cNvGraphicFramePr>
            <a:graphicFrameLocks noGrp="1"/>
          </p:cNvGraphicFramePr>
          <p:nvPr>
            <p:extLst>
              <p:ext uri="{D42A27DB-BD31-4B8C-83A1-F6EECF244321}">
                <p14:modId xmlns:p14="http://schemas.microsoft.com/office/powerpoint/2010/main" val="3685733334"/>
              </p:ext>
            </p:extLst>
          </p:nvPr>
        </p:nvGraphicFramePr>
        <p:xfrm>
          <a:off x="4313344" y="3806170"/>
          <a:ext cx="2946466" cy="1112520"/>
        </p:xfrm>
        <a:graphic>
          <a:graphicData uri="http://schemas.openxmlformats.org/drawingml/2006/table">
            <a:tbl>
              <a:tblPr firstRow="1" bandRow="1">
                <a:tableStyleId>{75C2D6AD-9FE0-4523-9595-F62D8D58CB74}</a:tableStyleId>
              </a:tblPr>
              <a:tblGrid>
                <a:gridCol w="1473233">
                  <a:extLst>
                    <a:ext uri="{9D8B030D-6E8A-4147-A177-3AD203B41FA5}">
                      <a16:colId xmlns:a16="http://schemas.microsoft.com/office/drawing/2014/main" val="638135917"/>
                    </a:ext>
                  </a:extLst>
                </a:gridCol>
                <a:gridCol w="1473233">
                  <a:extLst>
                    <a:ext uri="{9D8B030D-6E8A-4147-A177-3AD203B41FA5}">
                      <a16:colId xmlns:a16="http://schemas.microsoft.com/office/drawing/2014/main" val="4236477626"/>
                    </a:ext>
                  </a:extLst>
                </a:gridCol>
              </a:tblGrid>
              <a:tr h="370840">
                <a:tc>
                  <a:txBody>
                    <a:bodyPr/>
                    <a:lstStyle/>
                    <a:p>
                      <a:r>
                        <a:rPr lang="es-ES" dirty="0"/>
                        <a:t>DNI</a:t>
                      </a:r>
                    </a:p>
                  </a:txBody>
                  <a:tcPr>
                    <a:solidFill>
                      <a:schemeClr val="bg1">
                        <a:lumMod val="85000"/>
                      </a:schemeClr>
                    </a:solidFill>
                  </a:tcPr>
                </a:tc>
                <a:tc>
                  <a:txBody>
                    <a:bodyPr/>
                    <a:lstStyle/>
                    <a:p>
                      <a:r>
                        <a:rPr lang="es-ES" dirty="0"/>
                        <a:t>DNI_JEFE</a:t>
                      </a:r>
                    </a:p>
                  </a:txBody>
                  <a:tcPr>
                    <a:solidFill>
                      <a:schemeClr val="bg1">
                        <a:lumMod val="85000"/>
                      </a:schemeClr>
                    </a:solidFill>
                  </a:tcPr>
                </a:tc>
                <a:extLst>
                  <a:ext uri="{0D108BD9-81ED-4DB2-BD59-A6C34878D82A}">
                    <a16:rowId xmlns:a16="http://schemas.microsoft.com/office/drawing/2014/main" val="945131513"/>
                  </a:ext>
                </a:extLst>
              </a:tr>
              <a:tr h="370840">
                <a:tc>
                  <a:txBody>
                    <a:bodyPr/>
                    <a:lstStyle/>
                    <a:p>
                      <a:r>
                        <a:rPr lang="es-ES" dirty="0"/>
                        <a:t>18425326P</a:t>
                      </a:r>
                    </a:p>
                  </a:txBody>
                  <a:tcPr/>
                </a:tc>
                <a:tc>
                  <a:txBody>
                    <a:bodyPr/>
                    <a:lstStyle/>
                    <a:p>
                      <a:r>
                        <a:rPr lang="es-ES" dirty="0"/>
                        <a:t>22589624R</a:t>
                      </a:r>
                    </a:p>
                  </a:txBody>
                  <a:tcPr/>
                </a:tc>
                <a:extLst>
                  <a:ext uri="{0D108BD9-81ED-4DB2-BD59-A6C34878D82A}">
                    <a16:rowId xmlns:a16="http://schemas.microsoft.com/office/drawing/2014/main" val="2216434433"/>
                  </a:ext>
                </a:extLst>
              </a:tr>
              <a:tr h="370840">
                <a:tc>
                  <a:txBody>
                    <a:bodyPr/>
                    <a:lstStyle/>
                    <a:p>
                      <a:r>
                        <a:rPr lang="es-ES" dirty="0"/>
                        <a:t>32563258A</a:t>
                      </a:r>
                    </a:p>
                  </a:txBody>
                  <a:tcPr/>
                </a:tc>
                <a:tc>
                  <a:txBody>
                    <a:bodyPr/>
                    <a:lstStyle/>
                    <a:p>
                      <a:r>
                        <a:rPr lang="es-ES" dirty="0"/>
                        <a:t>22589624R</a:t>
                      </a:r>
                    </a:p>
                  </a:txBody>
                  <a:tcPr/>
                </a:tc>
                <a:extLst>
                  <a:ext uri="{0D108BD9-81ED-4DB2-BD59-A6C34878D82A}">
                    <a16:rowId xmlns:a16="http://schemas.microsoft.com/office/drawing/2014/main" val="2895987516"/>
                  </a:ext>
                </a:extLst>
              </a:tr>
            </a:tbl>
          </a:graphicData>
        </a:graphic>
      </p:graphicFrame>
    </p:spTree>
    <p:extLst>
      <p:ext uri="{BB962C8B-B14F-4D97-AF65-F5344CB8AC3E}">
        <p14:creationId xmlns:p14="http://schemas.microsoft.com/office/powerpoint/2010/main" val="1875229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s" sz="2000" dirty="0" smtClean="0">
                <a:latin typeface="Calibri" panose="020F0502020204030204" pitchFamily="34" charset="0"/>
                <a:cs typeface="Calibri" panose="020F0502020204030204" pitchFamily="34" charset="0"/>
              </a:rPr>
              <a:t>4 </a:t>
            </a:r>
            <a:r>
              <a:rPr lang="es" sz="2000" dirty="0">
                <a:latin typeface="Calibri" panose="020F0502020204030204" pitchFamily="34" charset="0"/>
                <a:cs typeface="Calibri" panose="020F0502020204030204" pitchFamily="34" charset="0"/>
              </a:rPr>
              <a:t>TRANSFORMACIÓN DE RELACIONES </a:t>
            </a:r>
            <a:r>
              <a:rPr lang="es" sz="2000" dirty="0" smtClean="0">
                <a:latin typeface="Calibri" panose="020F0502020204030204" pitchFamily="34" charset="0"/>
                <a:cs typeface="Calibri" panose="020F0502020204030204" pitchFamily="34" charset="0"/>
              </a:rPr>
              <a:t/>
            </a:r>
            <a:br>
              <a:rPr lang="es" sz="2000" dirty="0" smtClean="0">
                <a:latin typeface="Calibri" panose="020F0502020204030204" pitchFamily="34" charset="0"/>
                <a:cs typeface="Calibri" panose="020F0502020204030204" pitchFamily="34" charset="0"/>
              </a:rPr>
            </a:br>
            <a:r>
              <a:rPr lang="es" sz="2000" dirty="0" smtClean="0">
                <a:latin typeface="Calibri" panose="020F0502020204030204" pitchFamily="34" charset="0"/>
                <a:cs typeface="Calibri" panose="020F0502020204030204" pitchFamily="34" charset="0"/>
              </a:rPr>
              <a:t>c</a:t>
            </a:r>
            <a:r>
              <a:rPr lang="es" sz="2000" dirty="0">
                <a:latin typeface="Calibri" panose="020F0502020204030204" pitchFamily="34" charset="0"/>
                <a:cs typeface="Calibri" panose="020F0502020204030204" pitchFamily="34" charset="0"/>
              </a:rPr>
              <a:t>) Relaciones 1-1</a:t>
            </a:r>
            <a:endParaRPr sz="2000" dirty="0">
              <a:latin typeface="Calibri" panose="020F0502020204030204" pitchFamily="34" charset="0"/>
              <a:cs typeface="Calibri" panose="020F0502020204030204" pitchFamily="34" charset="0"/>
            </a:endParaRPr>
          </a:p>
        </p:txBody>
      </p:sp>
      <p:sp>
        <p:nvSpPr>
          <p:cNvPr id="118" name="Google Shape;118;p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lang="es" dirty="0"/>
          </a:p>
          <a:p>
            <a:pPr marL="0" lvl="0" indent="0" algn="l" rtl="0">
              <a:spcBef>
                <a:spcPts val="1600"/>
              </a:spcBef>
              <a:spcAft>
                <a:spcPts val="0"/>
              </a:spcAft>
              <a:buNone/>
            </a:pPr>
            <a:endParaRPr lang="es" dirty="0"/>
          </a:p>
          <a:p>
            <a:pPr marL="0" lvl="0" indent="0" algn="l" rtl="0">
              <a:spcBef>
                <a:spcPts val="1600"/>
              </a:spcBef>
              <a:spcAft>
                <a:spcPts val="0"/>
              </a:spcAft>
              <a:buNone/>
            </a:pPr>
            <a:r>
              <a:rPr lang="es" dirty="0"/>
              <a:t>		</a:t>
            </a:r>
          </a:p>
          <a:p>
            <a:pPr marL="0" lvl="0" indent="0" algn="l" rtl="0">
              <a:spcBef>
                <a:spcPts val="1600"/>
              </a:spcBef>
              <a:spcAft>
                <a:spcPts val="0"/>
              </a:spcAft>
              <a:buNone/>
            </a:pPr>
            <a:endParaRPr lang="es"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r>
              <a:rPr lang="es" dirty="0"/>
              <a:t>La clave foránea se incorpora a la tabla que se prefiera (donde más sentido tenga)</a:t>
            </a:r>
            <a:endParaRPr dirty="0"/>
          </a:p>
        </p:txBody>
      </p:sp>
      <p:pic>
        <p:nvPicPr>
          <p:cNvPr id="119" name="Google Shape;119;p21"/>
          <p:cNvPicPr preferRelativeResize="0"/>
          <p:nvPr/>
        </p:nvPicPr>
        <p:blipFill>
          <a:blip r:embed="rId3">
            <a:alphaModFix/>
          </a:blip>
          <a:stretch>
            <a:fillRect/>
          </a:stretch>
        </p:blipFill>
        <p:spPr>
          <a:xfrm>
            <a:off x="1619672" y="1327707"/>
            <a:ext cx="5325960" cy="1034169"/>
          </a:xfrm>
          <a:prstGeom prst="rect">
            <a:avLst/>
          </a:prstGeom>
          <a:noFill/>
          <a:ln>
            <a:noFill/>
          </a:ln>
        </p:spPr>
      </p:pic>
      <p:graphicFrame>
        <p:nvGraphicFramePr>
          <p:cNvPr id="120" name="Google Shape;120;p21"/>
          <p:cNvGraphicFramePr/>
          <p:nvPr>
            <p:extLst>
              <p:ext uri="{D42A27DB-BD31-4B8C-83A1-F6EECF244321}">
                <p14:modId xmlns:p14="http://schemas.microsoft.com/office/powerpoint/2010/main" val="1716130975"/>
              </p:ext>
            </p:extLst>
          </p:nvPr>
        </p:nvGraphicFramePr>
        <p:xfrm>
          <a:off x="588615" y="2913539"/>
          <a:ext cx="1140388" cy="1371510"/>
        </p:xfrm>
        <a:graphic>
          <a:graphicData uri="http://schemas.openxmlformats.org/drawingml/2006/table">
            <a:tbl>
              <a:tblPr>
                <a:noFill/>
              </a:tblPr>
              <a:tblGrid>
                <a:gridCol w="1140388">
                  <a:extLst>
                    <a:ext uri="{9D8B030D-6E8A-4147-A177-3AD203B41FA5}">
                      <a16:colId xmlns:a16="http://schemas.microsoft.com/office/drawing/2014/main" val="20000"/>
                    </a:ext>
                  </a:extLst>
                </a:gridCol>
              </a:tblGrid>
              <a:tr h="304785">
                <a:tc>
                  <a:txBody>
                    <a:bodyPr/>
                    <a:lstStyle/>
                    <a:p>
                      <a:pPr marL="0" lvl="0" indent="0" algn="l" rtl="0">
                        <a:spcBef>
                          <a:spcPts val="0"/>
                        </a:spcBef>
                        <a:spcAft>
                          <a:spcPts val="0"/>
                        </a:spcAft>
                        <a:buNone/>
                      </a:pPr>
                      <a:r>
                        <a:rPr lang="es-ES" u="none" dirty="0"/>
                        <a:t>C</a:t>
                      </a:r>
                      <a:r>
                        <a:rPr lang="es" u="none" dirty="0"/>
                        <a:t>uerpos</a:t>
                      </a:r>
                      <a:endParaRPr u="none" dirty="0"/>
                    </a:p>
                  </a:txBody>
                  <a:tcPr marL="91425" marR="91425" marT="91425" marB="91425">
                    <a:solidFill>
                      <a:schemeClr val="accent1">
                        <a:lumMod val="20000"/>
                        <a:lumOff val="80000"/>
                      </a:schemeClr>
                    </a:solidFill>
                  </a:tcPr>
                </a:tc>
                <a:extLst>
                  <a:ext uri="{0D108BD9-81ED-4DB2-BD59-A6C34878D82A}">
                    <a16:rowId xmlns:a16="http://schemas.microsoft.com/office/drawing/2014/main" val="10000"/>
                  </a:ext>
                </a:extLst>
              </a:tr>
              <a:tr h="304785">
                <a:tc>
                  <a:txBody>
                    <a:bodyPr/>
                    <a:lstStyle/>
                    <a:p>
                      <a:pPr marL="0" lvl="0" indent="0" algn="l" rtl="0">
                        <a:spcBef>
                          <a:spcPts val="0"/>
                        </a:spcBef>
                        <a:spcAft>
                          <a:spcPts val="0"/>
                        </a:spcAft>
                        <a:buNone/>
                      </a:pPr>
                      <a:r>
                        <a:rPr lang="es-ES" u="sng" dirty="0"/>
                        <a:t>Id</a:t>
                      </a:r>
                    </a:p>
                    <a:p>
                      <a:pPr marL="0" lvl="0" indent="0" algn="l" rtl="0">
                        <a:spcBef>
                          <a:spcPts val="0"/>
                        </a:spcBef>
                        <a:spcAft>
                          <a:spcPts val="0"/>
                        </a:spcAft>
                        <a:buNone/>
                      </a:pPr>
                      <a:endParaRPr u="sng" dirty="0"/>
                    </a:p>
                  </a:txBody>
                  <a:tcPr marL="91425" marR="91425" marT="91425" marB="91425"/>
                </a:tc>
                <a:extLst>
                  <a:ext uri="{0D108BD9-81ED-4DB2-BD59-A6C34878D82A}">
                    <a16:rowId xmlns:a16="http://schemas.microsoft.com/office/drawing/2014/main" val="1510759293"/>
                  </a:ext>
                </a:extLst>
              </a:tr>
              <a:tr h="381000">
                <a:tc>
                  <a:txBody>
                    <a:bodyPr/>
                    <a:lstStyle/>
                    <a:p>
                      <a:pPr marL="0" lvl="0" indent="0" algn="l" rtl="0">
                        <a:spcBef>
                          <a:spcPts val="0"/>
                        </a:spcBef>
                        <a:spcAft>
                          <a:spcPts val="0"/>
                        </a:spcAft>
                        <a:buNone/>
                      </a:pPr>
                      <a:r>
                        <a:rPr lang="es-ES" dirty="0" err="1"/>
                        <a:t>Id_cabeza</a:t>
                      </a:r>
                      <a:endParaRPr dirty="0"/>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121" name="Google Shape;121;p21"/>
          <p:cNvGraphicFramePr/>
          <p:nvPr>
            <p:extLst>
              <p:ext uri="{D42A27DB-BD31-4B8C-83A1-F6EECF244321}">
                <p14:modId xmlns:p14="http://schemas.microsoft.com/office/powerpoint/2010/main" val="1969484598"/>
              </p:ext>
            </p:extLst>
          </p:nvPr>
        </p:nvGraphicFramePr>
        <p:xfrm>
          <a:off x="2987824" y="2880097"/>
          <a:ext cx="1697625" cy="777180"/>
        </p:xfrm>
        <a:graphic>
          <a:graphicData uri="http://schemas.openxmlformats.org/drawingml/2006/table">
            <a:tbl>
              <a:tblPr>
                <a:noFill/>
              </a:tblPr>
              <a:tblGrid>
                <a:gridCol w="169762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s" u="none" dirty="0"/>
                        <a:t>cabeza</a:t>
                      </a:r>
                      <a:endParaRPr u="none" dirty="0"/>
                    </a:p>
                  </a:txBody>
                  <a:tcPr marL="91425" marR="91425" marT="91425" marB="91425">
                    <a:solidFill>
                      <a:schemeClr val="bg1">
                        <a:lumMod val="95000"/>
                      </a:schemeClr>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s-ES" u="sng" dirty="0"/>
                        <a:t>id</a:t>
                      </a:r>
                      <a:endParaRPr u="sng" dirty="0"/>
                    </a:p>
                  </a:txBody>
                  <a:tcPr marL="91425" marR="91425" marT="91425" marB="91425"/>
                </a:tc>
                <a:extLst>
                  <a:ext uri="{0D108BD9-81ED-4DB2-BD59-A6C34878D82A}">
                    <a16:rowId xmlns:a16="http://schemas.microsoft.com/office/drawing/2014/main" val="3741449550"/>
                  </a:ext>
                </a:extLst>
              </a:tr>
            </a:tbl>
          </a:graphicData>
        </a:graphic>
      </p:graphicFrame>
      <p:sp>
        <p:nvSpPr>
          <p:cNvPr id="2" name="1 CuadroTexto"/>
          <p:cNvSpPr txBox="1"/>
          <p:nvPr/>
        </p:nvSpPr>
        <p:spPr>
          <a:xfrm>
            <a:off x="5114408" y="2787774"/>
            <a:ext cx="3662448" cy="1200329"/>
          </a:xfrm>
          <a:prstGeom prst="rect">
            <a:avLst/>
          </a:prstGeom>
          <a:solidFill>
            <a:schemeClr val="accent4">
              <a:lumMod val="40000"/>
              <a:lumOff val="60000"/>
            </a:schemeClr>
          </a:solidFill>
        </p:spPr>
        <p:txBody>
          <a:bodyPr wrap="square" rtlCol="0">
            <a:spAutoFit/>
          </a:bodyPr>
          <a:lstStyle/>
          <a:p>
            <a:r>
              <a:rPr lang="es-ES" dirty="0"/>
              <a:t>Relaciones 1:1 tampoco generan tabla, se incorpora la clave de una de las dos entidades a la otra.</a:t>
            </a:r>
          </a:p>
        </p:txBody>
      </p:sp>
      <p:cxnSp>
        <p:nvCxnSpPr>
          <p:cNvPr id="4" name="Conector: angular 3">
            <a:extLst>
              <a:ext uri="{FF2B5EF4-FFF2-40B4-BE49-F238E27FC236}">
                <a16:creationId xmlns:a16="http://schemas.microsoft.com/office/drawing/2014/main" id="{7AC67CEA-117C-4150-8DED-A827479087C6}"/>
              </a:ext>
            </a:extLst>
          </p:cNvPr>
          <p:cNvCxnSpPr/>
          <p:nvPr/>
        </p:nvCxnSpPr>
        <p:spPr>
          <a:xfrm rot="10800000" flipV="1">
            <a:off x="1729004" y="3507853"/>
            <a:ext cx="1258821" cy="5929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282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s" sz="2000" dirty="0" smtClean="0">
                <a:latin typeface="Calibri" panose="020F0502020204030204" pitchFamily="34" charset="0"/>
                <a:cs typeface="Calibri" panose="020F0502020204030204" pitchFamily="34" charset="0"/>
              </a:rPr>
              <a:t>4 </a:t>
            </a:r>
            <a:r>
              <a:rPr lang="es" sz="2000" dirty="0">
                <a:latin typeface="Calibri" panose="020F0502020204030204" pitchFamily="34" charset="0"/>
                <a:cs typeface="Calibri" panose="020F0502020204030204" pitchFamily="34" charset="0"/>
              </a:rPr>
              <a:t>TRANSFORMACIÓN DE RELACIONES</a:t>
            </a:r>
            <a:r>
              <a:rPr lang="es" sz="2000" dirty="0" smtClean="0">
                <a:latin typeface="Calibri" panose="020F0502020204030204" pitchFamily="34" charset="0"/>
                <a:cs typeface="Calibri" panose="020F0502020204030204" pitchFamily="34" charset="0"/>
              </a:rPr>
              <a:t/>
            </a:r>
            <a:br>
              <a:rPr lang="es" sz="2000" dirty="0" smtClean="0">
                <a:latin typeface="Calibri" panose="020F0502020204030204" pitchFamily="34" charset="0"/>
                <a:cs typeface="Calibri" panose="020F0502020204030204" pitchFamily="34" charset="0"/>
              </a:rPr>
            </a:br>
            <a:r>
              <a:rPr lang="es" sz="2000" dirty="0" smtClean="0">
                <a:latin typeface="Calibri" panose="020F0502020204030204" pitchFamily="34" charset="0"/>
                <a:cs typeface="Calibri" panose="020F0502020204030204" pitchFamily="34" charset="0"/>
              </a:rPr>
              <a:t>d</a:t>
            </a:r>
            <a:r>
              <a:rPr lang="es" sz="2000" dirty="0">
                <a:latin typeface="Calibri" panose="020F0502020204030204" pitchFamily="34" charset="0"/>
                <a:cs typeface="Calibri" panose="020F0502020204030204" pitchFamily="34" charset="0"/>
              </a:rPr>
              <a:t>) Relaciones ternarias</a:t>
            </a:r>
            <a:endParaRPr sz="2000" dirty="0">
              <a:latin typeface="Calibri" panose="020F0502020204030204" pitchFamily="34" charset="0"/>
              <a:cs typeface="Calibri" panose="020F0502020204030204" pitchFamily="34" charset="0"/>
            </a:endParaRPr>
          </a:p>
        </p:txBody>
      </p:sp>
      <p:sp>
        <p:nvSpPr>
          <p:cNvPr id="134" name="Google Shape;134;p22"/>
          <p:cNvSpPr txBox="1"/>
          <p:nvPr/>
        </p:nvSpPr>
        <p:spPr>
          <a:xfrm>
            <a:off x="5292080" y="1152574"/>
            <a:ext cx="3512556" cy="1639065"/>
          </a:xfrm>
          <a:prstGeom prst="rect">
            <a:avLst/>
          </a:prstGeom>
          <a:solidFill>
            <a:schemeClr val="accent4">
              <a:lumMod val="40000"/>
              <a:lumOff val="60000"/>
            </a:scheme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dirty="0"/>
              <a:t>Relaciones 1:n:1 tampoco se crea tabla para la relación.</a:t>
            </a:r>
          </a:p>
          <a:p>
            <a:pPr marL="0" lvl="0" indent="0" algn="l" rtl="0">
              <a:spcBef>
                <a:spcPts val="0"/>
              </a:spcBef>
              <a:spcAft>
                <a:spcPts val="0"/>
              </a:spcAft>
              <a:buNone/>
            </a:pPr>
            <a:r>
              <a:rPr lang="es" dirty="0"/>
              <a:t>Se insertan las claves foráneas en la tabla cuya participación sea n</a:t>
            </a:r>
          </a:p>
          <a:p>
            <a:pPr marL="0" lvl="0" indent="0" algn="l" rtl="0">
              <a:spcBef>
                <a:spcPts val="0"/>
              </a:spcBef>
              <a:spcAft>
                <a:spcPts val="0"/>
              </a:spcAft>
              <a:buNone/>
            </a:pPr>
            <a:endParaRPr dirty="0"/>
          </a:p>
        </p:txBody>
      </p:sp>
      <p:pic>
        <p:nvPicPr>
          <p:cNvPr id="135" name="Google Shape;135;p22"/>
          <p:cNvPicPr preferRelativeResize="0"/>
          <p:nvPr/>
        </p:nvPicPr>
        <p:blipFill>
          <a:blip r:embed="rId3">
            <a:alphaModFix/>
          </a:blip>
          <a:stretch>
            <a:fillRect/>
          </a:stretch>
        </p:blipFill>
        <p:spPr>
          <a:xfrm>
            <a:off x="755576" y="1347614"/>
            <a:ext cx="4116284" cy="1564266"/>
          </a:xfrm>
          <a:prstGeom prst="rect">
            <a:avLst/>
          </a:prstGeom>
          <a:noFill/>
          <a:ln>
            <a:noFill/>
          </a:ln>
        </p:spPr>
      </p:pic>
      <p:graphicFrame>
        <p:nvGraphicFramePr>
          <p:cNvPr id="4" name="Tabla 3">
            <a:extLst>
              <a:ext uri="{FF2B5EF4-FFF2-40B4-BE49-F238E27FC236}">
                <a16:creationId xmlns:a16="http://schemas.microsoft.com/office/drawing/2014/main" id="{2E405802-1389-4E9F-AA2E-55FD2565BB2D}"/>
              </a:ext>
            </a:extLst>
          </p:cNvPr>
          <p:cNvGraphicFramePr>
            <a:graphicFrameLocks noGrp="1"/>
          </p:cNvGraphicFramePr>
          <p:nvPr>
            <p:extLst>
              <p:ext uri="{D42A27DB-BD31-4B8C-83A1-F6EECF244321}">
                <p14:modId xmlns:p14="http://schemas.microsoft.com/office/powerpoint/2010/main" val="3262512712"/>
              </p:ext>
            </p:extLst>
          </p:nvPr>
        </p:nvGraphicFramePr>
        <p:xfrm>
          <a:off x="332376" y="3236941"/>
          <a:ext cx="8632110" cy="1639065"/>
        </p:xfrm>
        <a:graphic>
          <a:graphicData uri="http://schemas.openxmlformats.org/drawingml/2006/table">
            <a:tbl>
              <a:tblPr firstRow="1" bandRow="1">
                <a:tableStyleId>{75C2D6AD-9FE0-4523-9595-F62D8D58CB74}</a:tableStyleId>
              </a:tblPr>
              <a:tblGrid>
                <a:gridCol w="1726422">
                  <a:extLst>
                    <a:ext uri="{9D8B030D-6E8A-4147-A177-3AD203B41FA5}">
                      <a16:colId xmlns:a16="http://schemas.microsoft.com/office/drawing/2014/main" val="2961188169"/>
                    </a:ext>
                  </a:extLst>
                </a:gridCol>
                <a:gridCol w="1726422">
                  <a:extLst>
                    <a:ext uri="{9D8B030D-6E8A-4147-A177-3AD203B41FA5}">
                      <a16:colId xmlns:a16="http://schemas.microsoft.com/office/drawing/2014/main" val="1384367431"/>
                    </a:ext>
                  </a:extLst>
                </a:gridCol>
                <a:gridCol w="1726422">
                  <a:extLst>
                    <a:ext uri="{9D8B030D-6E8A-4147-A177-3AD203B41FA5}">
                      <a16:colId xmlns:a16="http://schemas.microsoft.com/office/drawing/2014/main" val="1043079608"/>
                    </a:ext>
                  </a:extLst>
                </a:gridCol>
                <a:gridCol w="1726422">
                  <a:extLst>
                    <a:ext uri="{9D8B030D-6E8A-4147-A177-3AD203B41FA5}">
                      <a16:colId xmlns:a16="http://schemas.microsoft.com/office/drawing/2014/main" val="3443948141"/>
                    </a:ext>
                  </a:extLst>
                </a:gridCol>
                <a:gridCol w="1726422">
                  <a:extLst>
                    <a:ext uri="{9D8B030D-6E8A-4147-A177-3AD203B41FA5}">
                      <a16:colId xmlns:a16="http://schemas.microsoft.com/office/drawing/2014/main" val="1139376184"/>
                    </a:ext>
                  </a:extLst>
                </a:gridCol>
              </a:tblGrid>
              <a:tr h="327813">
                <a:tc>
                  <a:txBody>
                    <a:bodyPr/>
                    <a:lstStyle/>
                    <a:p>
                      <a:r>
                        <a:rPr lang="es-ES" dirty="0"/>
                        <a:t>VETERINARIOS</a:t>
                      </a:r>
                    </a:p>
                  </a:txBody>
                  <a:tcPr>
                    <a:solidFill>
                      <a:schemeClr val="tx2"/>
                    </a:solidFill>
                  </a:tcPr>
                </a:tc>
                <a:tc rowSpan="5">
                  <a:txBody>
                    <a:bodyPr/>
                    <a:lstStyle/>
                    <a:p>
                      <a:endParaRPr lang="es-ES" dirty="0"/>
                    </a:p>
                  </a:txBody>
                  <a:tcPr>
                    <a:noFill/>
                  </a:tcPr>
                </a:tc>
                <a:tc>
                  <a:txBody>
                    <a:bodyPr/>
                    <a:lstStyle/>
                    <a:p>
                      <a:r>
                        <a:rPr lang="es-ES" dirty="0"/>
                        <a:t>ANIMALES</a:t>
                      </a:r>
                    </a:p>
                  </a:txBody>
                  <a:tcPr>
                    <a:solidFill>
                      <a:schemeClr val="tx2"/>
                    </a:solidFill>
                  </a:tcPr>
                </a:tc>
                <a:tc rowSpan="5">
                  <a:txBody>
                    <a:bodyPr/>
                    <a:lstStyle/>
                    <a:p>
                      <a:endParaRPr lang="es-ES" dirty="0"/>
                    </a:p>
                  </a:txBody>
                  <a:tcPr>
                    <a:noFill/>
                  </a:tcPr>
                </a:tc>
                <a:tc>
                  <a:txBody>
                    <a:bodyPr/>
                    <a:lstStyle/>
                    <a:p>
                      <a:r>
                        <a:rPr lang="es-ES" dirty="0"/>
                        <a:t>VACUNAS</a:t>
                      </a:r>
                    </a:p>
                  </a:txBody>
                  <a:tcPr>
                    <a:solidFill>
                      <a:schemeClr val="tx2"/>
                    </a:solidFill>
                  </a:tcPr>
                </a:tc>
                <a:extLst>
                  <a:ext uri="{0D108BD9-81ED-4DB2-BD59-A6C34878D82A}">
                    <a16:rowId xmlns:a16="http://schemas.microsoft.com/office/drawing/2014/main" val="874354446"/>
                  </a:ext>
                </a:extLst>
              </a:tr>
              <a:tr h="327813">
                <a:tc>
                  <a:txBody>
                    <a:bodyPr/>
                    <a:lstStyle/>
                    <a:p>
                      <a:r>
                        <a:rPr lang="es-ES" b="1" dirty="0" err="1"/>
                        <a:t>Código_colegiado</a:t>
                      </a:r>
                      <a:endParaRPr lang="es-ES" b="1" dirty="0"/>
                    </a:p>
                  </a:txBody>
                  <a:tcPr/>
                </a:tc>
                <a:tc vMerge="1">
                  <a:txBody>
                    <a:bodyPr/>
                    <a:lstStyle/>
                    <a:p>
                      <a:endParaRPr lang="es-ES" dirty="0"/>
                    </a:p>
                  </a:txBody>
                  <a:tcPr/>
                </a:tc>
                <a:tc>
                  <a:txBody>
                    <a:bodyPr/>
                    <a:lstStyle/>
                    <a:p>
                      <a:r>
                        <a:rPr lang="es-ES" b="1" dirty="0"/>
                        <a:t>Código animal</a:t>
                      </a:r>
                    </a:p>
                  </a:txBody>
                  <a:tcPr/>
                </a:tc>
                <a:tc vMerge="1">
                  <a:txBody>
                    <a:bodyPr/>
                    <a:lstStyle/>
                    <a:p>
                      <a:endParaRPr lang="es-ES" dirty="0"/>
                    </a:p>
                  </a:txBody>
                  <a:tcPr>
                    <a:noFill/>
                  </a:tcPr>
                </a:tc>
                <a:tc>
                  <a:txBody>
                    <a:bodyPr/>
                    <a:lstStyle/>
                    <a:p>
                      <a:r>
                        <a:rPr lang="es-ES" b="1" dirty="0"/>
                        <a:t>Código vacuna</a:t>
                      </a:r>
                    </a:p>
                  </a:txBody>
                  <a:tcPr/>
                </a:tc>
                <a:extLst>
                  <a:ext uri="{0D108BD9-81ED-4DB2-BD59-A6C34878D82A}">
                    <a16:rowId xmlns:a16="http://schemas.microsoft.com/office/drawing/2014/main" val="1177693501"/>
                  </a:ext>
                </a:extLst>
              </a:tr>
              <a:tr h="327813">
                <a:tc>
                  <a:txBody>
                    <a:bodyPr/>
                    <a:lstStyle/>
                    <a:p>
                      <a:r>
                        <a:rPr lang="es-ES" dirty="0"/>
                        <a:t>Nombre</a:t>
                      </a:r>
                    </a:p>
                  </a:txBody>
                  <a:tcPr/>
                </a:tc>
                <a:tc vMerge="1">
                  <a:txBody>
                    <a:bodyPr/>
                    <a:lstStyle/>
                    <a:p>
                      <a:endParaRPr lang="es-ES"/>
                    </a:p>
                  </a:txBody>
                  <a:tcPr/>
                </a:tc>
                <a:tc>
                  <a:txBody>
                    <a:bodyPr/>
                    <a:lstStyle/>
                    <a:p>
                      <a:r>
                        <a:rPr lang="es-ES" dirty="0"/>
                        <a:t>Tipo</a:t>
                      </a:r>
                    </a:p>
                  </a:txBody>
                  <a:tcPr/>
                </a:tc>
                <a:tc vMerge="1">
                  <a:txBody>
                    <a:bodyPr/>
                    <a:lstStyle/>
                    <a:p>
                      <a:endParaRPr lang="es-ES" dirty="0"/>
                    </a:p>
                  </a:txBody>
                  <a:tcPr>
                    <a:noFill/>
                  </a:tcPr>
                </a:tc>
                <a:tc>
                  <a:txBody>
                    <a:bodyPr/>
                    <a:lstStyle/>
                    <a:p>
                      <a:r>
                        <a:rPr lang="es-ES" dirty="0" err="1"/>
                        <a:t>Código_colegiado</a:t>
                      </a:r>
                      <a:endParaRPr lang="es-ES" dirty="0"/>
                    </a:p>
                  </a:txBody>
                  <a:tcPr/>
                </a:tc>
                <a:extLst>
                  <a:ext uri="{0D108BD9-81ED-4DB2-BD59-A6C34878D82A}">
                    <a16:rowId xmlns:a16="http://schemas.microsoft.com/office/drawing/2014/main" val="1052260714"/>
                  </a:ext>
                </a:extLst>
              </a:tr>
              <a:tr h="327813">
                <a:tc>
                  <a:txBody>
                    <a:bodyPr/>
                    <a:lstStyle/>
                    <a:p>
                      <a:r>
                        <a:rPr lang="es-ES" dirty="0"/>
                        <a:t>Apellidos</a:t>
                      </a:r>
                    </a:p>
                  </a:txBody>
                  <a:tcPr/>
                </a:tc>
                <a:tc vMerge="1">
                  <a:txBody>
                    <a:bodyPr/>
                    <a:lstStyle/>
                    <a:p>
                      <a:endParaRPr lang="es-ES"/>
                    </a:p>
                  </a:txBody>
                  <a:tcPr/>
                </a:tc>
                <a:tc>
                  <a:txBody>
                    <a:bodyPr/>
                    <a:lstStyle/>
                    <a:p>
                      <a:r>
                        <a:rPr lang="es-ES" dirty="0"/>
                        <a:t>Animal</a:t>
                      </a:r>
                    </a:p>
                  </a:txBody>
                  <a:tcPr/>
                </a:tc>
                <a:tc vMerge="1">
                  <a:txBody>
                    <a:bodyPr/>
                    <a:lstStyle/>
                    <a:p>
                      <a:endParaRPr lang="es-ES" dirty="0"/>
                    </a:p>
                  </a:txBody>
                  <a:tcPr>
                    <a:noFill/>
                  </a:tcPr>
                </a:tc>
                <a:tc>
                  <a:txBody>
                    <a:bodyPr/>
                    <a:lstStyle/>
                    <a:p>
                      <a:r>
                        <a:rPr lang="es-ES" dirty="0"/>
                        <a:t>Código animal</a:t>
                      </a:r>
                    </a:p>
                  </a:txBody>
                  <a:tcPr/>
                </a:tc>
                <a:extLst>
                  <a:ext uri="{0D108BD9-81ED-4DB2-BD59-A6C34878D82A}">
                    <a16:rowId xmlns:a16="http://schemas.microsoft.com/office/drawing/2014/main" val="165927097"/>
                  </a:ext>
                </a:extLst>
              </a:tr>
              <a:tr h="327813">
                <a:tc>
                  <a:txBody>
                    <a:bodyPr/>
                    <a:lstStyle/>
                    <a:p>
                      <a:r>
                        <a:rPr lang="es-ES" dirty="0"/>
                        <a:t>Clínica</a:t>
                      </a:r>
                    </a:p>
                  </a:txBody>
                  <a:tcPr/>
                </a:tc>
                <a:tc vMerge="1">
                  <a:txBody>
                    <a:bodyPr/>
                    <a:lstStyle/>
                    <a:p>
                      <a:endParaRPr lang="es-ES" dirty="0"/>
                    </a:p>
                  </a:txBody>
                  <a:tcPr/>
                </a:tc>
                <a:tc>
                  <a:txBody>
                    <a:bodyPr/>
                    <a:lstStyle/>
                    <a:p>
                      <a:endParaRPr lang="es-ES" b="0" dirty="0"/>
                    </a:p>
                  </a:txBody>
                  <a:tcPr/>
                </a:tc>
                <a:tc vMerge="1">
                  <a:txBody>
                    <a:bodyPr/>
                    <a:lstStyle/>
                    <a:p>
                      <a:endParaRPr lang="es-ES" dirty="0"/>
                    </a:p>
                  </a:txBody>
                  <a:tcPr>
                    <a:noFill/>
                  </a:tcPr>
                </a:tc>
                <a:tc>
                  <a:txBody>
                    <a:bodyPr/>
                    <a:lstStyle/>
                    <a:p>
                      <a:endParaRPr lang="es-ES" dirty="0"/>
                    </a:p>
                  </a:txBody>
                  <a:tcPr/>
                </a:tc>
                <a:extLst>
                  <a:ext uri="{0D108BD9-81ED-4DB2-BD59-A6C34878D82A}">
                    <a16:rowId xmlns:a16="http://schemas.microsoft.com/office/drawing/2014/main" val="2985483552"/>
                  </a:ext>
                </a:extLst>
              </a:tr>
            </a:tbl>
          </a:graphicData>
        </a:graphic>
      </p:graphicFrame>
      <p:cxnSp>
        <p:nvCxnSpPr>
          <p:cNvPr id="11" name="Conector: angular 10">
            <a:extLst>
              <a:ext uri="{FF2B5EF4-FFF2-40B4-BE49-F238E27FC236}">
                <a16:creationId xmlns:a16="http://schemas.microsoft.com/office/drawing/2014/main" id="{AE8EC69D-6A3E-4118-8722-97CC362885D4}"/>
              </a:ext>
            </a:extLst>
          </p:cNvPr>
          <p:cNvCxnSpPr>
            <a:cxnSpLocks/>
          </p:cNvCxnSpPr>
          <p:nvPr/>
        </p:nvCxnSpPr>
        <p:spPr>
          <a:xfrm rot="10800000">
            <a:off x="2051720" y="3629700"/>
            <a:ext cx="4248472" cy="958275"/>
          </a:xfrm>
          <a:prstGeom prst="bentConnector3">
            <a:avLst>
              <a:gd name="adj1" fmla="val 818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angular 12">
            <a:extLst>
              <a:ext uri="{FF2B5EF4-FFF2-40B4-BE49-F238E27FC236}">
                <a16:creationId xmlns:a16="http://schemas.microsoft.com/office/drawing/2014/main" id="{F2C6F0AC-446E-491D-A4D5-792E72E399F6}"/>
              </a:ext>
            </a:extLst>
          </p:cNvPr>
          <p:cNvCxnSpPr/>
          <p:nvPr/>
        </p:nvCxnSpPr>
        <p:spPr>
          <a:xfrm flipV="1">
            <a:off x="5508104" y="4035650"/>
            <a:ext cx="1728192" cy="5523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angular 14">
            <a:extLst>
              <a:ext uri="{FF2B5EF4-FFF2-40B4-BE49-F238E27FC236}">
                <a16:creationId xmlns:a16="http://schemas.microsoft.com/office/drawing/2014/main" id="{9DCDFA3A-940F-436C-B65F-417B15443BDB}"/>
              </a:ext>
            </a:extLst>
          </p:cNvPr>
          <p:cNvCxnSpPr>
            <a:cxnSpLocks/>
          </p:cNvCxnSpPr>
          <p:nvPr/>
        </p:nvCxnSpPr>
        <p:spPr>
          <a:xfrm>
            <a:off x="5364090" y="3669090"/>
            <a:ext cx="1867780" cy="670245"/>
          </a:xfrm>
          <a:prstGeom prst="bentConnector3">
            <a:avLst>
              <a:gd name="adj1" fmla="val 3633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58137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AutoNum type="arabicPeriod"/>
            </a:pPr>
            <a:r>
              <a:rPr lang="es" dirty="0"/>
              <a:t>El modelo relacional</a:t>
            </a:r>
            <a:endParaRPr dirty="0"/>
          </a:p>
        </p:txBody>
      </p:sp>
      <p:sp>
        <p:nvSpPr>
          <p:cNvPr id="3" name="2 Marcador de texto"/>
          <p:cNvSpPr>
            <a:spLocks noGrp="1"/>
          </p:cNvSpPr>
          <p:nvPr>
            <p:ph type="body" idx="1"/>
          </p:nvPr>
        </p:nvSpPr>
        <p:spPr>
          <a:xfrm>
            <a:off x="788623" y="1923678"/>
            <a:ext cx="7566754" cy="2717205"/>
          </a:xfrm>
        </p:spPr>
        <p:txBody>
          <a:bodyPr>
            <a:noAutofit/>
          </a:bodyPr>
          <a:lstStyle/>
          <a:p>
            <a:pPr marL="114300" indent="0">
              <a:buNone/>
            </a:pPr>
            <a:r>
              <a:rPr lang="es-ES" sz="2000" dirty="0">
                <a:solidFill>
                  <a:schemeClr val="tx1"/>
                </a:solidFill>
                <a:latin typeface="Calibri" panose="020F0502020204030204" pitchFamily="34" charset="0"/>
                <a:cs typeface="Calibri" panose="020F0502020204030204" pitchFamily="34" charset="0"/>
              </a:rPr>
              <a:t>Una base de datos relacional es un conjunto finito de relaciones junto con una serie de restricciones o reglas de integridad: </a:t>
            </a:r>
          </a:p>
          <a:p>
            <a:pPr marL="114300" indent="0">
              <a:buNone/>
            </a:pPr>
            <a:endParaRPr lang="es-ES" sz="2000" dirty="0">
              <a:solidFill>
                <a:schemeClr val="tx1"/>
              </a:solidFill>
              <a:latin typeface="Calibri" panose="020F0502020204030204" pitchFamily="34" charset="0"/>
              <a:cs typeface="Calibri" panose="020F0502020204030204" pitchFamily="34" charset="0"/>
            </a:endParaRPr>
          </a:p>
          <a:p>
            <a:pPr marL="114300" indent="0">
              <a:buNone/>
            </a:pPr>
            <a:r>
              <a:rPr lang="es-ES" sz="2000" b="1" dirty="0">
                <a:solidFill>
                  <a:schemeClr val="tx1"/>
                </a:solidFill>
                <a:latin typeface="Calibri" panose="020F0502020204030204" pitchFamily="34" charset="0"/>
                <a:cs typeface="Calibri" panose="020F0502020204030204" pitchFamily="34" charset="0"/>
              </a:rPr>
              <a:t>Restricción de integridad: </a:t>
            </a:r>
            <a:r>
              <a:rPr lang="es-ES" sz="2000" dirty="0">
                <a:solidFill>
                  <a:schemeClr val="tx1"/>
                </a:solidFill>
                <a:latin typeface="Calibri" panose="020F0502020204030204" pitchFamily="34" charset="0"/>
                <a:cs typeface="Calibri" panose="020F0502020204030204" pitchFamily="34" charset="0"/>
              </a:rPr>
              <a:t>Condición necesaria para preservar la corrección semántica de la base de datos.</a:t>
            </a:r>
          </a:p>
          <a:p>
            <a:pPr marL="114300" indent="0">
              <a:buNone/>
            </a:pPr>
            <a:endParaRPr lang="es-ES" sz="2000" dirty="0">
              <a:solidFill>
                <a:schemeClr val="tx1"/>
              </a:solidFill>
              <a:latin typeface="Calibri" panose="020F0502020204030204" pitchFamily="34" charset="0"/>
              <a:cs typeface="Calibri" panose="020F0502020204030204" pitchFamily="34" charset="0"/>
            </a:endParaRPr>
          </a:p>
          <a:p>
            <a:pPr marL="114300" indent="0">
              <a:buNone/>
            </a:pPr>
            <a:r>
              <a:rPr lang="es-ES" sz="2000" b="1" dirty="0">
                <a:solidFill>
                  <a:schemeClr val="tx1"/>
                </a:solidFill>
                <a:latin typeface="Calibri" panose="020F0502020204030204" pitchFamily="34" charset="0"/>
                <a:cs typeface="Calibri" panose="020F0502020204030204" pitchFamily="34" charset="0"/>
              </a:rPr>
              <a:t>Esquema de la base de datos: </a:t>
            </a:r>
            <a:r>
              <a:rPr lang="es-ES" sz="2000" dirty="0">
                <a:solidFill>
                  <a:schemeClr val="tx1"/>
                </a:solidFill>
                <a:latin typeface="Calibri" panose="020F0502020204030204" pitchFamily="34" charset="0"/>
                <a:cs typeface="Calibri" panose="020F0502020204030204" pitchFamily="34" charset="0"/>
              </a:rPr>
              <a:t>Colección de esquemas de relaciones junto con las restricciones de integridad que se definen sobre las relaciones</a:t>
            </a:r>
          </a:p>
        </p:txBody>
      </p:sp>
    </p:spTree>
    <p:extLst>
      <p:ext uri="{BB962C8B-B14F-4D97-AF65-F5344CB8AC3E}">
        <p14:creationId xmlns:p14="http://schemas.microsoft.com/office/powerpoint/2010/main" val="1608489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s" sz="2000" dirty="0" smtClean="0">
                <a:latin typeface="Calibri" panose="020F0502020204030204" pitchFamily="34" charset="0"/>
                <a:cs typeface="Calibri" panose="020F0502020204030204" pitchFamily="34" charset="0"/>
              </a:rPr>
              <a:t>4 </a:t>
            </a:r>
            <a:r>
              <a:rPr lang="es" sz="2000" dirty="0">
                <a:latin typeface="Calibri" panose="020F0502020204030204" pitchFamily="34" charset="0"/>
                <a:cs typeface="Calibri" panose="020F0502020204030204" pitchFamily="34" charset="0"/>
              </a:rPr>
              <a:t>TRANSFORMACIÓN DE </a:t>
            </a:r>
            <a:r>
              <a:rPr lang="es" sz="2000" dirty="0" smtClean="0">
                <a:latin typeface="Calibri" panose="020F0502020204030204" pitchFamily="34" charset="0"/>
                <a:cs typeface="Calibri" panose="020F0502020204030204" pitchFamily="34" charset="0"/>
              </a:rPr>
              <a:t>RELACIONES</a:t>
            </a:r>
            <a:br>
              <a:rPr lang="es" sz="2000" dirty="0" smtClean="0">
                <a:latin typeface="Calibri" panose="020F0502020204030204" pitchFamily="34" charset="0"/>
                <a:cs typeface="Calibri" panose="020F0502020204030204" pitchFamily="34" charset="0"/>
              </a:rPr>
            </a:br>
            <a:r>
              <a:rPr lang="es" sz="2000" dirty="0" smtClean="0">
                <a:latin typeface="Calibri" panose="020F0502020204030204" pitchFamily="34" charset="0"/>
                <a:cs typeface="Calibri" panose="020F0502020204030204" pitchFamily="34" charset="0"/>
              </a:rPr>
              <a:t> </a:t>
            </a:r>
            <a:r>
              <a:rPr lang="es" sz="2000" dirty="0" smtClean="0">
                <a:latin typeface="Calibri" panose="020F0502020204030204" pitchFamily="34" charset="0"/>
                <a:cs typeface="Calibri" panose="020F0502020204030204" pitchFamily="34" charset="0"/>
              </a:rPr>
              <a:t>e</a:t>
            </a:r>
            <a:r>
              <a:rPr lang="es" sz="2000" dirty="0">
                <a:latin typeface="Calibri" panose="020F0502020204030204" pitchFamily="34" charset="0"/>
                <a:cs typeface="Calibri" panose="020F0502020204030204" pitchFamily="34" charset="0"/>
              </a:rPr>
              <a:t>) Participaciones 0,X</a:t>
            </a:r>
            <a:endParaRPr sz="2000" dirty="0">
              <a:latin typeface="Calibri" panose="020F0502020204030204" pitchFamily="34" charset="0"/>
              <a:cs typeface="Calibri" panose="020F0502020204030204" pitchFamily="34" charset="0"/>
            </a:endParaRPr>
          </a:p>
        </p:txBody>
      </p:sp>
      <p:sp>
        <p:nvSpPr>
          <p:cNvPr id="141" name="Google Shape;141;p2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indent="0">
              <a:spcBef>
                <a:spcPts val="1600"/>
              </a:spcBef>
              <a:spcAft>
                <a:spcPts val="1600"/>
              </a:spcAft>
              <a:buNone/>
            </a:pPr>
            <a:r>
              <a:rPr lang="es" dirty="0"/>
              <a:t>		              </a:t>
            </a:r>
            <a:r>
              <a:rPr lang="es-ES" dirty="0"/>
              <a:t>                    </a:t>
            </a:r>
            <a:r>
              <a:rPr lang="es" dirty="0"/>
              <a:t>		                     		</a:t>
            </a:r>
            <a:endParaRPr dirty="0"/>
          </a:p>
        </p:txBody>
      </p:sp>
      <p:pic>
        <p:nvPicPr>
          <p:cNvPr id="142" name="Google Shape;142;p23"/>
          <p:cNvPicPr preferRelativeResize="0"/>
          <p:nvPr/>
        </p:nvPicPr>
        <p:blipFill>
          <a:blip r:embed="rId3">
            <a:alphaModFix/>
          </a:blip>
          <a:stretch>
            <a:fillRect/>
          </a:stretch>
        </p:blipFill>
        <p:spPr>
          <a:xfrm>
            <a:off x="311702" y="1288838"/>
            <a:ext cx="5628450" cy="1575362"/>
          </a:xfrm>
          <a:prstGeom prst="rect">
            <a:avLst/>
          </a:prstGeom>
          <a:noFill/>
          <a:ln>
            <a:noFill/>
          </a:ln>
        </p:spPr>
      </p:pic>
      <p:graphicFrame>
        <p:nvGraphicFramePr>
          <p:cNvPr id="144" name="Google Shape;144;p23"/>
          <p:cNvGraphicFramePr/>
          <p:nvPr>
            <p:extLst>
              <p:ext uri="{D42A27DB-BD31-4B8C-83A1-F6EECF244321}">
                <p14:modId xmlns:p14="http://schemas.microsoft.com/office/powerpoint/2010/main" val="1714568880"/>
              </p:ext>
            </p:extLst>
          </p:nvPr>
        </p:nvGraphicFramePr>
        <p:xfrm>
          <a:off x="521983" y="3106937"/>
          <a:ext cx="1101222" cy="1165770"/>
        </p:xfrm>
        <a:graphic>
          <a:graphicData uri="http://schemas.openxmlformats.org/drawingml/2006/table">
            <a:tbl>
              <a:tblPr>
                <a:noFill/>
              </a:tblPr>
              <a:tblGrid>
                <a:gridCol w="1101222">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s-ES" dirty="0">
                          <a:solidFill>
                            <a:schemeClr val="tx2">
                              <a:lumMod val="10000"/>
                            </a:schemeClr>
                          </a:solidFill>
                        </a:rPr>
                        <a:t>J</a:t>
                      </a:r>
                      <a:r>
                        <a:rPr lang="es" dirty="0">
                          <a:solidFill>
                            <a:schemeClr val="tx2">
                              <a:lumMod val="10000"/>
                            </a:schemeClr>
                          </a:solidFill>
                        </a:rPr>
                        <a:t>ugador</a:t>
                      </a:r>
                      <a:endParaRPr u="sng" dirty="0">
                        <a:solidFill>
                          <a:schemeClr val="tx2">
                            <a:lumMod val="10000"/>
                          </a:schemeClr>
                        </a:solidFill>
                      </a:endParaRPr>
                    </a:p>
                  </a:txBody>
                  <a:tcPr marL="91425" marR="91425" marT="91425" marB="91425">
                    <a:solidFill>
                      <a:schemeClr val="tx2"/>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b="1" u="sng" dirty="0">
                          <a:solidFill>
                            <a:schemeClr val="tx2">
                              <a:lumMod val="10000"/>
                            </a:schemeClr>
                          </a:solidFill>
                        </a:rPr>
                        <a:t>DNI</a:t>
                      </a:r>
                      <a:endParaRPr b="1" u="sng" dirty="0">
                        <a:solidFill>
                          <a:schemeClr val="tx2">
                            <a:lumMod val="10000"/>
                          </a:schemeClr>
                        </a:solidFill>
                      </a:endParaRPr>
                    </a:p>
                  </a:txBody>
                  <a:tcPr marL="91425" marR="91425" marT="91425" marB="91425"/>
                </a:tc>
                <a:extLst>
                  <a:ext uri="{0D108BD9-81ED-4DB2-BD59-A6C34878D82A}">
                    <a16:rowId xmlns:a16="http://schemas.microsoft.com/office/drawing/2014/main" val="1532163800"/>
                  </a:ext>
                </a:extLst>
              </a:tr>
              <a:tr h="29217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dirty="0">
                          <a:solidFill>
                            <a:schemeClr val="tx2">
                              <a:lumMod val="10000"/>
                            </a:schemeClr>
                          </a:solidFill>
                        </a:rPr>
                        <a:t>nombre</a:t>
                      </a:r>
                      <a:endParaRPr dirty="0">
                        <a:solidFill>
                          <a:schemeClr val="tx2">
                            <a:lumMod val="10000"/>
                          </a:schemeClr>
                        </a:solidFill>
                      </a:endParaRPr>
                    </a:p>
                  </a:txBody>
                  <a:tcPr marL="91425" marR="91425" marT="91425" marB="91425"/>
                </a:tc>
                <a:extLst>
                  <a:ext uri="{0D108BD9-81ED-4DB2-BD59-A6C34878D82A}">
                    <a16:rowId xmlns:a16="http://schemas.microsoft.com/office/drawing/2014/main" val="10001"/>
                  </a:ext>
                </a:extLst>
              </a:tr>
            </a:tbl>
          </a:graphicData>
        </a:graphic>
      </p:graphicFrame>
      <p:sp>
        <p:nvSpPr>
          <p:cNvPr id="2" name="1 CuadroTexto"/>
          <p:cNvSpPr txBox="1"/>
          <p:nvPr/>
        </p:nvSpPr>
        <p:spPr>
          <a:xfrm>
            <a:off x="7337328" y="1758424"/>
            <a:ext cx="1656184" cy="3139321"/>
          </a:xfrm>
          <a:prstGeom prst="rect">
            <a:avLst/>
          </a:prstGeom>
          <a:solidFill>
            <a:schemeClr val="accent4">
              <a:lumMod val="40000"/>
              <a:lumOff val="60000"/>
            </a:schemeClr>
          </a:solidFill>
        </p:spPr>
        <p:txBody>
          <a:bodyPr wrap="square" rtlCol="0">
            <a:spAutoFit/>
          </a:bodyPr>
          <a:lstStyle/>
          <a:p>
            <a:r>
              <a:rPr lang="es-ES" dirty="0"/>
              <a:t>Si la participación puede ser (0,x) tenerlo en cuenta para poder poner un valor NULL u obligarlo a NOT NULL</a:t>
            </a:r>
          </a:p>
          <a:p>
            <a:endParaRPr lang="es-ES" dirty="0"/>
          </a:p>
        </p:txBody>
      </p:sp>
      <p:graphicFrame>
        <p:nvGraphicFramePr>
          <p:cNvPr id="3" name="Tabla 2">
            <a:extLst>
              <a:ext uri="{FF2B5EF4-FFF2-40B4-BE49-F238E27FC236}">
                <a16:creationId xmlns:a16="http://schemas.microsoft.com/office/drawing/2014/main" id="{A33936FB-C14E-437B-90A1-EBAA8A79BB84}"/>
              </a:ext>
            </a:extLst>
          </p:cNvPr>
          <p:cNvGraphicFramePr>
            <a:graphicFrameLocks noGrp="1"/>
          </p:cNvGraphicFramePr>
          <p:nvPr>
            <p:extLst>
              <p:ext uri="{D42A27DB-BD31-4B8C-83A1-F6EECF244321}">
                <p14:modId xmlns:p14="http://schemas.microsoft.com/office/powerpoint/2010/main" val="899262074"/>
              </p:ext>
            </p:extLst>
          </p:nvPr>
        </p:nvGraphicFramePr>
        <p:xfrm>
          <a:off x="3274361" y="3328085"/>
          <a:ext cx="1238871" cy="1310640"/>
        </p:xfrm>
        <a:graphic>
          <a:graphicData uri="http://schemas.openxmlformats.org/drawingml/2006/table">
            <a:tbl>
              <a:tblPr firstRow="1" bandRow="1">
                <a:tableStyleId>{75C2D6AD-9FE0-4523-9595-F62D8D58CB74}</a:tableStyleId>
              </a:tblPr>
              <a:tblGrid>
                <a:gridCol w="1238871">
                  <a:extLst>
                    <a:ext uri="{9D8B030D-6E8A-4147-A177-3AD203B41FA5}">
                      <a16:colId xmlns:a16="http://schemas.microsoft.com/office/drawing/2014/main" val="280065221"/>
                    </a:ext>
                  </a:extLst>
                </a:gridCol>
              </a:tblGrid>
              <a:tr h="370840">
                <a:tc>
                  <a:txBody>
                    <a:bodyPr/>
                    <a:lstStyle/>
                    <a:p>
                      <a:r>
                        <a:rPr lang="es-ES" u="none" dirty="0"/>
                        <a:t>Juega</a:t>
                      </a:r>
                    </a:p>
                  </a:txBody>
                  <a:tcPr>
                    <a:solidFill>
                      <a:schemeClr val="tx2"/>
                    </a:solidFill>
                  </a:tcPr>
                </a:tc>
                <a:extLst>
                  <a:ext uri="{0D108BD9-81ED-4DB2-BD59-A6C34878D82A}">
                    <a16:rowId xmlns:a16="http://schemas.microsoft.com/office/drawing/2014/main" val="3861075767"/>
                  </a:ext>
                </a:extLst>
              </a:tr>
              <a:tr h="17272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b="1" u="sng" dirty="0" err="1"/>
                        <a:t>DNI_jugador</a:t>
                      </a:r>
                      <a:endParaRPr lang="es-ES" b="1" dirty="0"/>
                    </a:p>
                  </a:txBody>
                  <a:tcPr/>
                </a:tc>
                <a:extLst>
                  <a:ext uri="{0D108BD9-81ED-4DB2-BD59-A6C34878D82A}">
                    <a16:rowId xmlns:a16="http://schemas.microsoft.com/office/drawing/2014/main" val="3216486186"/>
                  </a:ext>
                </a:extLst>
              </a:tr>
              <a:tr h="345440">
                <a:tc>
                  <a:txBody>
                    <a:bodyPr/>
                    <a:lstStyle/>
                    <a:p>
                      <a:r>
                        <a:rPr lang="es-ES" dirty="0"/>
                        <a:t>Temporada</a:t>
                      </a:r>
                      <a:endParaRPr lang="es-ES" u="sng" dirty="0"/>
                    </a:p>
                  </a:txBody>
                  <a:tcPr/>
                </a:tc>
                <a:extLst>
                  <a:ext uri="{0D108BD9-81ED-4DB2-BD59-A6C34878D82A}">
                    <a16:rowId xmlns:a16="http://schemas.microsoft.com/office/drawing/2014/main" val="2099466359"/>
                  </a:ext>
                </a:extLst>
              </a:tr>
              <a:tr h="17272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b="1" u="sng" dirty="0" err="1"/>
                        <a:t>Id_equipo</a:t>
                      </a:r>
                      <a:endParaRPr lang="es-ES" b="1" dirty="0"/>
                    </a:p>
                  </a:txBody>
                  <a:tcPr/>
                </a:tc>
                <a:extLst>
                  <a:ext uri="{0D108BD9-81ED-4DB2-BD59-A6C34878D82A}">
                    <a16:rowId xmlns:a16="http://schemas.microsoft.com/office/drawing/2014/main" val="4148285487"/>
                  </a:ext>
                </a:extLst>
              </a:tr>
            </a:tbl>
          </a:graphicData>
        </a:graphic>
      </p:graphicFrame>
      <p:graphicFrame>
        <p:nvGraphicFramePr>
          <p:cNvPr id="5" name="Tabla 4">
            <a:extLst>
              <a:ext uri="{FF2B5EF4-FFF2-40B4-BE49-F238E27FC236}">
                <a16:creationId xmlns:a16="http://schemas.microsoft.com/office/drawing/2014/main" id="{4F60B4D5-2353-4F91-BBCA-B1191BAC76ED}"/>
              </a:ext>
            </a:extLst>
          </p:cNvPr>
          <p:cNvGraphicFramePr>
            <a:graphicFrameLocks noGrp="1"/>
          </p:cNvGraphicFramePr>
          <p:nvPr>
            <p:extLst>
              <p:ext uri="{D42A27DB-BD31-4B8C-83A1-F6EECF244321}">
                <p14:modId xmlns:p14="http://schemas.microsoft.com/office/powerpoint/2010/main" val="492764115"/>
              </p:ext>
            </p:extLst>
          </p:nvPr>
        </p:nvGraphicFramePr>
        <p:xfrm>
          <a:off x="6073742" y="3106937"/>
          <a:ext cx="1107403" cy="594360"/>
        </p:xfrm>
        <a:graphic>
          <a:graphicData uri="http://schemas.openxmlformats.org/drawingml/2006/table">
            <a:tbl>
              <a:tblPr firstRow="1" bandRow="1">
                <a:tableStyleId>{75C2D6AD-9FE0-4523-9595-F62D8D58CB74}</a:tableStyleId>
              </a:tblPr>
              <a:tblGrid>
                <a:gridCol w="1107403">
                  <a:extLst>
                    <a:ext uri="{9D8B030D-6E8A-4147-A177-3AD203B41FA5}">
                      <a16:colId xmlns:a16="http://schemas.microsoft.com/office/drawing/2014/main" val="3412710067"/>
                    </a:ext>
                  </a:extLst>
                </a:gridCol>
              </a:tblGrid>
              <a:tr h="185420">
                <a:tc>
                  <a:txBody>
                    <a:bodyPr/>
                    <a:lstStyle/>
                    <a:p>
                      <a:r>
                        <a:rPr lang="es-ES" dirty="0"/>
                        <a:t>Equipo</a:t>
                      </a:r>
                    </a:p>
                  </a:txBody>
                  <a:tcPr>
                    <a:solidFill>
                      <a:schemeClr val="tx2"/>
                    </a:solidFill>
                  </a:tcPr>
                </a:tc>
                <a:extLst>
                  <a:ext uri="{0D108BD9-81ED-4DB2-BD59-A6C34878D82A}">
                    <a16:rowId xmlns:a16="http://schemas.microsoft.com/office/drawing/2014/main" val="2165879947"/>
                  </a:ext>
                </a:extLst>
              </a:tr>
              <a:tr h="185420">
                <a:tc>
                  <a:txBody>
                    <a:bodyPr/>
                    <a:lstStyle/>
                    <a:p>
                      <a:r>
                        <a:rPr lang="es-ES" b="1" u="sng" dirty="0"/>
                        <a:t>Id</a:t>
                      </a:r>
                    </a:p>
                  </a:txBody>
                  <a:tcPr/>
                </a:tc>
                <a:extLst>
                  <a:ext uri="{0D108BD9-81ED-4DB2-BD59-A6C34878D82A}">
                    <a16:rowId xmlns:a16="http://schemas.microsoft.com/office/drawing/2014/main" val="3606314782"/>
                  </a:ext>
                </a:extLst>
              </a:tr>
            </a:tbl>
          </a:graphicData>
        </a:graphic>
      </p:graphicFrame>
      <p:cxnSp>
        <p:nvCxnSpPr>
          <p:cNvPr id="6" name="Conector: angular 5">
            <a:extLst>
              <a:ext uri="{FF2B5EF4-FFF2-40B4-BE49-F238E27FC236}">
                <a16:creationId xmlns:a16="http://schemas.microsoft.com/office/drawing/2014/main" id="{453A194E-33D4-4EBF-9960-36B79DB71276}"/>
              </a:ext>
            </a:extLst>
          </p:cNvPr>
          <p:cNvCxnSpPr>
            <a:cxnSpLocks/>
          </p:cNvCxnSpPr>
          <p:nvPr/>
        </p:nvCxnSpPr>
        <p:spPr>
          <a:xfrm rot="10800000">
            <a:off x="1623205" y="3633216"/>
            <a:ext cx="1560510" cy="23467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ector: angular 10">
            <a:extLst>
              <a:ext uri="{FF2B5EF4-FFF2-40B4-BE49-F238E27FC236}">
                <a16:creationId xmlns:a16="http://schemas.microsoft.com/office/drawing/2014/main" id="{373DF4AB-1BF1-48A9-9687-CD1CBB8E473E}"/>
              </a:ext>
            </a:extLst>
          </p:cNvPr>
          <p:cNvCxnSpPr/>
          <p:nvPr/>
        </p:nvCxnSpPr>
        <p:spPr>
          <a:xfrm flipV="1">
            <a:off x="4513232" y="3599198"/>
            <a:ext cx="1560510" cy="9696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97877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Más información</a:t>
            </a:r>
          </a:p>
        </p:txBody>
      </p:sp>
      <p:graphicFrame>
        <p:nvGraphicFramePr>
          <p:cNvPr id="6" name="Tabla 5">
            <a:extLst>
              <a:ext uri="{FF2B5EF4-FFF2-40B4-BE49-F238E27FC236}">
                <a16:creationId xmlns:a16="http://schemas.microsoft.com/office/drawing/2014/main" id="{4A4DFA92-F39A-4377-8A40-AD639FD6060B}"/>
              </a:ext>
            </a:extLst>
          </p:cNvPr>
          <p:cNvGraphicFramePr>
            <a:graphicFrameLocks noGrp="1"/>
          </p:cNvGraphicFramePr>
          <p:nvPr>
            <p:extLst>
              <p:ext uri="{D42A27DB-BD31-4B8C-83A1-F6EECF244321}">
                <p14:modId xmlns:p14="http://schemas.microsoft.com/office/powerpoint/2010/main" val="1713708020"/>
              </p:ext>
            </p:extLst>
          </p:nvPr>
        </p:nvGraphicFramePr>
        <p:xfrm>
          <a:off x="438150" y="2139702"/>
          <a:ext cx="8267700" cy="2194560"/>
        </p:xfrm>
        <a:graphic>
          <a:graphicData uri="http://schemas.openxmlformats.org/drawingml/2006/table">
            <a:tbl>
              <a:tblPr/>
              <a:tblGrid>
                <a:gridCol w="1653540">
                  <a:extLst>
                    <a:ext uri="{9D8B030D-6E8A-4147-A177-3AD203B41FA5}">
                      <a16:colId xmlns:a16="http://schemas.microsoft.com/office/drawing/2014/main" val="3166639043"/>
                    </a:ext>
                  </a:extLst>
                </a:gridCol>
                <a:gridCol w="1653540">
                  <a:extLst>
                    <a:ext uri="{9D8B030D-6E8A-4147-A177-3AD203B41FA5}">
                      <a16:colId xmlns:a16="http://schemas.microsoft.com/office/drawing/2014/main" val="1785793087"/>
                    </a:ext>
                  </a:extLst>
                </a:gridCol>
                <a:gridCol w="1653540">
                  <a:extLst>
                    <a:ext uri="{9D8B030D-6E8A-4147-A177-3AD203B41FA5}">
                      <a16:colId xmlns:a16="http://schemas.microsoft.com/office/drawing/2014/main" val="766034783"/>
                    </a:ext>
                  </a:extLst>
                </a:gridCol>
                <a:gridCol w="1653540">
                  <a:extLst>
                    <a:ext uri="{9D8B030D-6E8A-4147-A177-3AD203B41FA5}">
                      <a16:colId xmlns:a16="http://schemas.microsoft.com/office/drawing/2014/main" val="3289480003"/>
                    </a:ext>
                  </a:extLst>
                </a:gridCol>
                <a:gridCol w="1653540">
                  <a:extLst>
                    <a:ext uri="{9D8B030D-6E8A-4147-A177-3AD203B41FA5}">
                      <a16:colId xmlns:a16="http://schemas.microsoft.com/office/drawing/2014/main" val="2693408190"/>
                    </a:ext>
                  </a:extLst>
                </a:gridCol>
              </a:tblGrid>
              <a:tr h="0">
                <a:tc>
                  <a:txBody>
                    <a:bodyPr/>
                    <a:lstStyle/>
                    <a:p>
                      <a:pPr algn="just"/>
                      <a:r>
                        <a:rPr lang="es-ES" b="1">
                          <a:solidFill>
                            <a:srgbClr val="C9CBC3"/>
                          </a:solidFill>
                          <a:effectLst/>
                          <a:latin typeface="museo-slab"/>
                        </a:rPr>
                        <a:t>Términos 1</a:t>
                      </a:r>
                    </a:p>
                    <a:p>
                      <a:pPr algn="just"/>
                      <a:r>
                        <a:rPr lang="es-ES" b="1">
                          <a:solidFill>
                            <a:srgbClr val="C9CBC3"/>
                          </a:solidFill>
                          <a:effectLst/>
                          <a:latin typeface="museo-slab"/>
                        </a:rPr>
                        <a:t>(nomenclatura relacional)</a:t>
                      </a:r>
                    </a:p>
                  </a:txBody>
                  <a:tcPr anchor="ctr">
                    <a:lnL w="19050" cap="flat" cmpd="sng" algn="ctr">
                      <a:solidFill>
                        <a:srgbClr val="38414F"/>
                      </a:solidFill>
                      <a:prstDash val="solid"/>
                      <a:round/>
                      <a:headEnd type="none" w="med" len="med"/>
                      <a:tailEnd type="none" w="med" len="med"/>
                    </a:lnL>
                    <a:lnR w="19050" cap="flat" cmpd="sng" algn="ctr">
                      <a:solidFill>
                        <a:srgbClr val="38414F"/>
                      </a:solidFill>
                      <a:prstDash val="solid"/>
                      <a:round/>
                      <a:headEnd type="none" w="med" len="med"/>
                      <a:tailEnd type="none" w="med" len="med"/>
                    </a:lnR>
                    <a:lnT w="19050" cap="flat" cmpd="sng" algn="ctr">
                      <a:solidFill>
                        <a:srgbClr val="38414F"/>
                      </a:solidFill>
                      <a:prstDash val="solid"/>
                      <a:round/>
                      <a:headEnd type="none" w="med" len="med"/>
                      <a:tailEnd type="none" w="med" len="med"/>
                    </a:lnT>
                    <a:lnB w="19050" cap="flat" cmpd="sng" algn="ctr">
                      <a:solidFill>
                        <a:srgbClr val="38414F"/>
                      </a:solidFill>
                      <a:prstDash val="solid"/>
                      <a:round/>
                      <a:headEnd type="none" w="med" len="med"/>
                      <a:tailEnd type="none" w="med" len="med"/>
                    </a:lnB>
                    <a:solidFill>
                      <a:srgbClr val="38414F"/>
                    </a:solidFill>
                  </a:tcPr>
                </a:tc>
                <a:tc>
                  <a:txBody>
                    <a:bodyPr/>
                    <a:lstStyle/>
                    <a:p>
                      <a:endParaRPr lang="es-ES" b="1">
                        <a:solidFill>
                          <a:srgbClr val="C9CBC3"/>
                        </a:solidFill>
                        <a:effectLst/>
                        <a:latin typeface="museo-slab"/>
                      </a:endParaRPr>
                    </a:p>
                  </a:txBody>
                  <a:tcPr anchor="ctr">
                    <a:lnL w="19050" cap="flat" cmpd="sng" algn="ctr">
                      <a:solidFill>
                        <a:srgbClr val="38414F"/>
                      </a:solidFill>
                      <a:prstDash val="solid"/>
                      <a:round/>
                      <a:headEnd type="none" w="med" len="med"/>
                      <a:tailEnd type="none" w="med" len="med"/>
                    </a:lnL>
                    <a:lnR w="19050" cap="flat" cmpd="sng" algn="ctr">
                      <a:solidFill>
                        <a:srgbClr val="38414F"/>
                      </a:solidFill>
                      <a:prstDash val="solid"/>
                      <a:round/>
                      <a:headEnd type="none" w="med" len="med"/>
                      <a:tailEnd type="none" w="med" len="med"/>
                    </a:lnR>
                    <a:lnT w="19050" cap="flat" cmpd="sng" algn="ctr">
                      <a:solidFill>
                        <a:srgbClr val="38414F"/>
                      </a:solidFill>
                      <a:prstDash val="solid"/>
                      <a:round/>
                      <a:headEnd type="none" w="med" len="med"/>
                      <a:tailEnd type="none" w="med" len="med"/>
                    </a:lnT>
                    <a:lnB w="19050" cap="flat" cmpd="sng" algn="ctr">
                      <a:solidFill>
                        <a:srgbClr val="38414F"/>
                      </a:solidFill>
                      <a:prstDash val="solid"/>
                      <a:round/>
                      <a:headEnd type="none" w="med" len="med"/>
                      <a:tailEnd type="none" w="med" len="med"/>
                    </a:lnB>
                    <a:solidFill>
                      <a:srgbClr val="38414F"/>
                    </a:solidFill>
                  </a:tcPr>
                </a:tc>
                <a:tc>
                  <a:txBody>
                    <a:bodyPr/>
                    <a:lstStyle/>
                    <a:p>
                      <a:pPr algn="just"/>
                      <a:r>
                        <a:rPr lang="es-ES" b="1" dirty="0">
                          <a:solidFill>
                            <a:srgbClr val="C9CBC3"/>
                          </a:solidFill>
                          <a:effectLst/>
                          <a:latin typeface="museo-slab"/>
                        </a:rPr>
                        <a:t>Términos 2</a:t>
                      </a:r>
                    </a:p>
                    <a:p>
                      <a:pPr algn="just"/>
                      <a:r>
                        <a:rPr lang="es-ES" b="1" dirty="0">
                          <a:solidFill>
                            <a:srgbClr val="C9CBC3"/>
                          </a:solidFill>
                          <a:effectLst/>
                          <a:latin typeface="museo-slab"/>
                        </a:rPr>
                        <a:t>(nomenclatura visual o de tabla)</a:t>
                      </a:r>
                    </a:p>
                  </a:txBody>
                  <a:tcPr anchor="ctr">
                    <a:lnL w="19050" cap="flat" cmpd="sng" algn="ctr">
                      <a:solidFill>
                        <a:srgbClr val="38414F"/>
                      </a:solidFill>
                      <a:prstDash val="solid"/>
                      <a:round/>
                      <a:headEnd type="none" w="med" len="med"/>
                      <a:tailEnd type="none" w="med" len="med"/>
                    </a:lnL>
                    <a:lnR w="19050" cap="flat" cmpd="sng" algn="ctr">
                      <a:solidFill>
                        <a:srgbClr val="38414F"/>
                      </a:solidFill>
                      <a:prstDash val="solid"/>
                      <a:round/>
                      <a:headEnd type="none" w="med" len="med"/>
                      <a:tailEnd type="none" w="med" len="med"/>
                    </a:lnR>
                    <a:lnT w="19050" cap="flat" cmpd="sng" algn="ctr">
                      <a:solidFill>
                        <a:srgbClr val="38414F"/>
                      </a:solidFill>
                      <a:prstDash val="solid"/>
                      <a:round/>
                      <a:headEnd type="none" w="med" len="med"/>
                      <a:tailEnd type="none" w="med" len="med"/>
                    </a:lnT>
                    <a:lnB w="19050" cap="flat" cmpd="sng" algn="ctr">
                      <a:solidFill>
                        <a:srgbClr val="38414F"/>
                      </a:solidFill>
                      <a:prstDash val="solid"/>
                      <a:round/>
                      <a:headEnd type="none" w="med" len="med"/>
                      <a:tailEnd type="none" w="med" len="med"/>
                    </a:lnB>
                    <a:solidFill>
                      <a:srgbClr val="38414F"/>
                    </a:solidFill>
                  </a:tcPr>
                </a:tc>
                <a:tc>
                  <a:txBody>
                    <a:bodyPr/>
                    <a:lstStyle/>
                    <a:p>
                      <a:endParaRPr lang="es-ES" b="1">
                        <a:solidFill>
                          <a:srgbClr val="C9CBC3"/>
                        </a:solidFill>
                        <a:effectLst/>
                        <a:latin typeface="museo-slab"/>
                      </a:endParaRPr>
                    </a:p>
                  </a:txBody>
                  <a:tcPr anchor="ctr">
                    <a:lnL w="19050" cap="flat" cmpd="sng" algn="ctr">
                      <a:solidFill>
                        <a:srgbClr val="38414F"/>
                      </a:solidFill>
                      <a:prstDash val="solid"/>
                      <a:round/>
                      <a:headEnd type="none" w="med" len="med"/>
                      <a:tailEnd type="none" w="med" len="med"/>
                    </a:lnL>
                    <a:lnR w="19050" cap="flat" cmpd="sng" algn="ctr">
                      <a:solidFill>
                        <a:srgbClr val="38414F"/>
                      </a:solidFill>
                      <a:prstDash val="solid"/>
                      <a:round/>
                      <a:headEnd type="none" w="med" len="med"/>
                      <a:tailEnd type="none" w="med" len="med"/>
                    </a:lnR>
                    <a:lnT w="19050" cap="flat" cmpd="sng" algn="ctr">
                      <a:solidFill>
                        <a:srgbClr val="38414F"/>
                      </a:solidFill>
                      <a:prstDash val="solid"/>
                      <a:round/>
                      <a:headEnd type="none" w="med" len="med"/>
                      <a:tailEnd type="none" w="med" len="med"/>
                    </a:lnT>
                    <a:lnB w="19050" cap="flat" cmpd="sng" algn="ctr">
                      <a:solidFill>
                        <a:srgbClr val="38414F"/>
                      </a:solidFill>
                      <a:prstDash val="solid"/>
                      <a:round/>
                      <a:headEnd type="none" w="med" len="med"/>
                      <a:tailEnd type="none" w="med" len="med"/>
                    </a:lnB>
                    <a:solidFill>
                      <a:srgbClr val="38414F"/>
                    </a:solidFill>
                  </a:tcPr>
                </a:tc>
                <a:tc>
                  <a:txBody>
                    <a:bodyPr/>
                    <a:lstStyle/>
                    <a:p>
                      <a:pPr algn="just"/>
                      <a:r>
                        <a:rPr lang="es-ES" b="1">
                          <a:solidFill>
                            <a:srgbClr val="C9CBC3"/>
                          </a:solidFill>
                          <a:effectLst/>
                          <a:latin typeface="museo-slab"/>
                        </a:rPr>
                        <a:t>Términos 3</a:t>
                      </a:r>
                    </a:p>
                    <a:p>
                      <a:pPr algn="just"/>
                      <a:r>
                        <a:rPr lang="es-ES" b="1">
                          <a:solidFill>
                            <a:srgbClr val="C9CBC3"/>
                          </a:solidFill>
                          <a:effectLst/>
                          <a:latin typeface="museo-slab"/>
                        </a:rPr>
                        <a:t>(nomenclatura ficheros)</a:t>
                      </a:r>
                    </a:p>
                  </a:txBody>
                  <a:tcPr anchor="ctr">
                    <a:lnL w="19050" cap="flat" cmpd="sng" algn="ctr">
                      <a:solidFill>
                        <a:srgbClr val="38414F"/>
                      </a:solidFill>
                      <a:prstDash val="solid"/>
                      <a:round/>
                      <a:headEnd type="none" w="med" len="med"/>
                      <a:tailEnd type="none" w="med" len="med"/>
                    </a:lnL>
                    <a:lnR w="19050" cap="flat" cmpd="sng" algn="ctr">
                      <a:solidFill>
                        <a:srgbClr val="38414F"/>
                      </a:solidFill>
                      <a:prstDash val="solid"/>
                      <a:round/>
                      <a:headEnd type="none" w="med" len="med"/>
                      <a:tailEnd type="none" w="med" len="med"/>
                    </a:lnR>
                    <a:lnT w="19050" cap="flat" cmpd="sng" algn="ctr">
                      <a:solidFill>
                        <a:srgbClr val="38414F"/>
                      </a:solidFill>
                      <a:prstDash val="solid"/>
                      <a:round/>
                      <a:headEnd type="none" w="med" len="med"/>
                      <a:tailEnd type="none" w="med" len="med"/>
                    </a:lnT>
                    <a:lnB w="19050" cap="flat" cmpd="sng" algn="ctr">
                      <a:solidFill>
                        <a:srgbClr val="38414F"/>
                      </a:solidFill>
                      <a:prstDash val="solid"/>
                      <a:round/>
                      <a:headEnd type="none" w="med" len="med"/>
                      <a:tailEnd type="none" w="med" len="med"/>
                    </a:lnB>
                    <a:solidFill>
                      <a:srgbClr val="38414F"/>
                    </a:solidFill>
                  </a:tcPr>
                </a:tc>
                <a:extLst>
                  <a:ext uri="{0D108BD9-81ED-4DB2-BD59-A6C34878D82A}">
                    <a16:rowId xmlns:a16="http://schemas.microsoft.com/office/drawing/2014/main" val="710593812"/>
                  </a:ext>
                </a:extLst>
              </a:tr>
              <a:tr h="0">
                <a:tc>
                  <a:txBody>
                    <a:bodyPr/>
                    <a:lstStyle/>
                    <a:p>
                      <a:pPr algn="just"/>
                      <a:r>
                        <a:rPr lang="es-ES" b="1">
                          <a:solidFill>
                            <a:srgbClr val="B37046"/>
                          </a:solidFill>
                          <a:effectLst/>
                        </a:rPr>
                        <a:t>relación</a:t>
                      </a:r>
                      <a:endParaRPr lang="es-ES">
                        <a:effectLst/>
                      </a:endParaRPr>
                    </a:p>
                  </a:txBody>
                  <a:tcPr anchor="ctr">
                    <a:lnL w="19050" cap="flat" cmpd="sng" algn="ctr">
                      <a:solidFill>
                        <a:srgbClr val="38414F"/>
                      </a:solidFill>
                      <a:prstDash val="solid"/>
                      <a:round/>
                      <a:headEnd type="none" w="med" len="med"/>
                      <a:tailEnd type="none" w="med" len="med"/>
                    </a:lnL>
                    <a:lnR w="19050" cap="flat" cmpd="sng" algn="ctr">
                      <a:solidFill>
                        <a:srgbClr val="38414F"/>
                      </a:solidFill>
                      <a:prstDash val="solid"/>
                      <a:round/>
                      <a:headEnd type="none" w="med" len="med"/>
                      <a:tailEnd type="none" w="med" len="med"/>
                    </a:lnR>
                    <a:lnT w="19050" cap="flat" cmpd="sng" algn="ctr">
                      <a:solidFill>
                        <a:srgbClr val="38414F"/>
                      </a:solidFill>
                      <a:prstDash val="solid"/>
                      <a:round/>
                      <a:headEnd type="none" w="med" len="med"/>
                      <a:tailEnd type="none" w="med" len="med"/>
                    </a:lnT>
                    <a:lnB w="19050" cap="flat" cmpd="sng" algn="ctr">
                      <a:solidFill>
                        <a:srgbClr val="38414F"/>
                      </a:solidFill>
                      <a:prstDash val="solid"/>
                      <a:round/>
                      <a:headEnd type="none" w="med" len="med"/>
                      <a:tailEnd type="none" w="med" len="med"/>
                    </a:lnB>
                  </a:tcPr>
                </a:tc>
                <a:tc>
                  <a:txBody>
                    <a:bodyPr/>
                    <a:lstStyle/>
                    <a:p>
                      <a:pPr algn="just"/>
                      <a:r>
                        <a:rPr lang="es-ES" b="1">
                          <a:solidFill>
                            <a:srgbClr val="B37046"/>
                          </a:solidFill>
                          <a:effectLst/>
                        </a:rPr>
                        <a:t>=</a:t>
                      </a:r>
                      <a:endParaRPr lang="es-ES">
                        <a:effectLst/>
                      </a:endParaRPr>
                    </a:p>
                  </a:txBody>
                  <a:tcPr anchor="ctr">
                    <a:lnL w="19050" cap="flat" cmpd="sng" algn="ctr">
                      <a:solidFill>
                        <a:srgbClr val="38414F"/>
                      </a:solidFill>
                      <a:prstDash val="solid"/>
                      <a:round/>
                      <a:headEnd type="none" w="med" len="med"/>
                      <a:tailEnd type="none" w="med" len="med"/>
                    </a:lnL>
                    <a:lnR w="19050" cap="flat" cmpd="sng" algn="ctr">
                      <a:solidFill>
                        <a:srgbClr val="38414F"/>
                      </a:solidFill>
                      <a:prstDash val="solid"/>
                      <a:round/>
                      <a:headEnd type="none" w="med" len="med"/>
                      <a:tailEnd type="none" w="med" len="med"/>
                    </a:lnR>
                    <a:lnT w="19050" cap="flat" cmpd="sng" algn="ctr">
                      <a:solidFill>
                        <a:srgbClr val="38414F"/>
                      </a:solidFill>
                      <a:prstDash val="solid"/>
                      <a:round/>
                      <a:headEnd type="none" w="med" len="med"/>
                      <a:tailEnd type="none" w="med" len="med"/>
                    </a:lnT>
                    <a:lnB w="19050" cap="flat" cmpd="sng" algn="ctr">
                      <a:solidFill>
                        <a:srgbClr val="38414F"/>
                      </a:solidFill>
                      <a:prstDash val="solid"/>
                      <a:round/>
                      <a:headEnd type="none" w="med" len="med"/>
                      <a:tailEnd type="none" w="med" len="med"/>
                    </a:lnB>
                  </a:tcPr>
                </a:tc>
                <a:tc>
                  <a:txBody>
                    <a:bodyPr/>
                    <a:lstStyle/>
                    <a:p>
                      <a:pPr algn="just"/>
                      <a:r>
                        <a:rPr lang="es-ES" b="1">
                          <a:solidFill>
                            <a:srgbClr val="B37046"/>
                          </a:solidFill>
                          <a:effectLst/>
                        </a:rPr>
                        <a:t>tabla</a:t>
                      </a:r>
                      <a:endParaRPr lang="es-ES">
                        <a:effectLst/>
                      </a:endParaRPr>
                    </a:p>
                  </a:txBody>
                  <a:tcPr anchor="ctr">
                    <a:lnL w="19050" cap="flat" cmpd="sng" algn="ctr">
                      <a:solidFill>
                        <a:srgbClr val="38414F"/>
                      </a:solidFill>
                      <a:prstDash val="solid"/>
                      <a:round/>
                      <a:headEnd type="none" w="med" len="med"/>
                      <a:tailEnd type="none" w="med" len="med"/>
                    </a:lnL>
                    <a:lnR w="19050" cap="flat" cmpd="sng" algn="ctr">
                      <a:solidFill>
                        <a:srgbClr val="38414F"/>
                      </a:solidFill>
                      <a:prstDash val="solid"/>
                      <a:round/>
                      <a:headEnd type="none" w="med" len="med"/>
                      <a:tailEnd type="none" w="med" len="med"/>
                    </a:lnR>
                    <a:lnT w="19050" cap="flat" cmpd="sng" algn="ctr">
                      <a:solidFill>
                        <a:srgbClr val="38414F"/>
                      </a:solidFill>
                      <a:prstDash val="solid"/>
                      <a:round/>
                      <a:headEnd type="none" w="med" len="med"/>
                      <a:tailEnd type="none" w="med" len="med"/>
                    </a:lnT>
                    <a:lnB w="19050" cap="flat" cmpd="sng" algn="ctr">
                      <a:solidFill>
                        <a:srgbClr val="38414F"/>
                      </a:solidFill>
                      <a:prstDash val="solid"/>
                      <a:round/>
                      <a:headEnd type="none" w="med" len="med"/>
                      <a:tailEnd type="none" w="med" len="med"/>
                    </a:lnB>
                  </a:tcPr>
                </a:tc>
                <a:tc>
                  <a:txBody>
                    <a:bodyPr/>
                    <a:lstStyle/>
                    <a:p>
                      <a:pPr algn="just"/>
                      <a:r>
                        <a:rPr lang="es-ES" b="1">
                          <a:solidFill>
                            <a:srgbClr val="B37046"/>
                          </a:solidFill>
                          <a:effectLst/>
                        </a:rPr>
                        <a:t>=</a:t>
                      </a:r>
                      <a:endParaRPr lang="es-ES">
                        <a:effectLst/>
                      </a:endParaRPr>
                    </a:p>
                  </a:txBody>
                  <a:tcPr anchor="ctr">
                    <a:lnL w="19050" cap="flat" cmpd="sng" algn="ctr">
                      <a:solidFill>
                        <a:srgbClr val="38414F"/>
                      </a:solidFill>
                      <a:prstDash val="solid"/>
                      <a:round/>
                      <a:headEnd type="none" w="med" len="med"/>
                      <a:tailEnd type="none" w="med" len="med"/>
                    </a:lnL>
                    <a:lnR w="19050" cap="flat" cmpd="sng" algn="ctr">
                      <a:solidFill>
                        <a:srgbClr val="38414F"/>
                      </a:solidFill>
                      <a:prstDash val="solid"/>
                      <a:round/>
                      <a:headEnd type="none" w="med" len="med"/>
                      <a:tailEnd type="none" w="med" len="med"/>
                    </a:lnR>
                    <a:lnT w="19050" cap="flat" cmpd="sng" algn="ctr">
                      <a:solidFill>
                        <a:srgbClr val="38414F"/>
                      </a:solidFill>
                      <a:prstDash val="solid"/>
                      <a:round/>
                      <a:headEnd type="none" w="med" len="med"/>
                      <a:tailEnd type="none" w="med" len="med"/>
                    </a:lnT>
                    <a:lnB w="19050" cap="flat" cmpd="sng" algn="ctr">
                      <a:solidFill>
                        <a:srgbClr val="38414F"/>
                      </a:solidFill>
                      <a:prstDash val="solid"/>
                      <a:round/>
                      <a:headEnd type="none" w="med" len="med"/>
                      <a:tailEnd type="none" w="med" len="med"/>
                    </a:lnB>
                  </a:tcPr>
                </a:tc>
                <a:tc>
                  <a:txBody>
                    <a:bodyPr/>
                    <a:lstStyle/>
                    <a:p>
                      <a:pPr algn="just"/>
                      <a:r>
                        <a:rPr lang="es-ES" b="1">
                          <a:solidFill>
                            <a:srgbClr val="B37046"/>
                          </a:solidFill>
                          <a:effectLst/>
                        </a:rPr>
                        <a:t>fichero</a:t>
                      </a:r>
                      <a:endParaRPr lang="es-ES">
                        <a:effectLst/>
                      </a:endParaRPr>
                    </a:p>
                  </a:txBody>
                  <a:tcPr anchor="ctr">
                    <a:lnL w="19050" cap="flat" cmpd="sng" algn="ctr">
                      <a:solidFill>
                        <a:srgbClr val="38414F"/>
                      </a:solidFill>
                      <a:prstDash val="solid"/>
                      <a:round/>
                      <a:headEnd type="none" w="med" len="med"/>
                      <a:tailEnd type="none" w="med" len="med"/>
                    </a:lnL>
                    <a:lnR w="19050" cap="flat" cmpd="sng" algn="ctr">
                      <a:solidFill>
                        <a:srgbClr val="38414F"/>
                      </a:solidFill>
                      <a:prstDash val="solid"/>
                      <a:round/>
                      <a:headEnd type="none" w="med" len="med"/>
                      <a:tailEnd type="none" w="med" len="med"/>
                    </a:lnR>
                    <a:lnT w="19050" cap="flat" cmpd="sng" algn="ctr">
                      <a:solidFill>
                        <a:srgbClr val="38414F"/>
                      </a:solidFill>
                      <a:prstDash val="solid"/>
                      <a:round/>
                      <a:headEnd type="none" w="med" len="med"/>
                      <a:tailEnd type="none" w="med" len="med"/>
                    </a:lnT>
                    <a:lnB w="19050" cap="flat" cmpd="sng" algn="ctr">
                      <a:solidFill>
                        <a:srgbClr val="38414F"/>
                      </a:solidFill>
                      <a:prstDash val="solid"/>
                      <a:round/>
                      <a:headEnd type="none" w="med" len="med"/>
                      <a:tailEnd type="none" w="med" len="med"/>
                    </a:lnB>
                  </a:tcPr>
                </a:tc>
                <a:extLst>
                  <a:ext uri="{0D108BD9-81ED-4DB2-BD59-A6C34878D82A}">
                    <a16:rowId xmlns:a16="http://schemas.microsoft.com/office/drawing/2014/main" val="4187562530"/>
                  </a:ext>
                </a:extLst>
              </a:tr>
              <a:tr h="0">
                <a:tc>
                  <a:txBody>
                    <a:bodyPr/>
                    <a:lstStyle/>
                    <a:p>
                      <a:pPr algn="just"/>
                      <a:r>
                        <a:rPr lang="es-ES" b="1">
                          <a:solidFill>
                            <a:srgbClr val="B37046"/>
                          </a:solidFill>
                          <a:effectLst/>
                        </a:rPr>
                        <a:t>tupla</a:t>
                      </a:r>
                      <a:endParaRPr lang="es-ES">
                        <a:effectLst/>
                      </a:endParaRPr>
                    </a:p>
                  </a:txBody>
                  <a:tcPr anchor="ctr">
                    <a:lnL w="19050" cap="flat" cmpd="sng" algn="ctr">
                      <a:solidFill>
                        <a:srgbClr val="38414F"/>
                      </a:solidFill>
                      <a:prstDash val="solid"/>
                      <a:round/>
                      <a:headEnd type="none" w="med" len="med"/>
                      <a:tailEnd type="none" w="med" len="med"/>
                    </a:lnL>
                    <a:lnR w="19050" cap="flat" cmpd="sng" algn="ctr">
                      <a:solidFill>
                        <a:srgbClr val="38414F"/>
                      </a:solidFill>
                      <a:prstDash val="solid"/>
                      <a:round/>
                      <a:headEnd type="none" w="med" len="med"/>
                      <a:tailEnd type="none" w="med" len="med"/>
                    </a:lnR>
                    <a:lnT w="19050" cap="flat" cmpd="sng" algn="ctr">
                      <a:solidFill>
                        <a:srgbClr val="38414F"/>
                      </a:solidFill>
                      <a:prstDash val="solid"/>
                      <a:round/>
                      <a:headEnd type="none" w="med" len="med"/>
                      <a:tailEnd type="none" w="med" len="med"/>
                    </a:lnT>
                    <a:lnB w="19050" cap="flat" cmpd="sng" algn="ctr">
                      <a:solidFill>
                        <a:srgbClr val="38414F"/>
                      </a:solidFill>
                      <a:prstDash val="solid"/>
                      <a:round/>
                      <a:headEnd type="none" w="med" len="med"/>
                      <a:tailEnd type="none" w="med" len="med"/>
                    </a:lnB>
                  </a:tcPr>
                </a:tc>
                <a:tc>
                  <a:txBody>
                    <a:bodyPr/>
                    <a:lstStyle/>
                    <a:p>
                      <a:pPr algn="just"/>
                      <a:r>
                        <a:rPr lang="es-ES" b="1">
                          <a:solidFill>
                            <a:srgbClr val="B37046"/>
                          </a:solidFill>
                          <a:effectLst/>
                        </a:rPr>
                        <a:t>=</a:t>
                      </a:r>
                      <a:endParaRPr lang="es-ES">
                        <a:effectLst/>
                      </a:endParaRPr>
                    </a:p>
                  </a:txBody>
                  <a:tcPr anchor="ctr">
                    <a:lnL w="19050" cap="flat" cmpd="sng" algn="ctr">
                      <a:solidFill>
                        <a:srgbClr val="38414F"/>
                      </a:solidFill>
                      <a:prstDash val="solid"/>
                      <a:round/>
                      <a:headEnd type="none" w="med" len="med"/>
                      <a:tailEnd type="none" w="med" len="med"/>
                    </a:lnL>
                    <a:lnR w="19050" cap="flat" cmpd="sng" algn="ctr">
                      <a:solidFill>
                        <a:srgbClr val="38414F"/>
                      </a:solidFill>
                      <a:prstDash val="solid"/>
                      <a:round/>
                      <a:headEnd type="none" w="med" len="med"/>
                      <a:tailEnd type="none" w="med" len="med"/>
                    </a:lnR>
                    <a:lnT w="19050" cap="flat" cmpd="sng" algn="ctr">
                      <a:solidFill>
                        <a:srgbClr val="38414F"/>
                      </a:solidFill>
                      <a:prstDash val="solid"/>
                      <a:round/>
                      <a:headEnd type="none" w="med" len="med"/>
                      <a:tailEnd type="none" w="med" len="med"/>
                    </a:lnT>
                    <a:lnB w="19050" cap="flat" cmpd="sng" algn="ctr">
                      <a:solidFill>
                        <a:srgbClr val="38414F"/>
                      </a:solidFill>
                      <a:prstDash val="solid"/>
                      <a:round/>
                      <a:headEnd type="none" w="med" len="med"/>
                      <a:tailEnd type="none" w="med" len="med"/>
                    </a:lnB>
                  </a:tcPr>
                </a:tc>
                <a:tc>
                  <a:txBody>
                    <a:bodyPr/>
                    <a:lstStyle/>
                    <a:p>
                      <a:pPr algn="just"/>
                      <a:r>
                        <a:rPr lang="es-ES" b="1">
                          <a:solidFill>
                            <a:srgbClr val="B37046"/>
                          </a:solidFill>
                          <a:effectLst/>
                        </a:rPr>
                        <a:t>fila</a:t>
                      </a:r>
                      <a:endParaRPr lang="es-ES">
                        <a:effectLst/>
                      </a:endParaRPr>
                    </a:p>
                  </a:txBody>
                  <a:tcPr anchor="ctr">
                    <a:lnL w="19050" cap="flat" cmpd="sng" algn="ctr">
                      <a:solidFill>
                        <a:srgbClr val="38414F"/>
                      </a:solidFill>
                      <a:prstDash val="solid"/>
                      <a:round/>
                      <a:headEnd type="none" w="med" len="med"/>
                      <a:tailEnd type="none" w="med" len="med"/>
                    </a:lnL>
                    <a:lnR w="19050" cap="flat" cmpd="sng" algn="ctr">
                      <a:solidFill>
                        <a:srgbClr val="38414F"/>
                      </a:solidFill>
                      <a:prstDash val="solid"/>
                      <a:round/>
                      <a:headEnd type="none" w="med" len="med"/>
                      <a:tailEnd type="none" w="med" len="med"/>
                    </a:lnR>
                    <a:lnT w="19050" cap="flat" cmpd="sng" algn="ctr">
                      <a:solidFill>
                        <a:srgbClr val="38414F"/>
                      </a:solidFill>
                      <a:prstDash val="solid"/>
                      <a:round/>
                      <a:headEnd type="none" w="med" len="med"/>
                      <a:tailEnd type="none" w="med" len="med"/>
                    </a:lnT>
                    <a:lnB w="19050" cap="flat" cmpd="sng" algn="ctr">
                      <a:solidFill>
                        <a:srgbClr val="38414F"/>
                      </a:solidFill>
                      <a:prstDash val="solid"/>
                      <a:round/>
                      <a:headEnd type="none" w="med" len="med"/>
                      <a:tailEnd type="none" w="med" len="med"/>
                    </a:lnB>
                  </a:tcPr>
                </a:tc>
                <a:tc>
                  <a:txBody>
                    <a:bodyPr/>
                    <a:lstStyle/>
                    <a:p>
                      <a:pPr algn="just"/>
                      <a:r>
                        <a:rPr lang="es-ES" b="1">
                          <a:solidFill>
                            <a:srgbClr val="B37046"/>
                          </a:solidFill>
                          <a:effectLst/>
                        </a:rPr>
                        <a:t>=</a:t>
                      </a:r>
                      <a:endParaRPr lang="es-ES">
                        <a:effectLst/>
                      </a:endParaRPr>
                    </a:p>
                  </a:txBody>
                  <a:tcPr anchor="ctr">
                    <a:lnL w="19050" cap="flat" cmpd="sng" algn="ctr">
                      <a:solidFill>
                        <a:srgbClr val="38414F"/>
                      </a:solidFill>
                      <a:prstDash val="solid"/>
                      <a:round/>
                      <a:headEnd type="none" w="med" len="med"/>
                      <a:tailEnd type="none" w="med" len="med"/>
                    </a:lnL>
                    <a:lnR w="19050" cap="flat" cmpd="sng" algn="ctr">
                      <a:solidFill>
                        <a:srgbClr val="38414F"/>
                      </a:solidFill>
                      <a:prstDash val="solid"/>
                      <a:round/>
                      <a:headEnd type="none" w="med" len="med"/>
                      <a:tailEnd type="none" w="med" len="med"/>
                    </a:lnR>
                    <a:lnT w="19050" cap="flat" cmpd="sng" algn="ctr">
                      <a:solidFill>
                        <a:srgbClr val="38414F"/>
                      </a:solidFill>
                      <a:prstDash val="solid"/>
                      <a:round/>
                      <a:headEnd type="none" w="med" len="med"/>
                      <a:tailEnd type="none" w="med" len="med"/>
                    </a:lnT>
                    <a:lnB w="19050" cap="flat" cmpd="sng" algn="ctr">
                      <a:solidFill>
                        <a:srgbClr val="38414F"/>
                      </a:solidFill>
                      <a:prstDash val="solid"/>
                      <a:round/>
                      <a:headEnd type="none" w="med" len="med"/>
                      <a:tailEnd type="none" w="med" len="med"/>
                    </a:lnB>
                  </a:tcPr>
                </a:tc>
                <a:tc>
                  <a:txBody>
                    <a:bodyPr/>
                    <a:lstStyle/>
                    <a:p>
                      <a:pPr algn="just"/>
                      <a:r>
                        <a:rPr lang="es-ES" b="1" dirty="0">
                          <a:solidFill>
                            <a:srgbClr val="B37046"/>
                          </a:solidFill>
                          <a:effectLst/>
                        </a:rPr>
                        <a:t>registro</a:t>
                      </a:r>
                      <a:endParaRPr lang="es-ES" dirty="0">
                        <a:effectLst/>
                      </a:endParaRPr>
                    </a:p>
                  </a:txBody>
                  <a:tcPr anchor="ctr">
                    <a:lnL w="19050" cap="flat" cmpd="sng" algn="ctr">
                      <a:solidFill>
                        <a:srgbClr val="38414F"/>
                      </a:solidFill>
                      <a:prstDash val="solid"/>
                      <a:round/>
                      <a:headEnd type="none" w="med" len="med"/>
                      <a:tailEnd type="none" w="med" len="med"/>
                    </a:lnL>
                    <a:lnR w="19050" cap="flat" cmpd="sng" algn="ctr">
                      <a:solidFill>
                        <a:srgbClr val="38414F"/>
                      </a:solidFill>
                      <a:prstDash val="solid"/>
                      <a:round/>
                      <a:headEnd type="none" w="med" len="med"/>
                      <a:tailEnd type="none" w="med" len="med"/>
                    </a:lnR>
                    <a:lnT w="19050" cap="flat" cmpd="sng" algn="ctr">
                      <a:solidFill>
                        <a:srgbClr val="38414F"/>
                      </a:solidFill>
                      <a:prstDash val="solid"/>
                      <a:round/>
                      <a:headEnd type="none" w="med" len="med"/>
                      <a:tailEnd type="none" w="med" len="med"/>
                    </a:lnT>
                    <a:lnB w="19050" cap="flat" cmpd="sng" algn="ctr">
                      <a:solidFill>
                        <a:srgbClr val="38414F"/>
                      </a:solidFill>
                      <a:prstDash val="solid"/>
                      <a:round/>
                      <a:headEnd type="none" w="med" len="med"/>
                      <a:tailEnd type="none" w="med" len="med"/>
                    </a:lnB>
                  </a:tcPr>
                </a:tc>
                <a:extLst>
                  <a:ext uri="{0D108BD9-81ED-4DB2-BD59-A6C34878D82A}">
                    <a16:rowId xmlns:a16="http://schemas.microsoft.com/office/drawing/2014/main" val="1570062024"/>
                  </a:ext>
                </a:extLst>
              </a:tr>
              <a:tr h="0">
                <a:tc>
                  <a:txBody>
                    <a:bodyPr/>
                    <a:lstStyle/>
                    <a:p>
                      <a:pPr algn="just"/>
                      <a:r>
                        <a:rPr lang="es-ES" b="1">
                          <a:solidFill>
                            <a:srgbClr val="B37046"/>
                          </a:solidFill>
                          <a:effectLst/>
                        </a:rPr>
                        <a:t>atributo</a:t>
                      </a:r>
                      <a:endParaRPr lang="es-ES">
                        <a:effectLst/>
                      </a:endParaRPr>
                    </a:p>
                  </a:txBody>
                  <a:tcPr anchor="ctr">
                    <a:lnL w="19050" cap="flat" cmpd="sng" algn="ctr">
                      <a:solidFill>
                        <a:srgbClr val="38414F"/>
                      </a:solidFill>
                      <a:prstDash val="solid"/>
                      <a:round/>
                      <a:headEnd type="none" w="med" len="med"/>
                      <a:tailEnd type="none" w="med" len="med"/>
                    </a:lnL>
                    <a:lnR w="19050" cap="flat" cmpd="sng" algn="ctr">
                      <a:solidFill>
                        <a:srgbClr val="38414F"/>
                      </a:solidFill>
                      <a:prstDash val="solid"/>
                      <a:round/>
                      <a:headEnd type="none" w="med" len="med"/>
                      <a:tailEnd type="none" w="med" len="med"/>
                    </a:lnR>
                    <a:lnT w="19050" cap="flat" cmpd="sng" algn="ctr">
                      <a:solidFill>
                        <a:srgbClr val="38414F"/>
                      </a:solidFill>
                      <a:prstDash val="solid"/>
                      <a:round/>
                      <a:headEnd type="none" w="med" len="med"/>
                      <a:tailEnd type="none" w="med" len="med"/>
                    </a:lnT>
                    <a:lnB w="19050" cap="flat" cmpd="sng" algn="ctr">
                      <a:solidFill>
                        <a:srgbClr val="38414F"/>
                      </a:solidFill>
                      <a:prstDash val="solid"/>
                      <a:round/>
                      <a:headEnd type="none" w="med" len="med"/>
                      <a:tailEnd type="none" w="med" len="med"/>
                    </a:lnB>
                  </a:tcPr>
                </a:tc>
                <a:tc>
                  <a:txBody>
                    <a:bodyPr/>
                    <a:lstStyle/>
                    <a:p>
                      <a:pPr algn="just"/>
                      <a:r>
                        <a:rPr lang="es-ES" b="1">
                          <a:solidFill>
                            <a:srgbClr val="B37046"/>
                          </a:solidFill>
                          <a:effectLst/>
                        </a:rPr>
                        <a:t>=</a:t>
                      </a:r>
                      <a:endParaRPr lang="es-ES">
                        <a:effectLst/>
                      </a:endParaRPr>
                    </a:p>
                  </a:txBody>
                  <a:tcPr anchor="ctr">
                    <a:lnL w="19050" cap="flat" cmpd="sng" algn="ctr">
                      <a:solidFill>
                        <a:srgbClr val="38414F"/>
                      </a:solidFill>
                      <a:prstDash val="solid"/>
                      <a:round/>
                      <a:headEnd type="none" w="med" len="med"/>
                      <a:tailEnd type="none" w="med" len="med"/>
                    </a:lnL>
                    <a:lnR w="19050" cap="flat" cmpd="sng" algn="ctr">
                      <a:solidFill>
                        <a:srgbClr val="38414F"/>
                      </a:solidFill>
                      <a:prstDash val="solid"/>
                      <a:round/>
                      <a:headEnd type="none" w="med" len="med"/>
                      <a:tailEnd type="none" w="med" len="med"/>
                    </a:lnR>
                    <a:lnT w="19050" cap="flat" cmpd="sng" algn="ctr">
                      <a:solidFill>
                        <a:srgbClr val="38414F"/>
                      </a:solidFill>
                      <a:prstDash val="solid"/>
                      <a:round/>
                      <a:headEnd type="none" w="med" len="med"/>
                      <a:tailEnd type="none" w="med" len="med"/>
                    </a:lnT>
                    <a:lnB w="19050" cap="flat" cmpd="sng" algn="ctr">
                      <a:solidFill>
                        <a:srgbClr val="38414F"/>
                      </a:solidFill>
                      <a:prstDash val="solid"/>
                      <a:round/>
                      <a:headEnd type="none" w="med" len="med"/>
                      <a:tailEnd type="none" w="med" len="med"/>
                    </a:lnB>
                  </a:tcPr>
                </a:tc>
                <a:tc>
                  <a:txBody>
                    <a:bodyPr/>
                    <a:lstStyle/>
                    <a:p>
                      <a:pPr algn="just"/>
                      <a:r>
                        <a:rPr lang="es-ES" b="1">
                          <a:solidFill>
                            <a:srgbClr val="B37046"/>
                          </a:solidFill>
                          <a:effectLst/>
                        </a:rPr>
                        <a:t>columna</a:t>
                      </a:r>
                      <a:endParaRPr lang="es-ES">
                        <a:effectLst/>
                      </a:endParaRPr>
                    </a:p>
                  </a:txBody>
                  <a:tcPr anchor="ctr">
                    <a:lnL w="19050" cap="flat" cmpd="sng" algn="ctr">
                      <a:solidFill>
                        <a:srgbClr val="38414F"/>
                      </a:solidFill>
                      <a:prstDash val="solid"/>
                      <a:round/>
                      <a:headEnd type="none" w="med" len="med"/>
                      <a:tailEnd type="none" w="med" len="med"/>
                    </a:lnL>
                    <a:lnR w="19050" cap="flat" cmpd="sng" algn="ctr">
                      <a:solidFill>
                        <a:srgbClr val="38414F"/>
                      </a:solidFill>
                      <a:prstDash val="solid"/>
                      <a:round/>
                      <a:headEnd type="none" w="med" len="med"/>
                      <a:tailEnd type="none" w="med" len="med"/>
                    </a:lnR>
                    <a:lnT w="19050" cap="flat" cmpd="sng" algn="ctr">
                      <a:solidFill>
                        <a:srgbClr val="38414F"/>
                      </a:solidFill>
                      <a:prstDash val="solid"/>
                      <a:round/>
                      <a:headEnd type="none" w="med" len="med"/>
                      <a:tailEnd type="none" w="med" len="med"/>
                    </a:lnT>
                    <a:lnB w="19050" cap="flat" cmpd="sng" algn="ctr">
                      <a:solidFill>
                        <a:srgbClr val="38414F"/>
                      </a:solidFill>
                      <a:prstDash val="solid"/>
                      <a:round/>
                      <a:headEnd type="none" w="med" len="med"/>
                      <a:tailEnd type="none" w="med" len="med"/>
                    </a:lnB>
                  </a:tcPr>
                </a:tc>
                <a:tc>
                  <a:txBody>
                    <a:bodyPr/>
                    <a:lstStyle/>
                    <a:p>
                      <a:pPr algn="just"/>
                      <a:r>
                        <a:rPr lang="es-ES" b="1">
                          <a:solidFill>
                            <a:srgbClr val="B37046"/>
                          </a:solidFill>
                          <a:effectLst/>
                        </a:rPr>
                        <a:t>=</a:t>
                      </a:r>
                      <a:endParaRPr lang="es-ES">
                        <a:effectLst/>
                      </a:endParaRPr>
                    </a:p>
                  </a:txBody>
                  <a:tcPr anchor="ctr">
                    <a:lnL w="19050" cap="flat" cmpd="sng" algn="ctr">
                      <a:solidFill>
                        <a:srgbClr val="38414F"/>
                      </a:solidFill>
                      <a:prstDash val="solid"/>
                      <a:round/>
                      <a:headEnd type="none" w="med" len="med"/>
                      <a:tailEnd type="none" w="med" len="med"/>
                    </a:lnL>
                    <a:lnR w="19050" cap="flat" cmpd="sng" algn="ctr">
                      <a:solidFill>
                        <a:srgbClr val="38414F"/>
                      </a:solidFill>
                      <a:prstDash val="solid"/>
                      <a:round/>
                      <a:headEnd type="none" w="med" len="med"/>
                      <a:tailEnd type="none" w="med" len="med"/>
                    </a:lnR>
                    <a:lnT w="19050" cap="flat" cmpd="sng" algn="ctr">
                      <a:solidFill>
                        <a:srgbClr val="38414F"/>
                      </a:solidFill>
                      <a:prstDash val="solid"/>
                      <a:round/>
                      <a:headEnd type="none" w="med" len="med"/>
                      <a:tailEnd type="none" w="med" len="med"/>
                    </a:lnT>
                    <a:lnB w="19050" cap="flat" cmpd="sng" algn="ctr">
                      <a:solidFill>
                        <a:srgbClr val="38414F"/>
                      </a:solidFill>
                      <a:prstDash val="solid"/>
                      <a:round/>
                      <a:headEnd type="none" w="med" len="med"/>
                      <a:tailEnd type="none" w="med" len="med"/>
                    </a:lnB>
                  </a:tcPr>
                </a:tc>
                <a:tc>
                  <a:txBody>
                    <a:bodyPr/>
                    <a:lstStyle/>
                    <a:p>
                      <a:pPr algn="just"/>
                      <a:r>
                        <a:rPr lang="es-ES" b="1" dirty="0">
                          <a:solidFill>
                            <a:srgbClr val="B37046"/>
                          </a:solidFill>
                          <a:effectLst/>
                        </a:rPr>
                        <a:t>campo</a:t>
                      </a:r>
                      <a:endParaRPr lang="es-ES" dirty="0">
                        <a:effectLst/>
                      </a:endParaRPr>
                    </a:p>
                  </a:txBody>
                  <a:tcPr anchor="ctr">
                    <a:lnL w="19050" cap="flat" cmpd="sng" algn="ctr">
                      <a:solidFill>
                        <a:srgbClr val="38414F"/>
                      </a:solidFill>
                      <a:prstDash val="solid"/>
                      <a:round/>
                      <a:headEnd type="none" w="med" len="med"/>
                      <a:tailEnd type="none" w="med" len="med"/>
                    </a:lnL>
                    <a:lnR w="19050" cap="flat" cmpd="sng" algn="ctr">
                      <a:solidFill>
                        <a:srgbClr val="38414F"/>
                      </a:solidFill>
                      <a:prstDash val="solid"/>
                      <a:round/>
                      <a:headEnd type="none" w="med" len="med"/>
                      <a:tailEnd type="none" w="med" len="med"/>
                    </a:lnR>
                    <a:lnT w="19050" cap="flat" cmpd="sng" algn="ctr">
                      <a:solidFill>
                        <a:srgbClr val="38414F"/>
                      </a:solidFill>
                      <a:prstDash val="solid"/>
                      <a:round/>
                      <a:headEnd type="none" w="med" len="med"/>
                      <a:tailEnd type="none" w="med" len="med"/>
                    </a:lnT>
                    <a:lnB w="19050" cap="flat" cmpd="sng" algn="ctr">
                      <a:solidFill>
                        <a:srgbClr val="38414F"/>
                      </a:solidFill>
                      <a:prstDash val="solid"/>
                      <a:round/>
                      <a:headEnd type="none" w="med" len="med"/>
                      <a:tailEnd type="none" w="med" len="med"/>
                    </a:lnB>
                  </a:tcPr>
                </a:tc>
                <a:extLst>
                  <a:ext uri="{0D108BD9-81ED-4DB2-BD59-A6C34878D82A}">
                    <a16:rowId xmlns:a16="http://schemas.microsoft.com/office/drawing/2014/main" val="1784038738"/>
                  </a:ext>
                </a:extLst>
              </a:tr>
              <a:tr h="0">
                <a:tc>
                  <a:txBody>
                    <a:bodyPr/>
                    <a:lstStyle/>
                    <a:p>
                      <a:pPr algn="just"/>
                      <a:r>
                        <a:rPr lang="es-ES" b="1" dirty="0">
                          <a:solidFill>
                            <a:srgbClr val="B37046"/>
                          </a:solidFill>
                          <a:effectLst/>
                        </a:rPr>
                        <a:t>grado</a:t>
                      </a:r>
                      <a:endParaRPr lang="es-ES" dirty="0">
                        <a:effectLst/>
                      </a:endParaRPr>
                    </a:p>
                  </a:txBody>
                  <a:tcPr anchor="ctr">
                    <a:lnL w="19050" cap="flat" cmpd="sng" algn="ctr">
                      <a:solidFill>
                        <a:srgbClr val="38414F"/>
                      </a:solidFill>
                      <a:prstDash val="solid"/>
                      <a:round/>
                      <a:headEnd type="none" w="med" len="med"/>
                      <a:tailEnd type="none" w="med" len="med"/>
                    </a:lnL>
                    <a:lnR w="19050" cap="flat" cmpd="sng" algn="ctr">
                      <a:solidFill>
                        <a:srgbClr val="38414F"/>
                      </a:solidFill>
                      <a:prstDash val="solid"/>
                      <a:round/>
                      <a:headEnd type="none" w="med" len="med"/>
                      <a:tailEnd type="none" w="med" len="med"/>
                    </a:lnR>
                    <a:lnT w="19050" cap="flat" cmpd="sng" algn="ctr">
                      <a:solidFill>
                        <a:srgbClr val="38414F"/>
                      </a:solidFill>
                      <a:prstDash val="solid"/>
                      <a:round/>
                      <a:headEnd type="none" w="med" len="med"/>
                      <a:tailEnd type="none" w="med" len="med"/>
                    </a:lnT>
                    <a:lnB w="19050" cap="flat" cmpd="sng" algn="ctr">
                      <a:solidFill>
                        <a:srgbClr val="38414F"/>
                      </a:solidFill>
                      <a:prstDash val="solid"/>
                      <a:round/>
                      <a:headEnd type="none" w="med" len="med"/>
                      <a:tailEnd type="none" w="med" len="med"/>
                    </a:lnB>
                  </a:tcPr>
                </a:tc>
                <a:tc>
                  <a:txBody>
                    <a:bodyPr/>
                    <a:lstStyle/>
                    <a:p>
                      <a:pPr algn="just"/>
                      <a:r>
                        <a:rPr lang="es-ES" b="1">
                          <a:solidFill>
                            <a:srgbClr val="B37046"/>
                          </a:solidFill>
                          <a:effectLst/>
                        </a:rPr>
                        <a:t>=</a:t>
                      </a:r>
                      <a:endParaRPr lang="es-ES">
                        <a:effectLst/>
                      </a:endParaRPr>
                    </a:p>
                  </a:txBody>
                  <a:tcPr anchor="ctr">
                    <a:lnL w="19050" cap="flat" cmpd="sng" algn="ctr">
                      <a:solidFill>
                        <a:srgbClr val="38414F"/>
                      </a:solidFill>
                      <a:prstDash val="solid"/>
                      <a:round/>
                      <a:headEnd type="none" w="med" len="med"/>
                      <a:tailEnd type="none" w="med" len="med"/>
                    </a:lnL>
                    <a:lnR w="19050" cap="flat" cmpd="sng" algn="ctr">
                      <a:solidFill>
                        <a:srgbClr val="38414F"/>
                      </a:solidFill>
                      <a:prstDash val="solid"/>
                      <a:round/>
                      <a:headEnd type="none" w="med" len="med"/>
                      <a:tailEnd type="none" w="med" len="med"/>
                    </a:lnR>
                    <a:lnT w="19050" cap="flat" cmpd="sng" algn="ctr">
                      <a:solidFill>
                        <a:srgbClr val="38414F"/>
                      </a:solidFill>
                      <a:prstDash val="solid"/>
                      <a:round/>
                      <a:headEnd type="none" w="med" len="med"/>
                      <a:tailEnd type="none" w="med" len="med"/>
                    </a:lnT>
                    <a:lnB w="19050" cap="flat" cmpd="sng" algn="ctr">
                      <a:solidFill>
                        <a:srgbClr val="38414F"/>
                      </a:solidFill>
                      <a:prstDash val="solid"/>
                      <a:round/>
                      <a:headEnd type="none" w="med" len="med"/>
                      <a:tailEnd type="none" w="med" len="med"/>
                    </a:lnB>
                  </a:tcPr>
                </a:tc>
                <a:tc>
                  <a:txBody>
                    <a:bodyPr/>
                    <a:lstStyle/>
                    <a:p>
                      <a:pPr algn="just"/>
                      <a:r>
                        <a:rPr lang="es-ES" b="1" dirty="0" err="1">
                          <a:solidFill>
                            <a:srgbClr val="B37046"/>
                          </a:solidFill>
                          <a:effectLst/>
                        </a:rPr>
                        <a:t>nº</a:t>
                      </a:r>
                      <a:r>
                        <a:rPr lang="es-ES" b="1" dirty="0">
                          <a:solidFill>
                            <a:srgbClr val="B37046"/>
                          </a:solidFill>
                          <a:effectLst/>
                        </a:rPr>
                        <a:t> de columnas</a:t>
                      </a:r>
                      <a:endParaRPr lang="es-ES" dirty="0">
                        <a:effectLst/>
                      </a:endParaRPr>
                    </a:p>
                  </a:txBody>
                  <a:tcPr anchor="ctr">
                    <a:lnL w="19050" cap="flat" cmpd="sng" algn="ctr">
                      <a:solidFill>
                        <a:srgbClr val="38414F"/>
                      </a:solidFill>
                      <a:prstDash val="solid"/>
                      <a:round/>
                      <a:headEnd type="none" w="med" len="med"/>
                      <a:tailEnd type="none" w="med" len="med"/>
                    </a:lnL>
                    <a:lnR w="19050" cap="flat" cmpd="sng" algn="ctr">
                      <a:solidFill>
                        <a:srgbClr val="38414F"/>
                      </a:solidFill>
                      <a:prstDash val="solid"/>
                      <a:round/>
                      <a:headEnd type="none" w="med" len="med"/>
                      <a:tailEnd type="none" w="med" len="med"/>
                    </a:lnR>
                    <a:lnT w="19050" cap="flat" cmpd="sng" algn="ctr">
                      <a:solidFill>
                        <a:srgbClr val="38414F"/>
                      </a:solidFill>
                      <a:prstDash val="solid"/>
                      <a:round/>
                      <a:headEnd type="none" w="med" len="med"/>
                      <a:tailEnd type="none" w="med" len="med"/>
                    </a:lnT>
                    <a:lnB w="19050" cap="flat" cmpd="sng" algn="ctr">
                      <a:solidFill>
                        <a:srgbClr val="38414F"/>
                      </a:solidFill>
                      <a:prstDash val="solid"/>
                      <a:round/>
                      <a:headEnd type="none" w="med" len="med"/>
                      <a:tailEnd type="none" w="med" len="med"/>
                    </a:lnB>
                  </a:tcPr>
                </a:tc>
                <a:tc>
                  <a:txBody>
                    <a:bodyPr/>
                    <a:lstStyle/>
                    <a:p>
                      <a:pPr algn="just"/>
                      <a:r>
                        <a:rPr lang="es-ES" b="1">
                          <a:solidFill>
                            <a:srgbClr val="B37046"/>
                          </a:solidFill>
                          <a:effectLst/>
                        </a:rPr>
                        <a:t>=</a:t>
                      </a:r>
                      <a:endParaRPr lang="es-ES">
                        <a:effectLst/>
                      </a:endParaRPr>
                    </a:p>
                  </a:txBody>
                  <a:tcPr anchor="ctr">
                    <a:lnL w="19050" cap="flat" cmpd="sng" algn="ctr">
                      <a:solidFill>
                        <a:srgbClr val="38414F"/>
                      </a:solidFill>
                      <a:prstDash val="solid"/>
                      <a:round/>
                      <a:headEnd type="none" w="med" len="med"/>
                      <a:tailEnd type="none" w="med" len="med"/>
                    </a:lnL>
                    <a:lnR w="19050" cap="flat" cmpd="sng" algn="ctr">
                      <a:solidFill>
                        <a:srgbClr val="38414F"/>
                      </a:solidFill>
                      <a:prstDash val="solid"/>
                      <a:round/>
                      <a:headEnd type="none" w="med" len="med"/>
                      <a:tailEnd type="none" w="med" len="med"/>
                    </a:lnR>
                    <a:lnT w="19050" cap="flat" cmpd="sng" algn="ctr">
                      <a:solidFill>
                        <a:srgbClr val="38414F"/>
                      </a:solidFill>
                      <a:prstDash val="solid"/>
                      <a:round/>
                      <a:headEnd type="none" w="med" len="med"/>
                      <a:tailEnd type="none" w="med" len="med"/>
                    </a:lnT>
                    <a:lnB w="19050" cap="flat" cmpd="sng" algn="ctr">
                      <a:solidFill>
                        <a:srgbClr val="38414F"/>
                      </a:solidFill>
                      <a:prstDash val="solid"/>
                      <a:round/>
                      <a:headEnd type="none" w="med" len="med"/>
                      <a:tailEnd type="none" w="med" len="med"/>
                    </a:lnB>
                  </a:tcPr>
                </a:tc>
                <a:tc>
                  <a:txBody>
                    <a:bodyPr/>
                    <a:lstStyle/>
                    <a:p>
                      <a:pPr algn="just"/>
                      <a:r>
                        <a:rPr lang="es-ES" b="1" dirty="0" err="1">
                          <a:solidFill>
                            <a:srgbClr val="B37046"/>
                          </a:solidFill>
                          <a:effectLst/>
                        </a:rPr>
                        <a:t>nº</a:t>
                      </a:r>
                      <a:r>
                        <a:rPr lang="es-ES" b="1" dirty="0">
                          <a:solidFill>
                            <a:srgbClr val="B37046"/>
                          </a:solidFill>
                          <a:effectLst/>
                        </a:rPr>
                        <a:t> de campos</a:t>
                      </a:r>
                      <a:endParaRPr lang="es-ES" dirty="0">
                        <a:effectLst/>
                      </a:endParaRPr>
                    </a:p>
                  </a:txBody>
                  <a:tcPr anchor="ctr">
                    <a:lnL w="19050" cap="flat" cmpd="sng" algn="ctr">
                      <a:solidFill>
                        <a:srgbClr val="38414F"/>
                      </a:solidFill>
                      <a:prstDash val="solid"/>
                      <a:round/>
                      <a:headEnd type="none" w="med" len="med"/>
                      <a:tailEnd type="none" w="med" len="med"/>
                    </a:lnL>
                    <a:lnR w="19050" cap="flat" cmpd="sng" algn="ctr">
                      <a:solidFill>
                        <a:srgbClr val="38414F"/>
                      </a:solidFill>
                      <a:prstDash val="solid"/>
                      <a:round/>
                      <a:headEnd type="none" w="med" len="med"/>
                      <a:tailEnd type="none" w="med" len="med"/>
                    </a:lnR>
                    <a:lnT w="19050" cap="flat" cmpd="sng" algn="ctr">
                      <a:solidFill>
                        <a:srgbClr val="38414F"/>
                      </a:solidFill>
                      <a:prstDash val="solid"/>
                      <a:round/>
                      <a:headEnd type="none" w="med" len="med"/>
                      <a:tailEnd type="none" w="med" len="med"/>
                    </a:lnT>
                    <a:lnB w="19050" cap="flat" cmpd="sng" algn="ctr">
                      <a:solidFill>
                        <a:srgbClr val="38414F"/>
                      </a:solidFill>
                      <a:prstDash val="solid"/>
                      <a:round/>
                      <a:headEnd type="none" w="med" len="med"/>
                      <a:tailEnd type="none" w="med" len="med"/>
                    </a:lnB>
                  </a:tcPr>
                </a:tc>
                <a:extLst>
                  <a:ext uri="{0D108BD9-81ED-4DB2-BD59-A6C34878D82A}">
                    <a16:rowId xmlns:a16="http://schemas.microsoft.com/office/drawing/2014/main" val="1676901004"/>
                  </a:ext>
                </a:extLst>
              </a:tr>
              <a:tr h="0">
                <a:tc>
                  <a:txBody>
                    <a:bodyPr/>
                    <a:lstStyle/>
                    <a:p>
                      <a:pPr algn="just"/>
                      <a:r>
                        <a:rPr lang="es-ES" b="1" dirty="0">
                          <a:solidFill>
                            <a:srgbClr val="B37046"/>
                          </a:solidFill>
                          <a:effectLst/>
                        </a:rPr>
                        <a:t>cardinalidad</a:t>
                      </a:r>
                      <a:endParaRPr lang="es-ES" dirty="0">
                        <a:effectLst/>
                      </a:endParaRPr>
                    </a:p>
                  </a:txBody>
                  <a:tcPr anchor="ctr">
                    <a:lnL w="19050" cap="flat" cmpd="sng" algn="ctr">
                      <a:solidFill>
                        <a:srgbClr val="38414F"/>
                      </a:solidFill>
                      <a:prstDash val="solid"/>
                      <a:round/>
                      <a:headEnd type="none" w="med" len="med"/>
                      <a:tailEnd type="none" w="med" len="med"/>
                    </a:lnL>
                    <a:lnR w="19050" cap="flat" cmpd="sng" algn="ctr">
                      <a:solidFill>
                        <a:srgbClr val="38414F"/>
                      </a:solidFill>
                      <a:prstDash val="solid"/>
                      <a:round/>
                      <a:headEnd type="none" w="med" len="med"/>
                      <a:tailEnd type="none" w="med" len="med"/>
                    </a:lnR>
                    <a:lnT w="19050" cap="flat" cmpd="sng" algn="ctr">
                      <a:solidFill>
                        <a:srgbClr val="38414F"/>
                      </a:solidFill>
                      <a:prstDash val="solid"/>
                      <a:round/>
                      <a:headEnd type="none" w="med" len="med"/>
                      <a:tailEnd type="none" w="med" len="med"/>
                    </a:lnT>
                    <a:lnB w="19050" cap="flat" cmpd="sng" algn="ctr">
                      <a:solidFill>
                        <a:srgbClr val="38414F"/>
                      </a:solidFill>
                      <a:prstDash val="solid"/>
                      <a:round/>
                      <a:headEnd type="none" w="med" len="med"/>
                      <a:tailEnd type="none" w="med" len="med"/>
                    </a:lnB>
                  </a:tcPr>
                </a:tc>
                <a:tc>
                  <a:txBody>
                    <a:bodyPr/>
                    <a:lstStyle/>
                    <a:p>
                      <a:pPr algn="just"/>
                      <a:r>
                        <a:rPr lang="es-ES" b="1">
                          <a:solidFill>
                            <a:srgbClr val="B37046"/>
                          </a:solidFill>
                          <a:effectLst/>
                        </a:rPr>
                        <a:t>=</a:t>
                      </a:r>
                      <a:endParaRPr lang="es-ES">
                        <a:effectLst/>
                      </a:endParaRPr>
                    </a:p>
                  </a:txBody>
                  <a:tcPr anchor="ctr">
                    <a:lnL w="19050" cap="flat" cmpd="sng" algn="ctr">
                      <a:solidFill>
                        <a:srgbClr val="38414F"/>
                      </a:solidFill>
                      <a:prstDash val="solid"/>
                      <a:round/>
                      <a:headEnd type="none" w="med" len="med"/>
                      <a:tailEnd type="none" w="med" len="med"/>
                    </a:lnL>
                    <a:lnR w="19050" cap="flat" cmpd="sng" algn="ctr">
                      <a:solidFill>
                        <a:srgbClr val="38414F"/>
                      </a:solidFill>
                      <a:prstDash val="solid"/>
                      <a:round/>
                      <a:headEnd type="none" w="med" len="med"/>
                      <a:tailEnd type="none" w="med" len="med"/>
                    </a:lnR>
                    <a:lnT w="19050" cap="flat" cmpd="sng" algn="ctr">
                      <a:solidFill>
                        <a:srgbClr val="38414F"/>
                      </a:solidFill>
                      <a:prstDash val="solid"/>
                      <a:round/>
                      <a:headEnd type="none" w="med" len="med"/>
                      <a:tailEnd type="none" w="med" len="med"/>
                    </a:lnT>
                    <a:lnB w="19050" cap="flat" cmpd="sng" algn="ctr">
                      <a:solidFill>
                        <a:srgbClr val="38414F"/>
                      </a:solidFill>
                      <a:prstDash val="solid"/>
                      <a:round/>
                      <a:headEnd type="none" w="med" len="med"/>
                      <a:tailEnd type="none" w="med" len="med"/>
                    </a:lnB>
                  </a:tcPr>
                </a:tc>
                <a:tc>
                  <a:txBody>
                    <a:bodyPr/>
                    <a:lstStyle/>
                    <a:p>
                      <a:pPr algn="just"/>
                      <a:r>
                        <a:rPr lang="es-ES" b="1" dirty="0" err="1">
                          <a:solidFill>
                            <a:srgbClr val="B37046"/>
                          </a:solidFill>
                          <a:effectLst/>
                        </a:rPr>
                        <a:t>nº</a:t>
                      </a:r>
                      <a:r>
                        <a:rPr lang="es-ES" b="1" dirty="0">
                          <a:solidFill>
                            <a:srgbClr val="B37046"/>
                          </a:solidFill>
                          <a:effectLst/>
                        </a:rPr>
                        <a:t> de filas</a:t>
                      </a:r>
                      <a:endParaRPr lang="es-ES" dirty="0">
                        <a:effectLst/>
                      </a:endParaRPr>
                    </a:p>
                  </a:txBody>
                  <a:tcPr anchor="ctr">
                    <a:lnL w="19050" cap="flat" cmpd="sng" algn="ctr">
                      <a:solidFill>
                        <a:srgbClr val="38414F"/>
                      </a:solidFill>
                      <a:prstDash val="solid"/>
                      <a:round/>
                      <a:headEnd type="none" w="med" len="med"/>
                      <a:tailEnd type="none" w="med" len="med"/>
                    </a:lnL>
                    <a:lnR w="19050" cap="flat" cmpd="sng" algn="ctr">
                      <a:solidFill>
                        <a:srgbClr val="38414F"/>
                      </a:solidFill>
                      <a:prstDash val="solid"/>
                      <a:round/>
                      <a:headEnd type="none" w="med" len="med"/>
                      <a:tailEnd type="none" w="med" len="med"/>
                    </a:lnR>
                    <a:lnT w="19050" cap="flat" cmpd="sng" algn="ctr">
                      <a:solidFill>
                        <a:srgbClr val="38414F"/>
                      </a:solidFill>
                      <a:prstDash val="solid"/>
                      <a:round/>
                      <a:headEnd type="none" w="med" len="med"/>
                      <a:tailEnd type="none" w="med" len="med"/>
                    </a:lnT>
                    <a:lnB w="19050" cap="flat" cmpd="sng" algn="ctr">
                      <a:solidFill>
                        <a:srgbClr val="38414F"/>
                      </a:solidFill>
                      <a:prstDash val="solid"/>
                      <a:round/>
                      <a:headEnd type="none" w="med" len="med"/>
                      <a:tailEnd type="none" w="med" len="med"/>
                    </a:lnB>
                  </a:tcPr>
                </a:tc>
                <a:tc>
                  <a:txBody>
                    <a:bodyPr/>
                    <a:lstStyle/>
                    <a:p>
                      <a:pPr algn="just"/>
                      <a:r>
                        <a:rPr lang="es-ES" b="1">
                          <a:solidFill>
                            <a:srgbClr val="B37046"/>
                          </a:solidFill>
                          <a:effectLst/>
                        </a:rPr>
                        <a:t>=</a:t>
                      </a:r>
                      <a:endParaRPr lang="es-ES">
                        <a:effectLst/>
                      </a:endParaRPr>
                    </a:p>
                  </a:txBody>
                  <a:tcPr anchor="ctr">
                    <a:lnL w="19050" cap="flat" cmpd="sng" algn="ctr">
                      <a:solidFill>
                        <a:srgbClr val="38414F"/>
                      </a:solidFill>
                      <a:prstDash val="solid"/>
                      <a:round/>
                      <a:headEnd type="none" w="med" len="med"/>
                      <a:tailEnd type="none" w="med" len="med"/>
                    </a:lnL>
                    <a:lnR w="19050" cap="flat" cmpd="sng" algn="ctr">
                      <a:solidFill>
                        <a:srgbClr val="38414F"/>
                      </a:solidFill>
                      <a:prstDash val="solid"/>
                      <a:round/>
                      <a:headEnd type="none" w="med" len="med"/>
                      <a:tailEnd type="none" w="med" len="med"/>
                    </a:lnR>
                    <a:lnT w="19050" cap="flat" cmpd="sng" algn="ctr">
                      <a:solidFill>
                        <a:srgbClr val="38414F"/>
                      </a:solidFill>
                      <a:prstDash val="solid"/>
                      <a:round/>
                      <a:headEnd type="none" w="med" len="med"/>
                      <a:tailEnd type="none" w="med" len="med"/>
                    </a:lnT>
                    <a:lnB w="19050" cap="flat" cmpd="sng" algn="ctr">
                      <a:solidFill>
                        <a:srgbClr val="38414F"/>
                      </a:solidFill>
                      <a:prstDash val="solid"/>
                      <a:round/>
                      <a:headEnd type="none" w="med" len="med"/>
                      <a:tailEnd type="none" w="med" len="med"/>
                    </a:lnB>
                  </a:tcPr>
                </a:tc>
                <a:tc>
                  <a:txBody>
                    <a:bodyPr/>
                    <a:lstStyle/>
                    <a:p>
                      <a:pPr algn="just"/>
                      <a:r>
                        <a:rPr lang="es-ES" b="1" dirty="0" err="1">
                          <a:solidFill>
                            <a:srgbClr val="B37046"/>
                          </a:solidFill>
                          <a:effectLst/>
                        </a:rPr>
                        <a:t>nº</a:t>
                      </a:r>
                      <a:r>
                        <a:rPr lang="es-ES" b="1" dirty="0">
                          <a:solidFill>
                            <a:srgbClr val="B37046"/>
                          </a:solidFill>
                          <a:effectLst/>
                        </a:rPr>
                        <a:t> de registros</a:t>
                      </a:r>
                      <a:endParaRPr lang="es-ES" dirty="0">
                        <a:effectLst/>
                      </a:endParaRPr>
                    </a:p>
                  </a:txBody>
                  <a:tcPr anchor="ctr">
                    <a:lnL w="19050" cap="flat" cmpd="sng" algn="ctr">
                      <a:solidFill>
                        <a:srgbClr val="38414F"/>
                      </a:solidFill>
                      <a:prstDash val="solid"/>
                      <a:round/>
                      <a:headEnd type="none" w="med" len="med"/>
                      <a:tailEnd type="none" w="med" len="med"/>
                    </a:lnL>
                    <a:lnR w="19050" cap="flat" cmpd="sng" algn="ctr">
                      <a:solidFill>
                        <a:srgbClr val="38414F"/>
                      </a:solidFill>
                      <a:prstDash val="solid"/>
                      <a:round/>
                      <a:headEnd type="none" w="med" len="med"/>
                      <a:tailEnd type="none" w="med" len="med"/>
                    </a:lnR>
                    <a:lnT w="19050" cap="flat" cmpd="sng" algn="ctr">
                      <a:solidFill>
                        <a:srgbClr val="38414F"/>
                      </a:solidFill>
                      <a:prstDash val="solid"/>
                      <a:round/>
                      <a:headEnd type="none" w="med" len="med"/>
                      <a:tailEnd type="none" w="med" len="med"/>
                    </a:lnT>
                    <a:lnB w="19050" cap="flat" cmpd="sng" algn="ctr">
                      <a:solidFill>
                        <a:srgbClr val="38414F"/>
                      </a:solidFill>
                      <a:prstDash val="solid"/>
                      <a:round/>
                      <a:headEnd type="none" w="med" len="med"/>
                      <a:tailEnd type="none" w="med" len="med"/>
                    </a:lnB>
                  </a:tcPr>
                </a:tc>
                <a:extLst>
                  <a:ext uri="{0D108BD9-81ED-4DB2-BD59-A6C34878D82A}">
                    <a16:rowId xmlns:a16="http://schemas.microsoft.com/office/drawing/2014/main" val="789249052"/>
                  </a:ext>
                </a:extLst>
              </a:tr>
            </a:tbl>
          </a:graphicData>
        </a:graphic>
      </p:graphicFrame>
    </p:spTree>
    <p:extLst>
      <p:ext uri="{BB962C8B-B14F-4D97-AF65-F5344CB8AC3E}">
        <p14:creationId xmlns:p14="http://schemas.microsoft.com/office/powerpoint/2010/main" val="6949175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s" sz="2000" dirty="0">
                <a:latin typeface="Calibri" panose="020F0502020204030204" pitchFamily="34" charset="0"/>
                <a:cs typeface="Calibri" panose="020F0502020204030204" pitchFamily="34" charset="0"/>
              </a:rPr>
              <a:t>4 TRANSFORMACIÓN DE RELACIONES </a:t>
            </a:r>
            <a:r>
              <a:rPr lang="es" sz="2000" dirty="0" smtClean="0">
                <a:latin typeface="Calibri" panose="020F0502020204030204" pitchFamily="34" charset="0"/>
                <a:cs typeface="Calibri" panose="020F0502020204030204" pitchFamily="34" charset="0"/>
              </a:rPr>
              <a:t/>
            </a:r>
            <a:br>
              <a:rPr lang="es" sz="2000" dirty="0" smtClean="0">
                <a:latin typeface="Calibri" panose="020F0502020204030204" pitchFamily="34" charset="0"/>
                <a:cs typeface="Calibri" panose="020F0502020204030204" pitchFamily="34" charset="0"/>
              </a:rPr>
            </a:br>
            <a:r>
              <a:rPr lang="es" sz="2000" dirty="0" smtClean="0">
                <a:latin typeface="Calibri" panose="020F0502020204030204" pitchFamily="34" charset="0"/>
                <a:cs typeface="Calibri" panose="020F0502020204030204" pitchFamily="34" charset="0"/>
              </a:rPr>
              <a:t>f)</a:t>
            </a:r>
            <a:r>
              <a:rPr lang="es" sz="2000" dirty="0" smtClean="0">
                <a:latin typeface="Calibri" panose="020F0502020204030204" pitchFamily="34" charset="0"/>
                <a:cs typeface="Calibri" panose="020F0502020204030204" pitchFamily="34" charset="0"/>
              </a:rPr>
              <a:t> </a:t>
            </a:r>
            <a:r>
              <a:rPr lang="es" sz="2000" dirty="0">
                <a:latin typeface="Calibri" panose="020F0502020204030204" pitchFamily="34" charset="0"/>
                <a:cs typeface="Calibri" panose="020F0502020204030204" pitchFamily="34" charset="0"/>
              </a:rPr>
              <a:t>Generalización y especialización</a:t>
            </a:r>
            <a:endParaRPr sz="2000" dirty="0">
              <a:latin typeface="Calibri" panose="020F0502020204030204" pitchFamily="34" charset="0"/>
              <a:cs typeface="Calibri" panose="020F0502020204030204" pitchFamily="34" charset="0"/>
            </a:endParaRPr>
          </a:p>
        </p:txBody>
      </p:sp>
      <p:sp>
        <p:nvSpPr>
          <p:cNvPr id="153" name="Google Shape;153;p24"/>
          <p:cNvSpPr txBox="1">
            <a:spLocks noGrp="1"/>
          </p:cNvSpPr>
          <p:nvPr>
            <p:ph type="body" idx="1"/>
          </p:nvPr>
        </p:nvSpPr>
        <p:spPr>
          <a:xfrm>
            <a:off x="311700" y="1635646"/>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000" dirty="0">
                <a:latin typeface="Calibri" panose="020F0502020204030204" pitchFamily="34" charset="0"/>
                <a:cs typeface="Calibri" panose="020F0502020204030204" pitchFamily="34" charset="0"/>
              </a:rPr>
              <a:t>Para transformar las generalizaciones se puede optar por 4 opciones. Cada opción se adaptará mejor o peor a los diferentes tipos de especialización </a:t>
            </a:r>
            <a:endParaRPr lang="es" sz="2000" dirty="0" smtClean="0">
              <a:latin typeface="Calibri" panose="020F0502020204030204" pitchFamily="34" charset="0"/>
              <a:cs typeface="Calibri" panose="020F0502020204030204" pitchFamily="34" charset="0"/>
            </a:endParaRPr>
          </a:p>
          <a:p>
            <a:pPr marL="0" lvl="0" indent="0" algn="l" rtl="0">
              <a:spcBef>
                <a:spcPts val="0"/>
              </a:spcBef>
              <a:spcAft>
                <a:spcPts val="0"/>
              </a:spcAft>
              <a:buNone/>
            </a:pPr>
            <a:r>
              <a:rPr lang="es" sz="2000" dirty="0" smtClean="0">
                <a:latin typeface="Calibri" panose="020F0502020204030204" pitchFamily="34" charset="0"/>
                <a:cs typeface="Calibri" panose="020F0502020204030204" pitchFamily="34" charset="0"/>
              </a:rPr>
              <a:t>(Exclusiva</a:t>
            </a:r>
            <a:r>
              <a:rPr lang="es" sz="2000" dirty="0">
                <a:latin typeface="Calibri" panose="020F0502020204030204" pitchFamily="34" charset="0"/>
                <a:cs typeface="Calibri" panose="020F0502020204030204" pitchFamily="34" charset="0"/>
              </a:rPr>
              <a:t>, inclusiva, total o parcial)</a:t>
            </a:r>
            <a:endParaRPr sz="2000" dirty="0">
              <a:latin typeface="Calibri" panose="020F0502020204030204" pitchFamily="34" charset="0"/>
              <a:cs typeface="Calibri" panose="020F0502020204030204" pitchFamily="34" charset="0"/>
            </a:endParaRPr>
          </a:p>
          <a:p>
            <a:pPr marL="0" lvl="0" indent="0" algn="l" rtl="0">
              <a:spcBef>
                <a:spcPts val="1600"/>
              </a:spcBef>
              <a:spcAft>
                <a:spcPts val="0"/>
              </a:spcAft>
              <a:buNone/>
            </a:pPr>
            <a:endParaRPr sz="2000" dirty="0">
              <a:latin typeface="Calibri" panose="020F0502020204030204" pitchFamily="34" charset="0"/>
              <a:cs typeface="Calibri" panose="020F0502020204030204" pitchFamily="34" charset="0"/>
            </a:endParaRPr>
          </a:p>
          <a:p>
            <a:pPr marL="0" lvl="0" indent="0" algn="l" rtl="0">
              <a:spcBef>
                <a:spcPts val="1600"/>
              </a:spcBef>
              <a:spcAft>
                <a:spcPts val="0"/>
              </a:spcAft>
              <a:buNone/>
            </a:pPr>
            <a:endParaRPr sz="2000" dirty="0">
              <a:latin typeface="Calibri" panose="020F0502020204030204" pitchFamily="34" charset="0"/>
              <a:cs typeface="Calibri" panose="020F0502020204030204" pitchFamily="34" charset="0"/>
            </a:endParaRPr>
          </a:p>
          <a:p>
            <a:pPr marL="0" lvl="0" indent="0" algn="l" rtl="0">
              <a:spcBef>
                <a:spcPts val="1600"/>
              </a:spcBef>
              <a:spcAft>
                <a:spcPts val="1600"/>
              </a:spcAft>
              <a:buNone/>
            </a:pPr>
            <a:r>
              <a:rPr lang="es" sz="2000" dirty="0" smtClean="0">
                <a:latin typeface="Calibri" panose="020F0502020204030204" pitchFamily="34" charset="0"/>
                <a:cs typeface="Calibri" panose="020F0502020204030204" pitchFamily="34" charset="0"/>
              </a:rPr>
              <a:t>					</a:t>
            </a:r>
            <a:r>
              <a:rPr lang="es" sz="2000" dirty="0" smtClean="0">
                <a:solidFill>
                  <a:srgbClr val="92D050"/>
                </a:solidFill>
                <a:latin typeface="Calibri" panose="020F0502020204030204" pitchFamily="34" charset="0"/>
                <a:cs typeface="Calibri" panose="020F0502020204030204" pitchFamily="34" charset="0"/>
              </a:rPr>
              <a:t>	total </a:t>
            </a:r>
            <a:r>
              <a:rPr lang="es" sz="2000" dirty="0">
                <a:solidFill>
                  <a:srgbClr val="92D050"/>
                </a:solidFill>
                <a:latin typeface="Calibri" panose="020F0502020204030204" pitchFamily="34" charset="0"/>
                <a:cs typeface="Calibri" panose="020F0502020204030204" pitchFamily="34" charset="0"/>
              </a:rPr>
              <a:t>inclusiva</a:t>
            </a:r>
            <a:endParaRPr sz="2000" dirty="0">
              <a:solidFill>
                <a:srgbClr val="92D050"/>
              </a:solidFill>
              <a:latin typeface="Calibri" panose="020F0502020204030204" pitchFamily="34" charset="0"/>
              <a:cs typeface="Calibri" panose="020F0502020204030204" pitchFamily="34" charset="0"/>
            </a:endParaRPr>
          </a:p>
        </p:txBody>
      </p:sp>
      <p:pic>
        <p:nvPicPr>
          <p:cNvPr id="154" name="Google Shape;154;p24"/>
          <p:cNvPicPr preferRelativeResize="0"/>
          <p:nvPr/>
        </p:nvPicPr>
        <p:blipFill>
          <a:blip r:embed="rId3">
            <a:alphaModFix/>
          </a:blip>
          <a:stretch>
            <a:fillRect/>
          </a:stretch>
        </p:blipFill>
        <p:spPr>
          <a:xfrm>
            <a:off x="4572000" y="2427734"/>
            <a:ext cx="3724275" cy="2562225"/>
          </a:xfrm>
          <a:prstGeom prst="rect">
            <a:avLst/>
          </a:prstGeom>
          <a:noFill/>
          <a:ln>
            <a:noFill/>
          </a:ln>
        </p:spPr>
      </p:pic>
    </p:spTree>
    <p:extLst>
      <p:ext uri="{BB962C8B-B14F-4D97-AF65-F5344CB8AC3E}">
        <p14:creationId xmlns:p14="http://schemas.microsoft.com/office/powerpoint/2010/main" val="6759687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25"/>
          <p:cNvSpPr txBox="1">
            <a:spLocks noGrp="1"/>
          </p:cNvSpPr>
          <p:nvPr>
            <p:ph type="body" idx="1"/>
          </p:nvPr>
        </p:nvSpPr>
        <p:spPr>
          <a:xfrm>
            <a:off x="395536" y="1693678"/>
            <a:ext cx="8568952"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000" dirty="0">
                <a:latin typeface="Calibri" panose="020F0502020204030204" pitchFamily="34" charset="0"/>
                <a:cs typeface="Calibri" panose="020F0502020204030204" pitchFamily="34" charset="0"/>
              </a:rPr>
              <a:t>1. Se puede crear una tabla para la superclase y otras tantas para cada subclase incorporando el campo clave de la superclase a las tablas de las subclases</a:t>
            </a:r>
            <a:endParaRPr sz="2000" dirty="0">
              <a:latin typeface="Calibri" panose="020F0502020204030204" pitchFamily="34" charset="0"/>
              <a:cs typeface="Calibri" panose="020F0502020204030204" pitchFamily="34" charset="0"/>
            </a:endParaRPr>
          </a:p>
          <a:p>
            <a:pPr marL="0" lvl="0" indent="0" algn="l" rtl="0">
              <a:spcBef>
                <a:spcPts val="1600"/>
              </a:spcBef>
              <a:spcAft>
                <a:spcPts val="0"/>
              </a:spcAft>
              <a:buNone/>
            </a:pPr>
            <a:endParaRPr sz="2000" dirty="0">
              <a:latin typeface="Calibri" panose="020F0502020204030204" pitchFamily="34" charset="0"/>
              <a:cs typeface="Calibri" panose="020F0502020204030204" pitchFamily="34" charset="0"/>
            </a:endParaRPr>
          </a:p>
          <a:p>
            <a:pPr marL="0" lvl="0" indent="0" algn="l" rtl="0">
              <a:spcBef>
                <a:spcPts val="1600"/>
              </a:spcBef>
              <a:spcAft>
                <a:spcPts val="0"/>
              </a:spcAft>
              <a:buNone/>
            </a:pPr>
            <a:r>
              <a:rPr lang="es" sz="2000" dirty="0">
                <a:latin typeface="Calibri" panose="020F0502020204030204" pitchFamily="34" charset="0"/>
                <a:cs typeface="Calibri" panose="020F0502020204030204" pitchFamily="34" charset="0"/>
              </a:rPr>
              <a:t>empleados(</a:t>
            </a:r>
            <a:r>
              <a:rPr lang="es" sz="2000" u="sng" dirty="0">
                <a:latin typeface="Calibri" panose="020F0502020204030204" pitchFamily="34" charset="0"/>
                <a:cs typeface="Calibri" panose="020F0502020204030204" pitchFamily="34" charset="0"/>
              </a:rPr>
              <a:t>DNI</a:t>
            </a:r>
            <a:r>
              <a:rPr lang="es" sz="2000" dirty="0">
                <a:latin typeface="Calibri" panose="020F0502020204030204" pitchFamily="34" charset="0"/>
                <a:cs typeface="Calibri" panose="020F0502020204030204" pitchFamily="34" charset="0"/>
              </a:rPr>
              <a:t>,nombre)</a:t>
            </a:r>
            <a:endParaRPr sz="2000" dirty="0">
              <a:latin typeface="Calibri" panose="020F0502020204030204" pitchFamily="34" charset="0"/>
              <a:cs typeface="Calibri" panose="020F0502020204030204" pitchFamily="34" charset="0"/>
            </a:endParaRPr>
          </a:p>
          <a:p>
            <a:pPr marL="0" lvl="0" indent="0" algn="l" rtl="0">
              <a:spcBef>
                <a:spcPts val="1600"/>
              </a:spcBef>
              <a:spcAft>
                <a:spcPts val="0"/>
              </a:spcAft>
              <a:buNone/>
            </a:pPr>
            <a:r>
              <a:rPr lang="es" sz="2000" dirty="0">
                <a:latin typeface="Calibri" panose="020F0502020204030204" pitchFamily="34" charset="0"/>
                <a:cs typeface="Calibri" panose="020F0502020204030204" pitchFamily="34" charset="0"/>
              </a:rPr>
              <a:t>directivos(</a:t>
            </a:r>
            <a:r>
              <a:rPr lang="es" sz="2000" u="sng" dirty="0">
                <a:latin typeface="Calibri" panose="020F0502020204030204" pitchFamily="34" charset="0"/>
                <a:cs typeface="Calibri" panose="020F0502020204030204" pitchFamily="34" charset="0"/>
              </a:rPr>
              <a:t>DNI</a:t>
            </a:r>
            <a:r>
              <a:rPr lang="es" sz="2000" dirty="0">
                <a:latin typeface="Calibri" panose="020F0502020204030204" pitchFamily="34" charset="0"/>
                <a:cs typeface="Calibri" panose="020F0502020204030204" pitchFamily="34" charset="0"/>
              </a:rPr>
              <a:t>,despacho)</a:t>
            </a:r>
            <a:endParaRPr sz="2000" dirty="0">
              <a:latin typeface="Calibri" panose="020F0502020204030204" pitchFamily="34" charset="0"/>
              <a:cs typeface="Calibri" panose="020F0502020204030204" pitchFamily="34" charset="0"/>
            </a:endParaRPr>
          </a:p>
          <a:p>
            <a:pPr marL="0" lvl="0" indent="0" algn="l" rtl="0">
              <a:spcBef>
                <a:spcPts val="1600"/>
              </a:spcBef>
              <a:spcAft>
                <a:spcPts val="1600"/>
              </a:spcAft>
              <a:buNone/>
            </a:pPr>
            <a:r>
              <a:rPr lang="es" sz="2000" dirty="0">
                <a:latin typeface="Calibri" panose="020F0502020204030204" pitchFamily="34" charset="0"/>
                <a:cs typeface="Calibri" panose="020F0502020204030204" pitchFamily="34" charset="0"/>
              </a:rPr>
              <a:t>tecnicos(</a:t>
            </a:r>
            <a:r>
              <a:rPr lang="es" sz="2000" u="sng" dirty="0">
                <a:latin typeface="Calibri" panose="020F0502020204030204" pitchFamily="34" charset="0"/>
                <a:cs typeface="Calibri" panose="020F0502020204030204" pitchFamily="34" charset="0"/>
              </a:rPr>
              <a:t>DNI</a:t>
            </a:r>
            <a:r>
              <a:rPr lang="es" sz="2000" dirty="0">
                <a:latin typeface="Calibri" panose="020F0502020204030204" pitchFamily="34" charset="0"/>
                <a:cs typeface="Calibri" panose="020F0502020204030204" pitchFamily="34" charset="0"/>
              </a:rPr>
              <a:t>,puesto)</a:t>
            </a:r>
            <a:endParaRPr sz="2000" dirty="0">
              <a:latin typeface="Calibri" panose="020F0502020204030204" pitchFamily="34" charset="0"/>
              <a:cs typeface="Calibri" panose="020F0502020204030204" pitchFamily="34" charset="0"/>
            </a:endParaRPr>
          </a:p>
        </p:txBody>
      </p:sp>
      <p:pic>
        <p:nvPicPr>
          <p:cNvPr id="161" name="Google Shape;161;p25"/>
          <p:cNvPicPr preferRelativeResize="0"/>
          <p:nvPr/>
        </p:nvPicPr>
        <p:blipFill>
          <a:blip r:embed="rId3">
            <a:alphaModFix/>
          </a:blip>
          <a:stretch>
            <a:fillRect/>
          </a:stretch>
        </p:blipFill>
        <p:spPr>
          <a:xfrm>
            <a:off x="4788024" y="2355726"/>
            <a:ext cx="3724275" cy="2562225"/>
          </a:xfrm>
          <a:prstGeom prst="rect">
            <a:avLst/>
          </a:prstGeom>
          <a:noFill/>
          <a:ln>
            <a:noFill/>
          </a:ln>
        </p:spPr>
      </p:pic>
      <p:sp>
        <p:nvSpPr>
          <p:cNvPr id="6" name="Google Shape;152;p24"/>
          <p:cNvSpPr txBox="1">
            <a:spLocks/>
          </p:cNvSpPr>
          <p:nvPr/>
        </p:nvSpPr>
        <p:spPr bwMode="gray">
          <a:xfrm>
            <a:off x="464100" y="597425"/>
            <a:ext cx="8520600" cy="572700"/>
          </a:xfrm>
          <a:prstGeom prst="rect">
            <a:avLst/>
          </a:prstGeom>
        </p:spPr>
        <p:txBody>
          <a:bodyPr spcFirstLastPara="1" vert="horz" wrap="square" lIns="91425" tIns="91425" rIns="91425" bIns="91425" rtlCol="0" anchor="t" anchorCtr="0">
            <a:noAutofit/>
          </a:bodyPr>
          <a:lstStyle>
            <a:lvl1pPr lvl="0" algn="l" defTabSz="342900" rtl="0" eaLnBrk="1" latinLnBrk="0" hangingPunct="1">
              <a:spcBef>
                <a:spcPts val="0"/>
              </a:spcBef>
              <a:spcAft>
                <a:spcPts val="0"/>
              </a:spcAft>
              <a:buSzPts val="3000"/>
              <a:buNone/>
              <a:defRPr sz="2700" b="0" i="0" kern="1200">
                <a:solidFill>
                  <a:schemeClr val="bg2"/>
                </a:solidFill>
                <a:latin typeface="+mj-lt"/>
                <a:ea typeface="+mj-ea"/>
                <a:cs typeface="+mj-cs"/>
              </a:defRPr>
            </a:lvl1pPr>
            <a:lvl2pPr lvl="1" eaLnBrk="1" hangingPunct="1">
              <a:spcBef>
                <a:spcPts val="0"/>
              </a:spcBef>
              <a:spcAft>
                <a:spcPts val="0"/>
              </a:spcAft>
              <a:buSzPts val="3000"/>
              <a:buNone/>
              <a:defRPr>
                <a:solidFill>
                  <a:schemeClr val="tx2"/>
                </a:solidFill>
              </a:defRPr>
            </a:lvl2pPr>
            <a:lvl3pPr lvl="2" eaLnBrk="1" hangingPunct="1">
              <a:spcBef>
                <a:spcPts val="0"/>
              </a:spcBef>
              <a:spcAft>
                <a:spcPts val="0"/>
              </a:spcAft>
              <a:buSzPts val="3000"/>
              <a:buNone/>
              <a:defRPr>
                <a:solidFill>
                  <a:schemeClr val="tx2"/>
                </a:solidFill>
              </a:defRPr>
            </a:lvl3pPr>
            <a:lvl4pPr lvl="3" eaLnBrk="1" hangingPunct="1">
              <a:spcBef>
                <a:spcPts val="0"/>
              </a:spcBef>
              <a:spcAft>
                <a:spcPts val="0"/>
              </a:spcAft>
              <a:buSzPts val="3000"/>
              <a:buNone/>
              <a:defRPr>
                <a:solidFill>
                  <a:schemeClr val="tx2"/>
                </a:solidFill>
              </a:defRPr>
            </a:lvl4pPr>
            <a:lvl5pPr lvl="4" eaLnBrk="1" hangingPunct="1">
              <a:spcBef>
                <a:spcPts val="0"/>
              </a:spcBef>
              <a:spcAft>
                <a:spcPts val="0"/>
              </a:spcAft>
              <a:buSzPts val="3000"/>
              <a:buNone/>
              <a:defRPr>
                <a:solidFill>
                  <a:schemeClr val="tx2"/>
                </a:solidFill>
              </a:defRPr>
            </a:lvl5pPr>
            <a:lvl6pPr lvl="5" eaLnBrk="1" hangingPunct="1">
              <a:spcBef>
                <a:spcPts val="0"/>
              </a:spcBef>
              <a:spcAft>
                <a:spcPts val="0"/>
              </a:spcAft>
              <a:buSzPts val="3000"/>
              <a:buNone/>
              <a:defRPr>
                <a:solidFill>
                  <a:schemeClr val="tx2"/>
                </a:solidFill>
              </a:defRPr>
            </a:lvl6pPr>
            <a:lvl7pPr lvl="6" eaLnBrk="1" hangingPunct="1">
              <a:spcBef>
                <a:spcPts val="0"/>
              </a:spcBef>
              <a:spcAft>
                <a:spcPts val="0"/>
              </a:spcAft>
              <a:buSzPts val="3000"/>
              <a:buNone/>
              <a:defRPr>
                <a:solidFill>
                  <a:schemeClr val="tx2"/>
                </a:solidFill>
              </a:defRPr>
            </a:lvl7pPr>
            <a:lvl8pPr lvl="7" eaLnBrk="1" hangingPunct="1">
              <a:spcBef>
                <a:spcPts val="0"/>
              </a:spcBef>
              <a:spcAft>
                <a:spcPts val="0"/>
              </a:spcAft>
              <a:buSzPts val="3000"/>
              <a:buNone/>
              <a:defRPr>
                <a:solidFill>
                  <a:schemeClr val="tx2"/>
                </a:solidFill>
              </a:defRPr>
            </a:lvl8pPr>
            <a:lvl9pPr lvl="8" eaLnBrk="1" hangingPunct="1">
              <a:spcBef>
                <a:spcPts val="0"/>
              </a:spcBef>
              <a:spcAft>
                <a:spcPts val="0"/>
              </a:spcAft>
              <a:buSzPts val="3000"/>
              <a:buNone/>
              <a:defRPr>
                <a:solidFill>
                  <a:schemeClr val="tx2"/>
                </a:solidFill>
              </a:defRPr>
            </a:lvl9pPr>
          </a:lstStyle>
          <a:p>
            <a:r>
              <a:rPr lang="es-ES" sz="2000" smtClean="0">
                <a:latin typeface="Calibri" panose="020F0502020204030204" pitchFamily="34" charset="0"/>
                <a:cs typeface="Calibri" panose="020F0502020204030204" pitchFamily="34" charset="0"/>
              </a:rPr>
              <a:t>4 TRANSFORMACIÓN DE RELACIONES </a:t>
            </a:r>
            <a:br>
              <a:rPr lang="es-ES" sz="2000" smtClean="0">
                <a:latin typeface="Calibri" panose="020F0502020204030204" pitchFamily="34" charset="0"/>
                <a:cs typeface="Calibri" panose="020F0502020204030204" pitchFamily="34" charset="0"/>
              </a:rPr>
            </a:br>
            <a:r>
              <a:rPr lang="es-ES" sz="2000" smtClean="0">
                <a:latin typeface="Calibri" panose="020F0502020204030204" pitchFamily="34" charset="0"/>
                <a:cs typeface="Calibri" panose="020F0502020204030204" pitchFamily="34" charset="0"/>
              </a:rPr>
              <a:t>f) Generalización y especialización</a:t>
            </a:r>
            <a:endParaRPr lang="es-E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27427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p26"/>
          <p:cNvSpPr txBox="1">
            <a:spLocks noGrp="1"/>
          </p:cNvSpPr>
          <p:nvPr>
            <p:ph type="body" idx="1"/>
          </p:nvPr>
        </p:nvSpPr>
        <p:spPr>
          <a:xfrm>
            <a:off x="384564" y="1635646"/>
            <a:ext cx="8939964" cy="3991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000" dirty="0">
                <a:latin typeface="Calibri" panose="020F0502020204030204" pitchFamily="34" charset="0"/>
                <a:cs typeface="Calibri" panose="020F0502020204030204" pitchFamily="34" charset="0"/>
              </a:rPr>
              <a:t>2. Se puede crear una tabla para cada subclase incorporando todos los atributos de la clase padre, y no crear una tabla para la superclase</a:t>
            </a:r>
            <a:endParaRPr sz="2000" dirty="0">
              <a:latin typeface="Calibri" panose="020F0502020204030204" pitchFamily="34" charset="0"/>
              <a:cs typeface="Calibri" panose="020F0502020204030204" pitchFamily="34" charset="0"/>
            </a:endParaRPr>
          </a:p>
          <a:p>
            <a:pPr marL="0" lvl="0" indent="0" algn="l" rtl="0">
              <a:spcBef>
                <a:spcPts val="1600"/>
              </a:spcBef>
              <a:spcAft>
                <a:spcPts val="0"/>
              </a:spcAft>
              <a:buNone/>
            </a:pPr>
            <a:r>
              <a:rPr lang="es" sz="2000" dirty="0" smtClean="0">
                <a:latin typeface="Calibri" panose="020F0502020204030204" pitchFamily="34" charset="0"/>
                <a:cs typeface="Calibri" panose="020F0502020204030204" pitchFamily="34" charset="0"/>
              </a:rPr>
              <a:t>directivos(</a:t>
            </a:r>
            <a:r>
              <a:rPr lang="es" sz="2000" u="sng" dirty="0" smtClean="0">
                <a:latin typeface="Calibri" panose="020F0502020204030204" pitchFamily="34" charset="0"/>
                <a:cs typeface="Calibri" panose="020F0502020204030204" pitchFamily="34" charset="0"/>
              </a:rPr>
              <a:t>DNI</a:t>
            </a:r>
            <a:r>
              <a:rPr lang="es" sz="2000" dirty="0" smtClean="0">
                <a:latin typeface="Calibri" panose="020F0502020204030204" pitchFamily="34" charset="0"/>
                <a:cs typeface="Calibri" panose="020F0502020204030204" pitchFamily="34" charset="0"/>
              </a:rPr>
              <a:t>,nombre,despacho</a:t>
            </a:r>
            <a:r>
              <a:rPr lang="es" sz="2000" dirty="0">
                <a:latin typeface="Calibri" panose="020F0502020204030204" pitchFamily="34" charset="0"/>
                <a:cs typeface="Calibri" panose="020F0502020204030204" pitchFamily="34" charset="0"/>
              </a:rPr>
              <a:t>)</a:t>
            </a:r>
            <a:endParaRPr sz="2000" dirty="0">
              <a:latin typeface="Calibri" panose="020F0502020204030204" pitchFamily="34" charset="0"/>
              <a:cs typeface="Calibri" panose="020F0502020204030204" pitchFamily="34" charset="0"/>
            </a:endParaRPr>
          </a:p>
          <a:p>
            <a:pPr marL="0" lvl="0" indent="0" algn="l" rtl="0">
              <a:spcBef>
                <a:spcPts val="1600"/>
              </a:spcBef>
              <a:spcAft>
                <a:spcPts val="0"/>
              </a:spcAft>
              <a:buNone/>
            </a:pPr>
            <a:r>
              <a:rPr lang="es" sz="2000" dirty="0">
                <a:latin typeface="Calibri" panose="020F0502020204030204" pitchFamily="34" charset="0"/>
                <a:cs typeface="Calibri" panose="020F0502020204030204" pitchFamily="34" charset="0"/>
              </a:rPr>
              <a:t>tecnicos(</a:t>
            </a:r>
            <a:r>
              <a:rPr lang="es" sz="2000" u="sng" dirty="0">
                <a:latin typeface="Calibri" panose="020F0502020204030204" pitchFamily="34" charset="0"/>
                <a:cs typeface="Calibri" panose="020F0502020204030204" pitchFamily="34" charset="0"/>
              </a:rPr>
              <a:t>DNI</a:t>
            </a:r>
            <a:r>
              <a:rPr lang="es" sz="2000" dirty="0">
                <a:latin typeface="Calibri" panose="020F0502020204030204" pitchFamily="34" charset="0"/>
                <a:cs typeface="Calibri" panose="020F0502020204030204" pitchFamily="34" charset="0"/>
              </a:rPr>
              <a:t>,nombre,puesto)</a:t>
            </a:r>
            <a:endParaRPr sz="2000" dirty="0">
              <a:latin typeface="Calibri" panose="020F0502020204030204" pitchFamily="34" charset="0"/>
              <a:cs typeface="Calibri" panose="020F0502020204030204" pitchFamily="34" charset="0"/>
            </a:endParaRPr>
          </a:p>
          <a:p>
            <a:pPr marL="0" lvl="0" indent="0" algn="l" rtl="0">
              <a:spcBef>
                <a:spcPts val="1600"/>
              </a:spcBef>
              <a:spcAft>
                <a:spcPts val="0"/>
              </a:spcAft>
              <a:buNone/>
            </a:pPr>
            <a:endParaRPr sz="2000" dirty="0">
              <a:latin typeface="Calibri" panose="020F0502020204030204" pitchFamily="34" charset="0"/>
              <a:cs typeface="Calibri" panose="020F0502020204030204" pitchFamily="34" charset="0"/>
            </a:endParaRPr>
          </a:p>
        </p:txBody>
      </p:sp>
      <p:pic>
        <p:nvPicPr>
          <p:cNvPr id="168" name="Google Shape;168;p26"/>
          <p:cNvPicPr preferRelativeResize="0"/>
          <p:nvPr/>
        </p:nvPicPr>
        <p:blipFill>
          <a:blip r:embed="rId3">
            <a:alphaModFix/>
          </a:blip>
          <a:stretch>
            <a:fillRect/>
          </a:stretch>
        </p:blipFill>
        <p:spPr>
          <a:xfrm>
            <a:off x="5419725" y="2581263"/>
            <a:ext cx="3724275" cy="2562225"/>
          </a:xfrm>
          <a:prstGeom prst="rect">
            <a:avLst/>
          </a:prstGeom>
          <a:noFill/>
          <a:ln>
            <a:noFill/>
          </a:ln>
        </p:spPr>
      </p:pic>
      <p:sp>
        <p:nvSpPr>
          <p:cNvPr id="169" name="Google Shape;169;p26"/>
          <p:cNvSpPr txBox="1"/>
          <p:nvPr/>
        </p:nvSpPr>
        <p:spPr>
          <a:xfrm>
            <a:off x="395536" y="3759014"/>
            <a:ext cx="4896544" cy="11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dirty="0">
                <a:solidFill>
                  <a:srgbClr val="92D050"/>
                </a:solidFill>
              </a:rPr>
              <a:t>En este caso, esta opción no es recomendable ya que es </a:t>
            </a:r>
            <a:r>
              <a:rPr lang="es" u="sng" dirty="0">
                <a:solidFill>
                  <a:srgbClr val="92D050"/>
                </a:solidFill>
              </a:rPr>
              <a:t>inclusiva</a:t>
            </a:r>
            <a:r>
              <a:rPr lang="es" dirty="0">
                <a:solidFill>
                  <a:srgbClr val="92D050"/>
                </a:solidFill>
              </a:rPr>
              <a:t> (puede ser directivo y técnico a la vez) y puede duplicarse información en la BD</a:t>
            </a:r>
            <a:endParaRPr dirty="0">
              <a:solidFill>
                <a:srgbClr val="92D050"/>
              </a:solidFill>
            </a:endParaRPr>
          </a:p>
        </p:txBody>
      </p:sp>
      <p:sp>
        <p:nvSpPr>
          <p:cNvPr id="8" name="Google Shape;15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s" sz="2000" dirty="0">
                <a:latin typeface="Calibri" panose="020F0502020204030204" pitchFamily="34" charset="0"/>
                <a:cs typeface="Calibri" panose="020F0502020204030204" pitchFamily="34" charset="0"/>
              </a:rPr>
              <a:t>4 TRANSFORMACIÓN DE RELACIONES </a:t>
            </a:r>
            <a:r>
              <a:rPr lang="es" sz="2000" dirty="0" smtClean="0">
                <a:latin typeface="Calibri" panose="020F0502020204030204" pitchFamily="34" charset="0"/>
                <a:cs typeface="Calibri" panose="020F0502020204030204" pitchFamily="34" charset="0"/>
              </a:rPr>
              <a:t/>
            </a:r>
            <a:br>
              <a:rPr lang="es" sz="2000" dirty="0" smtClean="0">
                <a:latin typeface="Calibri" panose="020F0502020204030204" pitchFamily="34" charset="0"/>
                <a:cs typeface="Calibri" panose="020F0502020204030204" pitchFamily="34" charset="0"/>
              </a:rPr>
            </a:br>
            <a:r>
              <a:rPr lang="es" sz="2000" dirty="0" smtClean="0">
                <a:latin typeface="Calibri" panose="020F0502020204030204" pitchFamily="34" charset="0"/>
                <a:cs typeface="Calibri" panose="020F0502020204030204" pitchFamily="34" charset="0"/>
              </a:rPr>
              <a:t>f)</a:t>
            </a:r>
            <a:r>
              <a:rPr lang="es" sz="2000" dirty="0" smtClean="0">
                <a:latin typeface="Calibri" panose="020F0502020204030204" pitchFamily="34" charset="0"/>
                <a:cs typeface="Calibri" panose="020F0502020204030204" pitchFamily="34" charset="0"/>
              </a:rPr>
              <a:t> </a:t>
            </a:r>
            <a:r>
              <a:rPr lang="es" sz="2000" dirty="0">
                <a:latin typeface="Calibri" panose="020F0502020204030204" pitchFamily="34" charset="0"/>
                <a:cs typeface="Calibri" panose="020F0502020204030204" pitchFamily="34" charset="0"/>
              </a:rPr>
              <a:t>Generalización y especialización</a:t>
            </a:r>
            <a:endParaRP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28559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5" name="Google Shape;175;p27"/>
          <p:cNvSpPr txBox="1">
            <a:spLocks noGrp="1"/>
          </p:cNvSpPr>
          <p:nvPr>
            <p:ph type="body" idx="1"/>
          </p:nvPr>
        </p:nvSpPr>
        <p:spPr>
          <a:xfrm>
            <a:off x="467544" y="17271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3. Se puede crear una sola tabla para la superclase, incorporando los atributos de todas las subclases y añadir, para distinguir el tipo de la superclase, un campo llamado “tipo”, que contendrá el tipo de subclase al que representa cada tupla. Además se añadirán todos los campos de las subclases</a:t>
            </a:r>
            <a:endParaRPr dirty="0"/>
          </a:p>
          <a:p>
            <a:pPr marL="0" lvl="0" indent="0" algn="l" rtl="0">
              <a:spcBef>
                <a:spcPts val="1600"/>
              </a:spcBef>
              <a:spcAft>
                <a:spcPts val="0"/>
              </a:spcAft>
              <a:buNone/>
            </a:pPr>
            <a:r>
              <a:rPr lang="es" dirty="0"/>
              <a:t>empleados(</a:t>
            </a:r>
            <a:r>
              <a:rPr lang="es" u="sng" dirty="0"/>
              <a:t>DNI</a:t>
            </a:r>
            <a:r>
              <a:rPr lang="es" dirty="0"/>
              <a:t>,nombre,tipo,despacho,puesto)</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176" name="Google Shape;176;p27"/>
          <p:cNvPicPr preferRelativeResize="0"/>
          <p:nvPr/>
        </p:nvPicPr>
        <p:blipFill>
          <a:blip r:embed="rId3">
            <a:alphaModFix/>
          </a:blip>
          <a:stretch>
            <a:fillRect/>
          </a:stretch>
        </p:blipFill>
        <p:spPr>
          <a:xfrm>
            <a:off x="5419725" y="2581263"/>
            <a:ext cx="3724275" cy="2562225"/>
          </a:xfrm>
          <a:prstGeom prst="rect">
            <a:avLst/>
          </a:prstGeom>
          <a:noFill/>
          <a:ln>
            <a:noFill/>
          </a:ln>
        </p:spPr>
      </p:pic>
      <p:sp>
        <p:nvSpPr>
          <p:cNvPr id="177" name="Google Shape;177;p27"/>
          <p:cNvSpPr txBox="1"/>
          <p:nvPr/>
        </p:nvSpPr>
        <p:spPr>
          <a:xfrm>
            <a:off x="347393" y="3939902"/>
            <a:ext cx="4656655" cy="6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b="1" dirty="0">
                <a:solidFill>
                  <a:srgbClr val="92D050"/>
                </a:solidFill>
                <a:latin typeface="Calibri" panose="020F0502020204030204" pitchFamily="34" charset="0"/>
                <a:cs typeface="Calibri" panose="020F0502020204030204" pitchFamily="34" charset="0"/>
              </a:rPr>
              <a:t>En este caso, esta opción no cumple que sea inclusiva</a:t>
            </a:r>
            <a:endParaRPr b="1" dirty="0">
              <a:solidFill>
                <a:srgbClr val="92D050"/>
              </a:solidFill>
              <a:latin typeface="Calibri" panose="020F0502020204030204" pitchFamily="34" charset="0"/>
              <a:cs typeface="Calibri" panose="020F0502020204030204" pitchFamily="34" charset="0"/>
            </a:endParaRPr>
          </a:p>
        </p:txBody>
      </p:sp>
      <p:sp>
        <p:nvSpPr>
          <p:cNvPr id="7" name="Google Shape;15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s" sz="2000" dirty="0">
                <a:latin typeface="Calibri" panose="020F0502020204030204" pitchFamily="34" charset="0"/>
                <a:cs typeface="Calibri" panose="020F0502020204030204" pitchFamily="34" charset="0"/>
              </a:rPr>
              <a:t>4 TRANSFORMACIÓN DE RELACIONES </a:t>
            </a:r>
            <a:r>
              <a:rPr lang="es" sz="2000" dirty="0" smtClean="0">
                <a:latin typeface="Calibri" panose="020F0502020204030204" pitchFamily="34" charset="0"/>
                <a:cs typeface="Calibri" panose="020F0502020204030204" pitchFamily="34" charset="0"/>
              </a:rPr>
              <a:t/>
            </a:r>
            <a:br>
              <a:rPr lang="es" sz="2000" dirty="0" smtClean="0">
                <a:latin typeface="Calibri" panose="020F0502020204030204" pitchFamily="34" charset="0"/>
                <a:cs typeface="Calibri" panose="020F0502020204030204" pitchFamily="34" charset="0"/>
              </a:rPr>
            </a:br>
            <a:r>
              <a:rPr lang="es" sz="2000" dirty="0" smtClean="0">
                <a:latin typeface="Calibri" panose="020F0502020204030204" pitchFamily="34" charset="0"/>
                <a:cs typeface="Calibri" panose="020F0502020204030204" pitchFamily="34" charset="0"/>
              </a:rPr>
              <a:t>f)</a:t>
            </a:r>
            <a:r>
              <a:rPr lang="es" sz="2000" dirty="0" smtClean="0">
                <a:latin typeface="Calibri" panose="020F0502020204030204" pitchFamily="34" charset="0"/>
                <a:cs typeface="Calibri" panose="020F0502020204030204" pitchFamily="34" charset="0"/>
              </a:rPr>
              <a:t> </a:t>
            </a:r>
            <a:r>
              <a:rPr lang="es" sz="2000" dirty="0">
                <a:latin typeface="Calibri" panose="020F0502020204030204" pitchFamily="34" charset="0"/>
                <a:cs typeface="Calibri" panose="020F0502020204030204" pitchFamily="34" charset="0"/>
              </a:rPr>
              <a:t>Generalización y especialización</a:t>
            </a:r>
            <a:endParaRP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62405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3" name="Google Shape;183;p28"/>
          <p:cNvSpPr txBox="1">
            <a:spLocks noGrp="1"/>
          </p:cNvSpPr>
          <p:nvPr>
            <p:ph type="body" idx="1"/>
          </p:nvPr>
        </p:nvSpPr>
        <p:spPr>
          <a:xfrm>
            <a:off x="282425" y="1732001"/>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4. Se puede crear una sola tabla para la superclase como en la opción anterior, pero en lugar de añadir un solo campo “tipo”, se añaden varios que indiquen si cumple un perfil</a:t>
            </a:r>
            <a:endParaRPr dirty="0"/>
          </a:p>
          <a:p>
            <a:pPr marL="0" lvl="0" indent="0" algn="l" rtl="0">
              <a:spcBef>
                <a:spcPts val="1600"/>
              </a:spcBef>
              <a:spcAft>
                <a:spcPts val="0"/>
              </a:spcAft>
              <a:buNone/>
            </a:pPr>
            <a:r>
              <a:rPr lang="es" dirty="0"/>
              <a:t>empleados(</a:t>
            </a:r>
            <a:r>
              <a:rPr lang="es" u="sng" dirty="0"/>
              <a:t>DNI</a:t>
            </a:r>
            <a:r>
              <a:rPr lang="es" dirty="0"/>
              <a:t>,nombre,despacho,puesto,</a:t>
            </a:r>
            <a:endParaRPr dirty="0"/>
          </a:p>
          <a:p>
            <a:pPr marL="0" lvl="0" indent="0" algn="l" rtl="0">
              <a:spcBef>
                <a:spcPts val="1600"/>
              </a:spcBef>
              <a:spcAft>
                <a:spcPts val="0"/>
              </a:spcAft>
              <a:buNone/>
            </a:pPr>
            <a:r>
              <a:rPr lang="es" dirty="0"/>
              <a:t>esDirectivo, esTecnico)</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184" name="Google Shape;184;p28"/>
          <p:cNvPicPr preferRelativeResize="0"/>
          <p:nvPr/>
        </p:nvPicPr>
        <p:blipFill>
          <a:blip r:embed="rId3">
            <a:alphaModFix/>
          </a:blip>
          <a:stretch>
            <a:fillRect/>
          </a:stretch>
        </p:blipFill>
        <p:spPr>
          <a:xfrm>
            <a:off x="5436096" y="2379512"/>
            <a:ext cx="2915816" cy="2121377"/>
          </a:xfrm>
          <a:prstGeom prst="rect">
            <a:avLst/>
          </a:prstGeom>
          <a:noFill/>
          <a:ln>
            <a:noFill/>
          </a:ln>
        </p:spPr>
      </p:pic>
      <p:sp>
        <p:nvSpPr>
          <p:cNvPr id="185" name="Google Shape;185;p28"/>
          <p:cNvSpPr txBox="1"/>
          <p:nvPr/>
        </p:nvSpPr>
        <p:spPr>
          <a:xfrm>
            <a:off x="282425" y="3885045"/>
            <a:ext cx="5369100" cy="6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b="1" u="sng" dirty="0">
                <a:solidFill>
                  <a:srgbClr val="92D050"/>
                </a:solidFill>
                <a:latin typeface="Calibri" panose="020F0502020204030204" pitchFamily="34" charset="0"/>
                <a:cs typeface="Calibri" panose="020F0502020204030204" pitchFamily="34" charset="0"/>
              </a:rPr>
              <a:t>En este caso, esta opción es muy chapucera e ineficiente</a:t>
            </a:r>
            <a:endParaRPr b="1" u="sng" dirty="0">
              <a:solidFill>
                <a:srgbClr val="92D050"/>
              </a:solidFill>
              <a:latin typeface="Calibri" panose="020F0502020204030204" pitchFamily="34" charset="0"/>
              <a:cs typeface="Calibri" panose="020F0502020204030204" pitchFamily="34" charset="0"/>
            </a:endParaRPr>
          </a:p>
        </p:txBody>
      </p:sp>
      <p:sp>
        <p:nvSpPr>
          <p:cNvPr id="7" name="Google Shape;15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s" sz="2000" dirty="0">
                <a:latin typeface="Calibri" panose="020F0502020204030204" pitchFamily="34" charset="0"/>
                <a:cs typeface="Calibri" panose="020F0502020204030204" pitchFamily="34" charset="0"/>
              </a:rPr>
              <a:t>4 TRANSFORMACIÓN DE RELACIONES </a:t>
            </a:r>
            <a:r>
              <a:rPr lang="es" sz="2000" dirty="0" smtClean="0">
                <a:latin typeface="Calibri" panose="020F0502020204030204" pitchFamily="34" charset="0"/>
                <a:cs typeface="Calibri" panose="020F0502020204030204" pitchFamily="34" charset="0"/>
              </a:rPr>
              <a:t/>
            </a:r>
            <a:br>
              <a:rPr lang="es" sz="2000" dirty="0" smtClean="0">
                <a:latin typeface="Calibri" panose="020F0502020204030204" pitchFamily="34" charset="0"/>
                <a:cs typeface="Calibri" panose="020F0502020204030204" pitchFamily="34" charset="0"/>
              </a:rPr>
            </a:br>
            <a:r>
              <a:rPr lang="es" sz="2000" dirty="0" smtClean="0">
                <a:latin typeface="Calibri" panose="020F0502020204030204" pitchFamily="34" charset="0"/>
                <a:cs typeface="Calibri" panose="020F0502020204030204" pitchFamily="34" charset="0"/>
              </a:rPr>
              <a:t>f)</a:t>
            </a:r>
            <a:r>
              <a:rPr lang="es" sz="2000" dirty="0" smtClean="0">
                <a:latin typeface="Calibri" panose="020F0502020204030204" pitchFamily="34" charset="0"/>
                <a:cs typeface="Calibri" panose="020F0502020204030204" pitchFamily="34" charset="0"/>
              </a:rPr>
              <a:t> </a:t>
            </a:r>
            <a:r>
              <a:rPr lang="es" sz="2000" dirty="0">
                <a:latin typeface="Calibri" panose="020F0502020204030204" pitchFamily="34" charset="0"/>
                <a:cs typeface="Calibri" panose="020F0502020204030204" pitchFamily="34" charset="0"/>
              </a:rPr>
              <a:t>Generalización y especialización</a:t>
            </a:r>
            <a:endParaRP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688753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0E4618-10BE-4EF5-9696-FE8DC20D16D6}"/>
              </a:ext>
            </a:extLst>
          </p:cNvPr>
          <p:cNvSpPr>
            <a:spLocks noGrp="1"/>
          </p:cNvSpPr>
          <p:nvPr>
            <p:ph type="title"/>
          </p:nvPr>
        </p:nvSpPr>
        <p:spPr>
          <a:xfrm>
            <a:off x="311700" y="411510"/>
            <a:ext cx="8520600" cy="572700"/>
          </a:xfrm>
        </p:spPr>
        <p:txBody>
          <a:bodyPr>
            <a:normAutofit fontScale="90000"/>
          </a:bodyPr>
          <a:lstStyle/>
          <a:p>
            <a:r>
              <a:rPr lang="es-ES" dirty="0"/>
              <a:t>Actividad</a:t>
            </a:r>
          </a:p>
        </p:txBody>
      </p:sp>
      <p:sp>
        <p:nvSpPr>
          <p:cNvPr id="3" name="Marcador de texto 2">
            <a:extLst>
              <a:ext uri="{FF2B5EF4-FFF2-40B4-BE49-F238E27FC236}">
                <a16:creationId xmlns:a16="http://schemas.microsoft.com/office/drawing/2014/main" id="{F882A1FD-4102-49C5-9C8F-A9FA5758E67B}"/>
              </a:ext>
            </a:extLst>
          </p:cNvPr>
          <p:cNvSpPr>
            <a:spLocks noGrp="1"/>
          </p:cNvSpPr>
          <p:nvPr>
            <p:ph type="body" idx="1"/>
          </p:nvPr>
        </p:nvSpPr>
        <p:spPr>
          <a:xfrm>
            <a:off x="467544" y="1687116"/>
            <a:ext cx="8208912" cy="3456384"/>
          </a:xfrm>
        </p:spPr>
        <p:txBody>
          <a:bodyPr>
            <a:noAutofit/>
          </a:bodyPr>
          <a:lstStyle/>
          <a:p>
            <a:pPr marL="36000" indent="0" algn="just">
              <a:buNone/>
            </a:pPr>
            <a:r>
              <a:rPr lang="es-ES" sz="1400" dirty="0">
                <a:latin typeface="Calibri" panose="020F0502020204030204" pitchFamily="34" charset="0"/>
                <a:cs typeface="Calibri" panose="020F0502020204030204" pitchFamily="34" charset="0"/>
              </a:rPr>
              <a:t>Se desea mecanizar la biblioteca de un centro educativo. </a:t>
            </a:r>
          </a:p>
          <a:p>
            <a:pPr marL="36000" indent="0" algn="just">
              <a:buNone/>
            </a:pPr>
            <a:endParaRPr lang="es-ES" sz="1400" dirty="0">
              <a:latin typeface="Calibri" panose="020F0502020204030204" pitchFamily="34" charset="0"/>
              <a:cs typeface="Calibri" panose="020F0502020204030204" pitchFamily="34" charset="0"/>
            </a:endParaRPr>
          </a:p>
          <a:p>
            <a:pPr marL="36000" indent="0" algn="just">
              <a:buNone/>
            </a:pPr>
            <a:r>
              <a:rPr lang="es-ES" sz="1400" dirty="0">
                <a:latin typeface="Calibri" panose="020F0502020204030204" pitchFamily="34" charset="0"/>
                <a:cs typeface="Calibri" panose="020F0502020204030204" pitchFamily="34" charset="0"/>
              </a:rPr>
              <a:t>En la biblioteca existen fichas de autores y libros. </a:t>
            </a:r>
          </a:p>
          <a:p>
            <a:pPr marL="36000" indent="0" algn="just">
              <a:buNone/>
            </a:pPr>
            <a:endParaRPr lang="es-ES" sz="1400" dirty="0">
              <a:latin typeface="Calibri" panose="020F0502020204030204" pitchFamily="34" charset="0"/>
              <a:cs typeface="Calibri" panose="020F0502020204030204" pitchFamily="34" charset="0"/>
            </a:endParaRPr>
          </a:p>
          <a:p>
            <a:pPr marL="36000" indent="0" algn="just">
              <a:buNone/>
            </a:pPr>
            <a:r>
              <a:rPr lang="es-ES" sz="1400" dirty="0">
                <a:latin typeface="Calibri" panose="020F0502020204030204" pitchFamily="34" charset="0"/>
                <a:cs typeface="Calibri" panose="020F0502020204030204" pitchFamily="34" charset="0"/>
              </a:rPr>
              <a:t>Un autor puede escribir varios libros y un libro puede ser escrito por varios autores. </a:t>
            </a:r>
          </a:p>
          <a:p>
            <a:pPr marL="36000" indent="0" algn="just">
              <a:buNone/>
            </a:pPr>
            <a:endParaRPr lang="es-ES" sz="1400" dirty="0">
              <a:latin typeface="Calibri" panose="020F0502020204030204" pitchFamily="34" charset="0"/>
              <a:cs typeface="Calibri" panose="020F0502020204030204" pitchFamily="34" charset="0"/>
            </a:endParaRPr>
          </a:p>
          <a:p>
            <a:pPr marL="36000" indent="0" algn="just">
              <a:buNone/>
            </a:pPr>
            <a:r>
              <a:rPr lang="es-ES" sz="1400" dirty="0">
                <a:latin typeface="Calibri" panose="020F0502020204030204" pitchFamily="34" charset="0"/>
                <a:cs typeface="Calibri" panose="020F0502020204030204" pitchFamily="34" charset="0"/>
              </a:rPr>
              <a:t>Un libro está formado por ejemplares que son los que se prestan a los usuarios. Así un libro tiene muchos ejemplares y un ejemplar pertenece sólo a un </a:t>
            </a:r>
            <a:r>
              <a:rPr lang="es-ES" sz="1400" dirty="0" smtClean="0">
                <a:latin typeface="Calibri" panose="020F0502020204030204" pitchFamily="34" charset="0"/>
                <a:cs typeface="Calibri" panose="020F0502020204030204" pitchFamily="34" charset="0"/>
              </a:rPr>
              <a:t>libro. De </a:t>
            </a:r>
            <a:r>
              <a:rPr lang="es-ES" sz="1400" dirty="0">
                <a:latin typeface="Calibri" panose="020F0502020204030204" pitchFamily="34" charset="0"/>
                <a:cs typeface="Calibri" panose="020F0502020204030204" pitchFamily="34" charset="0"/>
              </a:rPr>
              <a:t>los ejemplares nos interesa saber la localización dentro de la biblioteca. </a:t>
            </a:r>
          </a:p>
          <a:p>
            <a:pPr marL="36000" indent="0" algn="just">
              <a:buNone/>
            </a:pPr>
            <a:endParaRPr lang="es-ES" sz="1400" dirty="0">
              <a:latin typeface="Calibri" panose="020F0502020204030204" pitchFamily="34" charset="0"/>
              <a:cs typeface="Calibri" panose="020F0502020204030204" pitchFamily="34" charset="0"/>
            </a:endParaRPr>
          </a:p>
          <a:p>
            <a:pPr marL="36000" indent="0" algn="just">
              <a:buNone/>
            </a:pPr>
            <a:r>
              <a:rPr lang="es-ES" sz="1400" dirty="0">
                <a:latin typeface="Calibri" panose="020F0502020204030204" pitchFamily="34" charset="0"/>
                <a:cs typeface="Calibri" panose="020F0502020204030204" pitchFamily="34" charset="0"/>
              </a:rPr>
              <a:t>Los ejemplares son prestados a usuarios, un usuario puede tomar prestados varios ejemplares y un ejemplar puede ser prestado a varios usuarios. </a:t>
            </a:r>
          </a:p>
          <a:p>
            <a:pPr marL="36000" indent="0" algn="just">
              <a:buNone/>
            </a:pPr>
            <a:endParaRPr lang="es-ES" sz="1400" dirty="0">
              <a:latin typeface="Calibri" panose="020F0502020204030204" pitchFamily="34" charset="0"/>
              <a:cs typeface="Calibri" panose="020F0502020204030204" pitchFamily="34" charset="0"/>
            </a:endParaRPr>
          </a:p>
          <a:p>
            <a:pPr marL="36000" indent="0" algn="just">
              <a:buNone/>
            </a:pPr>
            <a:r>
              <a:rPr lang="es-ES" sz="1400" dirty="0">
                <a:latin typeface="Calibri" panose="020F0502020204030204" pitchFamily="34" charset="0"/>
                <a:cs typeface="Calibri" panose="020F0502020204030204" pitchFamily="34" charset="0"/>
              </a:rPr>
              <a:t>Del préstamo nos interesa saber la fecha del préstamo y la de devolución.</a:t>
            </a:r>
          </a:p>
        </p:txBody>
      </p:sp>
    </p:spTree>
    <p:extLst>
      <p:ext uri="{BB962C8B-B14F-4D97-AF65-F5344CB8AC3E}">
        <p14:creationId xmlns:p14="http://schemas.microsoft.com/office/powerpoint/2010/main" val="816337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C30E59-DC05-481F-BB30-EA5C996C66CA}"/>
              </a:ext>
            </a:extLst>
          </p:cNvPr>
          <p:cNvSpPr>
            <a:spLocks noGrp="1"/>
          </p:cNvSpPr>
          <p:nvPr>
            <p:ph type="title"/>
          </p:nvPr>
        </p:nvSpPr>
        <p:spPr/>
        <p:txBody>
          <a:bodyPr>
            <a:normAutofit fontScale="90000"/>
          </a:bodyPr>
          <a:lstStyle/>
          <a:p>
            <a:r>
              <a:rPr lang="es-ES" dirty="0"/>
              <a:t>Casos </a:t>
            </a:r>
            <a:r>
              <a:rPr lang="es-ES" dirty="0" smtClean="0"/>
              <a:t>prácticos resueltos</a:t>
            </a:r>
            <a:endParaRPr lang="es-ES" dirty="0"/>
          </a:p>
        </p:txBody>
      </p:sp>
      <p:sp>
        <p:nvSpPr>
          <p:cNvPr id="3" name="Marcador de texto 2">
            <a:extLst>
              <a:ext uri="{FF2B5EF4-FFF2-40B4-BE49-F238E27FC236}">
                <a16:creationId xmlns:a16="http://schemas.microsoft.com/office/drawing/2014/main" id="{48685C2E-99D7-4728-9CD8-C8C07ACD20D0}"/>
              </a:ext>
            </a:extLst>
          </p:cNvPr>
          <p:cNvSpPr>
            <a:spLocks noGrp="1"/>
          </p:cNvSpPr>
          <p:nvPr>
            <p:ph type="body" idx="1"/>
          </p:nvPr>
        </p:nvSpPr>
        <p:spPr>
          <a:xfrm>
            <a:off x="311700" y="2499742"/>
            <a:ext cx="8626745" cy="1276698"/>
          </a:xfrm>
        </p:spPr>
        <p:txBody>
          <a:bodyPr>
            <a:normAutofit/>
          </a:bodyPr>
          <a:lstStyle/>
          <a:p>
            <a:r>
              <a:rPr lang="es-ES" sz="2000" dirty="0">
                <a:latin typeface="Calibri" panose="020F0502020204030204" pitchFamily="34" charset="0"/>
                <a:cs typeface="Calibri" panose="020F0502020204030204" pitchFamily="34" charset="0"/>
              </a:rPr>
              <a:t>Ver ejemplos de fotocopias</a:t>
            </a:r>
          </a:p>
          <a:p>
            <a:r>
              <a:rPr lang="es-ES" sz="2000" dirty="0">
                <a:latin typeface="Calibri" panose="020F0502020204030204" pitchFamily="34" charset="0"/>
                <a:cs typeface="Calibri" panose="020F0502020204030204" pitchFamily="34" charset="0"/>
              </a:rPr>
              <a:t>Pg. 70-74  libro: Sistemas gestores de bases de datos. Editorial Mc. Graw Hill</a:t>
            </a:r>
          </a:p>
        </p:txBody>
      </p:sp>
    </p:spTree>
    <p:extLst>
      <p:ext uri="{BB962C8B-B14F-4D97-AF65-F5344CB8AC3E}">
        <p14:creationId xmlns:p14="http://schemas.microsoft.com/office/powerpoint/2010/main" val="14085726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EEBF4D5-427F-41B1-AA88-B7997F8463CA}"/>
              </a:ext>
            </a:extLst>
          </p:cNvPr>
          <p:cNvPicPr>
            <a:picLocks noChangeAspect="1"/>
          </p:cNvPicPr>
          <p:nvPr/>
        </p:nvPicPr>
        <p:blipFill rotWithShape="1">
          <a:blip r:embed="rId2"/>
          <a:srcRect l="22550" t="17785" r="21819" b="21986"/>
          <a:stretch/>
        </p:blipFill>
        <p:spPr>
          <a:xfrm>
            <a:off x="1115616" y="699542"/>
            <a:ext cx="6624737" cy="4032447"/>
          </a:xfrm>
          <a:prstGeom prst="rect">
            <a:avLst/>
          </a:prstGeom>
        </p:spPr>
      </p:pic>
    </p:spTree>
    <p:extLst>
      <p:ext uri="{BB962C8B-B14F-4D97-AF65-F5344CB8AC3E}">
        <p14:creationId xmlns:p14="http://schemas.microsoft.com/office/powerpoint/2010/main" val="610226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AutoNum type="arabicPeriod"/>
            </a:pPr>
            <a:r>
              <a:rPr lang="es" dirty="0"/>
              <a:t>El modelo relacional</a:t>
            </a:r>
            <a:endParaRPr dirty="0"/>
          </a:p>
        </p:txBody>
      </p:sp>
      <p:sp>
        <p:nvSpPr>
          <p:cNvPr id="69" name="Google Shape;69;p15"/>
          <p:cNvSpPr txBox="1">
            <a:spLocks noGrp="1"/>
          </p:cNvSpPr>
          <p:nvPr>
            <p:ph type="body" idx="1"/>
          </p:nvPr>
        </p:nvSpPr>
        <p:spPr>
          <a:xfrm>
            <a:off x="755576" y="1635646"/>
            <a:ext cx="8136904" cy="3384376"/>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sz="2000" dirty="0">
                <a:latin typeface="Calibri" panose="020F0502020204030204" pitchFamily="34" charset="0"/>
                <a:cs typeface="Calibri" panose="020F0502020204030204" pitchFamily="34" charset="0"/>
              </a:rPr>
              <a:t>El objetivo principal del modelo relacional es proteger al usuario de la obligación de conocer las estructuras de datos físicas con las que se representa la información de una base de datos</a:t>
            </a:r>
            <a:endParaRPr sz="2000" dirty="0">
              <a:latin typeface="Calibri" panose="020F0502020204030204" pitchFamily="34" charset="0"/>
              <a:cs typeface="Calibri" panose="020F0502020204030204" pitchFamily="34" charset="0"/>
            </a:endParaRPr>
          </a:p>
          <a:p>
            <a:pPr marL="0" lvl="0" indent="0" algn="l" rtl="0">
              <a:lnSpc>
                <a:spcPct val="100000"/>
              </a:lnSpc>
              <a:spcBef>
                <a:spcPts val="1600"/>
              </a:spcBef>
              <a:spcAft>
                <a:spcPts val="0"/>
              </a:spcAft>
              <a:buNone/>
            </a:pPr>
            <a:r>
              <a:rPr lang="es" sz="2000" dirty="0">
                <a:latin typeface="Calibri" panose="020F0502020204030204" pitchFamily="34" charset="0"/>
                <a:cs typeface="Calibri" panose="020F0502020204030204" pitchFamily="34" charset="0"/>
              </a:rPr>
              <a:t>Es el modelo más utilizado en la actualidad para modelar problemas reales y administrar datos dinámicamente</a:t>
            </a:r>
            <a:endParaRPr sz="2000" dirty="0">
              <a:latin typeface="Calibri" panose="020F0502020204030204" pitchFamily="34" charset="0"/>
              <a:cs typeface="Calibri" panose="020F0502020204030204" pitchFamily="34" charset="0"/>
            </a:endParaRPr>
          </a:p>
          <a:p>
            <a:pPr marL="457200" lvl="0" indent="-342900" algn="l" rtl="0">
              <a:lnSpc>
                <a:spcPct val="100000"/>
              </a:lnSpc>
              <a:spcBef>
                <a:spcPts val="1600"/>
              </a:spcBef>
              <a:spcAft>
                <a:spcPts val="0"/>
              </a:spcAft>
              <a:buSzPts val="1800"/>
              <a:buChar char="●"/>
            </a:pPr>
            <a:r>
              <a:rPr lang="es" sz="2000" dirty="0">
                <a:latin typeface="Calibri" panose="020F0502020204030204" pitchFamily="34" charset="0"/>
                <a:cs typeface="Calibri" panose="020F0502020204030204" pitchFamily="34" charset="0"/>
              </a:rPr>
              <a:t>La relación es el elemento fundamental del modelo. Los usuarios ven la base de datos como una colección de relaciones.</a:t>
            </a:r>
          </a:p>
          <a:p>
            <a:pPr marL="457200" lvl="0" indent="-342900" algn="l" rtl="0">
              <a:lnSpc>
                <a:spcPct val="100000"/>
              </a:lnSpc>
              <a:spcBef>
                <a:spcPts val="0"/>
              </a:spcBef>
              <a:spcAft>
                <a:spcPts val="0"/>
              </a:spcAft>
              <a:buSzPts val="1800"/>
              <a:buChar char="●"/>
            </a:pPr>
            <a:r>
              <a:rPr lang="es" sz="2000" dirty="0" smtClean="0">
                <a:latin typeface="Calibri" panose="020F0502020204030204" pitchFamily="34" charset="0"/>
                <a:cs typeface="Calibri" panose="020F0502020204030204" pitchFamily="34" charset="0"/>
              </a:rPr>
              <a:t>El </a:t>
            </a:r>
            <a:r>
              <a:rPr lang="es" sz="2000" dirty="0">
                <a:latin typeface="Calibri" panose="020F0502020204030204" pitchFamily="34" charset="0"/>
                <a:cs typeface="Calibri" panose="020F0502020204030204" pitchFamily="34" charset="0"/>
              </a:rPr>
              <a:t>modelo relacional es independiente de la forma en que se almacenan los datos y de la forma de representarlos.</a:t>
            </a:r>
            <a:endParaRPr sz="2000" dirty="0">
              <a:latin typeface="Calibri" panose="020F0502020204030204" pitchFamily="34" charset="0"/>
              <a:cs typeface="Calibri" panose="020F050202020403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977CCAA-7376-480E-B6B5-8EF24056AFA3}"/>
              </a:ext>
            </a:extLst>
          </p:cNvPr>
          <p:cNvPicPr>
            <a:picLocks noChangeAspect="1"/>
          </p:cNvPicPr>
          <p:nvPr/>
        </p:nvPicPr>
        <p:blipFill rotWithShape="1">
          <a:blip r:embed="rId2"/>
          <a:srcRect l="21649" t="14715" r="22681" b="27140"/>
          <a:stretch/>
        </p:blipFill>
        <p:spPr>
          <a:xfrm>
            <a:off x="683568" y="195486"/>
            <a:ext cx="7782147" cy="4569845"/>
          </a:xfrm>
          <a:prstGeom prst="rect">
            <a:avLst/>
          </a:prstGeom>
        </p:spPr>
      </p:pic>
    </p:spTree>
    <p:extLst>
      <p:ext uri="{BB962C8B-B14F-4D97-AF65-F5344CB8AC3E}">
        <p14:creationId xmlns:p14="http://schemas.microsoft.com/office/powerpoint/2010/main" val="21030847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576B526-4675-44B1-82DB-3F80A599690A}"/>
              </a:ext>
            </a:extLst>
          </p:cNvPr>
          <p:cNvSpPr/>
          <p:nvPr/>
        </p:nvSpPr>
        <p:spPr>
          <a:xfrm>
            <a:off x="611560" y="915566"/>
            <a:ext cx="7488832" cy="3693319"/>
          </a:xfrm>
          <a:prstGeom prst="rect">
            <a:avLst/>
          </a:prstGeom>
        </p:spPr>
        <p:txBody>
          <a:bodyPr wrap="square">
            <a:spAutoFit/>
          </a:bodyPr>
          <a:lstStyle/>
          <a:p>
            <a:r>
              <a:rPr lang="es-ES" dirty="0">
                <a:solidFill>
                  <a:srgbClr val="92D050"/>
                </a:solidFill>
                <a:latin typeface="Calibri" panose="020F0502020204030204" pitchFamily="34" charset="0"/>
                <a:cs typeface="Calibri" panose="020F0502020204030204" pitchFamily="34" charset="0"/>
              </a:rPr>
              <a:t>Paso al modelo relacional:</a:t>
            </a:r>
          </a:p>
          <a:p>
            <a:endParaRPr lang="es-ES" dirty="0">
              <a:latin typeface="Calibri" panose="020F0502020204030204" pitchFamily="34" charset="0"/>
              <a:cs typeface="Calibri" panose="020F0502020204030204" pitchFamily="34" charset="0"/>
            </a:endParaRPr>
          </a:p>
          <a:p>
            <a:endParaRPr lang="es-ES" dirty="0">
              <a:latin typeface="Calibri" panose="020F0502020204030204" pitchFamily="34" charset="0"/>
              <a:cs typeface="Calibri" panose="020F0502020204030204" pitchFamily="34" charset="0"/>
            </a:endParaRPr>
          </a:p>
          <a:p>
            <a:r>
              <a:rPr lang="es-ES" dirty="0">
                <a:latin typeface="Calibri" panose="020F0502020204030204" pitchFamily="34" charset="0"/>
                <a:cs typeface="Calibri" panose="020F0502020204030204" pitchFamily="34" charset="0"/>
              </a:rPr>
              <a:t>DIRECTOR (</a:t>
            </a:r>
            <a:r>
              <a:rPr lang="es-ES" b="1" dirty="0">
                <a:latin typeface="Calibri" panose="020F0502020204030204" pitchFamily="34" charset="0"/>
                <a:cs typeface="Calibri" panose="020F0502020204030204" pitchFamily="34" charset="0"/>
              </a:rPr>
              <a:t>Nombre</a:t>
            </a:r>
            <a:r>
              <a:rPr lang="es-ES" dirty="0">
                <a:latin typeface="Calibri" panose="020F0502020204030204" pitchFamily="34" charset="0"/>
                <a:cs typeface="Calibri" panose="020F0502020204030204" pitchFamily="34" charset="0"/>
              </a:rPr>
              <a:t>, Nacionalidad)</a:t>
            </a:r>
          </a:p>
          <a:p>
            <a:r>
              <a:rPr lang="es-ES" dirty="0">
                <a:latin typeface="Calibri" panose="020F0502020204030204" pitchFamily="34" charset="0"/>
                <a:cs typeface="Calibri" panose="020F0502020204030204" pitchFamily="34" charset="0"/>
              </a:rPr>
              <a:t>PELÍCULA (</a:t>
            </a:r>
            <a:r>
              <a:rPr lang="es-ES" b="1" dirty="0">
                <a:latin typeface="Calibri" panose="020F0502020204030204" pitchFamily="34" charset="0"/>
                <a:cs typeface="Calibri" panose="020F0502020204030204" pitchFamily="34" charset="0"/>
              </a:rPr>
              <a:t>Título</a:t>
            </a:r>
            <a:r>
              <a:rPr lang="es-ES" dirty="0">
                <a:latin typeface="Calibri" panose="020F0502020204030204" pitchFamily="34" charset="0"/>
                <a:cs typeface="Calibri" panose="020F0502020204030204" pitchFamily="34" charset="0"/>
              </a:rPr>
              <a:t>, Nacionalidad, Productor, Fecha, </a:t>
            </a:r>
            <a:r>
              <a:rPr lang="es-ES" dirty="0" err="1">
                <a:latin typeface="Calibri" panose="020F0502020204030204" pitchFamily="34" charset="0"/>
                <a:cs typeface="Calibri" panose="020F0502020204030204" pitchFamily="34" charset="0"/>
              </a:rPr>
              <a:t>Nombre_director</a:t>
            </a:r>
            <a:r>
              <a:rPr lang="es-ES" dirty="0">
                <a:latin typeface="Calibri" panose="020F0502020204030204" pitchFamily="34" charset="0"/>
                <a:cs typeface="Calibri" panose="020F0502020204030204" pitchFamily="34" charset="0"/>
              </a:rPr>
              <a:t>)</a:t>
            </a:r>
          </a:p>
          <a:p>
            <a:r>
              <a:rPr lang="es-ES" dirty="0">
                <a:latin typeface="Calibri" panose="020F0502020204030204" pitchFamily="34" charset="0"/>
                <a:cs typeface="Calibri" panose="020F0502020204030204" pitchFamily="34" charset="0"/>
              </a:rPr>
              <a:t>ACTOR (</a:t>
            </a:r>
            <a:r>
              <a:rPr lang="es-ES" b="1" dirty="0">
                <a:latin typeface="Calibri" panose="020F0502020204030204" pitchFamily="34" charset="0"/>
                <a:cs typeface="Calibri" panose="020F0502020204030204" pitchFamily="34" charset="0"/>
              </a:rPr>
              <a:t>Nombre</a:t>
            </a:r>
            <a:r>
              <a:rPr lang="es-ES" dirty="0">
                <a:latin typeface="Calibri" panose="020F0502020204030204" pitchFamily="34" charset="0"/>
                <a:cs typeface="Calibri" panose="020F0502020204030204" pitchFamily="34" charset="0"/>
              </a:rPr>
              <a:t>, Nacionalidad, Sexo)</a:t>
            </a:r>
          </a:p>
          <a:p>
            <a:r>
              <a:rPr lang="es-ES" dirty="0">
                <a:latin typeface="Calibri" panose="020F0502020204030204" pitchFamily="34" charset="0"/>
                <a:cs typeface="Calibri" panose="020F0502020204030204" pitchFamily="34" charset="0"/>
              </a:rPr>
              <a:t>PARTICIPA (</a:t>
            </a:r>
            <a:r>
              <a:rPr lang="es-ES" b="1" dirty="0">
                <a:latin typeface="Calibri" panose="020F0502020204030204" pitchFamily="34" charset="0"/>
                <a:cs typeface="Calibri" panose="020F0502020204030204" pitchFamily="34" charset="0"/>
              </a:rPr>
              <a:t>Título, </a:t>
            </a:r>
            <a:r>
              <a:rPr lang="es-ES" b="1" dirty="0" err="1">
                <a:latin typeface="Calibri" panose="020F0502020204030204" pitchFamily="34" charset="0"/>
                <a:cs typeface="Calibri" panose="020F0502020204030204" pitchFamily="34" charset="0"/>
              </a:rPr>
              <a:t>Nombre_actor</a:t>
            </a:r>
            <a:r>
              <a:rPr lang="es-ES" b="1" dirty="0">
                <a:latin typeface="Calibri" panose="020F0502020204030204" pitchFamily="34" charset="0"/>
                <a:cs typeface="Calibri" panose="020F0502020204030204" pitchFamily="34" charset="0"/>
              </a:rPr>
              <a:t>, </a:t>
            </a:r>
            <a:r>
              <a:rPr lang="es-ES" dirty="0" err="1">
                <a:latin typeface="Calibri" panose="020F0502020204030204" pitchFamily="34" charset="0"/>
                <a:cs typeface="Calibri" panose="020F0502020204030204" pitchFamily="34" charset="0"/>
              </a:rPr>
              <a:t>Tipo_partipación</a:t>
            </a:r>
            <a:r>
              <a:rPr lang="es-ES" dirty="0">
                <a:latin typeface="Calibri" panose="020F0502020204030204" pitchFamily="34" charset="0"/>
                <a:cs typeface="Calibri" panose="020F0502020204030204" pitchFamily="34" charset="0"/>
              </a:rPr>
              <a:t>)</a:t>
            </a:r>
          </a:p>
          <a:p>
            <a:r>
              <a:rPr lang="es-ES" dirty="0">
                <a:latin typeface="Calibri" panose="020F0502020204030204" pitchFamily="34" charset="0"/>
                <a:cs typeface="Calibri" panose="020F0502020204030204" pitchFamily="34" charset="0"/>
              </a:rPr>
              <a:t>EJEMPLAR (</a:t>
            </a:r>
            <a:r>
              <a:rPr lang="es-ES" b="1" dirty="0">
                <a:latin typeface="Calibri" panose="020F0502020204030204" pitchFamily="34" charset="0"/>
                <a:cs typeface="Calibri" panose="020F0502020204030204" pitchFamily="34" charset="0"/>
              </a:rPr>
              <a:t>Título, </a:t>
            </a:r>
            <a:r>
              <a:rPr lang="es-ES" dirty="0" err="1">
                <a:latin typeface="Calibri" panose="020F0502020204030204" pitchFamily="34" charset="0"/>
                <a:cs typeface="Calibri" panose="020F0502020204030204" pitchFamily="34" charset="0"/>
              </a:rPr>
              <a:t>Num_ejemplar</a:t>
            </a:r>
            <a:r>
              <a:rPr lang="es-ES" dirty="0">
                <a:latin typeface="Calibri" panose="020F0502020204030204" pitchFamily="34" charset="0"/>
                <a:cs typeface="Calibri" panose="020F0502020204030204" pitchFamily="34" charset="0"/>
              </a:rPr>
              <a:t>, Conservación)</a:t>
            </a:r>
          </a:p>
          <a:p>
            <a:r>
              <a:rPr lang="es-ES" dirty="0">
                <a:latin typeface="Calibri" panose="020F0502020204030204" pitchFamily="34" charset="0"/>
                <a:cs typeface="Calibri" panose="020F0502020204030204" pitchFamily="34" charset="0"/>
              </a:rPr>
              <a:t>ALQUILADO (</a:t>
            </a:r>
            <a:r>
              <a:rPr lang="es-ES" b="1" dirty="0">
                <a:latin typeface="Calibri" panose="020F0502020204030204" pitchFamily="34" charset="0"/>
                <a:cs typeface="Calibri" panose="020F0502020204030204" pitchFamily="34" charset="0"/>
              </a:rPr>
              <a:t>Título</a:t>
            </a:r>
            <a:r>
              <a:rPr lang="es-ES" dirty="0">
                <a:latin typeface="Calibri" panose="020F0502020204030204" pitchFamily="34" charset="0"/>
                <a:cs typeface="Calibri" panose="020F0502020204030204" pitchFamily="34" charset="0"/>
              </a:rPr>
              <a:t>, </a:t>
            </a:r>
            <a:r>
              <a:rPr lang="es-ES" dirty="0" err="1">
                <a:latin typeface="Calibri" panose="020F0502020204030204" pitchFamily="34" charset="0"/>
                <a:cs typeface="Calibri" panose="020F0502020204030204" pitchFamily="34" charset="0"/>
              </a:rPr>
              <a:t>Num_ejemplar</a:t>
            </a:r>
            <a:r>
              <a:rPr lang="es-ES" b="1" dirty="0">
                <a:latin typeface="Calibri" panose="020F0502020204030204" pitchFamily="34" charset="0"/>
                <a:cs typeface="Calibri" panose="020F0502020204030204" pitchFamily="34" charset="0"/>
              </a:rPr>
              <a:t>, </a:t>
            </a:r>
            <a:r>
              <a:rPr lang="es-ES" b="1" dirty="0" err="1">
                <a:latin typeface="Calibri" panose="020F0502020204030204" pitchFamily="34" charset="0"/>
                <a:cs typeface="Calibri" panose="020F0502020204030204" pitchFamily="34" charset="0"/>
              </a:rPr>
              <a:t>DNI_socio</a:t>
            </a:r>
            <a:r>
              <a:rPr lang="es-ES" dirty="0">
                <a:latin typeface="Calibri" panose="020F0502020204030204" pitchFamily="34" charset="0"/>
                <a:cs typeface="Calibri" panose="020F0502020204030204" pitchFamily="34" charset="0"/>
              </a:rPr>
              <a:t>, </a:t>
            </a:r>
            <a:r>
              <a:rPr lang="es-ES" dirty="0" err="1">
                <a:latin typeface="Calibri" panose="020F0502020204030204" pitchFamily="34" charset="0"/>
                <a:cs typeface="Calibri" panose="020F0502020204030204" pitchFamily="34" charset="0"/>
              </a:rPr>
              <a:t>Fecha_comienzo</a:t>
            </a:r>
            <a:r>
              <a:rPr lang="es-ES" dirty="0">
                <a:latin typeface="Calibri" panose="020F0502020204030204" pitchFamily="34" charset="0"/>
                <a:cs typeface="Calibri" panose="020F0502020204030204" pitchFamily="34" charset="0"/>
              </a:rPr>
              <a:t>, </a:t>
            </a:r>
            <a:r>
              <a:rPr lang="es-ES" dirty="0" err="1">
                <a:latin typeface="Calibri" panose="020F0502020204030204" pitchFamily="34" charset="0"/>
                <a:cs typeface="Calibri" panose="020F0502020204030204" pitchFamily="34" charset="0"/>
              </a:rPr>
              <a:t>Fecha_fin</a:t>
            </a:r>
            <a:r>
              <a:rPr lang="es-ES" dirty="0">
                <a:latin typeface="Calibri" panose="020F0502020204030204" pitchFamily="34" charset="0"/>
                <a:cs typeface="Calibri" panose="020F0502020204030204" pitchFamily="34" charset="0"/>
              </a:rPr>
              <a:t>)</a:t>
            </a:r>
          </a:p>
          <a:p>
            <a:r>
              <a:rPr lang="es-ES" dirty="0">
                <a:latin typeface="Calibri" panose="020F0502020204030204" pitchFamily="34" charset="0"/>
                <a:cs typeface="Calibri" panose="020F0502020204030204" pitchFamily="34" charset="0"/>
              </a:rPr>
              <a:t>SOCIO </a:t>
            </a:r>
            <a:r>
              <a:rPr lang="es-ES" b="1" dirty="0">
                <a:latin typeface="Calibri" panose="020F0502020204030204" pitchFamily="34" charset="0"/>
                <a:cs typeface="Calibri" panose="020F0502020204030204" pitchFamily="34" charset="0"/>
              </a:rPr>
              <a:t>(DNI</a:t>
            </a:r>
            <a:r>
              <a:rPr lang="es-ES" dirty="0">
                <a:latin typeface="Calibri" panose="020F0502020204030204" pitchFamily="34" charset="0"/>
                <a:cs typeface="Calibri" panose="020F0502020204030204" pitchFamily="34" charset="0"/>
              </a:rPr>
              <a:t>, Nombre, Dirección, Teléfono, </a:t>
            </a:r>
            <a:r>
              <a:rPr lang="es-ES" dirty="0" err="1">
                <a:latin typeface="Calibri" panose="020F0502020204030204" pitchFamily="34" charset="0"/>
                <a:cs typeface="Calibri" panose="020F0502020204030204" pitchFamily="34" charset="0"/>
              </a:rPr>
              <a:t>Avalado_por</a:t>
            </a:r>
            <a:r>
              <a:rPr lang="es-ES" dirty="0">
                <a:latin typeface="Calibri" panose="020F0502020204030204" pitchFamily="34" charset="0"/>
                <a:cs typeface="Calibri" panose="020F0502020204030204" pitchFamily="34" charset="0"/>
              </a:rPr>
              <a:t>)</a:t>
            </a:r>
          </a:p>
          <a:p>
            <a:endParaRPr lang="es-ES" dirty="0">
              <a:latin typeface="Calibri" panose="020F0502020204030204" pitchFamily="34" charset="0"/>
              <a:cs typeface="Calibri" panose="020F0502020204030204" pitchFamily="34" charset="0"/>
            </a:endParaRPr>
          </a:p>
          <a:p>
            <a:r>
              <a:rPr lang="es-ES" dirty="0">
                <a:latin typeface="Calibri" panose="020F0502020204030204" pitchFamily="34" charset="0"/>
                <a:cs typeface="Calibri" panose="020F0502020204030204" pitchFamily="34" charset="0"/>
              </a:rPr>
              <a:t>NOTA: Se supone que un socio puede alquilar el mismo ejemplar más de una vez (aunque nunca en la misma </a:t>
            </a:r>
            <a:r>
              <a:rPr lang="es-ES" dirty="0" smtClean="0">
                <a:latin typeface="Calibri" panose="020F0502020204030204" pitchFamily="34" charset="0"/>
                <a:cs typeface="Calibri" panose="020F0502020204030204" pitchFamily="34" charset="0"/>
              </a:rPr>
              <a:t>fecha)</a:t>
            </a:r>
            <a:endParaRPr lang="es-E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631311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D8E3504-4B25-4D13-8E5C-5ECFDF07C001}"/>
              </a:ext>
            </a:extLst>
          </p:cNvPr>
          <p:cNvPicPr>
            <a:picLocks noChangeAspect="1"/>
          </p:cNvPicPr>
          <p:nvPr/>
        </p:nvPicPr>
        <p:blipFill rotWithShape="1">
          <a:blip r:embed="rId2"/>
          <a:srcRect l="21266" t="13528" r="22112" b="18936"/>
          <a:stretch/>
        </p:blipFill>
        <p:spPr>
          <a:xfrm>
            <a:off x="1043608" y="411510"/>
            <a:ext cx="6734335" cy="4515966"/>
          </a:xfrm>
          <a:prstGeom prst="rect">
            <a:avLst/>
          </a:prstGeom>
        </p:spPr>
      </p:pic>
    </p:spTree>
    <p:extLst>
      <p:ext uri="{BB962C8B-B14F-4D97-AF65-F5344CB8AC3E}">
        <p14:creationId xmlns:p14="http://schemas.microsoft.com/office/powerpoint/2010/main" val="39516814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0DDF21F-AB0F-4E62-826C-D223D86F19FC}"/>
              </a:ext>
            </a:extLst>
          </p:cNvPr>
          <p:cNvPicPr>
            <a:picLocks noChangeAspect="1"/>
          </p:cNvPicPr>
          <p:nvPr/>
        </p:nvPicPr>
        <p:blipFill rotWithShape="1">
          <a:blip r:embed="rId2"/>
          <a:srcRect l="23225" t="14257" r="20993" b="19550"/>
          <a:stretch/>
        </p:blipFill>
        <p:spPr>
          <a:xfrm>
            <a:off x="683568" y="339502"/>
            <a:ext cx="7200800" cy="4803998"/>
          </a:xfrm>
          <a:prstGeom prst="rect">
            <a:avLst/>
          </a:prstGeom>
        </p:spPr>
      </p:pic>
    </p:spTree>
    <p:extLst>
      <p:ext uri="{BB962C8B-B14F-4D97-AF65-F5344CB8AC3E}">
        <p14:creationId xmlns:p14="http://schemas.microsoft.com/office/powerpoint/2010/main" val="1178419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2FD8596-CD7B-4794-8503-F31C10D60A3F}"/>
              </a:ext>
            </a:extLst>
          </p:cNvPr>
          <p:cNvPicPr>
            <a:picLocks noChangeAspect="1"/>
          </p:cNvPicPr>
          <p:nvPr/>
        </p:nvPicPr>
        <p:blipFill rotWithShape="1">
          <a:blip r:embed="rId2"/>
          <a:srcRect l="24286" t="15246" r="21428" b="16150"/>
          <a:stretch/>
        </p:blipFill>
        <p:spPr>
          <a:xfrm>
            <a:off x="683568" y="0"/>
            <a:ext cx="7195465" cy="5112568"/>
          </a:xfrm>
          <a:prstGeom prst="rect">
            <a:avLst/>
          </a:prstGeom>
        </p:spPr>
      </p:pic>
    </p:spTree>
    <p:extLst>
      <p:ext uri="{BB962C8B-B14F-4D97-AF65-F5344CB8AC3E}">
        <p14:creationId xmlns:p14="http://schemas.microsoft.com/office/powerpoint/2010/main" val="3567981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AutoNum type="arabicPeriod"/>
            </a:pPr>
            <a:r>
              <a:rPr lang="es"/>
              <a:t>El modelo relacional</a:t>
            </a:r>
            <a:endParaRPr/>
          </a:p>
        </p:txBody>
      </p:sp>
      <p:sp>
        <p:nvSpPr>
          <p:cNvPr id="75" name="Google Shape;75;p16"/>
          <p:cNvSpPr txBox="1">
            <a:spLocks noGrp="1"/>
          </p:cNvSpPr>
          <p:nvPr>
            <p:ph type="body" idx="1"/>
          </p:nvPr>
        </p:nvSpPr>
        <p:spPr>
          <a:xfrm>
            <a:off x="311700" y="1779661"/>
            <a:ext cx="8520600" cy="2789213"/>
          </a:xfrm>
          <a:prstGeom prst="rect">
            <a:avLst/>
          </a:prstGeom>
        </p:spPr>
        <p:txBody>
          <a:bodyPr spcFirstLastPara="1" wrap="square" lIns="91425" tIns="91425" rIns="91425" bIns="91425" anchor="t" anchorCtr="0">
            <a:noAutofit/>
          </a:bodyPr>
          <a:lstStyle/>
          <a:p>
            <a:pPr marL="114300" indent="0">
              <a:lnSpc>
                <a:spcPct val="150000"/>
              </a:lnSpc>
              <a:buNone/>
            </a:pPr>
            <a:r>
              <a:rPr lang="es-ES" sz="2000" dirty="0">
                <a:latin typeface="Calibri" panose="020F0502020204030204" pitchFamily="34" charset="0"/>
                <a:cs typeface="Calibri" panose="020F0502020204030204" pitchFamily="34" charset="0"/>
              </a:rPr>
              <a:t>A continuación se presentan conceptos del modelo relacional:</a:t>
            </a:r>
          </a:p>
          <a:p>
            <a:pPr marL="114300" indent="0">
              <a:lnSpc>
                <a:spcPct val="150000"/>
              </a:lnSpc>
              <a:buNone/>
            </a:pPr>
            <a:endParaRPr lang="es" sz="2000" dirty="0">
              <a:latin typeface="Calibri" panose="020F0502020204030204" pitchFamily="34" charset="0"/>
              <a:cs typeface="Calibri" panose="020F0502020204030204" pitchFamily="34" charset="0"/>
            </a:endParaRPr>
          </a:p>
          <a:p>
            <a:pPr marL="114300" lvl="0" indent="0" algn="l" rtl="0">
              <a:lnSpc>
                <a:spcPct val="150000"/>
              </a:lnSpc>
              <a:spcBef>
                <a:spcPts val="0"/>
              </a:spcBef>
              <a:spcAft>
                <a:spcPts val="0"/>
              </a:spcAft>
              <a:buSzPts val="1800"/>
              <a:buNone/>
            </a:pPr>
            <a:r>
              <a:rPr lang="es" sz="2000" b="1" dirty="0">
                <a:latin typeface="Calibri" panose="020F0502020204030204" pitchFamily="34" charset="0"/>
                <a:cs typeface="Calibri" panose="020F0502020204030204" pitchFamily="34" charset="0"/>
              </a:rPr>
              <a:t>Atributo: </a:t>
            </a:r>
            <a:r>
              <a:rPr lang="es" sz="2000" dirty="0">
                <a:latin typeface="Calibri" panose="020F0502020204030204" pitchFamily="34" charset="0"/>
                <a:cs typeface="Calibri" panose="020F0502020204030204" pitchFamily="34" charset="0"/>
              </a:rPr>
              <a:t>características que describen a una entidad o relación</a:t>
            </a:r>
          </a:p>
          <a:p>
            <a:pPr marL="114300" lvl="0" indent="0" algn="l" rtl="0">
              <a:lnSpc>
                <a:spcPct val="150000"/>
              </a:lnSpc>
              <a:spcBef>
                <a:spcPts val="0"/>
              </a:spcBef>
              <a:spcAft>
                <a:spcPts val="0"/>
              </a:spcAft>
              <a:buSzPts val="1800"/>
              <a:buNone/>
            </a:pPr>
            <a:r>
              <a:rPr lang="es" sz="2000" b="1" dirty="0" smtClean="0">
                <a:latin typeface="Calibri" panose="020F0502020204030204" pitchFamily="34" charset="0"/>
                <a:cs typeface="Calibri" panose="020F0502020204030204" pitchFamily="34" charset="0"/>
              </a:rPr>
              <a:t>Dominio</a:t>
            </a:r>
            <a:r>
              <a:rPr lang="es" sz="2000" b="1" dirty="0">
                <a:latin typeface="Calibri" panose="020F0502020204030204" pitchFamily="34" charset="0"/>
                <a:cs typeface="Calibri" panose="020F0502020204030204" pitchFamily="34" charset="0"/>
              </a:rPr>
              <a:t>: </a:t>
            </a:r>
            <a:r>
              <a:rPr lang="es" sz="2000" dirty="0">
                <a:latin typeface="Calibri" panose="020F0502020204030204" pitchFamily="34" charset="0"/>
                <a:cs typeface="Calibri" panose="020F0502020204030204" pitchFamily="34" charset="0"/>
              </a:rPr>
              <a:t>Conjunto de valores permitidos para un atributo. Por ejemplo: cadenas de caracteres, números enteros, los valores Sí o No, etc.</a:t>
            </a:r>
            <a:endParaRPr sz="2000" dirty="0">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203688" y="51470"/>
            <a:ext cx="8520600" cy="5727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AutoNum type="arabicPeriod"/>
            </a:pPr>
            <a:r>
              <a:rPr lang="es" dirty="0">
                <a:solidFill>
                  <a:srgbClr val="7030A0"/>
                </a:solidFill>
              </a:rPr>
              <a:t>El modelo relacional</a:t>
            </a:r>
            <a:endParaRPr dirty="0">
              <a:solidFill>
                <a:srgbClr val="7030A0"/>
              </a:solidFill>
            </a:endParaRPr>
          </a:p>
        </p:txBody>
      </p:sp>
      <p:sp>
        <p:nvSpPr>
          <p:cNvPr id="75" name="Google Shape;75;p16"/>
          <p:cNvSpPr txBox="1">
            <a:spLocks noGrp="1"/>
          </p:cNvSpPr>
          <p:nvPr>
            <p:ph type="body" idx="1"/>
          </p:nvPr>
        </p:nvSpPr>
        <p:spPr>
          <a:xfrm>
            <a:off x="107504" y="843558"/>
            <a:ext cx="8712968" cy="483171"/>
          </a:xfrm>
          <a:prstGeom prst="rect">
            <a:avLst/>
          </a:prstGeom>
        </p:spPr>
        <p:txBody>
          <a:bodyPr spcFirstLastPara="1" wrap="square" lIns="91425" tIns="91425" rIns="91425" bIns="91425" anchor="t" anchorCtr="0">
            <a:noAutofit/>
          </a:bodyPr>
          <a:lstStyle/>
          <a:p>
            <a:pPr marL="114300" lvl="0" indent="0">
              <a:lnSpc>
                <a:spcPct val="100000"/>
              </a:lnSpc>
              <a:buNone/>
            </a:pPr>
            <a:r>
              <a:rPr lang="es-ES" sz="1400" b="1" dirty="0"/>
              <a:t>Restricciones de semántica: </a:t>
            </a:r>
            <a:r>
              <a:rPr lang="es-ES" sz="1400" dirty="0"/>
              <a:t>Condiciones que deben cumplir los datos</a:t>
            </a:r>
          </a:p>
          <a:p>
            <a:pPr marL="114300" lvl="0" indent="0">
              <a:lnSpc>
                <a:spcPct val="100000"/>
              </a:lnSpc>
              <a:buNone/>
            </a:pPr>
            <a:r>
              <a:rPr lang="es-ES" sz="1400" dirty="0"/>
              <a:t>para su correcto almacenamiento. Hay varios tipos:</a:t>
            </a:r>
          </a:p>
        </p:txBody>
      </p:sp>
      <p:graphicFrame>
        <p:nvGraphicFramePr>
          <p:cNvPr id="2" name="1 Tabla"/>
          <p:cNvGraphicFramePr>
            <a:graphicFrameLocks noGrp="1"/>
          </p:cNvGraphicFramePr>
          <p:nvPr>
            <p:extLst>
              <p:ext uri="{D42A27DB-BD31-4B8C-83A1-F6EECF244321}">
                <p14:modId xmlns:p14="http://schemas.microsoft.com/office/powerpoint/2010/main" val="802814849"/>
              </p:ext>
            </p:extLst>
          </p:nvPr>
        </p:nvGraphicFramePr>
        <p:xfrm>
          <a:off x="899592" y="1419622"/>
          <a:ext cx="7560840" cy="3423420"/>
        </p:xfrm>
        <a:graphic>
          <a:graphicData uri="http://schemas.openxmlformats.org/drawingml/2006/table">
            <a:tbl>
              <a:tblPr firstRow="1" bandRow="1">
                <a:tableStyleId>{75C2D6AD-9FE0-4523-9595-F62D8D58CB74}</a:tableStyleId>
              </a:tblPr>
              <a:tblGrid>
                <a:gridCol w="2664296">
                  <a:extLst>
                    <a:ext uri="{9D8B030D-6E8A-4147-A177-3AD203B41FA5}">
                      <a16:colId xmlns:a16="http://schemas.microsoft.com/office/drawing/2014/main" val="20000"/>
                    </a:ext>
                  </a:extLst>
                </a:gridCol>
                <a:gridCol w="4896544">
                  <a:extLst>
                    <a:ext uri="{9D8B030D-6E8A-4147-A177-3AD203B41FA5}">
                      <a16:colId xmlns:a16="http://schemas.microsoft.com/office/drawing/2014/main" val="20001"/>
                    </a:ext>
                  </a:extLst>
                </a:gridCol>
              </a:tblGrid>
              <a:tr h="297562">
                <a:tc>
                  <a:txBody>
                    <a:bodyPr/>
                    <a:lstStyle/>
                    <a:p>
                      <a:r>
                        <a:rPr lang="es-ES" sz="1200" dirty="0">
                          <a:latin typeface="Proxima Nova" charset="0"/>
                        </a:rPr>
                        <a:t>Restricciones de clave</a:t>
                      </a:r>
                    </a:p>
                  </a:txBody>
                  <a:tcPr/>
                </a:tc>
                <a:tc>
                  <a:txBody>
                    <a:bodyPr/>
                    <a:lstStyle/>
                    <a:p>
                      <a:pPr marL="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latin typeface="Proxima Nova" charset="0"/>
                        </a:rPr>
                        <a:t> (atributos que identifican de forma única a una entidad)</a:t>
                      </a:r>
                    </a:p>
                  </a:txBody>
                  <a:tcPr/>
                </a:tc>
                <a:extLst>
                  <a:ext uri="{0D108BD9-81ED-4DB2-BD59-A6C34878D82A}">
                    <a16:rowId xmlns:a16="http://schemas.microsoft.com/office/drawing/2014/main" val="10000"/>
                  </a:ext>
                </a:extLst>
              </a:tr>
              <a:tr h="370603">
                <a:tc>
                  <a:txBody>
                    <a:bodyPr/>
                    <a:lstStyle/>
                    <a:p>
                      <a:r>
                        <a:rPr lang="es-ES" sz="1200" dirty="0">
                          <a:latin typeface="Proxima Nova" charset="0"/>
                        </a:rPr>
                        <a:t>Restricciones de valor único (UNIQUE)</a:t>
                      </a:r>
                    </a:p>
                  </a:txBody>
                  <a:tcPr/>
                </a:tc>
                <a:tc>
                  <a:txBody>
                    <a:bodyPr/>
                    <a:lstStyle/>
                    <a:p>
                      <a:pPr marL="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latin typeface="Proxima Nova" charset="0"/>
                        </a:rPr>
                        <a:t>(todos los atributos clave la cumplen pero también otros que no son clave. Ej. nº bastidor y matrícula)</a:t>
                      </a:r>
                    </a:p>
                  </a:txBody>
                  <a:tcPr/>
                </a:tc>
                <a:extLst>
                  <a:ext uri="{0D108BD9-81ED-4DB2-BD59-A6C34878D82A}">
                    <a16:rowId xmlns:a16="http://schemas.microsoft.com/office/drawing/2014/main" val="10001"/>
                  </a:ext>
                </a:extLst>
              </a:tr>
              <a:tr h="370603">
                <a:tc>
                  <a:txBody>
                    <a:bodyPr/>
                    <a:lstStyle/>
                    <a:p>
                      <a:r>
                        <a:rPr lang="es-ES" sz="1200" dirty="0">
                          <a:latin typeface="Proxima Nova" charset="0"/>
                        </a:rPr>
                        <a:t>Restricciones de integridad referencial</a:t>
                      </a:r>
                    </a:p>
                  </a:txBody>
                  <a:tcPr/>
                </a:tc>
                <a:tc>
                  <a:txBody>
                    <a:bodyPr/>
                    <a:lstStyle/>
                    <a:p>
                      <a:pPr marL="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latin typeface="Proxima Nova" charset="0"/>
                        </a:rPr>
                        <a:t>(una tabla referencia a otra. Ej. no se puede poner una nota a un alumno que no exista)</a:t>
                      </a:r>
                    </a:p>
                  </a:txBody>
                  <a:tcPr/>
                </a:tc>
                <a:extLst>
                  <a:ext uri="{0D108BD9-81ED-4DB2-BD59-A6C34878D82A}">
                    <a16:rowId xmlns:a16="http://schemas.microsoft.com/office/drawing/2014/main" val="10002"/>
                  </a:ext>
                </a:extLst>
              </a:tr>
              <a:tr h="286375">
                <a:tc>
                  <a:txBody>
                    <a:bodyPr/>
                    <a:lstStyle/>
                    <a:p>
                      <a:r>
                        <a:rPr lang="es-ES" sz="1200" dirty="0">
                          <a:latin typeface="Proxima Nova" charset="0"/>
                        </a:rPr>
                        <a:t>Restricciones de dominio </a:t>
                      </a:r>
                    </a:p>
                  </a:txBody>
                  <a:tcPr/>
                </a:tc>
                <a:tc>
                  <a:txBody>
                    <a:bodyPr/>
                    <a:lstStyle/>
                    <a:p>
                      <a:pPr marL="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latin typeface="Proxima Nova" charset="0"/>
                        </a:rPr>
                        <a:t>(ej. DNI 9+ letra)</a:t>
                      </a:r>
                    </a:p>
                  </a:txBody>
                  <a:tcPr/>
                </a:tc>
                <a:extLst>
                  <a:ext uri="{0D108BD9-81ED-4DB2-BD59-A6C34878D82A}">
                    <a16:rowId xmlns:a16="http://schemas.microsoft.com/office/drawing/2014/main" val="10003"/>
                  </a:ext>
                </a:extLst>
              </a:tr>
              <a:tr h="488523">
                <a:tc>
                  <a:txBody>
                    <a:bodyPr/>
                    <a:lstStyle/>
                    <a:p>
                      <a:r>
                        <a:rPr lang="es-ES" sz="1200" dirty="0">
                          <a:latin typeface="Proxima Nova" charset="0"/>
                        </a:rPr>
                        <a:t>Restricciones de verificación</a:t>
                      </a:r>
                    </a:p>
                  </a:txBody>
                  <a:tcPr/>
                </a:tc>
                <a:tc>
                  <a:txBody>
                    <a:bodyPr/>
                    <a:lstStyle/>
                    <a:p>
                      <a:pPr marL="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latin typeface="Proxima Nova" charset="0"/>
                        </a:rPr>
                        <a:t>(en algunos casos puede ocurrir que sea necesario especificar una condición que deben cumplir los valores de determinados atributos de una relación de la BD)</a:t>
                      </a:r>
                    </a:p>
                  </a:txBody>
                  <a:tcPr/>
                </a:tc>
                <a:extLst>
                  <a:ext uri="{0D108BD9-81ED-4DB2-BD59-A6C34878D82A}">
                    <a16:rowId xmlns:a16="http://schemas.microsoft.com/office/drawing/2014/main" val="10004"/>
                  </a:ext>
                </a:extLst>
              </a:tr>
              <a:tr h="370603">
                <a:tc>
                  <a:txBody>
                    <a:bodyPr/>
                    <a:lstStyle/>
                    <a:p>
                      <a:r>
                        <a:rPr lang="es-ES" sz="1200" dirty="0">
                          <a:latin typeface="Proxima Nova" charset="0"/>
                        </a:rPr>
                        <a:t>Restricciones de valor NULO </a:t>
                      </a:r>
                    </a:p>
                  </a:txBody>
                  <a:tcPr/>
                </a:tc>
                <a:tc>
                  <a:txBody>
                    <a:bodyPr/>
                    <a:lstStyle/>
                    <a:p>
                      <a:pPr marL="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latin typeface="Proxima Nova" charset="0"/>
                        </a:rPr>
                        <a:t>( atributo obligatorio si no admite nulo, u opcional si lo admite)</a:t>
                      </a:r>
                    </a:p>
                  </a:txBody>
                  <a:tcPr/>
                </a:tc>
                <a:extLst>
                  <a:ext uri="{0D108BD9-81ED-4DB2-BD59-A6C34878D82A}">
                    <a16:rowId xmlns:a16="http://schemas.microsoft.com/office/drawing/2014/main" val="10005"/>
                  </a:ext>
                </a:extLst>
              </a:tr>
              <a:tr h="286375">
                <a:tc>
                  <a:txBody>
                    <a:bodyPr/>
                    <a:lstStyle/>
                    <a:p>
                      <a:pPr marL="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latin typeface="Proxima Nova" charset="0"/>
                        </a:rPr>
                        <a:t>Disparadores o </a:t>
                      </a:r>
                      <a:r>
                        <a:rPr lang="es-ES" sz="1200" dirty="0" err="1">
                          <a:latin typeface="Proxima Nova" charset="0"/>
                        </a:rPr>
                        <a:t>triggers</a:t>
                      </a:r>
                      <a:endParaRPr lang="es-ES" sz="1200" dirty="0">
                        <a:latin typeface="Proxima Nova" charset="0"/>
                      </a:endParaRPr>
                    </a:p>
                  </a:txBody>
                  <a:tcPr/>
                </a:tc>
                <a:tc>
                  <a:txBody>
                    <a:bodyPr/>
                    <a:lstStyle/>
                    <a:p>
                      <a:r>
                        <a:rPr lang="es-ES" sz="1200" dirty="0">
                          <a:latin typeface="Proxima Nova" charset="0"/>
                        </a:rPr>
                        <a:t>Procedimientos</a:t>
                      </a:r>
                      <a:r>
                        <a:rPr lang="es-ES" sz="1200" baseline="0" dirty="0">
                          <a:latin typeface="Proxima Nova" charset="0"/>
                        </a:rPr>
                        <a:t> que se ejecutan para hacer una tarea concreta al insertar, modificar o eliminar información de una tabla</a:t>
                      </a:r>
                      <a:endParaRPr lang="es-ES" sz="1200" dirty="0">
                        <a:latin typeface="Proxima Nova" charset="0"/>
                      </a:endParaRPr>
                    </a:p>
                  </a:txBody>
                  <a:tcPr/>
                </a:tc>
                <a:extLst>
                  <a:ext uri="{0D108BD9-81ED-4DB2-BD59-A6C34878D82A}">
                    <a16:rowId xmlns:a16="http://schemas.microsoft.com/office/drawing/2014/main" val="10006"/>
                  </a:ext>
                </a:extLst>
              </a:tr>
              <a:tr h="286375">
                <a:tc>
                  <a:txBody>
                    <a:bodyPr/>
                    <a:lstStyle/>
                    <a:p>
                      <a:pPr marL="0" lvl="1" indent="0">
                        <a:spcBef>
                          <a:spcPts val="0"/>
                        </a:spcBef>
                      </a:pPr>
                      <a:r>
                        <a:rPr lang="es-ES" sz="1200" dirty="0">
                          <a:latin typeface="Proxima Nova" charset="0"/>
                        </a:rPr>
                        <a:t>Restricciones genéricas adicionales o aserciones (ASSERTS)</a:t>
                      </a:r>
                    </a:p>
                  </a:txBody>
                  <a:tcPr/>
                </a:tc>
                <a:tc>
                  <a:txBody>
                    <a:bodyPr/>
                    <a:lstStyle/>
                    <a:p>
                      <a:r>
                        <a:rPr lang="es-ES" sz="1200" dirty="0">
                          <a:latin typeface="Proxima Nova" charset="0"/>
                        </a:rPr>
                        <a:t>Permite validar cualquier atributo de una o varias tablas</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946862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1" name="Google Shape;81;p17"/>
          <p:cNvPicPr preferRelativeResize="0"/>
          <p:nvPr/>
        </p:nvPicPr>
        <p:blipFill>
          <a:blip r:embed="rId3">
            <a:alphaModFix/>
          </a:blip>
          <a:stretch>
            <a:fillRect/>
          </a:stretch>
        </p:blipFill>
        <p:spPr>
          <a:xfrm>
            <a:off x="0" y="35033"/>
            <a:ext cx="3707904" cy="2824749"/>
          </a:xfrm>
          <a:prstGeom prst="rect">
            <a:avLst/>
          </a:prstGeom>
          <a:noFill/>
          <a:ln>
            <a:noFill/>
          </a:ln>
        </p:spPr>
      </p:pic>
      <p:pic>
        <p:nvPicPr>
          <p:cNvPr id="80" name="Google Shape;80;p17"/>
          <p:cNvPicPr preferRelativeResize="0"/>
          <p:nvPr/>
        </p:nvPicPr>
        <p:blipFill rotWithShape="1">
          <a:blip r:embed="rId4">
            <a:alphaModFix/>
          </a:blip>
          <a:srcRect l="4108" t="5678" r="4145" b="14480"/>
          <a:stretch/>
        </p:blipFill>
        <p:spPr>
          <a:xfrm>
            <a:off x="4211960" y="1923678"/>
            <a:ext cx="4284478" cy="2800716"/>
          </a:xfrm>
          <a:prstGeom prst="rect">
            <a:avLst/>
          </a:prstGeom>
          <a:noFill/>
          <a:ln>
            <a:noFill/>
          </a:ln>
        </p:spPr>
      </p:pic>
      <p:sp>
        <p:nvSpPr>
          <p:cNvPr id="5" name="CuadroTexto 4">
            <a:extLst>
              <a:ext uri="{FF2B5EF4-FFF2-40B4-BE49-F238E27FC236}">
                <a16:creationId xmlns:a16="http://schemas.microsoft.com/office/drawing/2014/main" id="{A5DC866F-B15D-4704-BD31-53196862BC48}"/>
              </a:ext>
            </a:extLst>
          </p:cNvPr>
          <p:cNvSpPr txBox="1"/>
          <p:nvPr/>
        </p:nvSpPr>
        <p:spPr>
          <a:xfrm>
            <a:off x="323528" y="2972675"/>
            <a:ext cx="2376264" cy="1384995"/>
          </a:xfrm>
          <a:prstGeom prst="rect">
            <a:avLst/>
          </a:prstGeom>
          <a:noFill/>
        </p:spPr>
        <p:txBody>
          <a:bodyPr wrap="square">
            <a:spAutoFit/>
          </a:bodyPr>
          <a:lstStyle/>
          <a:p>
            <a:pPr algn="l">
              <a:buFont typeface="Arial" panose="020B0604020202020204" pitchFamily="34" charset="0"/>
              <a:buChar char="•"/>
            </a:pPr>
            <a:r>
              <a:rPr lang="es-ES" sz="1200" b="0" i="0" dirty="0">
                <a:solidFill>
                  <a:srgbClr val="FF0000"/>
                </a:solidFill>
                <a:effectLst/>
                <a:latin typeface="verdana" panose="020B0604030504040204" pitchFamily="34" charset="0"/>
              </a:rPr>
              <a:t>Cardinalidad</a:t>
            </a:r>
            <a:r>
              <a:rPr lang="es-ES" sz="1200" b="0" i="0" dirty="0">
                <a:solidFill>
                  <a:srgbClr val="000000"/>
                </a:solidFill>
                <a:effectLst/>
                <a:latin typeface="verdana" panose="020B0604030504040204" pitchFamily="34" charset="0"/>
              </a:rPr>
              <a:t> = </a:t>
            </a:r>
            <a:r>
              <a:rPr lang="es-ES" sz="1200" b="0" i="0" dirty="0" err="1">
                <a:solidFill>
                  <a:srgbClr val="000000"/>
                </a:solidFill>
                <a:effectLst/>
                <a:latin typeface="verdana" panose="020B0604030504040204" pitchFamily="34" charset="0"/>
              </a:rPr>
              <a:t>Nº</a:t>
            </a:r>
            <a:r>
              <a:rPr lang="es-ES" sz="1200" b="0" i="0" dirty="0">
                <a:solidFill>
                  <a:srgbClr val="000000"/>
                </a:solidFill>
                <a:effectLst/>
                <a:latin typeface="verdana" panose="020B0604030504040204" pitchFamily="34" charset="0"/>
              </a:rPr>
              <a:t> de tuplas de una relación.</a:t>
            </a:r>
            <a:br>
              <a:rPr lang="es-ES" sz="1200" b="0" i="0" dirty="0">
                <a:solidFill>
                  <a:srgbClr val="000000"/>
                </a:solidFill>
                <a:effectLst/>
                <a:latin typeface="verdana" panose="020B0604030504040204" pitchFamily="34" charset="0"/>
              </a:rPr>
            </a:br>
            <a:r>
              <a:rPr lang="es-ES" sz="1200" b="0" i="0" dirty="0">
                <a:solidFill>
                  <a:srgbClr val="000000"/>
                </a:solidFill>
                <a:effectLst/>
                <a:latin typeface="verdana" panose="020B0604030504040204" pitchFamily="34" charset="0"/>
              </a:rPr>
              <a:t/>
            </a:r>
            <a:br>
              <a:rPr lang="es-ES" sz="1200" b="0" i="0" dirty="0">
                <a:solidFill>
                  <a:srgbClr val="000000"/>
                </a:solidFill>
                <a:effectLst/>
                <a:latin typeface="verdana" panose="020B0604030504040204" pitchFamily="34" charset="0"/>
              </a:rPr>
            </a:br>
            <a:endParaRPr lang="es-ES" sz="1200" b="0" i="0" dirty="0">
              <a:solidFill>
                <a:srgbClr val="000000"/>
              </a:solidFill>
              <a:effectLst/>
              <a:latin typeface="verdana" panose="020B0604030504040204" pitchFamily="34" charset="0"/>
            </a:endParaRPr>
          </a:p>
          <a:p>
            <a:pPr algn="l">
              <a:buFont typeface="Arial" panose="020B0604020202020204" pitchFamily="34" charset="0"/>
              <a:buChar char="•"/>
            </a:pPr>
            <a:r>
              <a:rPr lang="es-ES" sz="1200" b="0" i="0" dirty="0">
                <a:solidFill>
                  <a:srgbClr val="FF0000"/>
                </a:solidFill>
                <a:effectLst/>
                <a:latin typeface="verdana" panose="020B0604030504040204" pitchFamily="34" charset="0"/>
              </a:rPr>
              <a:t>Grado</a:t>
            </a:r>
            <a:r>
              <a:rPr lang="es-ES" sz="1200" b="0" i="0" dirty="0">
                <a:solidFill>
                  <a:srgbClr val="000000"/>
                </a:solidFill>
                <a:effectLst/>
                <a:latin typeface="verdana" panose="020B0604030504040204" pitchFamily="34" charset="0"/>
              </a:rPr>
              <a:t> = </a:t>
            </a:r>
            <a:r>
              <a:rPr lang="es-ES" sz="1200" b="0" i="0" dirty="0" err="1">
                <a:solidFill>
                  <a:srgbClr val="000000"/>
                </a:solidFill>
                <a:effectLst/>
                <a:latin typeface="verdana" panose="020B0604030504040204" pitchFamily="34" charset="0"/>
              </a:rPr>
              <a:t>Nº</a:t>
            </a:r>
            <a:r>
              <a:rPr lang="es-ES" sz="1200" b="0" i="0" dirty="0">
                <a:solidFill>
                  <a:srgbClr val="000000"/>
                </a:solidFill>
                <a:effectLst/>
                <a:latin typeface="verdana" panose="020B0604030504040204" pitchFamily="34" charset="0"/>
              </a:rPr>
              <a:t> de atributos de la relación.</a:t>
            </a:r>
            <a:br>
              <a:rPr lang="es-ES" sz="1200" b="0" i="0" dirty="0">
                <a:solidFill>
                  <a:srgbClr val="000000"/>
                </a:solidFill>
                <a:effectLst/>
                <a:latin typeface="verdana" panose="020B0604030504040204" pitchFamily="34" charset="0"/>
              </a:rPr>
            </a:br>
            <a:endParaRPr lang="es-ES" sz="1200" b="0" i="0" dirty="0">
              <a:solidFill>
                <a:srgbClr val="000000"/>
              </a:solidFill>
              <a:effectLst/>
              <a:latin typeface="verdana" panose="020B060403050404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2. Claves</a:t>
            </a:r>
            <a:endParaRPr/>
          </a:p>
        </p:txBody>
      </p:sp>
      <p:sp>
        <p:nvSpPr>
          <p:cNvPr id="87" name="Google Shape;87;p18"/>
          <p:cNvSpPr txBox="1">
            <a:spLocks noGrp="1"/>
          </p:cNvSpPr>
          <p:nvPr>
            <p:ph type="body" idx="1"/>
          </p:nvPr>
        </p:nvSpPr>
        <p:spPr>
          <a:xfrm>
            <a:off x="107504" y="1563638"/>
            <a:ext cx="9036496" cy="3435499"/>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2000" dirty="0">
                <a:latin typeface="Calibri" panose="020F0502020204030204" pitchFamily="34" charset="0"/>
                <a:cs typeface="Calibri" panose="020F0502020204030204" pitchFamily="34" charset="0"/>
              </a:rPr>
              <a:t>Una clave es un conjunto de atributos que identifican de forma única una ocurrencia de entidad. En este caso, las claves pueden ser simples (atómicas) o compuestas. Tipos de clave:</a:t>
            </a:r>
            <a:endParaRPr sz="2000" dirty="0">
              <a:latin typeface="Calibri" panose="020F0502020204030204" pitchFamily="34" charset="0"/>
              <a:cs typeface="Calibri" panose="020F0502020204030204" pitchFamily="34" charset="0"/>
            </a:endParaRPr>
          </a:p>
          <a:p>
            <a:pPr marL="457200" lvl="0" indent="-342900" algn="just" rtl="0">
              <a:spcBef>
                <a:spcPts val="0"/>
              </a:spcBef>
              <a:spcAft>
                <a:spcPts val="0"/>
              </a:spcAft>
              <a:buSzPts val="1800"/>
              <a:buChar char="●"/>
            </a:pPr>
            <a:endParaRPr lang="es" sz="2000" dirty="0">
              <a:latin typeface="Calibri" panose="020F0502020204030204" pitchFamily="34" charset="0"/>
              <a:cs typeface="Calibri" panose="020F0502020204030204" pitchFamily="34" charset="0"/>
            </a:endParaRPr>
          </a:p>
          <a:p>
            <a:pPr marL="457200" lvl="0" indent="-342900" algn="just" rtl="0">
              <a:spcBef>
                <a:spcPts val="0"/>
              </a:spcBef>
              <a:spcAft>
                <a:spcPts val="0"/>
              </a:spcAft>
              <a:buSzPts val="1800"/>
              <a:buChar char="●"/>
            </a:pPr>
            <a:r>
              <a:rPr lang="es" sz="2000" dirty="0">
                <a:latin typeface="Calibri" panose="020F0502020204030204" pitchFamily="34" charset="0"/>
                <a:cs typeface="Calibri" panose="020F0502020204030204" pitchFamily="34" charset="0"/>
              </a:rPr>
              <a:t>Candidata: es la mínima superclave (ej. </a:t>
            </a:r>
            <a:r>
              <a:rPr lang="es-ES" sz="2000" dirty="0">
                <a:latin typeface="Calibri" panose="020F0502020204030204" pitchFamily="34" charset="0"/>
                <a:cs typeface="Calibri" panose="020F0502020204030204" pitchFamily="34" charset="0"/>
              </a:rPr>
              <a:t>A</a:t>
            </a:r>
            <a:r>
              <a:rPr lang="es" sz="2000" dirty="0">
                <a:latin typeface="Calibri" panose="020F0502020204030204" pitchFamily="34" charset="0"/>
                <a:cs typeface="Calibri" panose="020F0502020204030204" pitchFamily="34" charset="0"/>
              </a:rPr>
              <a:t>nterior, el DNI, o nº SS)</a:t>
            </a:r>
            <a:endParaRPr sz="2000" dirty="0">
              <a:latin typeface="Calibri" panose="020F0502020204030204" pitchFamily="34" charset="0"/>
              <a:cs typeface="Calibri" panose="020F0502020204030204" pitchFamily="34" charset="0"/>
            </a:endParaRPr>
          </a:p>
          <a:p>
            <a:pPr marL="457200" lvl="0" indent="-342900" algn="just" rtl="0">
              <a:spcBef>
                <a:spcPts val="0"/>
              </a:spcBef>
              <a:spcAft>
                <a:spcPts val="0"/>
              </a:spcAft>
              <a:buSzPts val="1800"/>
              <a:buChar char="●"/>
            </a:pPr>
            <a:r>
              <a:rPr lang="es" sz="2000" dirty="0">
                <a:latin typeface="Calibri" panose="020F0502020204030204" pitchFamily="34" charset="0"/>
                <a:cs typeface="Calibri" panose="020F0502020204030204" pitchFamily="34" charset="0"/>
              </a:rPr>
              <a:t>Primaria: es la candidata elegida por el </a:t>
            </a:r>
          </a:p>
          <a:p>
            <a:pPr marL="114300" lvl="0" indent="0" algn="just" rtl="0">
              <a:spcBef>
                <a:spcPts val="0"/>
              </a:spcBef>
              <a:spcAft>
                <a:spcPts val="0"/>
              </a:spcAft>
              <a:buSzPts val="1800"/>
              <a:buNone/>
            </a:pPr>
            <a:r>
              <a:rPr lang="es-ES" sz="2000" dirty="0">
                <a:latin typeface="Calibri" panose="020F0502020204030204" pitchFamily="34" charset="0"/>
                <a:cs typeface="Calibri" panose="020F0502020204030204" pitchFamily="34" charset="0"/>
              </a:rPr>
              <a:t>		d</a:t>
            </a:r>
            <a:r>
              <a:rPr lang="es" sz="2000" dirty="0">
                <a:latin typeface="Calibri" panose="020F0502020204030204" pitchFamily="34" charset="0"/>
                <a:cs typeface="Calibri" panose="020F0502020204030204" pitchFamily="34" charset="0"/>
              </a:rPr>
              <a:t>iseñador como clave definitiva (DNI)</a:t>
            </a:r>
            <a:endParaRPr sz="2000" dirty="0">
              <a:latin typeface="Calibri" panose="020F0502020204030204" pitchFamily="34" charset="0"/>
              <a:cs typeface="Calibri" panose="020F0502020204030204" pitchFamily="34" charset="0"/>
            </a:endParaRPr>
          </a:p>
          <a:p>
            <a:pPr marL="457200" lvl="0" indent="-342900" algn="just" rtl="0">
              <a:spcBef>
                <a:spcPts val="0"/>
              </a:spcBef>
              <a:spcAft>
                <a:spcPts val="0"/>
              </a:spcAft>
              <a:buSzPts val="1800"/>
              <a:buChar char="●"/>
            </a:pPr>
            <a:r>
              <a:rPr lang="es" sz="2000" dirty="0">
                <a:latin typeface="Calibri" panose="020F0502020204030204" pitchFamily="34" charset="0"/>
                <a:cs typeface="Calibri" panose="020F0502020204030204" pitchFamily="34" charset="0"/>
              </a:rPr>
              <a:t>Foránea: es un atributo de una entidad, </a:t>
            </a:r>
          </a:p>
          <a:p>
            <a:pPr marL="114300" lvl="0" indent="0" algn="just" rtl="0">
              <a:spcBef>
                <a:spcPts val="0"/>
              </a:spcBef>
              <a:spcAft>
                <a:spcPts val="0"/>
              </a:spcAft>
              <a:buSzPts val="1800"/>
              <a:buNone/>
            </a:pPr>
            <a:r>
              <a:rPr lang="es" sz="2000" dirty="0">
                <a:latin typeface="Calibri" panose="020F0502020204030204" pitchFamily="34" charset="0"/>
                <a:cs typeface="Calibri" panose="020F0502020204030204" pitchFamily="34" charset="0"/>
              </a:rPr>
              <a:t>      que es clave en otra entidad.</a:t>
            </a:r>
            <a:endParaRPr sz="2000" dirty="0">
              <a:latin typeface="Calibri" panose="020F0502020204030204" pitchFamily="34" charset="0"/>
              <a:cs typeface="Calibri" panose="020F0502020204030204" pitchFamily="34" charset="0"/>
            </a:endParaRPr>
          </a:p>
        </p:txBody>
      </p:sp>
      <p:pic>
        <p:nvPicPr>
          <p:cNvPr id="2050" name="Picture 2" descr="Resultado de imagen de ejemplo clave forane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3235543"/>
            <a:ext cx="3024336" cy="18752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2. Claves (Ejemplo)</a:t>
            </a:r>
            <a:endParaRPr dirty="0"/>
          </a:p>
        </p:txBody>
      </p:sp>
      <p:sp>
        <p:nvSpPr>
          <p:cNvPr id="95" name="Google Shape;95;p19"/>
          <p:cNvSpPr txBox="1">
            <a:spLocks noGrp="1"/>
          </p:cNvSpPr>
          <p:nvPr>
            <p:ph type="body" idx="1"/>
          </p:nvPr>
        </p:nvSpPr>
        <p:spPr>
          <a:xfrm>
            <a:off x="1619672" y="3507854"/>
            <a:ext cx="5328592" cy="1152128"/>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s" sz="2000" dirty="0"/>
              <a:t>Candidatas: DNI o nºseguridad social</a:t>
            </a:r>
            <a:endParaRPr sz="2000" dirty="0"/>
          </a:p>
          <a:p>
            <a:pPr marL="457200" lvl="0" indent="-342900" algn="l" rtl="0">
              <a:spcBef>
                <a:spcPts val="0"/>
              </a:spcBef>
              <a:spcAft>
                <a:spcPts val="0"/>
              </a:spcAft>
              <a:buSzPts val="1800"/>
              <a:buChar char="●"/>
            </a:pPr>
            <a:r>
              <a:rPr lang="es" sz="2000" dirty="0"/>
              <a:t>Primaria: DNI</a:t>
            </a:r>
            <a:endParaRPr sz="2000" dirty="0"/>
          </a:p>
          <a:p>
            <a:pPr marL="457200" lvl="0" indent="-342900" algn="l" rtl="0">
              <a:spcBef>
                <a:spcPts val="0"/>
              </a:spcBef>
              <a:spcAft>
                <a:spcPts val="0"/>
              </a:spcAft>
              <a:buSzPts val="1800"/>
              <a:buChar char="●"/>
            </a:pPr>
            <a:r>
              <a:rPr lang="es" sz="2000" dirty="0"/>
              <a:t>Foránea: matrícula</a:t>
            </a:r>
            <a:endParaRPr sz="2000" dirty="0"/>
          </a:p>
        </p:txBody>
      </p:sp>
      <p:graphicFrame>
        <p:nvGraphicFramePr>
          <p:cNvPr id="93" name="Google Shape;93;p19"/>
          <p:cNvGraphicFramePr/>
          <p:nvPr>
            <p:extLst>
              <p:ext uri="{D42A27DB-BD31-4B8C-83A1-F6EECF244321}">
                <p14:modId xmlns:p14="http://schemas.microsoft.com/office/powerpoint/2010/main" val="3295051284"/>
              </p:ext>
            </p:extLst>
          </p:nvPr>
        </p:nvGraphicFramePr>
        <p:xfrm>
          <a:off x="970082" y="1848393"/>
          <a:ext cx="7239000" cy="1371510"/>
        </p:xfrm>
        <a:graphic>
          <a:graphicData uri="http://schemas.openxmlformats.org/drawingml/2006/table">
            <a:tbl>
              <a:tblPr>
                <a:noFill/>
                <a:tableStyleId>{75C2D6AD-9FE0-4523-9595-F62D8D58CB74}</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tblGrid>
              <a:tr h="381000">
                <a:tc>
                  <a:txBody>
                    <a:bodyPr/>
                    <a:lstStyle/>
                    <a:p>
                      <a:pPr marL="0" lvl="0" indent="0" algn="l" rtl="0">
                        <a:spcBef>
                          <a:spcPts val="0"/>
                        </a:spcBef>
                        <a:spcAft>
                          <a:spcPts val="0"/>
                        </a:spcAft>
                        <a:buNone/>
                      </a:pPr>
                      <a:r>
                        <a:rPr lang="es"/>
                        <a:t>DNI</a:t>
                      </a:r>
                      <a:endParaRPr/>
                    </a:p>
                  </a:txBody>
                  <a:tcPr marL="91425" marR="91425" marT="91425" marB="91425"/>
                </a:tc>
                <a:tc>
                  <a:txBody>
                    <a:bodyPr/>
                    <a:lstStyle/>
                    <a:p>
                      <a:pPr marL="0" lvl="0" indent="0" algn="l" rtl="0">
                        <a:spcBef>
                          <a:spcPts val="0"/>
                        </a:spcBef>
                        <a:spcAft>
                          <a:spcPts val="0"/>
                        </a:spcAft>
                        <a:buNone/>
                      </a:pPr>
                      <a:r>
                        <a:rPr lang="es"/>
                        <a:t>nombre</a:t>
                      </a:r>
                      <a:endParaRPr/>
                    </a:p>
                  </a:txBody>
                  <a:tcPr marL="91425" marR="91425" marT="91425" marB="91425"/>
                </a:tc>
                <a:tc>
                  <a:txBody>
                    <a:bodyPr/>
                    <a:lstStyle/>
                    <a:p>
                      <a:pPr marL="0" lvl="0" indent="0" algn="l" rtl="0">
                        <a:spcBef>
                          <a:spcPts val="0"/>
                        </a:spcBef>
                        <a:spcAft>
                          <a:spcPts val="0"/>
                        </a:spcAft>
                        <a:buNone/>
                      </a:pPr>
                      <a:r>
                        <a:rPr lang="es" dirty="0"/>
                        <a:t>apellidos</a:t>
                      </a:r>
                      <a:endParaRPr dirty="0"/>
                    </a:p>
                  </a:txBody>
                  <a:tcPr marL="91425" marR="91425" marT="91425" marB="91425"/>
                </a:tc>
                <a:tc>
                  <a:txBody>
                    <a:bodyPr/>
                    <a:lstStyle/>
                    <a:p>
                      <a:pPr marL="0" lvl="0" indent="0" algn="l" rtl="0">
                        <a:spcBef>
                          <a:spcPts val="0"/>
                        </a:spcBef>
                        <a:spcAft>
                          <a:spcPts val="0"/>
                        </a:spcAft>
                        <a:buNone/>
                      </a:pPr>
                      <a:r>
                        <a:rPr lang="es"/>
                        <a:t>teléfono</a:t>
                      </a:r>
                      <a:endParaRPr/>
                    </a:p>
                  </a:txBody>
                  <a:tcPr marL="91425" marR="91425" marT="91425" marB="91425"/>
                </a:tc>
                <a:tc>
                  <a:txBody>
                    <a:bodyPr/>
                    <a:lstStyle/>
                    <a:p>
                      <a:pPr marL="0" lvl="0" indent="0" algn="l" rtl="0">
                        <a:spcBef>
                          <a:spcPts val="0"/>
                        </a:spcBef>
                        <a:spcAft>
                          <a:spcPts val="0"/>
                        </a:spcAft>
                        <a:buNone/>
                      </a:pPr>
                      <a:r>
                        <a:rPr lang="es"/>
                        <a:t>nº seguridad social</a:t>
                      </a:r>
                      <a:endParaRPr/>
                    </a:p>
                  </a:txBody>
                  <a:tcPr marL="91425" marR="91425" marT="91425" marB="91425"/>
                </a:tc>
                <a:tc>
                  <a:txBody>
                    <a:bodyPr/>
                    <a:lstStyle/>
                    <a:p>
                      <a:pPr marL="0" lvl="0" indent="0" algn="l" rtl="0">
                        <a:spcBef>
                          <a:spcPts val="0"/>
                        </a:spcBef>
                        <a:spcAft>
                          <a:spcPts val="0"/>
                        </a:spcAft>
                        <a:buNone/>
                      </a:pPr>
                      <a:r>
                        <a:rPr lang="es"/>
                        <a:t>matrícula</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t>12345678A</a:t>
                      </a:r>
                      <a:endParaRPr/>
                    </a:p>
                  </a:txBody>
                  <a:tcPr marL="91425" marR="91425" marT="91425" marB="91425"/>
                </a:tc>
                <a:tc>
                  <a:txBody>
                    <a:bodyPr/>
                    <a:lstStyle/>
                    <a:p>
                      <a:pPr marL="0" lvl="0" indent="0" algn="l" rtl="0">
                        <a:spcBef>
                          <a:spcPts val="0"/>
                        </a:spcBef>
                        <a:spcAft>
                          <a:spcPts val="0"/>
                        </a:spcAft>
                        <a:buNone/>
                      </a:pPr>
                      <a:r>
                        <a:rPr lang="es"/>
                        <a:t>Juan</a:t>
                      </a:r>
                      <a:endParaRPr/>
                    </a:p>
                  </a:txBody>
                  <a:tcPr marL="91425" marR="91425" marT="91425" marB="91425"/>
                </a:tc>
                <a:tc>
                  <a:txBody>
                    <a:bodyPr/>
                    <a:lstStyle/>
                    <a:p>
                      <a:pPr marL="0" lvl="0" indent="0" algn="l" rtl="0">
                        <a:spcBef>
                          <a:spcPts val="0"/>
                        </a:spcBef>
                        <a:spcAft>
                          <a:spcPts val="0"/>
                        </a:spcAft>
                        <a:buNone/>
                      </a:pPr>
                      <a:r>
                        <a:rPr lang="es"/>
                        <a:t>Perez</a:t>
                      </a:r>
                      <a:endParaRPr/>
                    </a:p>
                  </a:txBody>
                  <a:tcPr marL="91425" marR="91425" marT="91425" marB="91425"/>
                </a:tc>
                <a:tc>
                  <a:txBody>
                    <a:bodyPr/>
                    <a:lstStyle/>
                    <a:p>
                      <a:pPr marL="0" lvl="0" indent="0" algn="l" rtl="0">
                        <a:spcBef>
                          <a:spcPts val="0"/>
                        </a:spcBef>
                        <a:spcAft>
                          <a:spcPts val="0"/>
                        </a:spcAft>
                        <a:buNone/>
                      </a:pPr>
                      <a:r>
                        <a:rPr lang="es"/>
                        <a:t>666555444</a:t>
                      </a:r>
                      <a:endParaRPr/>
                    </a:p>
                  </a:txBody>
                  <a:tcPr marL="91425" marR="91425" marT="91425" marB="91425"/>
                </a:tc>
                <a:tc>
                  <a:txBody>
                    <a:bodyPr/>
                    <a:lstStyle/>
                    <a:p>
                      <a:pPr marL="0" lvl="0" indent="0" algn="l" rtl="0">
                        <a:spcBef>
                          <a:spcPts val="0"/>
                        </a:spcBef>
                        <a:spcAft>
                          <a:spcPts val="0"/>
                        </a:spcAft>
                        <a:buNone/>
                      </a:pPr>
                      <a:r>
                        <a:rPr lang="es"/>
                        <a:t>111222</a:t>
                      </a:r>
                      <a:endParaRPr/>
                    </a:p>
                  </a:txBody>
                  <a:tcPr marL="91425" marR="91425" marT="91425" marB="91425"/>
                </a:tc>
                <a:tc>
                  <a:txBody>
                    <a:bodyPr/>
                    <a:lstStyle/>
                    <a:p>
                      <a:pPr marL="0" lvl="0" indent="0" algn="l" rtl="0">
                        <a:spcBef>
                          <a:spcPts val="0"/>
                        </a:spcBef>
                        <a:spcAft>
                          <a:spcPts val="0"/>
                        </a:spcAft>
                        <a:buNone/>
                      </a:pPr>
                      <a:r>
                        <a:rPr lang="es"/>
                        <a:t>11229 ABC</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t>87654321Z</a:t>
                      </a:r>
                      <a:endParaRPr/>
                    </a:p>
                  </a:txBody>
                  <a:tcPr marL="91425" marR="91425" marT="91425" marB="91425"/>
                </a:tc>
                <a:tc>
                  <a:txBody>
                    <a:bodyPr/>
                    <a:lstStyle/>
                    <a:p>
                      <a:pPr marL="0" lvl="0" indent="0" algn="l" rtl="0">
                        <a:spcBef>
                          <a:spcPts val="0"/>
                        </a:spcBef>
                        <a:spcAft>
                          <a:spcPts val="0"/>
                        </a:spcAft>
                        <a:buNone/>
                      </a:pPr>
                      <a:r>
                        <a:rPr lang="es"/>
                        <a:t>Manolo</a:t>
                      </a:r>
                      <a:endParaRPr/>
                    </a:p>
                  </a:txBody>
                  <a:tcPr marL="91425" marR="91425" marT="91425" marB="91425"/>
                </a:tc>
                <a:tc>
                  <a:txBody>
                    <a:bodyPr/>
                    <a:lstStyle/>
                    <a:p>
                      <a:pPr marL="0" lvl="0" indent="0" algn="l" rtl="0">
                        <a:spcBef>
                          <a:spcPts val="0"/>
                        </a:spcBef>
                        <a:spcAft>
                          <a:spcPts val="0"/>
                        </a:spcAft>
                        <a:buNone/>
                      </a:pPr>
                      <a:r>
                        <a:rPr lang="es"/>
                        <a:t>Gómez</a:t>
                      </a:r>
                      <a:endParaRPr/>
                    </a:p>
                  </a:txBody>
                  <a:tcPr marL="91425" marR="91425" marT="91425" marB="91425"/>
                </a:tc>
                <a:tc>
                  <a:txBody>
                    <a:bodyPr/>
                    <a:lstStyle/>
                    <a:p>
                      <a:pPr marL="0" lvl="0" indent="0" algn="l" rtl="0">
                        <a:spcBef>
                          <a:spcPts val="0"/>
                        </a:spcBef>
                        <a:spcAft>
                          <a:spcPts val="0"/>
                        </a:spcAft>
                        <a:buNone/>
                      </a:pPr>
                      <a:r>
                        <a:rPr lang="es"/>
                        <a:t>666444555</a:t>
                      </a:r>
                      <a:endParaRPr/>
                    </a:p>
                  </a:txBody>
                  <a:tcPr marL="91425" marR="91425" marT="91425" marB="91425"/>
                </a:tc>
                <a:tc>
                  <a:txBody>
                    <a:bodyPr/>
                    <a:lstStyle/>
                    <a:p>
                      <a:pPr marL="0" lvl="0" indent="0" algn="l" rtl="0">
                        <a:spcBef>
                          <a:spcPts val="0"/>
                        </a:spcBef>
                        <a:spcAft>
                          <a:spcPts val="0"/>
                        </a:spcAft>
                        <a:buNone/>
                      </a:pPr>
                      <a:r>
                        <a:rPr lang="es"/>
                        <a:t>222111</a:t>
                      </a:r>
                      <a:endParaRPr/>
                    </a:p>
                  </a:txBody>
                  <a:tcPr marL="91425" marR="91425" marT="91425" marB="91425"/>
                </a:tc>
                <a:tc>
                  <a:txBody>
                    <a:bodyPr/>
                    <a:lstStyle/>
                    <a:p>
                      <a:pPr marL="0" lvl="0" indent="0" algn="l" rtl="0">
                        <a:spcBef>
                          <a:spcPts val="0"/>
                        </a:spcBef>
                        <a:spcAft>
                          <a:spcPts val="0"/>
                        </a:spcAft>
                        <a:buNone/>
                      </a:pPr>
                      <a:r>
                        <a:rPr lang="es" dirty="0"/>
                        <a:t>44433 BDW</a:t>
                      </a:r>
                      <a:endParaRPr dirty="0"/>
                    </a:p>
                  </a:txBody>
                  <a:tcPr marL="91425" marR="91425" marT="91425" marB="91425"/>
                </a:tc>
                <a:extLst>
                  <a:ext uri="{0D108BD9-81ED-4DB2-BD59-A6C34878D82A}">
                    <a16:rowId xmlns:a16="http://schemas.microsoft.com/office/drawing/2014/main" val="10002"/>
                  </a:ext>
                </a:extLst>
              </a:tr>
            </a:tbl>
          </a:graphicData>
        </a:graphic>
      </p:graphicFrame>
      <p:sp>
        <p:nvSpPr>
          <p:cNvPr id="94" name="Google Shape;94;p19"/>
          <p:cNvSpPr txBox="1"/>
          <p:nvPr/>
        </p:nvSpPr>
        <p:spPr>
          <a:xfrm>
            <a:off x="217080" y="1447725"/>
            <a:ext cx="1269300" cy="44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dirty="0"/>
              <a:t>personas</a:t>
            </a:r>
            <a:endParaRP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Sala de reuniones 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137</TotalTime>
  <Words>2838</Words>
  <Application>Microsoft Office PowerPoint</Application>
  <PresentationFormat>Presentación en pantalla (16:9)</PresentationFormat>
  <Paragraphs>400</Paragraphs>
  <Slides>44</Slides>
  <Notes>23</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44</vt:i4>
      </vt:variant>
    </vt:vector>
  </HeadingPairs>
  <TitlesOfParts>
    <vt:vector size="55" baseType="lpstr">
      <vt:lpstr>Arial</vt:lpstr>
      <vt:lpstr>Wingdings</vt:lpstr>
      <vt:lpstr>Bahnschrift Light Condensed</vt:lpstr>
      <vt:lpstr>Wingdings 3</vt:lpstr>
      <vt:lpstr>museo-slab</vt:lpstr>
      <vt:lpstr>Proxima Nova</vt:lpstr>
      <vt:lpstr>Century Gothic</vt:lpstr>
      <vt:lpstr>Calibri</vt:lpstr>
      <vt:lpstr>verdana</vt:lpstr>
      <vt:lpstr>Alfa Slab One</vt:lpstr>
      <vt:lpstr>Sala de reuniones Ion</vt:lpstr>
      <vt:lpstr>UD 03. Diseño lógico de Bases de datos.  Modelo relacional</vt:lpstr>
      <vt:lpstr>Índice</vt:lpstr>
      <vt:lpstr>El modelo relacional</vt:lpstr>
      <vt:lpstr>El modelo relacional</vt:lpstr>
      <vt:lpstr>El modelo relacional</vt:lpstr>
      <vt:lpstr>El modelo relacional</vt:lpstr>
      <vt:lpstr>Presentación de PowerPoint</vt:lpstr>
      <vt:lpstr>2. Claves</vt:lpstr>
      <vt:lpstr>2. Claves (Ejemplo)</vt:lpstr>
      <vt:lpstr>3. Índices</vt:lpstr>
      <vt:lpstr>Caso Práctico</vt:lpstr>
      <vt:lpstr>Caso práctico</vt:lpstr>
      <vt:lpstr>Caso práctico</vt:lpstr>
      <vt:lpstr>¿Sabías que…?</vt:lpstr>
      <vt:lpstr>Presentación de PowerPoint</vt:lpstr>
      <vt:lpstr>¿Sabías que…?</vt:lpstr>
      <vt:lpstr>¿Sabías que…?</vt:lpstr>
      <vt:lpstr>Presentación de PowerPoint</vt:lpstr>
      <vt:lpstr>Índice</vt:lpstr>
      <vt:lpstr>Presentación de PowerPoint</vt:lpstr>
      <vt:lpstr>2. Transformación de entidades fuertes</vt:lpstr>
      <vt:lpstr>3.Transformación de entidades débiles</vt:lpstr>
      <vt:lpstr>4- Transformación de un diagrama E/R  al modelo relacional</vt:lpstr>
      <vt:lpstr>EJEMPLO</vt:lpstr>
      <vt:lpstr>EJEMPLO</vt:lpstr>
      <vt:lpstr>4 TRANSFORMACIÓN DE RELACIONES a) Relaciones con cardinalidad 1:N</vt:lpstr>
      <vt:lpstr>4 TRANSFORMACIÓN DE RELACIONES  b) Relaciones reflexivas con cardinalidad 1-N </vt:lpstr>
      <vt:lpstr>4 TRANSFORMACIÓN DE RELACIONES  c) Relaciones 1-1</vt:lpstr>
      <vt:lpstr>4 TRANSFORMACIÓN DE RELACIONES d) Relaciones ternarias</vt:lpstr>
      <vt:lpstr>4 TRANSFORMACIÓN DE RELACIONES  e) Participaciones 0,X</vt:lpstr>
      <vt:lpstr>Más información</vt:lpstr>
      <vt:lpstr>4 TRANSFORMACIÓN DE RELACIONES  f) Generalización y especialización</vt:lpstr>
      <vt:lpstr>Presentación de PowerPoint</vt:lpstr>
      <vt:lpstr>4 TRANSFORMACIÓN DE RELACIONES  f) Generalización y especialización</vt:lpstr>
      <vt:lpstr>4 TRANSFORMACIÓN DE RELACIONES  f) Generalización y especialización</vt:lpstr>
      <vt:lpstr>4 TRANSFORMACIÓN DE RELACIONES  f) Generalización y especialización</vt:lpstr>
      <vt:lpstr>Actividad</vt:lpstr>
      <vt:lpstr>Casos prácticos resueltos</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 03. Diseño lógico. Modelo relacional</dc:title>
  <dc:creator>BLANCA PLUMED LORENTE</dc:creator>
  <cp:lastModifiedBy>profesor</cp:lastModifiedBy>
  <cp:revision>68</cp:revision>
  <dcterms:modified xsi:type="dcterms:W3CDTF">2022-09-07T10:43:57Z</dcterms:modified>
</cp:coreProperties>
</file>