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300" r:id="rId2"/>
    <p:sldId id="272" r:id="rId3"/>
    <p:sldId id="288" r:id="rId4"/>
    <p:sldId id="273" r:id="rId5"/>
    <p:sldId id="274" r:id="rId6"/>
    <p:sldId id="289" r:id="rId7"/>
    <p:sldId id="296" r:id="rId8"/>
    <p:sldId id="290" r:id="rId9"/>
    <p:sldId id="293" r:id="rId10"/>
    <p:sldId id="294" r:id="rId11"/>
  </p:sldIdLst>
  <p:sldSz cx="9144000" cy="5143500" type="screen16x9"/>
  <p:notesSz cx="6858000" cy="9144000"/>
  <p:embeddedFontLst>
    <p:embeddedFont>
      <p:font typeface="Tw Cen MT" panose="020B0602020104020603" pitchFamily="34" charset="0"/>
      <p:regular r:id="rId13"/>
      <p:bold r:id="rId14"/>
      <p:italic r:id="rId15"/>
      <p:boldItalic r:id="rId16"/>
    </p:embeddedFont>
    <p:embeddedFont>
      <p:font typeface="Corbel" panose="020B0503020204020204" pitchFamily="34" charset="0"/>
      <p:regular r:id="rId17"/>
      <p:bold r:id="rId18"/>
      <p:italic r:id="rId19"/>
      <p:boldItalic r:id="rId20"/>
    </p:embeddedFont>
    <p:embeddedFont>
      <p:font typeface="Wingdings 3" panose="05040102010807070707" pitchFamily="18" charset="2"/>
      <p:regular r:id="rId21"/>
    </p:embeddedFont>
    <p:embeddedFont>
      <p:font typeface="Cooper Black" panose="0208090404030B020404" pitchFamily="18" charset="0"/>
      <p:regular r:id="rId22"/>
    </p:embeddedFont>
    <p:embeddedFont>
      <p:font typeface="Arial Black" panose="020B0A04020102020204" pitchFamily="34" charset="0"/>
      <p:bold r:id="rId23"/>
    </p:embeddedFont>
    <p:embeddedFont>
      <p:font typeface="Consolas" panose="020B0609020204030204" pitchFamily="49" charset="0"/>
      <p:regular r:id="rId24"/>
      <p:bold r:id="rId25"/>
      <p:italic r:id="rId26"/>
      <p:boldItalic r:id="rId27"/>
    </p:embeddedFont>
    <p:embeddedFont>
      <p:font typeface="Tw Cen MT Condensed" panose="020B0606020104020203" pitchFamily="34" charset="0"/>
      <p:regular r:id="rId28"/>
      <p:bold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D448D5-6627-4B9C-8B3C-88874298A33B}">
  <a:tblStyle styleId="{90D448D5-6627-4B9C-8B3C-88874298A3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6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823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96e9e2f5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96e9e2f5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96e9e2f5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96e9e2f5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6024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96e9e2f53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96e9e2f5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96e9e2f5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96e9e2f5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13" name="Straight Connector 12"/>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9144000" cy="3429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094907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7281302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6100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90369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6720010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A61015F-7CC6-4D0A-9D87-873EA4C304CC}" type="datetimeFigureOut">
              <a:rPr lang="en-US" smtClean="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12" name="Straight Connector 11"/>
          <p:cNvCxnSpPr/>
          <p:nvPr/>
        </p:nvCxnSpPr>
        <p:spPr>
          <a:xfrm flipV="1">
            <a:off x="6290132" y="3948080"/>
            <a:ext cx="0" cy="6858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9144000" cy="3429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70672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7351506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768096" y="2225841"/>
            <a:ext cx="3566160" cy="25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s-ES"/>
              <a:t>Haga clic para modificar los estilos de texto del patrón</a:t>
            </a:r>
          </a:p>
        </p:txBody>
      </p:sp>
      <p:sp>
        <p:nvSpPr>
          <p:cNvPr id="6" name="Content Placeholder 5"/>
          <p:cNvSpPr>
            <a:spLocks noGrp="1"/>
          </p:cNvSpPr>
          <p:nvPr>
            <p:ph sz="quarter" idx="4"/>
          </p:nvPr>
        </p:nvSpPr>
        <p:spPr>
          <a:xfrm>
            <a:off x="4493166" y="2225841"/>
            <a:ext cx="3566160" cy="25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3/15/2024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7853701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11571639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3/15/2024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62811039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68B11-C5A8-448C-8CE9-B1A273C79CFC}" type="datetimeFigureOut">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6213302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16CA0-919D-4A49-9C8A-62FDFB3A5183}" type="datetimeFigureOut">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50624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90298CD5-6C1E-4009-B41F-6DF62E31D3BE}" type="datetimeFigureOut">
              <a:rPr lang="en-US" smtClean="0"/>
              <a:pPr/>
              <a:t>3/15/2024</a:t>
            </a:fld>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s-ES" smtClean="0"/>
              <a:t>‹Nº›</a:t>
            </a:fld>
            <a:endParaRPr lang="es-ES"/>
          </a:p>
        </p:txBody>
      </p:sp>
      <p:cxnSp>
        <p:nvCxnSpPr>
          <p:cNvPr id="8" name="Straight Connector 7"/>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15871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latin typeface="Cooper Black" panose="0208090404030B020404" pitchFamily="18" charset="0"/>
              </a:rPr>
              <a:t>11</a:t>
            </a:r>
            <a:r>
              <a:rPr lang="es" dirty="0" smtClean="0">
                <a:latin typeface="Cooper Black" panose="0208090404030B020404" pitchFamily="18" charset="0"/>
              </a:rPr>
              <a:t>. transacciones</a:t>
            </a:r>
            <a:endParaRPr dirty="0">
              <a:latin typeface="Cooper Black" panose="0208090404030B020404" pitchFamily="18" charset="0"/>
            </a:endParaRPr>
          </a:p>
        </p:txBody>
      </p:sp>
      <p:sp>
        <p:nvSpPr>
          <p:cNvPr id="57" name="Google Shape;57;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s" sz="2800" b="1" dirty="0">
              <a:latin typeface="Arial Black" panose="020B0A04020102020204" pitchFamily="34" charset="0"/>
            </a:endParaRPr>
          </a:p>
          <a:p>
            <a:pPr marL="0" lvl="0" indent="0" algn="ctr" rtl="0">
              <a:spcBef>
                <a:spcPts val="0"/>
              </a:spcBef>
              <a:spcAft>
                <a:spcPts val="0"/>
              </a:spcAft>
              <a:buNone/>
            </a:pPr>
            <a:r>
              <a:rPr lang="es" sz="2800" b="1" dirty="0">
                <a:latin typeface="Arial Black" panose="020B0A04020102020204" pitchFamily="34" charset="0"/>
              </a:rPr>
              <a:t>1º DAM</a:t>
            </a:r>
            <a:endParaRPr sz="2800" b="1" dirty="0">
              <a:latin typeface="Arial Black" panose="020B0A04020102020204" pitchFamily="34" charset="0"/>
            </a:endParaRPr>
          </a:p>
        </p:txBody>
      </p:sp>
    </p:spTree>
    <p:extLst>
      <p:ext uri="{BB962C8B-B14F-4D97-AF65-F5344CB8AC3E}">
        <p14:creationId xmlns:p14="http://schemas.microsoft.com/office/powerpoint/2010/main" val="2213630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5C995D-8B3B-4FF8-9CBD-723394D1492E}"/>
              </a:ext>
            </a:extLst>
          </p:cNvPr>
          <p:cNvSpPr>
            <a:spLocks noGrp="1"/>
          </p:cNvSpPr>
          <p:nvPr>
            <p:ph type="title"/>
          </p:nvPr>
        </p:nvSpPr>
        <p:spPr>
          <a:xfrm>
            <a:off x="785833" y="592571"/>
            <a:ext cx="8520600" cy="572700"/>
          </a:xfrm>
        </p:spPr>
        <p:txBody>
          <a:bodyPr>
            <a:normAutofit fontScale="90000"/>
          </a:bodyPr>
          <a:lstStyle/>
          <a:p>
            <a:r>
              <a:rPr lang="es-ES" dirty="0"/>
              <a:t>8. Acceso concurrente a los datos</a:t>
            </a:r>
            <a:br>
              <a:rPr lang="es-ES" dirty="0"/>
            </a:br>
            <a:endParaRPr lang="es-ES" dirty="0"/>
          </a:p>
        </p:txBody>
      </p:sp>
      <p:pic>
        <p:nvPicPr>
          <p:cNvPr id="4" name="Imagen 3">
            <a:extLst>
              <a:ext uri="{FF2B5EF4-FFF2-40B4-BE49-F238E27FC236}">
                <a16:creationId xmlns:a16="http://schemas.microsoft.com/office/drawing/2014/main" id="{A4978580-E065-4B80-AF54-E4720B01C33C}"/>
              </a:ext>
            </a:extLst>
          </p:cNvPr>
          <p:cNvPicPr>
            <a:picLocks noChangeAspect="1"/>
          </p:cNvPicPr>
          <p:nvPr/>
        </p:nvPicPr>
        <p:blipFill>
          <a:blip r:embed="rId2"/>
          <a:stretch>
            <a:fillRect/>
          </a:stretch>
        </p:blipFill>
        <p:spPr>
          <a:xfrm>
            <a:off x="510483" y="1695696"/>
            <a:ext cx="8123034" cy="2632641"/>
          </a:xfrm>
          <a:prstGeom prst="rect">
            <a:avLst/>
          </a:prstGeom>
        </p:spPr>
      </p:pic>
    </p:spTree>
    <p:extLst>
      <p:ext uri="{BB962C8B-B14F-4D97-AF65-F5344CB8AC3E}">
        <p14:creationId xmlns:p14="http://schemas.microsoft.com/office/powerpoint/2010/main" val="2202107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876144" y="579775"/>
            <a:ext cx="685674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7. Transacciones</a:t>
            </a:r>
            <a:endParaRPr dirty="0"/>
          </a:p>
        </p:txBody>
      </p:sp>
      <p:sp>
        <p:nvSpPr>
          <p:cNvPr id="158" name="Google Shape;158;p29"/>
          <p:cNvSpPr txBox="1">
            <a:spLocks noGrp="1"/>
          </p:cNvSpPr>
          <p:nvPr>
            <p:ph type="body" idx="1"/>
          </p:nvPr>
        </p:nvSpPr>
        <p:spPr>
          <a:xfrm>
            <a:off x="623400" y="1176061"/>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Supongamos que queremos borrar una fila de una tabla, pero al teclear la orden SQL se nos olvida la cláusulas WHERE y borramos todas las filas de la tabla. </a:t>
            </a:r>
            <a:endParaRPr dirty="0"/>
          </a:p>
          <a:p>
            <a:pPr marL="0" lvl="0" indent="0" algn="l" rtl="0">
              <a:spcBef>
                <a:spcPts val="1600"/>
              </a:spcBef>
              <a:spcAft>
                <a:spcPts val="1600"/>
              </a:spcAft>
              <a:buNone/>
            </a:pPr>
            <a:r>
              <a:rPr lang="es" dirty="0"/>
              <a:t>Existe una forma de evitar desastres utilizando transacciones, COMMITs y ROLLBACKs </a:t>
            </a:r>
            <a:endParaRPr dirty="0"/>
          </a:p>
        </p:txBody>
      </p:sp>
      <p:pic>
        <p:nvPicPr>
          <p:cNvPr id="159" name="Google Shape;159;p29"/>
          <p:cNvPicPr preferRelativeResize="0"/>
          <p:nvPr/>
        </p:nvPicPr>
        <p:blipFill>
          <a:blip r:embed="rId3">
            <a:alphaModFix/>
          </a:blip>
          <a:stretch>
            <a:fillRect/>
          </a:stretch>
        </p:blipFill>
        <p:spPr>
          <a:xfrm>
            <a:off x="2212622" y="2466257"/>
            <a:ext cx="4876800" cy="2428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729389" y="579775"/>
            <a:ext cx="786145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7. Transacciones</a:t>
            </a:r>
            <a:endParaRPr dirty="0"/>
          </a:p>
        </p:txBody>
      </p:sp>
      <p:sp>
        <p:nvSpPr>
          <p:cNvPr id="158" name="Google Shape;158;p29"/>
          <p:cNvSpPr txBox="1">
            <a:spLocks noGrp="1"/>
          </p:cNvSpPr>
          <p:nvPr>
            <p:ph type="body" idx="1"/>
          </p:nvPr>
        </p:nvSpPr>
        <p:spPr>
          <a:xfrm>
            <a:off x="623400" y="1265363"/>
            <a:ext cx="8520600" cy="3416400"/>
          </a:xfrm>
          <a:prstGeom prst="rect">
            <a:avLst/>
          </a:prstGeom>
        </p:spPr>
        <p:txBody>
          <a:bodyPr spcFirstLastPara="1" wrap="square" lIns="91425" tIns="91425" rIns="91425" bIns="91425" anchor="t" anchorCtr="0">
            <a:noAutofit/>
          </a:bodyPr>
          <a:lstStyle/>
          <a:p>
            <a:pPr marL="0" lvl="0" indent="0" algn="just">
              <a:buNone/>
            </a:pPr>
            <a:r>
              <a:rPr lang="es-ES" sz="1800" dirty="0">
                <a:latin typeface="Corbel" panose="020B0503020204020204" pitchFamily="34" charset="0"/>
              </a:rPr>
              <a:t>Un SGBD actualiza múltiples datos a través de una transacción. </a:t>
            </a:r>
            <a:r>
              <a:rPr lang="es-ES" sz="1800" b="1" dirty="0">
                <a:latin typeface="Corbel" panose="020B0503020204020204" pitchFamily="34" charset="0"/>
              </a:rPr>
              <a:t>Una transacción es un conjunto de sentencias SQL que se tratan como una sola instrucción </a:t>
            </a:r>
            <a:r>
              <a:rPr lang="es-ES" sz="1800" dirty="0">
                <a:latin typeface="Corbel" panose="020B0503020204020204" pitchFamily="34" charset="0"/>
              </a:rPr>
              <a:t>(atómica).</a:t>
            </a:r>
          </a:p>
          <a:p>
            <a:pPr marL="0" lvl="0" indent="0" algn="just">
              <a:buNone/>
            </a:pPr>
            <a:endParaRPr lang="es-ES" sz="1800" dirty="0">
              <a:latin typeface="Corbel" panose="020B0503020204020204" pitchFamily="34" charset="0"/>
            </a:endParaRPr>
          </a:p>
          <a:p>
            <a:pPr marL="0" lvl="0" indent="0" algn="just">
              <a:buNone/>
            </a:pPr>
            <a:r>
              <a:rPr lang="es-ES" sz="1800" dirty="0">
                <a:latin typeface="Corbel" panose="020B0503020204020204" pitchFamily="34" charset="0"/>
              </a:rPr>
              <a:t>Una transacción puede ser </a:t>
            </a:r>
            <a:r>
              <a:rPr lang="es-ES" sz="1800" b="1" dirty="0">
                <a:latin typeface="Corbel" panose="020B0503020204020204" pitchFamily="34" charset="0"/>
              </a:rPr>
              <a:t>confirmada (</a:t>
            </a:r>
            <a:r>
              <a:rPr lang="es-ES" sz="1800" b="1" dirty="0" err="1">
                <a:latin typeface="Corbel" panose="020B0503020204020204" pitchFamily="34" charset="0"/>
              </a:rPr>
              <a:t>commit</a:t>
            </a:r>
            <a:r>
              <a:rPr lang="es-ES" sz="1800" b="1" dirty="0">
                <a:latin typeface="Corbel" panose="020B0503020204020204" pitchFamily="34" charset="0"/>
              </a:rPr>
              <a:t>)</a:t>
            </a:r>
            <a:r>
              <a:rPr lang="es-ES" sz="1800" dirty="0">
                <a:latin typeface="Corbel" panose="020B0503020204020204" pitchFamily="34" charset="0"/>
              </a:rPr>
              <a:t>, si todas las operaciones individuales se ejecutaron correctamente, o, </a:t>
            </a:r>
            <a:r>
              <a:rPr lang="es-ES" sz="1800" b="1" dirty="0">
                <a:latin typeface="Corbel" panose="020B0503020204020204" pitchFamily="34" charset="0"/>
              </a:rPr>
              <a:t>abortada (</a:t>
            </a:r>
            <a:r>
              <a:rPr lang="es-ES" sz="1800" b="1" dirty="0" err="1">
                <a:latin typeface="Corbel" panose="020B0503020204020204" pitchFamily="34" charset="0"/>
              </a:rPr>
              <a:t>rollback</a:t>
            </a:r>
            <a:r>
              <a:rPr lang="es-ES" sz="1800" b="1" dirty="0">
                <a:latin typeface="Corbel" panose="020B0503020204020204" pitchFamily="34" charset="0"/>
              </a:rPr>
              <a:t>) </a:t>
            </a:r>
            <a:r>
              <a:rPr lang="es-ES" sz="1800" dirty="0">
                <a:latin typeface="Corbel" panose="020B0503020204020204" pitchFamily="34" charset="0"/>
              </a:rPr>
              <a:t>a la mitad de su ejecución si hubo algún problema (por ejemplo, el producto pedido no está en stock, por tanto no se puede generar el envío). Trabajar con transacciones puede ser esencial para mantener la integridad de los datos. </a:t>
            </a:r>
          </a:p>
          <a:p>
            <a:pPr marL="0" lvl="0" indent="0" algn="just">
              <a:buNone/>
            </a:pPr>
            <a:endParaRPr lang="es-ES" sz="1800" dirty="0">
              <a:latin typeface="Corbel" panose="020B0503020204020204" pitchFamily="34" charset="0"/>
            </a:endParaRPr>
          </a:p>
          <a:p>
            <a:pPr marL="0" lvl="0" indent="0" algn="just">
              <a:buNone/>
            </a:pPr>
            <a:r>
              <a:rPr lang="es-ES" sz="1800" dirty="0">
                <a:latin typeface="Corbel" panose="020B0503020204020204" pitchFamily="34" charset="0"/>
              </a:rPr>
              <a:t>Por ejemplo, se puede dar el caso de que se descuenta el stock de un producto antes de proceder a su envío, pero cuando se va a generar la cabecera del pedido, la aplicación cliente sufre un corte en las comunicaciones y no da tiempo a generarlo. Esto supone una pérdida de stock. La transacción garantiza la atomicidad de la operación: </a:t>
            </a:r>
            <a:r>
              <a:rPr lang="es-ES" sz="1800" b="1" dirty="0">
                <a:latin typeface="Corbel" panose="020B0503020204020204" pitchFamily="34" charset="0"/>
              </a:rPr>
              <a:t>O se hacen todas las operaciones, o no se hace ninguna.</a:t>
            </a:r>
            <a:endParaRPr sz="1800" b="1" dirty="0">
              <a:latin typeface="Corbel" panose="020B0503020204020204" pitchFamily="34" charset="0"/>
            </a:endParaRPr>
          </a:p>
        </p:txBody>
      </p:sp>
    </p:spTree>
    <p:extLst>
      <p:ext uri="{BB962C8B-B14F-4D97-AF65-F5344CB8AC3E}">
        <p14:creationId xmlns:p14="http://schemas.microsoft.com/office/powerpoint/2010/main" val="3974017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700269" y="512843"/>
            <a:ext cx="6275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7. Transacciones</a:t>
            </a:r>
            <a:endParaRPr dirty="0"/>
          </a:p>
        </p:txBody>
      </p:sp>
      <p:sp>
        <p:nvSpPr>
          <p:cNvPr id="165" name="Google Shape;165;p30"/>
          <p:cNvSpPr txBox="1">
            <a:spLocks noGrp="1"/>
          </p:cNvSpPr>
          <p:nvPr>
            <p:ph type="body" idx="1"/>
          </p:nvPr>
        </p:nvSpPr>
        <p:spPr>
          <a:xfrm>
            <a:off x="700269" y="908353"/>
            <a:ext cx="8918220" cy="1107616"/>
          </a:xfrm>
          <a:prstGeom prst="rect">
            <a:avLst/>
          </a:prstGeom>
        </p:spPr>
        <p:txBody>
          <a:bodyPr spcFirstLastPara="1" wrap="square" lIns="91425" tIns="91425" rIns="91425" bIns="91425" anchor="t" anchorCtr="0">
            <a:noAutofit/>
          </a:bodyPr>
          <a:lstStyle/>
          <a:p>
            <a:pPr marL="0" lvl="0" indent="0">
              <a:lnSpc>
                <a:spcPct val="100000"/>
              </a:lnSpc>
              <a:spcBef>
                <a:spcPts val="1600"/>
              </a:spcBef>
              <a:spcAft>
                <a:spcPts val="1600"/>
              </a:spcAft>
              <a:buNone/>
            </a:pPr>
            <a:r>
              <a:rPr lang="es-ES" sz="1600" dirty="0">
                <a:latin typeface="Corbel" panose="020B0503020204020204" pitchFamily="34" charset="0"/>
              </a:rPr>
              <a:t>Generalmente, cuando se conecta con un cliente a un SGBD, por defecto está activado el modo </a:t>
            </a:r>
            <a:r>
              <a:rPr lang="es-ES" sz="1600" b="1" dirty="0">
                <a:latin typeface="Corbel" panose="020B0503020204020204" pitchFamily="34" charset="0"/>
              </a:rPr>
              <a:t>AUTOCOMMIT-ON</a:t>
            </a:r>
            <a:r>
              <a:rPr lang="es-ES" sz="1600" dirty="0">
                <a:latin typeface="Corbel" panose="020B0503020204020204" pitchFamily="34" charset="0"/>
              </a:rPr>
              <a:t>, es decir, cada comando SQL que se ejecute, será considerado como una transacción independiente</a:t>
            </a:r>
            <a:endParaRPr sz="1600" dirty="0">
              <a:latin typeface="Corbel" panose="020B0503020204020204" pitchFamily="34" charset="0"/>
            </a:endParaRPr>
          </a:p>
        </p:txBody>
      </p:sp>
      <p:pic>
        <p:nvPicPr>
          <p:cNvPr id="2" name="Imagen 1">
            <a:extLst>
              <a:ext uri="{FF2B5EF4-FFF2-40B4-BE49-F238E27FC236}">
                <a16:creationId xmlns:a16="http://schemas.microsoft.com/office/drawing/2014/main" id="{08BE7498-6321-4F60-8D8F-188F23E65BA1}"/>
              </a:ext>
            </a:extLst>
          </p:cNvPr>
          <p:cNvPicPr>
            <a:picLocks noChangeAspect="1"/>
          </p:cNvPicPr>
          <p:nvPr/>
        </p:nvPicPr>
        <p:blipFill rotWithShape="1">
          <a:blip r:embed="rId3"/>
          <a:srcRect r="5388"/>
          <a:stretch/>
        </p:blipFill>
        <p:spPr>
          <a:xfrm>
            <a:off x="3678946" y="1766682"/>
            <a:ext cx="5352164" cy="1701444"/>
          </a:xfrm>
          <a:prstGeom prst="rect">
            <a:avLst/>
          </a:prstGeom>
        </p:spPr>
      </p:pic>
      <p:pic>
        <p:nvPicPr>
          <p:cNvPr id="4" name="Imagen 3">
            <a:extLst>
              <a:ext uri="{FF2B5EF4-FFF2-40B4-BE49-F238E27FC236}">
                <a16:creationId xmlns:a16="http://schemas.microsoft.com/office/drawing/2014/main" id="{41FCB84B-4CAF-47DD-8086-E376F2D7010C}"/>
              </a:ext>
            </a:extLst>
          </p:cNvPr>
          <p:cNvPicPr>
            <a:picLocks noChangeAspect="1"/>
          </p:cNvPicPr>
          <p:nvPr/>
        </p:nvPicPr>
        <p:blipFill>
          <a:blip r:embed="rId4"/>
          <a:stretch>
            <a:fillRect/>
          </a:stretch>
        </p:blipFill>
        <p:spPr>
          <a:xfrm>
            <a:off x="4245084" y="3734021"/>
            <a:ext cx="4799755" cy="1107616"/>
          </a:xfrm>
          <a:prstGeom prst="rect">
            <a:avLst/>
          </a:prstGeom>
        </p:spPr>
      </p:pic>
      <p:sp>
        <p:nvSpPr>
          <p:cNvPr id="5" name="Rectángulo 4">
            <a:extLst>
              <a:ext uri="{FF2B5EF4-FFF2-40B4-BE49-F238E27FC236}">
                <a16:creationId xmlns:a16="http://schemas.microsoft.com/office/drawing/2014/main" id="{629B09F5-5248-49F9-BD35-810010F2A2BD}"/>
              </a:ext>
            </a:extLst>
          </p:cNvPr>
          <p:cNvSpPr/>
          <p:nvPr/>
        </p:nvSpPr>
        <p:spPr>
          <a:xfrm>
            <a:off x="476959" y="3510680"/>
            <a:ext cx="2909708" cy="1477328"/>
          </a:xfrm>
          <a:prstGeom prst="rect">
            <a:avLst/>
          </a:prstGeom>
        </p:spPr>
        <p:txBody>
          <a:bodyPr wrap="square">
            <a:spAutoFit/>
          </a:bodyPr>
          <a:lstStyle/>
          <a:p>
            <a:r>
              <a:rPr lang="es-ES" dirty="0">
                <a:latin typeface="Corbel" panose="020B0503020204020204" pitchFamily="34" charset="0"/>
              </a:rPr>
              <a:t>Para terminar una transacción, tanto en MySQL como en ORACLE, hay que aceptar, o rechazar los cambios mediante:</a:t>
            </a:r>
          </a:p>
        </p:txBody>
      </p:sp>
      <p:sp>
        <p:nvSpPr>
          <p:cNvPr id="3" name="Flecha: a la derecha 2">
            <a:extLst>
              <a:ext uri="{FF2B5EF4-FFF2-40B4-BE49-F238E27FC236}">
                <a16:creationId xmlns:a16="http://schemas.microsoft.com/office/drawing/2014/main" id="{E4D307AE-B398-F762-33B2-E091189AC5DB}"/>
              </a:ext>
            </a:extLst>
          </p:cNvPr>
          <p:cNvSpPr/>
          <p:nvPr/>
        </p:nvSpPr>
        <p:spPr>
          <a:xfrm>
            <a:off x="3487037" y="4051815"/>
            <a:ext cx="564904" cy="378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051F7DCE-E6EF-A057-B316-A3A5F6F484C8}"/>
              </a:ext>
            </a:extLst>
          </p:cNvPr>
          <p:cNvSpPr/>
          <p:nvPr/>
        </p:nvSpPr>
        <p:spPr>
          <a:xfrm>
            <a:off x="668867" y="2140656"/>
            <a:ext cx="3010078" cy="646331"/>
          </a:xfrm>
          <a:prstGeom prst="rect">
            <a:avLst/>
          </a:prstGeom>
        </p:spPr>
        <p:txBody>
          <a:bodyPr wrap="square">
            <a:spAutoFit/>
          </a:bodyPr>
          <a:lstStyle/>
          <a:p>
            <a:r>
              <a:rPr lang="es-ES" dirty="0">
                <a:latin typeface="Corbel" panose="020B0503020204020204" pitchFamily="34" charset="0"/>
              </a:rPr>
              <a:t>Para comenzar una transacción</a:t>
            </a:r>
          </a:p>
        </p:txBody>
      </p:sp>
      <p:sp>
        <p:nvSpPr>
          <p:cNvPr id="8" name="Flecha: a la derecha 7">
            <a:extLst>
              <a:ext uri="{FF2B5EF4-FFF2-40B4-BE49-F238E27FC236}">
                <a16:creationId xmlns:a16="http://schemas.microsoft.com/office/drawing/2014/main" id="{6B8F110B-EA97-4855-D244-D3D9968C1357}"/>
              </a:ext>
            </a:extLst>
          </p:cNvPr>
          <p:cNvSpPr/>
          <p:nvPr/>
        </p:nvSpPr>
        <p:spPr>
          <a:xfrm>
            <a:off x="3159198" y="2105160"/>
            <a:ext cx="564904" cy="378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body" idx="1"/>
          </p:nvPr>
        </p:nvSpPr>
        <p:spPr>
          <a:xfrm>
            <a:off x="615635" y="454792"/>
            <a:ext cx="4539925" cy="3981405"/>
          </a:xfrm>
          <a:prstGeom prst="rect">
            <a:avLst/>
          </a:prstGeom>
        </p:spPr>
        <p:txBody>
          <a:bodyPr spcFirstLastPara="1" wrap="square" lIns="91425" tIns="91425" rIns="91425" bIns="91425" anchor="t" anchorCtr="0">
            <a:noAutofit/>
          </a:bodyPr>
          <a:lstStyle/>
          <a:p>
            <a:pPr marL="114300" indent="0">
              <a:buNone/>
            </a:pPr>
            <a:r>
              <a:rPr lang="es-ES" dirty="0"/>
              <a:t>Recordar En MySQL es necesario poner </a:t>
            </a:r>
          </a:p>
          <a:p>
            <a:pPr marL="114300" indent="0">
              <a:buNone/>
            </a:pPr>
            <a:r>
              <a:rPr lang="es-ES" b="1" dirty="0">
                <a:solidFill>
                  <a:srgbClr val="FF0000"/>
                </a:solidFill>
              </a:rPr>
              <a:t>SET </a:t>
            </a:r>
            <a:r>
              <a:rPr lang="es-ES" b="1" dirty="0">
                <a:solidFill>
                  <a:srgbClr val="FF0000"/>
                </a:solidFill>
                <a:latin typeface="Courier New"/>
                <a:ea typeface="Courier New"/>
                <a:cs typeface="Courier New"/>
                <a:sym typeface="Courier New"/>
              </a:rPr>
              <a:t>AUTOCOMMIT = 0</a:t>
            </a:r>
            <a:r>
              <a:rPr lang="es-ES" b="1" dirty="0" smtClean="0">
                <a:solidFill>
                  <a:srgbClr val="FF0000"/>
                </a:solidFill>
                <a:latin typeface="Courier New"/>
                <a:ea typeface="Courier New"/>
                <a:cs typeface="Courier New"/>
                <a:sym typeface="Courier New"/>
              </a:rPr>
              <a:t>; </a:t>
            </a:r>
          </a:p>
          <a:p>
            <a:pPr marL="114300" indent="0">
              <a:buNone/>
            </a:pPr>
            <a:r>
              <a:rPr lang="es-ES" b="1" dirty="0" smtClean="0">
                <a:solidFill>
                  <a:srgbClr val="FF0000"/>
                </a:solidFill>
                <a:latin typeface="Courier New"/>
                <a:ea typeface="Courier New"/>
                <a:cs typeface="Courier New"/>
                <a:sym typeface="Courier New"/>
              </a:rPr>
              <a:t>o START TRANSACTION</a:t>
            </a:r>
            <a:endParaRPr lang="es-ES" b="1" dirty="0">
              <a:solidFill>
                <a:srgbClr val="FF0000"/>
              </a:solidFill>
              <a:latin typeface="Courier New"/>
              <a:ea typeface="Courier New"/>
              <a:cs typeface="Courier New"/>
              <a:sym typeface="Courier New"/>
            </a:endParaRPr>
          </a:p>
          <a:p>
            <a:pPr marL="114300" lvl="0" indent="0" algn="l" rtl="0">
              <a:spcBef>
                <a:spcPts val="0"/>
              </a:spcBef>
              <a:spcAft>
                <a:spcPts val="0"/>
              </a:spcAft>
              <a:buSzPts val="1800"/>
              <a:buNone/>
            </a:pPr>
            <a:endParaRPr lang="es" dirty="0"/>
          </a:p>
          <a:p>
            <a:pPr marL="457200" lvl="0" indent="-342900" algn="l" rtl="0">
              <a:spcBef>
                <a:spcPts val="0"/>
              </a:spcBef>
              <a:spcAft>
                <a:spcPts val="0"/>
              </a:spcAft>
              <a:buSzPts val="1800"/>
              <a:buAutoNum type="arabicParenR"/>
            </a:pPr>
            <a:r>
              <a:rPr lang="es" dirty="0"/>
              <a:t>Consultamos: hay un registro</a:t>
            </a:r>
            <a:br>
              <a:rPr lang="es" dirty="0"/>
            </a:br>
            <a:r>
              <a:rPr lang="es" dirty="0">
                <a:latin typeface="Courier New"/>
                <a:ea typeface="Courier New"/>
                <a:cs typeface="Courier New"/>
                <a:sym typeface="Courier New"/>
              </a:rPr>
              <a:t>SELECT * FROM personas;</a:t>
            </a:r>
            <a:endParaRPr dirty="0">
              <a:latin typeface="Courier New"/>
              <a:ea typeface="Courier New"/>
              <a:cs typeface="Courier New"/>
              <a:sym typeface="Courier New"/>
            </a:endParaRPr>
          </a:p>
          <a:p>
            <a:pPr marL="457200" lvl="0" indent="-342900" algn="l" rtl="0">
              <a:spcBef>
                <a:spcPts val="0"/>
              </a:spcBef>
              <a:spcAft>
                <a:spcPts val="0"/>
              </a:spcAft>
              <a:buSzPts val="1800"/>
              <a:buAutoNum type="arabicParenR"/>
            </a:pPr>
            <a:r>
              <a:rPr lang="es" dirty="0"/>
              <a:t>Iniciamos transacción*</a:t>
            </a:r>
            <a:br>
              <a:rPr lang="es" dirty="0"/>
            </a:br>
            <a:r>
              <a:rPr lang="es" dirty="0">
                <a:latin typeface="Courier New"/>
                <a:ea typeface="Courier New"/>
                <a:cs typeface="Courier New"/>
                <a:sym typeface="Courier New"/>
              </a:rPr>
              <a:t>START TRANSACTION;</a:t>
            </a:r>
            <a:endParaRPr dirty="0">
              <a:latin typeface="Courier New"/>
              <a:ea typeface="Courier New"/>
              <a:cs typeface="Courier New"/>
              <a:sym typeface="Courier New"/>
            </a:endParaRPr>
          </a:p>
          <a:p>
            <a:pPr marL="457200" lvl="0" indent="-342900" algn="l" rtl="0">
              <a:spcBef>
                <a:spcPts val="0"/>
              </a:spcBef>
              <a:spcAft>
                <a:spcPts val="0"/>
              </a:spcAft>
              <a:buSzPts val="1800"/>
              <a:buAutoNum type="arabicParenR"/>
            </a:pPr>
            <a:r>
              <a:rPr lang="es" dirty="0"/>
              <a:t>Eliminamos los registros de la tabla</a:t>
            </a:r>
            <a:br>
              <a:rPr lang="es" dirty="0"/>
            </a:br>
            <a:r>
              <a:rPr lang="es" dirty="0">
                <a:latin typeface="Courier New"/>
                <a:ea typeface="Courier New"/>
                <a:cs typeface="Courier New"/>
                <a:sym typeface="Courier New"/>
              </a:rPr>
              <a:t>DELETE FROM personas;</a:t>
            </a:r>
            <a:endParaRPr dirty="0">
              <a:latin typeface="Courier New"/>
              <a:ea typeface="Courier New"/>
              <a:cs typeface="Courier New"/>
              <a:sym typeface="Courier New"/>
            </a:endParaRPr>
          </a:p>
          <a:p>
            <a:pPr marL="457200" lvl="0" indent="-342900" algn="l" rtl="0">
              <a:spcBef>
                <a:spcPts val="0"/>
              </a:spcBef>
              <a:spcAft>
                <a:spcPts val="0"/>
              </a:spcAft>
              <a:buSzPts val="1800"/>
              <a:buAutoNum type="arabicParenR"/>
            </a:pPr>
            <a:r>
              <a:rPr lang="es" dirty="0"/>
              <a:t>Consultamos de nuevo: no hay registros</a:t>
            </a:r>
            <a:br>
              <a:rPr lang="es" dirty="0"/>
            </a:br>
            <a:r>
              <a:rPr lang="es" dirty="0">
                <a:latin typeface="Courier New"/>
                <a:ea typeface="Courier New"/>
                <a:cs typeface="Courier New"/>
                <a:sym typeface="Courier New"/>
              </a:rPr>
              <a:t>SELECT * FROM personas;</a:t>
            </a:r>
            <a:endParaRPr dirty="0">
              <a:latin typeface="Courier New"/>
              <a:ea typeface="Courier New"/>
              <a:cs typeface="Courier New"/>
              <a:sym typeface="Courier New"/>
            </a:endParaRPr>
          </a:p>
          <a:p>
            <a:pPr marL="457200" lvl="0" indent="-342900" algn="l" rtl="0">
              <a:spcBef>
                <a:spcPts val="0"/>
              </a:spcBef>
              <a:spcAft>
                <a:spcPts val="0"/>
              </a:spcAft>
              <a:buSzPts val="1800"/>
              <a:buAutoNum type="arabicParenR"/>
            </a:pPr>
            <a:r>
              <a:rPr lang="es" dirty="0"/>
              <a:t>Deshacemos los cambios</a:t>
            </a:r>
            <a:br>
              <a:rPr lang="es" dirty="0"/>
            </a:br>
            <a:r>
              <a:rPr lang="es" b="1" dirty="0">
                <a:solidFill>
                  <a:srgbClr val="FF0000"/>
                </a:solidFill>
                <a:latin typeface="Courier New"/>
                <a:ea typeface="Courier New"/>
                <a:cs typeface="Courier New"/>
                <a:sym typeface="Courier New"/>
              </a:rPr>
              <a:t>ROLLBACK</a:t>
            </a:r>
            <a:r>
              <a:rPr lang="es" dirty="0">
                <a:latin typeface="Courier New"/>
                <a:ea typeface="Courier New"/>
                <a:cs typeface="Courier New"/>
                <a:sym typeface="Courier New"/>
              </a:rPr>
              <a:t>;</a:t>
            </a:r>
            <a:endParaRPr dirty="0">
              <a:latin typeface="Courier New"/>
              <a:ea typeface="Courier New"/>
              <a:cs typeface="Courier New"/>
              <a:sym typeface="Courier New"/>
            </a:endParaRPr>
          </a:p>
          <a:p>
            <a:pPr marL="457200" lvl="0" indent="-342900" algn="l" rtl="0">
              <a:spcBef>
                <a:spcPts val="0"/>
              </a:spcBef>
              <a:spcAft>
                <a:spcPts val="0"/>
              </a:spcAft>
              <a:buSzPts val="1800"/>
              <a:buAutoNum type="arabicParenR"/>
            </a:pPr>
            <a:r>
              <a:rPr lang="es" dirty="0"/>
              <a:t>Consultamos: está el mismo registro que al inicio</a:t>
            </a:r>
            <a:br>
              <a:rPr lang="es" dirty="0"/>
            </a:br>
            <a:r>
              <a:rPr lang="es" dirty="0">
                <a:latin typeface="Courier New"/>
                <a:ea typeface="Courier New"/>
                <a:cs typeface="Courier New"/>
                <a:sym typeface="Courier New"/>
              </a:rPr>
              <a:t>SELECT * FROM personas;</a:t>
            </a:r>
            <a:endParaRPr dirty="0">
              <a:latin typeface="Courier New"/>
              <a:ea typeface="Courier New"/>
              <a:cs typeface="Courier New"/>
              <a:sym typeface="Courier New"/>
            </a:endParaRPr>
          </a:p>
        </p:txBody>
      </p:sp>
      <p:pic>
        <p:nvPicPr>
          <p:cNvPr id="171" name="Google Shape;171;p31"/>
          <p:cNvPicPr preferRelativeResize="0"/>
          <p:nvPr/>
        </p:nvPicPr>
        <p:blipFill>
          <a:blip r:embed="rId3">
            <a:alphaModFix/>
          </a:blip>
          <a:stretch>
            <a:fillRect/>
          </a:stretch>
        </p:blipFill>
        <p:spPr>
          <a:xfrm>
            <a:off x="5481038" y="2"/>
            <a:ext cx="3662961"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8DE6303-87AF-406C-ABF3-D0DF14DF6BFE}"/>
              </a:ext>
            </a:extLst>
          </p:cNvPr>
          <p:cNvPicPr>
            <a:picLocks noChangeAspect="1"/>
          </p:cNvPicPr>
          <p:nvPr/>
        </p:nvPicPr>
        <p:blipFill>
          <a:blip r:embed="rId2"/>
          <a:stretch>
            <a:fillRect/>
          </a:stretch>
        </p:blipFill>
        <p:spPr>
          <a:xfrm>
            <a:off x="1095804" y="824323"/>
            <a:ext cx="7574063" cy="3494854"/>
          </a:xfrm>
          <a:prstGeom prst="rect">
            <a:avLst/>
          </a:prstGeom>
        </p:spPr>
      </p:pic>
    </p:spTree>
    <p:extLst>
      <p:ext uri="{BB962C8B-B14F-4D97-AF65-F5344CB8AC3E}">
        <p14:creationId xmlns:p14="http://schemas.microsoft.com/office/powerpoint/2010/main" val="338512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EBB56A-277B-CE36-B62E-A376D73620F9}"/>
              </a:ext>
            </a:extLst>
          </p:cNvPr>
          <p:cNvSpPr>
            <a:spLocks noChangeArrowheads="1"/>
          </p:cNvSpPr>
          <p:nvPr/>
        </p:nvSpPr>
        <p:spPr bwMode="auto">
          <a:xfrm>
            <a:off x="948267" y="668481"/>
            <a:ext cx="4030134" cy="4308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1" i="0" u="none" strike="noStrike" cap="none" normalizeH="0" baseline="0" dirty="0">
                <a:ln>
                  <a:noFill/>
                </a:ln>
                <a:solidFill>
                  <a:srgbClr val="FF0000"/>
                </a:solidFill>
                <a:effectLst/>
                <a:latin typeface="Consolas" panose="020B0609020204030204" pitchFamily="49" charset="0"/>
              </a:rPr>
              <a:t>SAVEPOINT </a:t>
            </a:r>
            <a:r>
              <a:rPr kumimoji="0" lang="es-ES" altLang="es-ES" sz="1400" b="1" i="0" u="none" strike="noStrike" cap="none" normalizeH="0" baseline="0" dirty="0" err="1">
                <a:ln>
                  <a:noFill/>
                </a:ln>
                <a:solidFill>
                  <a:srgbClr val="FF0000"/>
                </a:solidFill>
                <a:effectLst/>
                <a:latin typeface="Consolas" panose="020B0609020204030204" pitchFamily="49" charset="0"/>
              </a:rPr>
              <a:t>identifier</a:t>
            </a:r>
            <a:r>
              <a:rPr kumimoji="0" lang="es-ES" altLang="es-ES" sz="1400" b="1"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1" i="0" u="none" strike="noStrike" cap="none" normalizeH="0" baseline="0" dirty="0">
                <a:ln>
                  <a:noFill/>
                </a:ln>
                <a:solidFill>
                  <a:srgbClr val="FF0000"/>
                </a:solidFill>
                <a:effectLst/>
                <a:latin typeface="Consolas" panose="020B0609020204030204" pitchFamily="49" charset="0"/>
              </a:rPr>
              <a:t>ROLLBACK TO SAVEPOINT </a:t>
            </a:r>
            <a:r>
              <a:rPr kumimoji="0" lang="es-ES" altLang="es-ES" sz="1400" b="1" i="0" u="none" strike="noStrike" cap="none" normalizeH="0" baseline="0" dirty="0" err="1">
                <a:ln>
                  <a:noFill/>
                </a:ln>
                <a:solidFill>
                  <a:srgbClr val="FF0000"/>
                </a:solidFill>
                <a:effectLst/>
                <a:latin typeface="Consolas" panose="020B0609020204030204" pitchFamily="49" charset="0"/>
              </a:rPr>
              <a:t>identifier</a:t>
            </a:r>
            <a:r>
              <a:rPr kumimoji="0" lang="es-ES" altLang="es-ES" sz="1400" b="1" i="0" u="none" strike="noStrike" cap="none" normalizeH="0" baseline="0" dirty="0">
                <a:ln>
                  <a:noFill/>
                </a:ln>
                <a:solidFill>
                  <a:srgbClr val="FF0000"/>
                </a:solidFill>
                <a:effectLst/>
                <a:latin typeface="Consolas" panose="020B0609020204030204" pitchFamily="49" charset="0"/>
              </a:rPr>
              <a:t> </a:t>
            </a:r>
          </a:p>
        </p:txBody>
      </p:sp>
      <p:sp>
        <p:nvSpPr>
          <p:cNvPr id="3" name="Rectangle 2">
            <a:extLst>
              <a:ext uri="{FF2B5EF4-FFF2-40B4-BE49-F238E27FC236}">
                <a16:creationId xmlns:a16="http://schemas.microsoft.com/office/drawing/2014/main" id="{62CF15C8-3968-00AA-9B28-950C8FE63DE4}"/>
              </a:ext>
            </a:extLst>
          </p:cNvPr>
          <p:cNvSpPr>
            <a:spLocks noChangeArrowheads="1"/>
          </p:cNvSpPr>
          <p:nvPr/>
        </p:nvSpPr>
        <p:spPr bwMode="auto">
          <a:xfrm>
            <a:off x="948267" y="1326550"/>
            <a:ext cx="7128932"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555555"/>
                </a:solidFill>
                <a:effectLst/>
                <a:latin typeface="Corbel" panose="020B0503020204020204" pitchFamily="34" charset="0"/>
              </a:rPr>
              <a:t>El comando </a:t>
            </a:r>
            <a:r>
              <a:rPr kumimoji="0" lang="es-ES" altLang="es-ES" sz="2000" b="1" i="0" u="none" strike="noStrike" cap="none" normalizeH="0" baseline="0" dirty="0">
                <a:ln>
                  <a:noFill/>
                </a:ln>
                <a:solidFill>
                  <a:srgbClr val="026789"/>
                </a:solidFill>
                <a:effectLst/>
                <a:latin typeface="Corbel" panose="020B0503020204020204" pitchFamily="34" charset="0"/>
              </a:rPr>
              <a:t>SAVEPOINT</a:t>
            </a:r>
            <a:r>
              <a:rPr kumimoji="0" lang="es-ES" altLang="es-ES" sz="2000" b="0" i="0" u="none" strike="noStrike" cap="none" normalizeH="0" baseline="0" dirty="0">
                <a:ln>
                  <a:noFill/>
                </a:ln>
                <a:solidFill>
                  <a:srgbClr val="555555"/>
                </a:solidFill>
                <a:effectLst/>
                <a:latin typeface="Corbel" panose="020B0503020204020204" pitchFamily="34" charset="0"/>
              </a:rPr>
              <a:t> crea un punto dentro de una transacción con un nombre </a:t>
            </a:r>
            <a:r>
              <a:rPr kumimoji="0" lang="es-ES" altLang="es-ES" sz="2000" b="1" i="0" u="none" strike="noStrike" cap="none" normalizeH="0" baseline="0" dirty="0" err="1">
                <a:ln>
                  <a:noFill/>
                </a:ln>
                <a:solidFill>
                  <a:srgbClr val="026789"/>
                </a:solidFill>
                <a:effectLst/>
                <a:latin typeface="Corbel" panose="020B0503020204020204" pitchFamily="34" charset="0"/>
              </a:rPr>
              <a:t>identifier</a:t>
            </a:r>
            <a:r>
              <a:rPr kumimoji="0" lang="es-ES" altLang="es-ES" sz="2000" b="0" i="0" u="none" strike="noStrike" cap="none" normalizeH="0" baseline="0" dirty="0">
                <a:ln>
                  <a:noFill/>
                </a:ln>
                <a:solidFill>
                  <a:srgbClr val="555555"/>
                </a:solidFill>
                <a:effectLst/>
                <a:latin typeface="Corbel" panose="020B0503020204020204" pitchFamily="34" charset="0"/>
              </a:rPr>
              <a:t>. Si la transacción actual tiene un punto con el mismo nombre, el antiguo se borra y se crea el nuevo.</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altLang="es-ES" sz="2000" b="0" i="0" u="none" strike="noStrike" cap="none" normalizeH="0" baseline="0" dirty="0">
              <a:ln>
                <a:noFill/>
              </a:ln>
              <a:solidFill>
                <a:schemeClr val="tx1"/>
              </a:solidFill>
              <a:effectLst/>
              <a:latin typeface="Corbel" panose="020B0503020204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555555"/>
                </a:solidFill>
                <a:effectLst/>
                <a:latin typeface="Corbel" panose="020B0503020204020204" pitchFamily="34" charset="0"/>
              </a:rPr>
              <a:t>El comando </a:t>
            </a:r>
            <a:r>
              <a:rPr kumimoji="0" lang="es-ES" altLang="es-ES" sz="2000" b="1" i="0" u="none" strike="noStrike" cap="none" normalizeH="0" baseline="0" dirty="0">
                <a:ln>
                  <a:noFill/>
                </a:ln>
                <a:solidFill>
                  <a:srgbClr val="026789"/>
                </a:solidFill>
                <a:effectLst/>
                <a:latin typeface="Corbel" panose="020B0503020204020204" pitchFamily="34" charset="0"/>
              </a:rPr>
              <a:t>ROLLBACK TO SAVEPOINT</a:t>
            </a:r>
            <a:r>
              <a:rPr kumimoji="0" lang="es-ES" altLang="es-ES" sz="2000" b="0" i="0" u="none" strike="noStrike" cap="none" normalizeH="0" baseline="0" dirty="0">
                <a:ln>
                  <a:noFill/>
                </a:ln>
                <a:solidFill>
                  <a:srgbClr val="555555"/>
                </a:solidFill>
                <a:effectLst/>
                <a:latin typeface="Corbel" panose="020B0503020204020204" pitchFamily="34" charset="0"/>
              </a:rPr>
              <a:t> deshace una transacción hasta el punto nombrado</a:t>
            </a:r>
            <a:endParaRPr kumimoji="0" lang="es-ES" altLang="es-ES" sz="2000" b="0" i="0" u="none" strike="noStrike" cap="none" normalizeH="0" baseline="0" dirty="0">
              <a:ln>
                <a:noFill/>
              </a:ln>
              <a:solidFill>
                <a:schemeClr val="tx1"/>
              </a:solidFill>
              <a:effectLst/>
              <a:latin typeface="Corbel" panose="020B0503020204020204" pitchFamily="34" charset="0"/>
            </a:endParaRPr>
          </a:p>
        </p:txBody>
      </p:sp>
      <p:pic>
        <p:nvPicPr>
          <p:cNvPr id="1028" name="Picture 4">
            <a:extLst>
              <a:ext uri="{FF2B5EF4-FFF2-40B4-BE49-F238E27FC236}">
                <a16:creationId xmlns:a16="http://schemas.microsoft.com/office/drawing/2014/main" id="{0A66D742-4CAA-88D4-64F4-37E997736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683" y="3567256"/>
            <a:ext cx="5372100"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441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5C995D-8B3B-4FF8-9CBD-723394D1492E}"/>
              </a:ext>
            </a:extLst>
          </p:cNvPr>
          <p:cNvSpPr>
            <a:spLocks noGrp="1"/>
          </p:cNvSpPr>
          <p:nvPr>
            <p:ph type="title"/>
          </p:nvPr>
        </p:nvSpPr>
        <p:spPr>
          <a:xfrm>
            <a:off x="797123" y="581820"/>
            <a:ext cx="8520600" cy="572700"/>
          </a:xfrm>
        </p:spPr>
        <p:txBody>
          <a:bodyPr>
            <a:normAutofit fontScale="90000"/>
          </a:bodyPr>
          <a:lstStyle/>
          <a:p>
            <a:r>
              <a:rPr lang="es-ES" dirty="0"/>
              <a:t>8. Acceso concurrente a los datos </a:t>
            </a:r>
          </a:p>
        </p:txBody>
      </p:sp>
      <p:pic>
        <p:nvPicPr>
          <p:cNvPr id="7" name="Imagen 6">
            <a:extLst>
              <a:ext uri="{FF2B5EF4-FFF2-40B4-BE49-F238E27FC236}">
                <a16:creationId xmlns:a16="http://schemas.microsoft.com/office/drawing/2014/main" id="{CAA944F1-86DF-4408-BA71-8F35046DC085}"/>
              </a:ext>
            </a:extLst>
          </p:cNvPr>
          <p:cNvPicPr>
            <a:picLocks noChangeAspect="1"/>
          </p:cNvPicPr>
          <p:nvPr/>
        </p:nvPicPr>
        <p:blipFill>
          <a:blip r:embed="rId2"/>
          <a:stretch>
            <a:fillRect/>
          </a:stretch>
        </p:blipFill>
        <p:spPr>
          <a:xfrm>
            <a:off x="532965" y="1154520"/>
            <a:ext cx="7391835" cy="3755840"/>
          </a:xfrm>
          <a:prstGeom prst="rect">
            <a:avLst/>
          </a:prstGeom>
        </p:spPr>
      </p:pic>
    </p:spTree>
    <p:extLst>
      <p:ext uri="{BB962C8B-B14F-4D97-AF65-F5344CB8AC3E}">
        <p14:creationId xmlns:p14="http://schemas.microsoft.com/office/powerpoint/2010/main" val="502433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5C995D-8B3B-4FF8-9CBD-723394D1492E}"/>
              </a:ext>
            </a:extLst>
          </p:cNvPr>
          <p:cNvSpPr>
            <a:spLocks noGrp="1"/>
          </p:cNvSpPr>
          <p:nvPr>
            <p:ph type="title"/>
          </p:nvPr>
        </p:nvSpPr>
        <p:spPr>
          <a:xfrm>
            <a:off x="921300" y="411949"/>
            <a:ext cx="8520600" cy="572700"/>
          </a:xfrm>
        </p:spPr>
        <p:txBody>
          <a:bodyPr>
            <a:normAutofit fontScale="90000"/>
          </a:bodyPr>
          <a:lstStyle/>
          <a:p>
            <a:r>
              <a:rPr lang="es-ES" dirty="0"/>
              <a:t>8. Acceso concurrente a los datos</a:t>
            </a:r>
            <a:br>
              <a:rPr lang="es-ES" dirty="0"/>
            </a:br>
            <a:endParaRPr lang="es-ES" dirty="0"/>
          </a:p>
        </p:txBody>
      </p:sp>
      <p:pic>
        <p:nvPicPr>
          <p:cNvPr id="3" name="Imagen 2">
            <a:extLst>
              <a:ext uri="{FF2B5EF4-FFF2-40B4-BE49-F238E27FC236}">
                <a16:creationId xmlns:a16="http://schemas.microsoft.com/office/drawing/2014/main" id="{CF8B6AD8-3080-40CE-949E-D4672451F68B}"/>
              </a:ext>
            </a:extLst>
          </p:cNvPr>
          <p:cNvPicPr>
            <a:picLocks noChangeAspect="1"/>
          </p:cNvPicPr>
          <p:nvPr/>
        </p:nvPicPr>
        <p:blipFill>
          <a:blip r:embed="rId2"/>
          <a:stretch>
            <a:fillRect/>
          </a:stretch>
        </p:blipFill>
        <p:spPr>
          <a:xfrm>
            <a:off x="1055729" y="866462"/>
            <a:ext cx="6790049" cy="4277038"/>
          </a:xfrm>
          <a:prstGeom prst="rect">
            <a:avLst/>
          </a:prstGeom>
        </p:spPr>
      </p:pic>
    </p:spTree>
    <p:extLst>
      <p:ext uri="{BB962C8B-B14F-4D97-AF65-F5344CB8AC3E}">
        <p14:creationId xmlns:p14="http://schemas.microsoft.com/office/powerpoint/2010/main" val="2599554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1773</TotalTime>
  <Words>456</Words>
  <Application>Microsoft Office PowerPoint</Application>
  <PresentationFormat>Presentación en pantalla (16:9)</PresentationFormat>
  <Paragraphs>34</Paragraphs>
  <Slides>10</Slides>
  <Notes>5</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10</vt:i4>
      </vt:variant>
    </vt:vector>
  </HeadingPairs>
  <TitlesOfParts>
    <vt:vector size="20" baseType="lpstr">
      <vt:lpstr>Tw Cen MT</vt:lpstr>
      <vt:lpstr>Arial</vt:lpstr>
      <vt:lpstr>Courier New</vt:lpstr>
      <vt:lpstr>Corbel</vt:lpstr>
      <vt:lpstr>Wingdings 3</vt:lpstr>
      <vt:lpstr>Cooper Black</vt:lpstr>
      <vt:lpstr>Arial Black</vt:lpstr>
      <vt:lpstr>Consolas</vt:lpstr>
      <vt:lpstr>Tw Cen MT Condensed</vt:lpstr>
      <vt:lpstr>Integral</vt:lpstr>
      <vt:lpstr>11. transacciones</vt:lpstr>
      <vt:lpstr>7. Transacciones</vt:lpstr>
      <vt:lpstr>7. Transacciones</vt:lpstr>
      <vt:lpstr>7. Transacciones</vt:lpstr>
      <vt:lpstr>Presentación de PowerPoint</vt:lpstr>
      <vt:lpstr>Presentación de PowerPoint</vt:lpstr>
      <vt:lpstr>Presentación de PowerPoint</vt:lpstr>
      <vt:lpstr>8. Acceso concurrente a los datos </vt:lpstr>
      <vt:lpstr>8. Acceso concurrente a los datos </vt:lpstr>
      <vt:lpstr>8. Acceso concurrente a los datos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08. Manipulación de datos</dc:title>
  <dc:creator>BLANCA PLUMED LORENTE</dc:creator>
  <cp:lastModifiedBy>profesor</cp:lastModifiedBy>
  <cp:revision>27</cp:revision>
  <dcterms:modified xsi:type="dcterms:W3CDTF">2024-03-15T08:35:33Z</dcterms:modified>
</cp:coreProperties>
</file>