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wmf" ContentType="image/x-wmf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ES" sz="54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s-E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4265D18-DA87-46BC-A0D2-5634684AB0FA}" type="datetime">
              <a:rPr b="0" lang="es-ES" sz="900" spc="-1" strike="noStrike">
                <a:solidFill>
                  <a:srgbClr val="8b8b8b"/>
                </a:solidFill>
                <a:latin typeface="Century Gothic"/>
              </a:rPr>
              <a:t>29/02/24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215DDEC-3ED1-4523-BE5D-B39EEFAD6CEB}" type="slidenum">
              <a:rPr b="0" lang="es-E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ES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Pulse para editar el formato de texto del esquema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s-E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262626"/>
                </a:solidFill>
                <a:latin typeface="Century Gothic"/>
              </a:rPr>
              <a:t>Haga clic para modificar el estilo de título del patrón</a:t>
            </a:r>
            <a:endParaRPr b="0" lang="es-E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Haga clic para modificar los estilos de texto del patrón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" sz="1600" spc="-1" strike="noStrike">
                <a:solidFill>
                  <a:srgbClr val="404040"/>
                </a:solidFill>
                <a:latin typeface="Century Gothic"/>
              </a:rPr>
              <a:t>Segundo nivel</a:t>
            </a:r>
            <a:endParaRPr b="0" lang="es-E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" sz="1400" spc="-1" strike="noStrike">
                <a:solidFill>
                  <a:srgbClr val="404040"/>
                </a:solidFill>
                <a:latin typeface="Century Gothic"/>
              </a:rPr>
              <a:t>Tercer nivel</a:t>
            </a:r>
            <a:endParaRPr b="0" lang="es-E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Cuarto nivel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Quinto nivel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610B6AA-15D6-4ADC-975A-575184424567}" type="datetime">
              <a:rPr b="0" lang="es-ES" sz="900" spc="-1" strike="noStrike">
                <a:solidFill>
                  <a:srgbClr val="8b8b8b"/>
                </a:solidFill>
                <a:latin typeface="Century Gothic"/>
              </a:rPr>
              <a:t>29/02/24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413C8F3-5C11-4A37-8945-87E17044D6DA}" type="slidenum">
              <a:rPr b="0" lang="es-E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E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9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52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sldNum"/>
          </p:nvPr>
        </p:nvSpPr>
        <p:spPr>
          <a:xfrm>
            <a:off x="949176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98989"/>
                </a:solidFill>
                <a:latin typeface="Century Gothic"/>
              </a:rPr>
              <a:t>© Ediciones Paraninfo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Pulse para editar el formato de texto del esquema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s-E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s-E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manuel.cillero.es/doc/apuntes-tic/herramientas/git/guia-basica-comandos-git/#inicializar_un_directorio_local_ya_existente_init" TargetMode="External"/><Relationship Id="rId3" Type="http://schemas.openxmlformats.org/officeDocument/2006/relationships/hyperlink" Target="https://manuel.cillero.es/doc/apuntes-tic/herramientas/git/guia-basica-comandos-git/#anadir_y_confirmar_cambios_locales_add_y_commit" TargetMode="External"/><Relationship Id="rId4" Type="http://schemas.openxmlformats.org/officeDocument/2006/relationships/hyperlink" Target="https://manuel.cillero.es/doc/apuntes-tic/herramientas/git/guia-basica-comandos-git/#anadir_y_confirmar_todos_los_cambios_locales" TargetMode="External"/><Relationship Id="rId5" Type="http://schemas.openxmlformats.org/officeDocument/2006/relationships/hyperlink" Target="https://manuel.cillero.es/doc/apuntes-tic/herramientas/git/guia-basica-comandos-git/#enviar_cambios_al_repositorio_remoto_push" TargetMode="External"/><Relationship Id="rId6" Type="http://schemas.openxmlformats.org/officeDocument/2006/relationships/hyperlink" Target="https://manuel.cillero.es/doc/apuntes-tic/herramientas/git/guia-basica-comandos-git/#descargar_los_ultimos_cambios_del_proyecto_pull" TargetMode="External"/><Relationship Id="rId7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wnload/gui/windows" TargetMode="External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032640" y="2221560"/>
            <a:ext cx="9143640" cy="1786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a53010"/>
                </a:solidFill>
                <a:latin typeface="Century Gothic"/>
              </a:rPr>
              <a:t>TEMA 4 </a:t>
            </a:r>
            <a:br/>
            <a:r>
              <a:rPr b="1" lang="es-ES" sz="4000" spc="-1" strike="noStrike">
                <a:solidFill>
                  <a:srgbClr val="a53010"/>
                </a:solidFill>
                <a:latin typeface="Century Gothic"/>
              </a:rPr>
              <a:t>CONTROL DE VERSIONES, </a:t>
            </a:r>
            <a:br/>
            <a:r>
              <a:rPr b="1" lang="es-ES" sz="4000" spc="-1" strike="noStrike">
                <a:solidFill>
                  <a:srgbClr val="a53010"/>
                </a:solidFill>
                <a:latin typeface="Century Gothic"/>
              </a:rPr>
              <a:t>OPTIMIZACIÓN Y DOCUMENTACIÓN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7869240" y="4777200"/>
            <a:ext cx="31082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4000" spc="-1" strike="noStrike">
                <a:solidFill>
                  <a:srgbClr val="595959"/>
                </a:solidFill>
                <a:latin typeface="Century Gothic"/>
              </a:rPr>
              <a:t>1º DAM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 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4" name="Rectangle 1"/>
          <p:cNvSpPr/>
          <p:nvPr/>
        </p:nvSpPr>
        <p:spPr>
          <a:xfrm>
            <a:off x="6447600" y="1661760"/>
            <a:ext cx="5056560" cy="4481280"/>
          </a:xfrm>
          <a:prstGeom prst="rect">
            <a:avLst/>
          </a:prstGeom>
          <a:solidFill>
            <a:srgbClr val="fcfc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Sistemas de control de versiones distribuidos (Distributed Version Control Systems o DVCSs en inglés).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En un DVCS (como </a:t>
            </a: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Git,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 Mercurial, Bazaar o Darcs), los clientes no sólo descargan la última instantánea de los archivos: replican completamente el repositorio.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Así, si un servidor muere, y estos sistemas estaban colaborando a través de él, cualquiera de los repositorios de los clientes puede copiarse en el servidor para restaurarlo.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Cada vez que se descarga una instantánea, en realidad se hace una copia de seguridad completa de todos los datos.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5" name="Picture 2" descr="https://git-scm.com/figures/18333fig0103-tn.png"/>
          <p:cNvPicPr/>
          <p:nvPr/>
        </p:nvPicPr>
        <p:blipFill>
          <a:blip r:embed="rId1"/>
          <a:stretch/>
        </p:blipFill>
        <p:spPr>
          <a:xfrm>
            <a:off x="1305720" y="1872000"/>
            <a:ext cx="3852000" cy="43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 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Rectángulo 3"/>
          <p:cNvSpPr/>
          <p:nvPr/>
        </p:nvSpPr>
        <p:spPr>
          <a:xfrm>
            <a:off x="1884240" y="662760"/>
            <a:ext cx="9774000" cy="72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333333"/>
                </a:solidFill>
                <a:latin typeface="Exo"/>
              </a:rPr>
              <a:t>Diferencias entre Subversion y Git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 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Imaginémonos que somos un desarrollador que está fuera de la oficina y no tenemos conexión a Internet: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Con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Subversion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, no podremos conectarnos al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repositorio central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y, por lo tanto no podremos realizar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confirmaciones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(commit) ni tener un control local de versiones del código fuente.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Con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 Git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, nuestra copia local es un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repositorio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y podemos hacer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confirmaciones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(commit) sobre éste y tener todas las ventajas del control de código fuente. Cuando volvamos a tener conexión con el repositorio central, podremos realizar confirmaciones sobre él.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Mientras que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 SVN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tiene la ventaja de que es más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sencillo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de aprender,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Git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se adapta mejor para desarrolladores que no están conectados continuamente al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repositorio central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Además,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 Git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es más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rápido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 en ejecución que SVN y características avanzadas, como la creación de ramas de trabajo (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branching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) y la combinación de ramas (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merging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) están mejor definidas.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Esto explica que en </a:t>
            </a:r>
            <a:r>
              <a:rPr b="1" lang="es-ES" sz="1800" spc="-1" strike="noStrike">
                <a:solidFill>
                  <a:srgbClr val="333333"/>
                </a:solidFill>
                <a:latin typeface="Didact Gothic"/>
              </a:rPr>
              <a:t>proyectos Open Source se utiliza principalmente Git</a:t>
            </a:r>
            <a:r>
              <a:rPr b="0" lang="es-ES" sz="1800" spc="-1" strike="noStrike">
                <a:solidFill>
                  <a:srgbClr val="333333"/>
                </a:solidFill>
                <a:latin typeface="Didact Gothic"/>
              </a:rPr>
              <a:t>. Creamos una rama del proyecto principal, hacemos nuestros cambios sobre esa rama sin afectar a la versión en producción y generamos una petición al responsable del proyecto para que revise las modificaciones y las integre en producción.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 descr="Git VERSUS Subversion"/>
          <p:cNvPicPr/>
          <p:nvPr/>
        </p:nvPicPr>
        <p:blipFill>
          <a:blip r:embed="rId1"/>
          <a:stretch/>
        </p:blipFill>
        <p:spPr>
          <a:xfrm>
            <a:off x="3213360" y="254880"/>
            <a:ext cx="7191000" cy="66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adroTexto 9"/>
          <p:cNvSpPr/>
          <p:nvPr/>
        </p:nvSpPr>
        <p:spPr>
          <a:xfrm>
            <a:off x="1440720" y="6147720"/>
            <a:ext cx="10210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Diferentes ubicaciones por las que puede pasar un archivo gestionado con Git hasta que llega al repositorio remoto y los comandos que permiten el paso de una ubicación a otra.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30" name="Imagen 2" descr=""/>
          <p:cNvPicPr/>
          <p:nvPr/>
        </p:nvPicPr>
        <p:blipFill>
          <a:blip r:embed="rId1"/>
          <a:stretch/>
        </p:blipFill>
        <p:spPr>
          <a:xfrm>
            <a:off x="3377880" y="3598560"/>
            <a:ext cx="6391800" cy="2471400"/>
          </a:xfrm>
          <a:prstGeom prst="rect">
            <a:avLst/>
          </a:prstGeom>
          <a:ln w="0">
            <a:noFill/>
          </a:ln>
        </p:spPr>
      </p:pic>
      <p:sp>
        <p:nvSpPr>
          <p:cNvPr id="231" name="3 CuadroTexto"/>
          <p:cNvSpPr/>
          <p:nvPr/>
        </p:nvSpPr>
        <p:spPr>
          <a:xfrm>
            <a:off x="1888560" y="39708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s-ES" sz="2100" spc="-1" strike="noStrike">
                <a:solidFill>
                  <a:srgbClr val="de7e18"/>
                </a:solidFill>
                <a:latin typeface="Century Gothic"/>
              </a:rPr>
              <a:t>Git</a:t>
            </a:r>
            <a:endParaRPr b="0" lang="es-ES" sz="2100" spc="-1" strike="noStrike">
              <a:latin typeface="Arial"/>
            </a:endParaRPr>
          </a:p>
        </p:txBody>
      </p:sp>
      <p:sp>
        <p:nvSpPr>
          <p:cNvPr id="232" name="Rectangle 1"/>
          <p:cNvSpPr/>
          <p:nvPr/>
        </p:nvSpPr>
        <p:spPr>
          <a:xfrm>
            <a:off x="762120" y="827640"/>
            <a:ext cx="11429640" cy="2677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b40b51"/>
                </a:solidFill>
                <a:latin typeface="Century Gothic"/>
              </a:rPr>
              <a:t>Áreas de Git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3c8dbc"/>
                </a:solidFill>
                <a:latin typeface="Century Gothic"/>
              </a:rPr>
              <a:t>Área de trabajo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, es el directorio de nuestro proyecto con el estado actual de los ficheros que podemos visualizar desde el explorador de archivos. Se inicializa con el comando </a:t>
            </a:r>
            <a:r>
              <a:rPr b="0" lang="es-ES" sz="1600" spc="-1" strike="noStrike">
                <a:solidFill>
                  <a:srgbClr val="fb4a18"/>
                </a:solidFill>
                <a:latin typeface="Century Gothic"/>
                <a:hlinkClick r:id="rId2"/>
              </a:rPr>
              <a:t>init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3c8dbc"/>
                </a:solidFill>
                <a:latin typeface="Century Gothic"/>
              </a:rPr>
              <a:t>Área de preparación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, donde añadir los archivos que van a conformar un </a:t>
            </a:r>
            <a:r>
              <a:rPr b="0" i="1" lang="es-ES" sz="1600" spc="-1" strike="noStrike">
                <a:solidFill>
                  <a:srgbClr val="333333"/>
                </a:solidFill>
                <a:latin typeface="Century Gothic"/>
              </a:rPr>
              <a:t>commit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. Pueden ser ficheros completos o sólo partes concretas. Los archivos se añaden con el comando </a:t>
            </a:r>
            <a:r>
              <a:rPr b="0" lang="es-ES" sz="1600" spc="-1" strike="noStrike">
                <a:solidFill>
                  <a:srgbClr val="fb4a18"/>
                </a:solidFill>
                <a:latin typeface="Century Gothic"/>
                <a:hlinkClick r:id="rId3"/>
              </a:rPr>
              <a:t>add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3c8dbc"/>
                </a:solidFill>
                <a:latin typeface="Century Gothic"/>
              </a:rPr>
              <a:t>Repositorio local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, donde guardar cada </a:t>
            </a:r>
            <a:r>
              <a:rPr b="0" lang="es-ES" sz="1600" spc="-1" strike="noStrike">
                <a:solidFill>
                  <a:srgbClr val="fb4a18"/>
                </a:solidFill>
                <a:latin typeface="Century Gothic"/>
                <a:hlinkClick r:id="rId4"/>
              </a:rPr>
              <a:t>commit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 a partir de los archivos añadidos al área de preparación. La información se guarda por defecto en el directorio .git del área de trabajo.</a:t>
            </a:r>
            <a:endParaRPr b="0" lang="es-ES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pc="-1" strike="noStrike">
                <a:solidFill>
                  <a:srgbClr val="3c8dbc"/>
                </a:solidFill>
                <a:latin typeface="Century Gothic"/>
              </a:rPr>
              <a:t>Repositorio remoto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, puede ser uno (por defecto se llama origin), o puede haber varios. Entre el repositorio local y los remotos se puede usar el comando </a:t>
            </a:r>
            <a:r>
              <a:rPr b="0" lang="es-ES" sz="1600" spc="-1" strike="noStrike">
                <a:solidFill>
                  <a:srgbClr val="fb4a18"/>
                </a:solidFill>
                <a:latin typeface="Century Gothic"/>
                <a:hlinkClick r:id="rId5"/>
              </a:rPr>
              <a:t>push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 para enviar los cambios realizados localmente, o </a:t>
            </a:r>
            <a:r>
              <a:rPr b="0" lang="es-ES" sz="1600" spc="-1" strike="noStrike">
                <a:solidFill>
                  <a:srgbClr val="fb4a18"/>
                </a:solidFill>
                <a:latin typeface="Century Gothic"/>
                <a:hlinkClick r:id="rId6"/>
              </a:rPr>
              <a:t>pull</a:t>
            </a:r>
            <a:r>
              <a:rPr b="0" lang="es-ES" sz="1600" spc="-1" strike="noStrike">
                <a:solidFill>
                  <a:srgbClr val="333333"/>
                </a:solidFill>
                <a:latin typeface="Century Gothic"/>
              </a:rPr>
              <a:t> para descargar los últimos cambios disponibles.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1"/>
          <p:cNvSpPr/>
          <p:nvPr/>
        </p:nvSpPr>
        <p:spPr>
          <a:xfrm>
            <a:off x="1427040" y="1617120"/>
            <a:ext cx="10002600" cy="3659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Sólo hay que </a:t>
            </a:r>
            <a:r>
              <a:rPr b="0" lang="es-ES" sz="2000" spc="-1" strike="noStrike">
                <a:solidFill>
                  <a:srgbClr val="fb4a18"/>
                </a:solidFill>
                <a:latin typeface="Century Gothic"/>
                <a:hlinkClick r:id="rId1"/>
              </a:rPr>
              <a:t>descargar e instalar Git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.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Se proporcionan tres formas de usar Git:</a:t>
            </a:r>
            <a:endParaRPr b="0" lang="es-ES" sz="20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3c8dbc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s-ES" sz="2000" spc="-1" strike="noStrike">
                <a:solidFill>
                  <a:srgbClr val="3c8dbc"/>
                </a:solidFill>
                <a:latin typeface="Century Gothic"/>
              </a:rPr>
              <a:t>Git CMD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 para usar Git desde línea de comandos como en el </a:t>
            </a:r>
            <a:r>
              <a:rPr b="0" i="1" lang="es-ES" sz="2000" spc="-1" strike="noStrike">
                <a:solidFill>
                  <a:srgbClr val="333333"/>
                </a:solidFill>
                <a:latin typeface="Century Gothic"/>
              </a:rPr>
              <a:t>Símbolo del sistema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 de Windows. Útil si sólo se trabaja en Windows.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3c8dbc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s-ES" sz="2000" spc="-1" strike="noStrike">
                <a:solidFill>
                  <a:srgbClr val="3c8dbc"/>
                </a:solidFill>
                <a:latin typeface="Century Gothic"/>
              </a:rPr>
              <a:t>Git Bash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 emula un entorno bash sobre Windows para usar Git y muchos de los comandos estándar de Unix. Útil para los habituados a Linux.</a:t>
            </a:r>
            <a:endParaRPr b="0" lang="es-E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3c8dbc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s-ES" sz="2000" spc="-1" strike="noStrike">
                <a:solidFill>
                  <a:srgbClr val="3c8dbc"/>
                </a:solidFill>
                <a:latin typeface="Century Gothic"/>
              </a:rPr>
              <a:t>Git GUI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 proporciona una interfaz gráfica básica para usar Git sin escribir comandos, aunque hay </a:t>
            </a:r>
            <a:r>
              <a:rPr b="0" lang="es-ES" sz="2000" spc="-1" strike="noStrike">
                <a:solidFill>
                  <a:srgbClr val="fb4a18"/>
                </a:solidFill>
                <a:latin typeface="Century Gothic"/>
                <a:hlinkClick r:id="rId2"/>
              </a:rPr>
              <a:t>otras alternativas</a:t>
            </a:r>
            <a:r>
              <a:rPr b="0" lang="es-ES" sz="2000" spc="-1" strike="noStrike">
                <a:solidFill>
                  <a:srgbClr val="333333"/>
                </a:solidFill>
                <a:latin typeface="Century Gothic"/>
              </a:rPr>
              <a:t> donde elegir.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34" name="CuadroTexto 5"/>
          <p:cNvSpPr/>
          <p:nvPr/>
        </p:nvSpPr>
        <p:spPr>
          <a:xfrm>
            <a:off x="1427040" y="73944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b40b51"/>
                </a:solidFill>
                <a:latin typeface="lato"/>
              </a:rPr>
              <a:t>INSTALACIÓN Y USO DE GIT (ver apuntes aparte)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1"/>
          <p:cNvSpPr/>
          <p:nvPr/>
        </p:nvSpPr>
        <p:spPr>
          <a:xfrm>
            <a:off x="3117240" y="2019240"/>
            <a:ext cx="7481160" cy="2135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e443c"/>
                </a:solidFill>
                <a:latin typeface="Century Gothic"/>
              </a:rPr>
              <a:t>Eclipse trae de serie una componente denominada Egit que proporciona una interfaz bastante completa de las operaciones con Git.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e443c"/>
                </a:solidFill>
                <a:latin typeface="Century Gothic"/>
              </a:rPr>
              <a:t>Para acceder a ella, hay que ir a la perspectiva Git (en el menú Window &gt; Open Perspective &gt; Other…, y entonces seleccionar "Git").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36" name="CuadroTexto 5"/>
          <p:cNvSpPr/>
          <p:nvPr/>
        </p:nvSpPr>
        <p:spPr>
          <a:xfrm>
            <a:off x="1427040" y="7394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b40b51"/>
                </a:solidFill>
                <a:latin typeface="lato"/>
              </a:rPr>
              <a:t>INTEGRACIÓN DE GIT EN ECLIPSE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adroTexto 9"/>
          <p:cNvSpPr/>
          <p:nvPr/>
        </p:nvSpPr>
        <p:spPr>
          <a:xfrm>
            <a:off x="7988400" y="3834720"/>
            <a:ext cx="398988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Ventana en la que se selecciona la ruta del repositorio 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y se le asigna un nombre. Asimismo, se crea la rama principal o tronco 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del repositorio, a la que Git llama por defecto con el nombre de </a:t>
            </a:r>
            <a:r>
              <a:rPr b="0" i="1" lang="es-ES" sz="1800" spc="-1" strike="noStrike">
                <a:solidFill>
                  <a:srgbClr val="000000"/>
                </a:solidFill>
                <a:latin typeface="Arial"/>
              </a:rPr>
              <a:t>master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8" name="4 CuadroTexto"/>
          <p:cNvSpPr/>
          <p:nvPr/>
        </p:nvSpPr>
        <p:spPr>
          <a:xfrm>
            <a:off x="1597680" y="8640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de7e18"/>
                </a:solidFill>
                <a:latin typeface="Century Gothic"/>
              </a:rPr>
              <a:t>Creación de un repositorio local</a:t>
            </a:r>
            <a:endParaRPr b="0" lang="es-ES" sz="2100" spc="-1" strike="noStrike">
              <a:latin typeface="Arial"/>
            </a:endParaRPr>
          </a:p>
        </p:txBody>
      </p:sp>
      <p:sp>
        <p:nvSpPr>
          <p:cNvPr id="239" name="1 CuadroTexto"/>
          <p:cNvSpPr/>
          <p:nvPr/>
        </p:nvSpPr>
        <p:spPr>
          <a:xfrm>
            <a:off x="1722240" y="443520"/>
            <a:ext cx="8260920" cy="7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En Eclipse se abre la vista Git mediante la opción de menú </a:t>
            </a:r>
            <a:r>
              <a:rPr b="1" lang="es-ES" sz="2000" spc="-1" strike="noStrike">
                <a:solidFill>
                  <a:srgbClr val="000000"/>
                </a:solidFill>
                <a:latin typeface="Century Gothic"/>
              </a:rPr>
              <a:t>Window → Perspective → Open Perspective → Other → Git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40" name="CuadroTexto 2"/>
          <p:cNvSpPr/>
          <p:nvPr/>
        </p:nvSpPr>
        <p:spPr>
          <a:xfrm>
            <a:off x="1639800" y="1323720"/>
            <a:ext cx="3853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File-New-Other-Git-Git Repository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1" name="Imagen 6" descr=""/>
          <p:cNvPicPr/>
          <p:nvPr/>
        </p:nvPicPr>
        <p:blipFill>
          <a:blip r:embed="rId1"/>
          <a:stretch/>
        </p:blipFill>
        <p:spPr>
          <a:xfrm>
            <a:off x="2950920" y="1973520"/>
            <a:ext cx="4828680" cy="46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adroTexto 9"/>
          <p:cNvSpPr/>
          <p:nvPr/>
        </p:nvSpPr>
        <p:spPr>
          <a:xfrm>
            <a:off x="1722600" y="5307840"/>
            <a:ext cx="9691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Figura 4.20.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Estructura del repositorio que se acaba de crear </a:t>
            </a:r>
            <a:br/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y que se muestra en la parte izquierda de la pantalla.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3" name="Imagen 2" descr=""/>
          <p:cNvPicPr/>
          <p:nvPr/>
        </p:nvPicPr>
        <p:blipFill>
          <a:blip r:embed="rId1"/>
          <a:stretch/>
        </p:blipFill>
        <p:spPr>
          <a:xfrm>
            <a:off x="2294280" y="363600"/>
            <a:ext cx="8548560" cy="4796280"/>
          </a:xfrm>
          <a:prstGeom prst="rect">
            <a:avLst/>
          </a:prstGeom>
          <a:ln w="317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5 CuadroTexto"/>
          <p:cNvSpPr/>
          <p:nvPr/>
        </p:nvSpPr>
        <p:spPr>
          <a:xfrm>
            <a:off x="2159640" y="586800"/>
            <a:ext cx="9014760" cy="10051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Tras crear el proyecto en Eclipse </a:t>
            </a:r>
            <a:r>
              <a:rPr b="1" lang="es-ES" sz="2000" spc="-1" strike="noStrike">
                <a:solidFill>
                  <a:srgbClr val="000000"/>
                </a:solidFill>
                <a:latin typeface="Century Gothic"/>
              </a:rPr>
              <a:t>File-New-JavaProyect</a:t>
            </a: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, se asocia al repositorio local eligiendo en el menú contextual la opción </a:t>
            </a:r>
            <a:r>
              <a:rPr b="1" i="1" lang="es-ES" sz="2000" spc="-1" strike="noStrike">
                <a:solidFill>
                  <a:srgbClr val="000000"/>
                </a:solidFill>
                <a:latin typeface="Century Gothic"/>
              </a:rPr>
              <a:t>Team/Share Project…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45" name="4 CuadroTexto"/>
          <p:cNvSpPr/>
          <p:nvPr/>
        </p:nvSpPr>
        <p:spPr>
          <a:xfrm>
            <a:off x="1859040" y="17136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de7e18"/>
                </a:solidFill>
                <a:latin typeface="Century Gothic"/>
              </a:rPr>
              <a:t>Creación de un proyecto en Java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246" name="Imagen 4" descr=""/>
          <p:cNvPicPr/>
          <p:nvPr/>
        </p:nvPicPr>
        <p:blipFill>
          <a:blip r:embed="rId1"/>
          <a:stretch/>
        </p:blipFill>
        <p:spPr>
          <a:xfrm>
            <a:off x="1631160" y="1626840"/>
            <a:ext cx="3098160" cy="3977640"/>
          </a:xfrm>
          <a:prstGeom prst="rect">
            <a:avLst/>
          </a:prstGeom>
          <a:ln w="0">
            <a:noFill/>
          </a:ln>
        </p:spPr>
      </p:pic>
      <p:pic>
        <p:nvPicPr>
          <p:cNvPr id="247" name="Imagen 6" descr=""/>
          <p:cNvPicPr/>
          <p:nvPr/>
        </p:nvPicPr>
        <p:blipFill>
          <a:blip r:embed="rId2"/>
          <a:srcRect l="6743" t="70482" r="52493" b="6196"/>
          <a:stretch/>
        </p:blipFill>
        <p:spPr>
          <a:xfrm>
            <a:off x="4977720" y="1626840"/>
            <a:ext cx="4968720" cy="1597320"/>
          </a:xfrm>
          <a:prstGeom prst="rect">
            <a:avLst/>
          </a:prstGeom>
          <a:ln w="0">
            <a:noFill/>
          </a:ln>
        </p:spPr>
      </p:pic>
      <p:pic>
        <p:nvPicPr>
          <p:cNvPr id="248" name="Imagen 8" descr=""/>
          <p:cNvPicPr/>
          <p:nvPr/>
        </p:nvPicPr>
        <p:blipFill>
          <a:blip r:embed="rId3"/>
          <a:srcRect l="0" t="10891" r="31019" b="33120"/>
          <a:stretch/>
        </p:blipFill>
        <p:spPr>
          <a:xfrm>
            <a:off x="4977720" y="3429000"/>
            <a:ext cx="5569200" cy="2541240"/>
          </a:xfrm>
          <a:prstGeom prst="rect">
            <a:avLst/>
          </a:prstGeom>
          <a:ln w="0">
            <a:noFill/>
          </a:ln>
        </p:spPr>
      </p:pic>
      <p:sp>
        <p:nvSpPr>
          <p:cNvPr id="249" name="CuadroTexto 9"/>
          <p:cNvSpPr/>
          <p:nvPr/>
        </p:nvSpPr>
        <p:spPr>
          <a:xfrm>
            <a:off x="4977720" y="6119280"/>
            <a:ext cx="6595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Al seleccionar el repositorio creado anteriormente,  el proyecto queda asociado a él.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4 CuadroTexto"/>
          <p:cNvSpPr/>
          <p:nvPr/>
        </p:nvSpPr>
        <p:spPr>
          <a:xfrm>
            <a:off x="265680" y="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de7e18"/>
                </a:solidFill>
                <a:latin typeface="Century Gothic"/>
              </a:rPr>
              <a:t>Creación de un proyecto en Java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251" name="Imagen 5" descr=""/>
          <p:cNvPicPr/>
          <p:nvPr/>
        </p:nvPicPr>
        <p:blipFill>
          <a:blip r:embed="rId1"/>
          <a:stretch/>
        </p:blipFill>
        <p:spPr>
          <a:xfrm>
            <a:off x="823680" y="651240"/>
            <a:ext cx="3179880" cy="5666040"/>
          </a:xfrm>
          <a:prstGeom prst="rect">
            <a:avLst/>
          </a:prstGeom>
          <a:ln w="0">
            <a:noFill/>
          </a:ln>
        </p:spPr>
      </p:pic>
      <p:sp>
        <p:nvSpPr>
          <p:cNvPr id="252" name="CuadroTexto 7"/>
          <p:cNvSpPr/>
          <p:nvPr/>
        </p:nvSpPr>
        <p:spPr>
          <a:xfrm>
            <a:off x="4003920" y="775800"/>
            <a:ext cx="27878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Ahora ya podemos ver el proyecto en nuestro repositorio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3" name="CuadroTexto 11"/>
          <p:cNvSpPr/>
          <p:nvPr/>
        </p:nvSpPr>
        <p:spPr>
          <a:xfrm>
            <a:off x="6778080" y="4948560"/>
            <a:ext cx="49147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muestra el proyecto que se acaba de crear en el explorador de paquetes de la vista Java. 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El símbolo &gt; antes del nombre del proyecto indica que está bajo el control de versiones de Git.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54" name="Imagen 13" descr=""/>
          <p:cNvPicPr/>
          <p:nvPr/>
        </p:nvPicPr>
        <p:blipFill>
          <a:blip r:embed="rId2"/>
          <a:stretch/>
        </p:blipFill>
        <p:spPr>
          <a:xfrm>
            <a:off x="8323560" y="510480"/>
            <a:ext cx="233316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0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3600" spc="-1" strike="noStrike">
                <a:solidFill>
                  <a:srgbClr val="262626"/>
                </a:solidFill>
                <a:latin typeface="Aharoni"/>
              </a:rPr>
              <a:t>Índice</a:t>
            </a:r>
            <a:endParaRPr b="0" lang="es-E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2741760" y="174564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s-ES" sz="4000" spc="-1" strike="noStrike">
                <a:solidFill>
                  <a:srgbClr val="0ca8a1"/>
                </a:solidFill>
                <a:latin typeface="Century Gothic"/>
              </a:rPr>
              <a:t>4.1. </a:t>
            </a:r>
            <a:r>
              <a:rPr b="0" lang="es-ES" sz="4000" spc="-1" strike="noStrike">
                <a:solidFill>
                  <a:srgbClr val="000000"/>
                </a:solidFill>
                <a:latin typeface="Century Gothic"/>
              </a:rPr>
              <a:t>Introducción</a:t>
            </a: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s-ES" sz="4000" spc="-1" strike="noStrike">
                <a:solidFill>
                  <a:srgbClr val="0ca8a1"/>
                </a:solidFill>
                <a:latin typeface="Century Gothic"/>
              </a:rPr>
              <a:t>4.2. </a:t>
            </a:r>
            <a:r>
              <a:rPr b="0" lang="es-ES" sz="4000" spc="-1" strike="noStrike">
                <a:solidFill>
                  <a:srgbClr val="000000"/>
                </a:solidFill>
                <a:latin typeface="Century Gothic"/>
              </a:rPr>
              <a:t>Control de versiones</a:t>
            </a: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s-ES" sz="4000" spc="-1" strike="noStrike">
                <a:solidFill>
                  <a:srgbClr val="0ca8a1"/>
                </a:solidFill>
                <a:latin typeface="Century Gothic"/>
              </a:rPr>
              <a:t>4.3.</a:t>
            </a:r>
            <a:r>
              <a:rPr b="0" lang="es-ES" sz="4000" spc="-1" strike="noStrike">
                <a:solidFill>
                  <a:srgbClr val="000000"/>
                </a:solidFill>
                <a:latin typeface="Century Gothic"/>
              </a:rPr>
              <a:t> Analizadores de código</a:t>
            </a: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s-ES" sz="4000" spc="-1" strike="noStrike">
                <a:solidFill>
                  <a:srgbClr val="0ca8a1"/>
                </a:solidFill>
                <a:latin typeface="Century Gothic"/>
              </a:rPr>
              <a:t>4.4. </a:t>
            </a:r>
            <a:r>
              <a:rPr b="0" lang="es-ES" sz="4000" spc="-1" strike="noStrike">
                <a:solidFill>
                  <a:srgbClr val="000000"/>
                </a:solidFill>
                <a:latin typeface="Century Gothic"/>
              </a:rPr>
              <a:t>Refactorización</a:t>
            </a: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lang="es-ES" sz="4000" spc="-1" strike="noStrike">
                <a:solidFill>
                  <a:srgbClr val="0ca8a1"/>
                </a:solidFill>
                <a:latin typeface="Century Gothic"/>
              </a:rPr>
              <a:t>4.5.</a:t>
            </a:r>
            <a:r>
              <a:rPr b="0" lang="es-ES" sz="4000" spc="-1" strike="noStrike">
                <a:solidFill>
                  <a:srgbClr val="000000"/>
                </a:solidFill>
                <a:latin typeface="Century Gothic"/>
              </a:rPr>
              <a:t> Documentación</a:t>
            </a: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s-ES" sz="4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adroTexto 9"/>
          <p:cNvSpPr/>
          <p:nvPr/>
        </p:nvSpPr>
        <p:spPr>
          <a:xfrm>
            <a:off x="2938320" y="5043240"/>
            <a:ext cx="8028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Contenido de la clase creada para el proyecto de prueba </a:t>
            </a:r>
            <a:r>
              <a:rPr b="0" i="1" lang="es-ES" sz="1800" spc="-1" strike="noStrike">
                <a:solidFill>
                  <a:srgbClr val="000000"/>
                </a:solidFill>
                <a:latin typeface="Arial"/>
              </a:rPr>
              <a:t>ejemplo1git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con el que se van a controlar las versiones a través de la herramienta Git.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6" name="4 CuadroTexto"/>
          <p:cNvSpPr/>
          <p:nvPr/>
        </p:nvSpPr>
        <p:spPr>
          <a:xfrm>
            <a:off x="2705760" y="647640"/>
            <a:ext cx="8260920" cy="39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Se crea dentro del proyecto un paquete y una clase.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57" name="Imagen 2" descr=""/>
          <p:cNvPicPr/>
          <p:nvPr/>
        </p:nvPicPr>
        <p:blipFill>
          <a:blip r:embed="rId1"/>
          <a:stretch/>
        </p:blipFill>
        <p:spPr>
          <a:xfrm>
            <a:off x="1311840" y="1571760"/>
            <a:ext cx="10571760" cy="294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4 CuadroTexto"/>
          <p:cNvSpPr/>
          <p:nvPr/>
        </p:nvSpPr>
        <p:spPr>
          <a:xfrm>
            <a:off x="1874520" y="39960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de7e18"/>
                </a:solidFill>
                <a:latin typeface="Century Gothic"/>
              </a:rPr>
              <a:t>Validación de cambios en el repositorio local</a:t>
            </a:r>
            <a:endParaRPr b="0" lang="es-ES" sz="2100" spc="-1" strike="noStrike">
              <a:latin typeface="Arial"/>
            </a:endParaRPr>
          </a:p>
        </p:txBody>
      </p:sp>
      <p:sp>
        <p:nvSpPr>
          <p:cNvPr id="259" name="5 CuadroTexto"/>
          <p:cNvSpPr/>
          <p:nvPr/>
        </p:nvSpPr>
        <p:spPr>
          <a:xfrm>
            <a:off x="9518040" y="1728360"/>
            <a:ext cx="1933560" cy="28346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Se selecciona del menú contextual de cualquier elemento del proyecto la opción de menú </a:t>
            </a:r>
            <a:r>
              <a:rPr b="1" lang="es-ES" sz="2000" spc="-1" strike="noStrike">
                <a:solidFill>
                  <a:srgbClr val="000000"/>
                </a:solidFill>
                <a:latin typeface="Century Gothic"/>
              </a:rPr>
              <a:t>Team → Commit</a:t>
            </a:r>
            <a:r>
              <a:rPr b="0" lang="es-ES" sz="2000" spc="-1" strike="noStrike">
                <a:solidFill>
                  <a:srgbClr val="000000"/>
                </a:solidFill>
                <a:latin typeface="Century Gothic"/>
              </a:rPr>
              <a:t>…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60" name="Imagen 2" descr=""/>
          <p:cNvPicPr/>
          <p:nvPr/>
        </p:nvPicPr>
        <p:blipFill>
          <a:blip r:embed="rId1"/>
          <a:srcRect l="0" t="0" r="49994" b="0"/>
          <a:stretch/>
        </p:blipFill>
        <p:spPr>
          <a:xfrm>
            <a:off x="2665800" y="815040"/>
            <a:ext cx="5410800" cy="60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adroTexto 9"/>
          <p:cNvSpPr/>
          <p:nvPr/>
        </p:nvSpPr>
        <p:spPr>
          <a:xfrm>
            <a:off x="528480" y="743760"/>
            <a:ext cx="111344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Pantalla desde la que se pueden seleccionar los cambios que se desean </a:t>
            </a:r>
            <a:r>
              <a:rPr b="1" lang="es-ES" sz="1400" spc="-1" strike="noStrike">
                <a:solidFill>
                  <a:srgbClr val="000000"/>
                </a:solidFill>
                <a:latin typeface="Arial"/>
              </a:rPr>
              <a:t>confirmar (</a:t>
            </a:r>
            <a:r>
              <a:rPr b="1" i="1" lang="es-ES" sz="1400" spc="-1" strike="noStrike">
                <a:solidFill>
                  <a:srgbClr val="000000"/>
                </a:solidFill>
                <a:latin typeface="Arial"/>
              </a:rPr>
              <a:t>commit</a:t>
            </a:r>
            <a:r>
              <a:rPr b="1" lang="es-ES" sz="14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para su paso al área de preparación. Para ello, Eclipse obliga a escribir un mensaje en el cuadro de texto </a:t>
            </a:r>
            <a:r>
              <a:rPr b="1" i="1" lang="es-ES" sz="1400" spc="-1" strike="noStrike">
                <a:solidFill>
                  <a:srgbClr val="000000"/>
                </a:solidFill>
                <a:latin typeface="Arial"/>
              </a:rPr>
              <a:t>Commit Message</a:t>
            </a:r>
            <a:r>
              <a:rPr b="1" lang="es-ES" sz="1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 (para pasar de unstaged a staged darle al + verde)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262" name="4 CuadroTexto"/>
          <p:cNvSpPr/>
          <p:nvPr/>
        </p:nvSpPr>
        <p:spPr>
          <a:xfrm>
            <a:off x="1769040" y="126000"/>
            <a:ext cx="786996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de7e18"/>
                </a:solidFill>
                <a:latin typeface="Century Gothic"/>
              </a:rPr>
              <a:t>Validación de cambios en el repositorio local</a:t>
            </a:r>
            <a:endParaRPr b="0" lang="es-ES" sz="2100" spc="-1" strike="noStrike">
              <a:latin typeface="Arial"/>
            </a:endParaRPr>
          </a:p>
        </p:txBody>
      </p:sp>
      <p:pic>
        <p:nvPicPr>
          <p:cNvPr id="263" name="Imagen 8" descr=""/>
          <p:cNvPicPr/>
          <p:nvPr/>
        </p:nvPicPr>
        <p:blipFill>
          <a:blip r:embed="rId1"/>
          <a:stretch/>
        </p:blipFill>
        <p:spPr>
          <a:xfrm>
            <a:off x="2171160" y="4673160"/>
            <a:ext cx="9019800" cy="1952280"/>
          </a:xfrm>
          <a:prstGeom prst="rect">
            <a:avLst/>
          </a:prstGeom>
          <a:ln w="0">
            <a:noFill/>
          </a:ln>
        </p:spPr>
      </p:pic>
      <p:grpSp>
        <p:nvGrpSpPr>
          <p:cNvPr id="264" name="Grupo 11"/>
          <p:cNvGrpSpPr/>
          <p:nvPr/>
        </p:nvGrpSpPr>
        <p:grpSpPr>
          <a:xfrm>
            <a:off x="1050120" y="1482480"/>
            <a:ext cx="10458000" cy="3035520"/>
            <a:chOff x="1050120" y="1482480"/>
            <a:chExt cx="10458000" cy="3035520"/>
          </a:xfrm>
        </p:grpSpPr>
        <p:pic>
          <p:nvPicPr>
            <p:cNvPr id="265" name="Imagen 6" descr=""/>
            <p:cNvPicPr/>
            <p:nvPr/>
          </p:nvPicPr>
          <p:blipFill>
            <a:blip r:embed="rId2"/>
            <a:stretch/>
          </p:blipFill>
          <p:spPr>
            <a:xfrm>
              <a:off x="1050120" y="1482480"/>
              <a:ext cx="10458000" cy="2876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" name="Elipse 1"/>
            <p:cNvSpPr/>
            <p:nvPr/>
          </p:nvSpPr>
          <p:spPr>
            <a:xfrm>
              <a:off x="4970880" y="2091960"/>
              <a:ext cx="525960" cy="484560"/>
            </a:xfrm>
            <a:prstGeom prst="ellipse">
              <a:avLst/>
            </a:prstGeom>
            <a:noFill/>
            <a:ln cap="rnd">
              <a:solidFill>
                <a:srgbClr val="7a230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Elipse 3"/>
            <p:cNvSpPr/>
            <p:nvPr/>
          </p:nvSpPr>
          <p:spPr>
            <a:xfrm>
              <a:off x="1050120" y="3186720"/>
              <a:ext cx="1357560" cy="886320"/>
            </a:xfrm>
            <a:prstGeom prst="ellipse">
              <a:avLst/>
            </a:prstGeom>
            <a:noFill/>
            <a:ln cap="rnd">
              <a:solidFill>
                <a:srgbClr val="7a230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Elipse 7"/>
            <p:cNvSpPr/>
            <p:nvPr/>
          </p:nvSpPr>
          <p:spPr>
            <a:xfrm>
              <a:off x="6174360" y="2598480"/>
              <a:ext cx="1567440" cy="643680"/>
            </a:xfrm>
            <a:prstGeom prst="ellipse">
              <a:avLst/>
            </a:prstGeom>
            <a:noFill/>
            <a:ln cap="rnd">
              <a:solidFill>
                <a:srgbClr val="7a230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Elipse 10"/>
            <p:cNvSpPr/>
            <p:nvPr/>
          </p:nvSpPr>
          <p:spPr>
            <a:xfrm>
              <a:off x="10212480" y="3889440"/>
              <a:ext cx="1258200" cy="628560"/>
            </a:xfrm>
            <a:prstGeom prst="ellipse">
              <a:avLst/>
            </a:prstGeom>
            <a:noFill/>
            <a:ln cap="rnd">
              <a:solidFill>
                <a:srgbClr val="7a230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adroTexto 9"/>
          <p:cNvSpPr/>
          <p:nvPr/>
        </p:nvSpPr>
        <p:spPr>
          <a:xfrm>
            <a:off x="2056320" y="5351760"/>
            <a:ext cx="92487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Seleccionando la opción del menú contextual </a:t>
            </a:r>
            <a:r>
              <a:rPr b="1" i="1" lang="es-ES" sz="1800" spc="-1" strike="noStrike">
                <a:solidFill>
                  <a:srgbClr val="000000"/>
                </a:solidFill>
                <a:latin typeface="Arial"/>
              </a:rPr>
              <a:t>Team &gt; Show in History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 puede visualizar el historial de versiones de un fichero. Se puede navegar por las distintas versiones y observar las modificaciones que incorpora cada versión en relación con la anterior.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71" name="Imagen 3" descr=""/>
          <p:cNvPicPr/>
          <p:nvPr/>
        </p:nvPicPr>
        <p:blipFill>
          <a:blip r:embed="rId1"/>
          <a:srcRect l="0" t="0" r="0" b="9272"/>
          <a:stretch/>
        </p:blipFill>
        <p:spPr>
          <a:xfrm>
            <a:off x="1939680" y="306000"/>
            <a:ext cx="9753120" cy="497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n 2" descr=""/>
          <p:cNvPicPr/>
          <p:nvPr/>
        </p:nvPicPr>
        <p:blipFill>
          <a:blip r:embed="rId1"/>
          <a:srcRect l="0" t="0" r="0" b="8666"/>
          <a:stretch/>
        </p:blipFill>
        <p:spPr>
          <a:xfrm>
            <a:off x="1233000" y="1022400"/>
            <a:ext cx="10667520" cy="5477760"/>
          </a:xfrm>
          <a:prstGeom prst="rect">
            <a:avLst/>
          </a:prstGeom>
          <a:ln w="0">
            <a:noFill/>
          </a:ln>
        </p:spPr>
      </p:pic>
      <p:sp>
        <p:nvSpPr>
          <p:cNvPr id="273" name="CuadroTexto 3"/>
          <p:cNvSpPr/>
          <p:nvPr/>
        </p:nvSpPr>
        <p:spPr>
          <a:xfrm>
            <a:off x="2250360" y="99000"/>
            <a:ext cx="8079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Escribo una nueva línea en mi clase principal y hago de nuevo commit. En este caso le pongo el mensaje V2-nueva línea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adroTexto 9"/>
          <p:cNvSpPr/>
          <p:nvPr/>
        </p:nvSpPr>
        <p:spPr>
          <a:xfrm>
            <a:off x="926640" y="5934600"/>
            <a:ext cx="10773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Historial de versiones de un fichero: si se hace doble clic sobre uno de los </a:t>
            </a:r>
            <a:r>
              <a:rPr b="0" i="1" lang="es-ES" sz="1800" spc="-1" strike="noStrike">
                <a:solidFill>
                  <a:srgbClr val="000000"/>
                </a:solidFill>
                <a:latin typeface="Arial"/>
              </a:rPr>
              <a:t>commits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, se puede ver en detalle los cambios realizados en esa versión.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75" name="Imagen 5" descr=""/>
          <p:cNvPicPr/>
          <p:nvPr/>
        </p:nvPicPr>
        <p:blipFill>
          <a:blip r:embed="rId1"/>
          <a:srcRect l="0" t="0" r="0" b="9857"/>
          <a:stretch/>
        </p:blipFill>
        <p:spPr>
          <a:xfrm>
            <a:off x="1510920" y="276840"/>
            <a:ext cx="9925560" cy="50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1. Introducción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En esta unidad trataremos el control de versiones y para qué se utiliza en la creación de proyectos de software.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Usaremos herramientas cliente y servidor y aprenderemos a documentar las clases Java usando Javadoc.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Por último, abordaremos el concepto de refactorización y por qué es necesario refactorizar.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1. Introducción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2700000" y="1759680"/>
            <a:ext cx="8915040" cy="465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El </a:t>
            </a: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objetivo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 es que </a:t>
            </a: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aprendáis a manejar herramientas 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de control de versiones, herramientas para documentar los programas y herramientas de refactorización.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Utilizando estas herramientas podemos ver la trazabilidad de todos los cambios que han sufrido a lo largo de su vida y quienes han realizado dichos cambios.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También garantizamos así que los proyectos estén bien documentados informando de que hace cada clase o método que los forma y bien refactorizados simplificando el código de los programas y favoreciendo su lectura, entendimiento y fácil mantenimiento.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3" name="CuadroTexto 6"/>
          <p:cNvSpPr/>
          <p:nvPr/>
        </p:nvSpPr>
        <p:spPr>
          <a:xfrm>
            <a:off x="2724480" y="2262960"/>
            <a:ext cx="9065160" cy="29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Aft>
                <a:spcPts val="1199"/>
              </a:spcAft>
              <a:buClr>
                <a:srgbClr val="de7e18"/>
              </a:buClr>
              <a:buFont typeface="Wingdings" charset="2"/>
              <a:buChar char=""/>
            </a:pPr>
            <a:r>
              <a:rPr b="1" lang="es-ES" sz="3000" spc="-1" strike="noStrike">
                <a:solidFill>
                  <a:srgbClr val="000000"/>
                </a:solidFill>
                <a:latin typeface="Century Gothic"/>
              </a:rPr>
              <a:t>Objetivos </a:t>
            </a: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de la </a:t>
            </a:r>
            <a:r>
              <a:rPr b="1" lang="es-ES" sz="3000" spc="-1" strike="noStrike">
                <a:solidFill>
                  <a:srgbClr val="000000"/>
                </a:solidFill>
                <a:latin typeface="Century Gothic"/>
              </a:rPr>
              <a:t>gestión de la configuración del software (GCS) </a:t>
            </a: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para cada cambio:</a:t>
            </a:r>
            <a:endParaRPr b="0" lang="es-ES" sz="3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Identificar el cambio.</a:t>
            </a:r>
            <a:endParaRPr b="0" lang="es-ES" sz="3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Controlar el cambio.</a:t>
            </a:r>
            <a:endParaRPr b="0" lang="es-ES" sz="3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Garantizar que el cambio se implemente bien.</a:t>
            </a:r>
            <a:endParaRPr b="0" lang="es-ES" sz="3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000" spc="-1" strike="noStrike">
                <a:solidFill>
                  <a:srgbClr val="000000"/>
                </a:solidFill>
                <a:latin typeface="Century Gothic"/>
              </a:rPr>
              <a:t>Informar del cambio a todos los afectados.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517040" y="1666440"/>
            <a:ext cx="10515240" cy="509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El control de versiones es la </a:t>
            </a:r>
            <a:r>
              <a:rPr b="1" lang="es-ES" sz="2000" spc="-1" strike="noStrike" u="sng">
                <a:solidFill>
                  <a:srgbClr val="404040"/>
                </a:solidFill>
                <a:uFillTx/>
                <a:latin typeface="Century Gothic"/>
              </a:rPr>
              <a:t>capacidad de poder recordar todos los cambios que se han realizado tanto en la estructura de directorios como en el contenido de los archivos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. Puede ser muy útil para recuperar carpetas, archivos o algún proyecto en un momento dado del desarrollo. Es necesario saber qué cambios se hacen, quién los hace y cuándo se realizan.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marL="1081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a53010"/>
                </a:solidFill>
                <a:latin typeface="Century Gothic"/>
              </a:rPr>
              <a:t>TERMINOLOGÍA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marL="1081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Veamos algunos términos útiles en relación al manejo del control de versiones: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marL="1081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Repositorio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. Lugar donde se almacenan los datos y los cambios realizados.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marL="1081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Revisión o versión. 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Una revisión es una versión concreta de los datos almacenados</a:t>
            </a:r>
            <a:r>
              <a:rPr b="0" lang="es-ES" sz="2000" spc="-1" strike="noStrike" u="sng">
                <a:solidFill>
                  <a:srgbClr val="404040"/>
                </a:solidFill>
                <a:uFillTx/>
                <a:latin typeface="Century Gothic"/>
              </a:rPr>
              <a:t>. La última versión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 se identifica como la cabeza o </a:t>
            </a: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HEADER.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marL="1081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1" lang="es-ES" sz="2000" spc="-1" strike="noStrike">
                <a:solidFill>
                  <a:srgbClr val="404040"/>
                </a:solidFill>
                <a:latin typeface="Century Gothic"/>
              </a:rPr>
              <a:t>Etiquetar o Rotular (tag). </a:t>
            </a:r>
            <a:r>
              <a:rPr b="0" lang="es-ES" sz="2000" spc="-1" strike="noStrike">
                <a:solidFill>
                  <a:srgbClr val="404040"/>
                </a:solidFill>
                <a:latin typeface="Century Gothic"/>
              </a:rPr>
              <a:t>Las etiquetas se crean para localizar o recuperar en cualquier momento una versión concreta del desarrollo. </a:t>
            </a: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2414520" y="1559880"/>
            <a:ext cx="9486360" cy="466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404040"/>
                </a:solidFill>
                <a:latin typeface="Century Gothic"/>
              </a:rPr>
              <a:t>Tronco (trunk).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Línea principal del desarrollo del proyecto. 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404040"/>
                </a:solidFill>
                <a:latin typeface="Century Gothic"/>
              </a:rPr>
              <a:t>Rama o ramificar (branch).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Copias de carpetas, archivos o proyectos. Se pueden crear ramas para la creación de nuevas funcionalidades o comprobación de errores. 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404040"/>
                </a:solidFill>
                <a:latin typeface="Century Gothic"/>
              </a:rPr>
              <a:t>Desplegar (Checkout).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Copia del proyecto, archivos y carpetas en el repositorio del equipo local. 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404040"/>
                </a:solidFill>
                <a:latin typeface="Century Gothic"/>
              </a:rPr>
              <a:t>Confirmar (commit o check-in).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Se realiza cuando se confirman los cambios realizados en el local para integrarlos al repositorio. 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404040"/>
                </a:solidFill>
                <a:latin typeface="Century Gothic"/>
              </a:rPr>
              <a:t>Exportación (export).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Es similar al </a:t>
            </a:r>
            <a:r>
              <a:rPr b="0" i="1" lang="es-ES" sz="1800" spc="-1" strike="noStrike">
                <a:solidFill>
                  <a:srgbClr val="404040"/>
                </a:solidFill>
                <a:latin typeface="Century Gothic"/>
              </a:rPr>
              <a:t>Checkout, </a:t>
            </a:r>
            <a:r>
              <a:rPr b="0" lang="es-ES" sz="1800" spc="-1" strike="noStrike">
                <a:solidFill>
                  <a:srgbClr val="404040"/>
                </a:solidFill>
                <a:latin typeface="Century Gothic"/>
              </a:rPr>
              <a:t>pero no se vincula la copia con el repositorio. </a:t>
            </a: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Rectángulo 5"/>
          <p:cNvSpPr/>
          <p:nvPr/>
        </p:nvSpPr>
        <p:spPr>
          <a:xfrm>
            <a:off x="1717920" y="1264680"/>
            <a:ext cx="1000260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Importación (import). 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Subida de carpetas y archivos al repositorio.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Actualizar (update). 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Se realiza cuando se desea integrar los cambios realizados en el repositorio de la copia del trabajo local.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Fusión (merge). 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Se unen cambios realizados sobre uno o varios archivos en una única revisión. Se suele realizar cuando existen varias ramas y es necesario unir los cambios realizados.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Conflicto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. Suele ocurrir cuando un usuario hace un </a:t>
            </a:r>
            <a:r>
              <a:rPr b="0" i="1" lang="es-ES" sz="1800" spc="-1" strike="noStrike">
                <a:solidFill>
                  <a:srgbClr val="000000"/>
                </a:solidFill>
                <a:latin typeface="Century Gothic"/>
              </a:rPr>
              <a:t>Checkout 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de un archivo y otro usuario no actualiza y realiza cambios sobre el mismo archivo. Cuando envía los cambios realizados existe un conflicto entre ambos archivos, por lo que se deberán realizar los cambios o elegir uno de ellos.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Resolver conflicto. </a:t>
            </a: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Actuación del usuario para atender varios conflictos. 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Para trabajar con el control de versiones habrá que crear primero una copia local con </a:t>
            </a:r>
            <a:r>
              <a:rPr b="1" i="1" lang="es-ES" sz="1800" spc="-1" strike="noStrike">
                <a:solidFill>
                  <a:srgbClr val="000000"/>
                </a:solidFill>
                <a:latin typeface="Century Gothic"/>
              </a:rPr>
              <a:t>Checkout</a:t>
            </a: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, realizar las modificaciones y, por último, subir las modificaciones con </a:t>
            </a:r>
            <a:r>
              <a:rPr b="1" i="1" lang="es-ES" sz="1800" spc="-1" strike="noStrike">
                <a:solidFill>
                  <a:srgbClr val="000000"/>
                </a:solidFill>
                <a:latin typeface="Century Gothic"/>
              </a:rPr>
              <a:t>commit</a:t>
            </a: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. Si ya está vinculada la copia habrá que hacer </a:t>
            </a:r>
            <a:r>
              <a:rPr b="1" i="1" lang="es-ES" sz="1800" spc="-1" strike="noStrike">
                <a:solidFill>
                  <a:srgbClr val="000000"/>
                </a:solidFill>
                <a:latin typeface="Century Gothic"/>
              </a:rPr>
              <a:t>Update </a:t>
            </a:r>
            <a:r>
              <a:rPr b="1" lang="es-ES" sz="1800" spc="-1" strike="noStrike">
                <a:solidFill>
                  <a:srgbClr val="000000"/>
                </a:solidFill>
                <a:latin typeface="Century Gothic"/>
              </a:rPr>
              <a:t>para que se haga sobre la última versión. 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262626"/>
                </a:solidFill>
                <a:latin typeface="Georgia"/>
              </a:rPr>
              <a:t>2. Control de Versiones </a:t>
            </a:r>
            <a:endParaRPr b="0" lang="es-E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1" name="Rectangle 1"/>
          <p:cNvSpPr/>
          <p:nvPr/>
        </p:nvSpPr>
        <p:spPr>
          <a:xfrm>
            <a:off x="6854760" y="1707840"/>
            <a:ext cx="4253040" cy="4970880"/>
          </a:xfrm>
          <a:prstGeom prst="rect">
            <a:avLst/>
          </a:prstGeom>
          <a:solidFill>
            <a:srgbClr val="fcfc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4e443c"/>
                </a:solidFill>
                <a:latin typeface="Century Gothic"/>
              </a:rPr>
              <a:t>Sistemas de control de versiones centralizados (Centralized Version Control Systems o CVCSs en inglés).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e443c"/>
                </a:solidFill>
                <a:latin typeface="Century Gothic"/>
              </a:rPr>
              <a:t>Estos sistemas, como CVS, </a:t>
            </a:r>
            <a:r>
              <a:rPr b="1" lang="es-ES" sz="2000" spc="-1" strike="noStrike">
                <a:solidFill>
                  <a:srgbClr val="4e443c"/>
                </a:solidFill>
                <a:latin typeface="Century Gothic"/>
              </a:rPr>
              <a:t>Subversion</a:t>
            </a:r>
            <a:r>
              <a:rPr b="0" lang="es-ES" sz="2000" spc="-1" strike="noStrike">
                <a:solidFill>
                  <a:srgbClr val="4e443c"/>
                </a:solidFill>
                <a:latin typeface="Century Gothic"/>
              </a:rPr>
              <a:t>, y Perforce, tienen un único servidor que contiene todos los archivos versionados, y varios clientes que descargan los archivos desde ese lugar central. Durante muchos años éste ha sido el estándar para el control de versiones.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4e443c"/>
                </a:solidFill>
                <a:latin typeface="Century Gothic"/>
              </a:rPr>
              <a:t>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222" name="Picture 2" descr="https://git-scm.com/figures/18333fig0102-tn.png"/>
          <p:cNvPicPr/>
          <p:nvPr/>
        </p:nvPicPr>
        <p:blipFill>
          <a:blip r:embed="rId1"/>
          <a:stretch/>
        </p:blipFill>
        <p:spPr>
          <a:xfrm>
            <a:off x="1203480" y="1892160"/>
            <a:ext cx="4762080" cy="37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6</TotalTime>
  <Application>LibreOffice/7.2.5.2$Windows_X86_64 LibreOffice_project/499f9727c189e6ef3471021d6132d4c694f357e5</Application>
  <AppVersion>15.0000</AppVersion>
  <Words>1811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2023-02-12T21:33:31Z</dcterms:created>
  <dc:creator>Usuario</dc:creator>
  <dc:description/>
  <dc:language>es-ES</dc:language>
  <cp:lastModifiedBy/>
  <dcterms:modified xsi:type="dcterms:W3CDTF">2024-02-29T16:29:01Z</dcterms:modified>
  <cp:revision>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25</vt:i4>
  </property>
</Properties>
</file>