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1" r:id="rId1"/>
  </p:sldMasterIdLst>
  <p:notesMasterIdLst>
    <p:notesMasterId r:id="rId53"/>
  </p:notesMasterIdLst>
  <p:sldIdLst>
    <p:sldId id="256" r:id="rId2"/>
    <p:sldId id="257" r:id="rId3"/>
    <p:sldId id="258" r:id="rId4"/>
    <p:sldId id="259" r:id="rId5"/>
    <p:sldId id="298" r:id="rId6"/>
    <p:sldId id="289" r:id="rId7"/>
    <p:sldId id="260" r:id="rId8"/>
    <p:sldId id="296" r:id="rId9"/>
    <p:sldId id="261" r:id="rId10"/>
    <p:sldId id="299" r:id="rId11"/>
    <p:sldId id="300" r:id="rId12"/>
    <p:sldId id="262" r:id="rId13"/>
    <p:sldId id="306" r:id="rId14"/>
    <p:sldId id="263" r:id="rId15"/>
    <p:sldId id="264" r:id="rId16"/>
    <p:sldId id="305" r:id="rId17"/>
    <p:sldId id="265" r:id="rId18"/>
    <p:sldId id="266" r:id="rId19"/>
    <p:sldId id="267" r:id="rId20"/>
    <p:sldId id="302" r:id="rId21"/>
    <p:sldId id="268" r:id="rId22"/>
    <p:sldId id="269" r:id="rId23"/>
    <p:sldId id="270" r:id="rId24"/>
    <p:sldId id="271" r:id="rId25"/>
    <p:sldId id="272" r:id="rId26"/>
    <p:sldId id="273" r:id="rId27"/>
    <p:sldId id="304" r:id="rId28"/>
    <p:sldId id="274" r:id="rId29"/>
    <p:sldId id="275" r:id="rId30"/>
    <p:sldId id="291" r:id="rId31"/>
    <p:sldId id="307" r:id="rId32"/>
    <p:sldId id="276" r:id="rId33"/>
    <p:sldId id="277" r:id="rId34"/>
    <p:sldId id="303" r:id="rId35"/>
    <p:sldId id="279" r:id="rId36"/>
    <p:sldId id="280" r:id="rId37"/>
    <p:sldId id="297" r:id="rId38"/>
    <p:sldId id="290" r:id="rId39"/>
    <p:sldId id="281" r:id="rId40"/>
    <p:sldId id="282" r:id="rId41"/>
    <p:sldId id="283" r:id="rId42"/>
    <p:sldId id="294" r:id="rId43"/>
    <p:sldId id="284" r:id="rId44"/>
    <p:sldId id="285" r:id="rId45"/>
    <p:sldId id="286" r:id="rId46"/>
    <p:sldId id="287" r:id="rId47"/>
    <p:sldId id="288" r:id="rId48"/>
    <p:sldId id="308" r:id="rId49"/>
    <p:sldId id="309" r:id="rId50"/>
    <p:sldId id="310" r:id="rId51"/>
    <p:sldId id="295" r:id="rId52"/>
  </p:sldIdLst>
  <p:sldSz cx="9144000" cy="5143500" type="screen16x9"/>
  <p:notesSz cx="6858000" cy="9144000"/>
  <p:embeddedFontLst>
    <p:embeddedFont>
      <p:font typeface="Elephant" panose="02020904090505020303" pitchFamily="18" charset="0"/>
      <p:regular r:id="rId54"/>
      <p:italic r:id="rId55"/>
    </p:embeddedFont>
    <p:embeddedFont>
      <p:font typeface="Tw Cen MT" panose="020B0602020104020603" pitchFamily="34" charset="0"/>
      <p:regular r:id="rId56"/>
      <p:bold r:id="rId57"/>
      <p:italic r:id="rId58"/>
      <p:boldItalic r:id="rId59"/>
    </p:embeddedFont>
    <p:embeddedFont>
      <p:font typeface="DejaVu Sans" panose="020B0603030804020204" pitchFamily="34" charset="0"/>
      <p:regular r:id="rId60"/>
      <p:bold r:id="rId61"/>
      <p:italic r:id="rId62"/>
      <p:boldItalic r:id="rId63"/>
    </p:embeddedFont>
    <p:embeddedFont>
      <p:font typeface="Proxima Nova"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581BE-F471-4B82-A4AC-D33C0AEFFB3C}">
  <a:tblStyle styleId="{7AA581BE-F471-4B82-A4AC-D33C0AEFFB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52" d="100"/>
          <a:sy n="152" d="100"/>
        </p:scale>
        <p:origin x="444" y="2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91346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179e00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179e00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1179e00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1179e00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1179e00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1179e00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1179e00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1179e00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16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1179e00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1179e00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1179e00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1179e00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179e00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179e00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179e00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179e00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16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1179e00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1179e00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1179e00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1179e00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1179e00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1179e00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1179e00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1179e0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1179e00b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1179e00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1179e00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1179e00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1179e00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1179e00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1179e00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1179e00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8da5164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8da5164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8da516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8da516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8da5164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8da5164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8da5164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8da516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8da5164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8da5164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1179e00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1179e00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Ejemplo</a:t>
            </a:r>
            <a:r>
              <a:rPr lang="es-ES" baseline="0" dirty="0"/>
              <a:t> datos involucrados en la facturación de una empresa o para el control veterinario de una zona</a:t>
            </a:r>
          </a:p>
          <a:p>
            <a:pPr marL="0" lvl="0" indent="0" algn="l" rtl="0">
              <a:spcBef>
                <a:spcPts val="0"/>
              </a:spcBef>
              <a:spcAft>
                <a:spcPts val="0"/>
              </a:spcAft>
              <a:buNone/>
            </a:pPr>
            <a:r>
              <a:rPr lang="es-ES" baseline="0" dirty="0"/>
              <a:t>Esto lo hemos visto en Entornos de Desarrollo.</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8da516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8da516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8da5164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68da5164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8da516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8da516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8da5164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8da5164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8da5164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68da5164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8da5164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68da5164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68da5164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68da5164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8da5164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8da5164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1179e00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1179e00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1179e00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1179e00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743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1179e00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1179e00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1179e00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1179e00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1179e00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1179e00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083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1179e00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1179e00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30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825766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0300373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3896090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149252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40851550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215174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29045530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751374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418342552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extLst>
      <p:ext uri="{BB962C8B-B14F-4D97-AF65-F5344CB8AC3E}">
        <p14:creationId xmlns:p14="http://schemas.microsoft.com/office/powerpoint/2010/main" val="39247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20189587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0987188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1211992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7400509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36639038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806160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5320451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37086744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ES" smtClean="0"/>
              <a:pPr marL="0" lvl="0" indent="0" algn="r" rtl="0">
                <a:spcBef>
                  <a:spcPts val="0"/>
                </a:spcBef>
                <a:spcAft>
                  <a:spcPts val="0"/>
                </a:spcAft>
                <a:buNone/>
              </a:pPr>
              <a:t>‹Nº›</a:t>
            </a:fld>
            <a:endParaRPr lang="es-ES"/>
          </a:p>
        </p:txBody>
      </p:sp>
    </p:spTree>
    <p:extLst>
      <p:ext uri="{BB962C8B-B14F-4D97-AF65-F5344CB8AC3E}">
        <p14:creationId xmlns:p14="http://schemas.microsoft.com/office/powerpoint/2010/main" val="362836459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2" Type="http://schemas.openxmlformats.org/officeDocument/2006/relationships/hyperlink" Target="https://youtu.be/QpdhBUYk7Kk" TargetMode="Externa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WqB4lYmzEtw" TargetMode="External"/><Relationship Id="rId2" Type="http://schemas.openxmlformats.org/officeDocument/2006/relationships/hyperlink" Target="https://www.youtube.com/watch?v=Z6KE3R42N7E" TargetMode="Externa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3.xml"/><Relationship Id="rId1" Type="http://schemas.openxmlformats.org/officeDocument/2006/relationships/slideLayout" Target="../slideLayouts/slideLayout18.xml"/><Relationship Id="rId5" Type="http://schemas.openxmlformats.org/officeDocument/2006/relationships/slide" Target="slide46.xml"/><Relationship Id="rId4" Type="http://schemas.openxmlformats.org/officeDocument/2006/relationships/slide" Target="slide4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15616" y="1131590"/>
            <a:ext cx="6517482" cy="1881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000" dirty="0"/>
              <a:t>U.D. 02. Diseño conceptual. Modelo Entidad - Relación</a:t>
            </a:r>
            <a:endParaRPr sz="4000" dirty="0"/>
          </a:p>
        </p:txBody>
      </p:sp>
      <p:sp>
        <p:nvSpPr>
          <p:cNvPr id="57" name="Google Shape;57;p13"/>
          <p:cNvSpPr txBox="1">
            <a:spLocks noGrp="1"/>
          </p:cNvSpPr>
          <p:nvPr>
            <p:ph type="subTitle" idx="1"/>
          </p:nvPr>
        </p:nvSpPr>
        <p:spPr>
          <a:xfrm>
            <a:off x="899592" y="2859782"/>
            <a:ext cx="6517482" cy="10286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DAM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Diagramas E/R</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r>
              <a:rPr lang="es-ES" sz="1800" b="0" i="0" u="none" strike="noStrike" baseline="0" dirty="0">
                <a:solidFill>
                  <a:srgbClr val="000000"/>
                </a:solidFill>
                <a:latin typeface="Proxima Nova" panose="020B0604020202020204" charset="0"/>
              </a:rPr>
              <a:t>Definido por Peter Chen en 1.976 y 1.977.</a:t>
            </a:r>
          </a:p>
          <a:p>
            <a:r>
              <a:rPr lang="es-ES" sz="1800" b="0" i="0" u="none" strike="noStrike" baseline="0" dirty="0">
                <a:solidFill>
                  <a:srgbClr val="000000"/>
                </a:solidFill>
                <a:latin typeface="Proxima Nova" panose="020B0604020202020204" charset="0"/>
              </a:rPr>
              <a:t>Establece una </a:t>
            </a:r>
            <a:r>
              <a:rPr lang="es-ES" sz="1800" b="1" i="0" u="none" strike="noStrike" baseline="0" dirty="0">
                <a:solidFill>
                  <a:srgbClr val="000000"/>
                </a:solidFill>
                <a:latin typeface="Proxima Nova" panose="020B0604020202020204" charset="0"/>
              </a:rPr>
              <a:t>visión global de los datos de una organización </a:t>
            </a:r>
            <a:r>
              <a:rPr lang="es-ES" sz="1800" b="0" i="0" u="none" strike="noStrike" baseline="0" dirty="0">
                <a:solidFill>
                  <a:srgbClr val="000000"/>
                </a:solidFill>
                <a:latin typeface="Proxima Nova" panose="020B0604020202020204" charset="0"/>
              </a:rPr>
              <a:t>o de un sistema de información, en un nivel de abstracción próximo al usuario e independiente de las características del equipo donde después se vaya a instrumentar el sistema.</a:t>
            </a:r>
          </a:p>
          <a:p>
            <a:r>
              <a:rPr lang="es-ES" sz="1800" b="0" i="0" u="none" strike="noStrike" baseline="0" dirty="0">
                <a:solidFill>
                  <a:srgbClr val="000000"/>
                </a:solidFill>
                <a:latin typeface="Proxima Nova" panose="020B0604020202020204" charset="0"/>
              </a:rPr>
              <a:t>No existe un único Modelo E/R, sino una FAMILIA DE MODELOS</a:t>
            </a:r>
          </a:p>
          <a:p>
            <a:r>
              <a:rPr lang="es-ES" sz="1800" b="0" i="0" u="none" strike="noStrike" baseline="0" dirty="0">
                <a:solidFill>
                  <a:srgbClr val="000000"/>
                </a:solidFill>
                <a:latin typeface="Proxima Nova" panose="020B0604020202020204" charset="0"/>
              </a:rPr>
              <a:t>Describe el “mundo real” como un conjunto de ENTIDADES y de RELACIONES entre ellas</a:t>
            </a:r>
          </a:p>
          <a:p>
            <a:r>
              <a:rPr lang="es-ES" sz="1800" b="0" i="0" u="none" strike="noStrike" baseline="0" dirty="0">
                <a:solidFill>
                  <a:srgbClr val="000000"/>
                </a:solidFill>
                <a:latin typeface="Proxima Nova" panose="020B0604020202020204" charset="0"/>
              </a:rPr>
              <a:t>Gran difusión</a:t>
            </a:r>
          </a:p>
          <a:p>
            <a:r>
              <a:rPr lang="es-ES" sz="1800" b="0" i="0" u="none" strike="noStrike" baseline="0" dirty="0">
                <a:solidFill>
                  <a:srgbClr val="000000"/>
                </a:solidFill>
                <a:latin typeface="Proxima Nova" panose="020B0604020202020204" charset="0"/>
              </a:rPr>
              <a:t>Muy extendido en los métodos de diseño de bases de datos</a:t>
            </a:r>
          </a:p>
          <a:p>
            <a:pPr marL="0" lvl="0" indent="0" algn="l" rtl="0">
              <a:spcBef>
                <a:spcPts val="0"/>
              </a:spcBef>
              <a:spcAft>
                <a:spcPts val="0"/>
              </a:spcAft>
              <a:buNone/>
            </a:pPr>
            <a:endParaRPr dirty="0">
              <a:latin typeface="Proxima Nova" panose="020B0604020202020204" charset="0"/>
            </a:endParaRPr>
          </a:p>
        </p:txBody>
      </p:sp>
    </p:spTree>
    <p:extLst>
      <p:ext uri="{BB962C8B-B14F-4D97-AF65-F5344CB8AC3E}">
        <p14:creationId xmlns:p14="http://schemas.microsoft.com/office/powerpoint/2010/main" val="78474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Diagramas E/R</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r>
              <a:rPr lang="es-ES" sz="1800" b="0" i="0" u="none" strike="noStrike" baseline="0" dirty="0">
                <a:solidFill>
                  <a:srgbClr val="000000"/>
                </a:solidFill>
                <a:latin typeface="Proxima Nova" panose="020B0604020202020204" charset="0"/>
              </a:rPr>
              <a:t>Refleja tan solo la existencia de los datos, no lo que se hace con ellos. </a:t>
            </a:r>
          </a:p>
          <a:p>
            <a:r>
              <a:rPr lang="es-ES" sz="1800" b="0" i="0" u="none" strike="noStrike" baseline="0" dirty="0">
                <a:solidFill>
                  <a:srgbClr val="000000"/>
                </a:solidFill>
                <a:latin typeface="Proxima Nova" panose="020B0604020202020204" charset="0"/>
              </a:rPr>
              <a:t>Se incluyen todos los datos relevantes del sistema en estudio. </a:t>
            </a:r>
          </a:p>
          <a:p>
            <a:r>
              <a:rPr lang="es-ES" sz="1800" b="0" i="0" u="none" strike="noStrike" baseline="0" dirty="0">
                <a:solidFill>
                  <a:srgbClr val="000000"/>
                </a:solidFill>
                <a:latin typeface="Proxima Nova" panose="020B0604020202020204" charset="0"/>
              </a:rPr>
              <a:t>No está orientado a aplicaciones específicas. </a:t>
            </a:r>
          </a:p>
          <a:p>
            <a:r>
              <a:rPr lang="es-ES" sz="1800" b="0" i="0" u="none" strike="noStrike" baseline="0" dirty="0">
                <a:solidFill>
                  <a:srgbClr val="000000"/>
                </a:solidFill>
                <a:latin typeface="Proxima Nova" panose="020B0604020202020204" charset="0"/>
              </a:rPr>
              <a:t>Es independiente de los SGBD. </a:t>
            </a:r>
          </a:p>
          <a:p>
            <a:r>
              <a:rPr lang="es-ES" sz="1800" b="0" i="0" u="none" strike="noStrike" baseline="0" dirty="0">
                <a:solidFill>
                  <a:srgbClr val="000000"/>
                </a:solidFill>
                <a:latin typeface="Proxima Nova" panose="020B0604020202020204" charset="0"/>
              </a:rPr>
              <a:t>No tiene en cuenta restricciones de espacio, almacenamiento, ni tiempo de ejecución. </a:t>
            </a:r>
          </a:p>
          <a:p>
            <a:r>
              <a:rPr lang="es-ES" sz="1800" b="0" i="0" u="none" strike="noStrike" baseline="0" dirty="0">
                <a:solidFill>
                  <a:srgbClr val="000000"/>
                </a:solidFill>
                <a:latin typeface="Proxima Nova" panose="020B0604020202020204" charset="0"/>
              </a:rPr>
              <a:t>Está abierto a la evolución del sistema. </a:t>
            </a:r>
          </a:p>
          <a:p>
            <a:r>
              <a:rPr lang="es-ES" sz="1800" b="0" i="0" u="none" strike="noStrike" baseline="0" dirty="0">
                <a:solidFill>
                  <a:srgbClr val="000000"/>
                </a:solidFill>
                <a:latin typeface="Proxima Nova" panose="020B0604020202020204" charset="0"/>
              </a:rPr>
              <a:t>Es el modelo conceptual más utilizado. </a:t>
            </a:r>
          </a:p>
          <a:p>
            <a:pPr marL="0" lvl="0" indent="0" algn="l" rtl="0">
              <a:spcBef>
                <a:spcPts val="0"/>
              </a:spcBef>
              <a:spcAft>
                <a:spcPts val="0"/>
              </a:spcAft>
              <a:buNone/>
            </a:pPr>
            <a:endParaRPr dirty="0">
              <a:latin typeface="Proxima Nova" panose="020B0604020202020204" charset="0"/>
            </a:endParaRPr>
          </a:p>
        </p:txBody>
      </p:sp>
    </p:spTree>
    <p:extLst>
      <p:ext uri="{BB962C8B-B14F-4D97-AF65-F5344CB8AC3E}">
        <p14:creationId xmlns:p14="http://schemas.microsoft.com/office/powerpoint/2010/main" val="19779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2.1 Entidad</a:t>
            </a:r>
            <a:endParaRPr dirty="0"/>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Cualquier tipo de objeto o concepto sobre el que se recoge información. Conceptos de interés. Objetos, reales o abstractos, distinguibles de otros objetos sobre los que queremos guardar información. Se representan mediante un cuadrado</a:t>
            </a:r>
          </a:p>
        </p:txBody>
      </p:sp>
      <p:pic>
        <p:nvPicPr>
          <p:cNvPr id="94" name="Google Shape;94;p19"/>
          <p:cNvPicPr preferRelativeResize="0"/>
          <p:nvPr/>
        </p:nvPicPr>
        <p:blipFill>
          <a:blip r:embed="rId3">
            <a:alphaModFix/>
          </a:blip>
          <a:stretch>
            <a:fillRect/>
          </a:stretch>
        </p:blipFill>
        <p:spPr>
          <a:xfrm>
            <a:off x="2238375" y="2387800"/>
            <a:ext cx="4667250" cy="2305050"/>
          </a:xfrm>
          <a:prstGeom prst="rect">
            <a:avLst/>
          </a:prstGeom>
          <a:noFill/>
          <a:ln>
            <a:noFill/>
          </a:ln>
        </p:spPr>
      </p:pic>
      <p:sp>
        <p:nvSpPr>
          <p:cNvPr id="95" name="Google Shape;95;p19"/>
          <p:cNvSpPr/>
          <p:nvPr/>
        </p:nvSpPr>
        <p:spPr>
          <a:xfrm>
            <a:off x="2460425" y="2761025"/>
            <a:ext cx="924000" cy="445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3971075" y="3581425"/>
            <a:ext cx="924000" cy="445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5426025" y="2761025"/>
            <a:ext cx="924000" cy="445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CuadroTexto 8">
            <a:extLst>
              <a:ext uri="{FF2B5EF4-FFF2-40B4-BE49-F238E27FC236}">
                <a16:creationId xmlns:a16="http://schemas.microsoft.com/office/drawing/2014/main" id="{442F3A75-86A4-4CB2-99E9-1D1007498B96}"/>
              </a:ext>
            </a:extLst>
          </p:cNvPr>
          <p:cNvSpPr txBox="1"/>
          <p:nvPr/>
        </p:nvSpPr>
        <p:spPr>
          <a:xfrm>
            <a:off x="467544" y="3487443"/>
            <a:ext cx="1492981" cy="1169551"/>
          </a:xfrm>
          <a:prstGeom prst="rect">
            <a:avLst/>
          </a:prstGeom>
          <a:noFill/>
        </p:spPr>
        <p:txBody>
          <a:bodyPr wrap="square">
            <a:spAutoFit/>
          </a:bodyPr>
          <a:lstStyle/>
          <a:p>
            <a:r>
              <a:rPr lang="es-ES" dirty="0">
                <a:latin typeface="Times New Roman" panose="02020603050405020304" pitchFamily="18" charset="0"/>
                <a:cs typeface="Times New Roman" panose="02020603050405020304" pitchFamily="18" charset="0"/>
              </a:rPr>
              <a:t>Otras:</a:t>
            </a:r>
            <a:endParaRPr lang="es-E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s-ES" sz="1400" b="0" i="0" u="none" strike="noStrike" baseline="0" dirty="0">
                <a:solidFill>
                  <a:srgbClr val="000000"/>
                </a:solidFill>
                <a:latin typeface="Wingdings" panose="05000000000000000000" pitchFamily="2" charset="2"/>
              </a:rPr>
              <a:t></a:t>
            </a:r>
            <a:r>
              <a:rPr lang="es-ES" sz="1400" b="1" i="0" u="none" strike="noStrike" baseline="0" dirty="0">
                <a:solidFill>
                  <a:srgbClr val="000000"/>
                </a:solidFill>
                <a:latin typeface="Arial" panose="020B0604020202020204" pitchFamily="34" charset="0"/>
              </a:rPr>
              <a:t>Libros</a:t>
            </a:r>
            <a:endParaRPr lang="es-ES" sz="1400" b="0" i="0" u="none" strike="noStrike" baseline="0" dirty="0">
              <a:solidFill>
                <a:srgbClr val="000000"/>
              </a:solidFill>
              <a:latin typeface="Arial" panose="020B0604020202020204" pitchFamily="34" charset="0"/>
            </a:endParaRPr>
          </a:p>
          <a:p>
            <a:r>
              <a:rPr lang="es-ES" sz="1400" b="0" i="0" u="none" strike="noStrike" baseline="0" dirty="0">
                <a:solidFill>
                  <a:srgbClr val="000000"/>
                </a:solidFill>
                <a:latin typeface="Wingdings" panose="05000000000000000000" pitchFamily="2" charset="2"/>
              </a:rPr>
              <a:t></a:t>
            </a:r>
            <a:r>
              <a:rPr lang="es-ES" sz="1400" b="1" i="0" u="none" strike="noStrike" baseline="0" dirty="0">
                <a:solidFill>
                  <a:srgbClr val="000000"/>
                </a:solidFill>
                <a:latin typeface="Arial" panose="020B0604020202020204" pitchFamily="34" charset="0"/>
              </a:rPr>
              <a:t>Alumnos</a:t>
            </a:r>
            <a:endParaRPr lang="es-ES" sz="1400" b="0" i="0" u="none" strike="noStrike" baseline="0" dirty="0">
              <a:solidFill>
                <a:srgbClr val="000000"/>
              </a:solidFill>
              <a:latin typeface="Arial" panose="020B0604020202020204" pitchFamily="34" charset="0"/>
            </a:endParaRPr>
          </a:p>
          <a:p>
            <a:r>
              <a:rPr lang="es-ES" sz="1400" b="0" i="0" u="none" strike="noStrike" baseline="0" dirty="0">
                <a:solidFill>
                  <a:srgbClr val="000000"/>
                </a:solidFill>
                <a:latin typeface="Wingdings" panose="05000000000000000000" pitchFamily="2" charset="2"/>
              </a:rPr>
              <a:t></a:t>
            </a:r>
            <a:r>
              <a:rPr lang="es-ES" sz="1400" b="1" i="0" u="none" strike="noStrike" baseline="0" dirty="0">
                <a:solidFill>
                  <a:srgbClr val="000000"/>
                </a:solidFill>
                <a:latin typeface="Arial" panose="020B0604020202020204" pitchFamily="34" charset="0"/>
              </a:rPr>
              <a:t>Facturas</a:t>
            </a:r>
            <a:endParaRPr lang="es-ES" sz="1400" b="0" i="0" u="none" strike="noStrike" baseline="0" dirty="0">
              <a:solidFill>
                <a:srgbClr val="000000"/>
              </a:solidFill>
              <a:latin typeface="Arial" panose="020B0604020202020204" pitchFamily="34" charset="0"/>
            </a:endParaRPr>
          </a:p>
          <a:p>
            <a:r>
              <a:rPr lang="es-ES" sz="1400" b="0" i="0" u="none" strike="noStrike" baseline="0" dirty="0">
                <a:solidFill>
                  <a:srgbClr val="000000"/>
                </a:solidFill>
                <a:latin typeface="Wingdings" panose="05000000000000000000" pitchFamily="2" charset="2"/>
              </a:rPr>
              <a:t></a:t>
            </a:r>
            <a:r>
              <a:rPr lang="es-ES" sz="1400" b="1" i="0" u="none" strike="noStrike" baseline="0" dirty="0">
                <a:solidFill>
                  <a:srgbClr val="000000"/>
                </a:solidFill>
                <a:latin typeface="Arial" panose="020B0604020202020204" pitchFamily="34" charset="0"/>
              </a:rPr>
              <a:t>Proveedores</a:t>
            </a:r>
            <a:endParaRPr lang="es-ES" sz="1400" b="0" i="0" u="none" strike="noStrike" baseline="0" dirty="0">
              <a:solidFill>
                <a:srgbClr val="00000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9">
            <a:extLst>
              <a:ext uri="{FF2B5EF4-FFF2-40B4-BE49-F238E27FC236}">
                <a16:creationId xmlns:a16="http://schemas.microsoft.com/office/drawing/2014/main" id="{DE48EF20-C102-4AB3-B824-1C506BDC6D2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2.1 Entidad</a:t>
            </a:r>
            <a:endParaRPr dirty="0"/>
          </a:p>
        </p:txBody>
      </p:sp>
      <p:pic>
        <p:nvPicPr>
          <p:cNvPr id="6" name="Imagen 5">
            <a:extLst>
              <a:ext uri="{FF2B5EF4-FFF2-40B4-BE49-F238E27FC236}">
                <a16:creationId xmlns:a16="http://schemas.microsoft.com/office/drawing/2014/main" id="{94FC3640-C2C9-47FB-BBDD-64E99F2AD04A}"/>
              </a:ext>
            </a:extLst>
          </p:cNvPr>
          <p:cNvPicPr>
            <a:picLocks noChangeAspect="1"/>
          </p:cNvPicPr>
          <p:nvPr/>
        </p:nvPicPr>
        <p:blipFill>
          <a:blip r:embed="rId2"/>
          <a:stretch>
            <a:fillRect/>
          </a:stretch>
        </p:blipFill>
        <p:spPr>
          <a:xfrm>
            <a:off x="1258094" y="1047322"/>
            <a:ext cx="6627812" cy="3400588"/>
          </a:xfrm>
          <a:prstGeom prst="rect">
            <a:avLst/>
          </a:prstGeom>
        </p:spPr>
      </p:pic>
    </p:spTree>
    <p:extLst>
      <p:ext uri="{BB962C8B-B14F-4D97-AF65-F5344CB8AC3E}">
        <p14:creationId xmlns:p14="http://schemas.microsoft.com/office/powerpoint/2010/main" val="321076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2.1 Entidad</a:t>
            </a:r>
            <a:endParaRPr/>
          </a:p>
        </p:txBody>
      </p:sp>
      <p:sp>
        <p:nvSpPr>
          <p:cNvPr id="103" name="Google Shape;103;p20"/>
          <p:cNvSpPr txBox="1">
            <a:spLocks noGrp="1"/>
          </p:cNvSpPr>
          <p:nvPr>
            <p:ph type="body" idx="1"/>
          </p:nvPr>
        </p:nvSpPr>
        <p:spPr>
          <a:xfrm>
            <a:off x="311700" y="938170"/>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t>Hay dos tipos de entidades:</a:t>
            </a:r>
            <a:endParaRPr dirty="0"/>
          </a:p>
          <a:p>
            <a:pPr marL="457200" lvl="0" indent="-342900" algn="just" rtl="0">
              <a:spcBef>
                <a:spcPts val="1600"/>
              </a:spcBef>
              <a:spcAft>
                <a:spcPts val="0"/>
              </a:spcAft>
              <a:buSzPts val="1800"/>
              <a:buChar char="●"/>
            </a:pPr>
            <a:r>
              <a:rPr lang="es" b="1" dirty="0"/>
              <a:t>Fuertes: </a:t>
            </a:r>
            <a:r>
              <a:rPr lang="es" dirty="0"/>
              <a:t>existe por méritos propios, </a:t>
            </a:r>
            <a:r>
              <a:rPr lang="es-ES" dirty="0"/>
              <a:t>no dependen de la existencia de otras entidades para su existencia (Ej. AUTOR dentro del contexto de una biblioteca).</a:t>
            </a:r>
            <a:endParaRPr dirty="0"/>
          </a:p>
          <a:p>
            <a:pPr marL="457200" lvl="0" indent="-342900" algn="just" rtl="0">
              <a:spcBef>
                <a:spcPts val="0"/>
              </a:spcBef>
              <a:spcAft>
                <a:spcPts val="0"/>
              </a:spcAft>
              <a:buSzPts val="1800"/>
              <a:buChar char="●"/>
            </a:pPr>
            <a:r>
              <a:rPr lang="es" b="1" dirty="0"/>
              <a:t>Débiles: </a:t>
            </a:r>
            <a:r>
              <a:rPr lang="es" dirty="0"/>
              <a:t>su existencia depende de otra entidad fuerte,</a:t>
            </a:r>
            <a:r>
              <a:rPr lang="es-ES" dirty="0"/>
              <a:t> es decir, si se elimina la ocurrencia de la entidad regular, se eliminan todas aquellas ocurrencias de la entidad débil</a:t>
            </a:r>
            <a:endParaRPr dirty="0"/>
          </a:p>
        </p:txBody>
      </p:sp>
      <p:pic>
        <p:nvPicPr>
          <p:cNvPr id="104" name="Google Shape;104;p20"/>
          <p:cNvPicPr preferRelativeResize="0"/>
          <p:nvPr/>
        </p:nvPicPr>
        <p:blipFill>
          <a:blip r:embed="rId3">
            <a:alphaModFix/>
          </a:blip>
          <a:stretch>
            <a:fillRect/>
          </a:stretch>
        </p:blipFill>
        <p:spPr>
          <a:xfrm>
            <a:off x="2915816" y="3268087"/>
            <a:ext cx="4032448" cy="15796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2.2 Relación</a:t>
            </a:r>
            <a:endParaRPr/>
          </a:p>
        </p:txBody>
      </p:sp>
      <p:sp>
        <p:nvSpPr>
          <p:cNvPr id="110" name="Google Shape;110;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Es una correspondencia o asociación entre dos o más entidades. Cada relación tiene un nombre que exprese la finalidad de la relación.</a:t>
            </a:r>
          </a:p>
          <a:p>
            <a:pPr marL="0" lvl="0" indent="0" algn="l" rtl="0">
              <a:spcBef>
                <a:spcPts val="0"/>
              </a:spcBef>
              <a:spcAft>
                <a:spcPts val="1600"/>
              </a:spcAft>
              <a:buNone/>
            </a:pPr>
            <a:r>
              <a:rPr lang="es-ES" dirty="0"/>
              <a:t>Por ejemplo:</a:t>
            </a:r>
          </a:p>
          <a:p>
            <a:pPr marL="0" lvl="0" indent="0" algn="l" rtl="0">
              <a:spcBef>
                <a:spcPts val="0"/>
              </a:spcBef>
              <a:spcAft>
                <a:spcPts val="1600"/>
              </a:spcAft>
              <a:buNone/>
            </a:pPr>
            <a:r>
              <a:rPr lang="es-ES" dirty="0"/>
              <a:t>* Relación entre un departamento y los empleados que trabajan en él</a:t>
            </a:r>
          </a:p>
          <a:p>
            <a:pPr marL="0" lvl="0" indent="0" algn="l" rtl="0">
              <a:spcBef>
                <a:spcPts val="0"/>
              </a:spcBef>
              <a:spcAft>
                <a:spcPts val="1600"/>
              </a:spcAft>
              <a:buNone/>
            </a:pPr>
            <a:r>
              <a:rPr lang="es-ES" dirty="0"/>
              <a:t>* Relación entre un alumno y la clase en que está matriculado</a:t>
            </a:r>
            <a:endParaRPr lang="es" dirty="0"/>
          </a:p>
          <a:p>
            <a:pPr marL="0" lvl="0" indent="0" algn="l" rtl="0">
              <a:spcBef>
                <a:spcPts val="0"/>
              </a:spcBef>
              <a:spcAft>
                <a:spcPts val="1600"/>
              </a:spcAft>
              <a:buNone/>
            </a:pPr>
            <a:endParaRPr dirty="0"/>
          </a:p>
        </p:txBody>
      </p:sp>
      <p:pic>
        <p:nvPicPr>
          <p:cNvPr id="111" name="Google Shape;111;p21"/>
          <p:cNvPicPr preferRelativeResize="0"/>
          <p:nvPr/>
        </p:nvPicPr>
        <p:blipFill>
          <a:blip r:embed="rId3">
            <a:alphaModFix/>
          </a:blip>
          <a:stretch>
            <a:fillRect/>
          </a:stretch>
        </p:blipFill>
        <p:spPr>
          <a:xfrm>
            <a:off x="1979712" y="3687206"/>
            <a:ext cx="5730974" cy="1258354"/>
          </a:xfrm>
          <a:prstGeom prst="rect">
            <a:avLst/>
          </a:prstGeom>
          <a:noFill/>
          <a:ln>
            <a:noFill/>
          </a:ln>
        </p:spPr>
      </p:pic>
      <p:sp>
        <p:nvSpPr>
          <p:cNvPr id="2" name="Flecha: hacia abajo 1">
            <a:extLst>
              <a:ext uri="{FF2B5EF4-FFF2-40B4-BE49-F238E27FC236}">
                <a16:creationId xmlns:a16="http://schemas.microsoft.com/office/drawing/2014/main" id="{D557199F-FF60-4A15-95DF-4AC1E064291E}"/>
              </a:ext>
            </a:extLst>
          </p:cNvPr>
          <p:cNvSpPr/>
          <p:nvPr/>
        </p:nvSpPr>
        <p:spPr>
          <a:xfrm rot="12333173">
            <a:off x="4472513" y="4367368"/>
            <a:ext cx="321646" cy="61327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2.2 Relación</a:t>
            </a:r>
            <a:endParaRPr/>
          </a:p>
        </p:txBody>
      </p:sp>
      <p:pic>
        <p:nvPicPr>
          <p:cNvPr id="6" name="Imagen 5">
            <a:extLst>
              <a:ext uri="{FF2B5EF4-FFF2-40B4-BE49-F238E27FC236}">
                <a16:creationId xmlns:a16="http://schemas.microsoft.com/office/drawing/2014/main" id="{DBBC077D-47E7-496F-90FE-6A48A2B613CD}"/>
              </a:ext>
            </a:extLst>
          </p:cNvPr>
          <p:cNvPicPr>
            <a:picLocks noChangeAspect="1"/>
          </p:cNvPicPr>
          <p:nvPr/>
        </p:nvPicPr>
        <p:blipFill>
          <a:blip r:embed="rId3"/>
          <a:stretch>
            <a:fillRect/>
          </a:stretch>
        </p:blipFill>
        <p:spPr>
          <a:xfrm>
            <a:off x="1199625" y="1195354"/>
            <a:ext cx="6744749" cy="3948146"/>
          </a:xfrm>
          <a:prstGeom prst="rect">
            <a:avLst/>
          </a:prstGeom>
        </p:spPr>
      </p:pic>
    </p:spTree>
    <p:extLst>
      <p:ext uri="{BB962C8B-B14F-4D97-AF65-F5344CB8AC3E}">
        <p14:creationId xmlns:p14="http://schemas.microsoft.com/office/powerpoint/2010/main" val="413671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25726" y="26044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2.2 Relación</a:t>
            </a:r>
            <a:endParaRPr/>
          </a:p>
        </p:txBody>
      </p:sp>
      <p:sp>
        <p:nvSpPr>
          <p:cNvPr id="118" name="Google Shape;118;p22"/>
          <p:cNvSpPr txBox="1">
            <a:spLocks noGrp="1"/>
          </p:cNvSpPr>
          <p:nvPr>
            <p:ph type="body" idx="1"/>
          </p:nvPr>
        </p:nvSpPr>
        <p:spPr>
          <a:xfrm>
            <a:off x="325726" y="967895"/>
            <a:ext cx="8520600" cy="37235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Se representan mediante rombos y su nombre aparece en el interior. Se clasifican según su grado, que es el número de entidades que participan en la relación</a:t>
            </a:r>
            <a:endParaRPr dirty="0"/>
          </a:p>
          <a:p>
            <a:pPr marL="457200" lvl="0" indent="-342900" algn="l" rtl="0">
              <a:spcBef>
                <a:spcPts val="1600"/>
              </a:spcBef>
              <a:spcAft>
                <a:spcPts val="0"/>
              </a:spcAft>
              <a:buSzPts val="1800"/>
              <a:buChar char="●"/>
            </a:pPr>
            <a:r>
              <a:rPr lang="es" dirty="0"/>
              <a:t>Relaciones binarias      mecánico       repara        vehículo</a:t>
            </a:r>
            <a:endParaRPr dirty="0"/>
          </a:p>
          <a:p>
            <a:pPr marL="457200" lvl="0" indent="-342900" algn="l" rtl="0">
              <a:spcBef>
                <a:spcPts val="0"/>
              </a:spcBef>
              <a:spcAft>
                <a:spcPts val="0"/>
              </a:spcAft>
              <a:buSzPts val="1800"/>
              <a:buChar char="●"/>
            </a:pPr>
            <a:endParaRPr lang="es" dirty="0"/>
          </a:p>
          <a:p>
            <a:pPr marL="457200" lvl="0" indent="-342900" algn="l" rtl="0">
              <a:spcBef>
                <a:spcPts val="0"/>
              </a:spcBef>
              <a:spcAft>
                <a:spcPts val="0"/>
              </a:spcAft>
              <a:buSzPts val="1800"/>
              <a:buChar char="●"/>
            </a:pPr>
            <a:endParaRPr lang="es" dirty="0"/>
          </a:p>
          <a:p>
            <a:pPr marL="457200" lvl="0" indent="-342900" algn="l" rtl="0">
              <a:spcBef>
                <a:spcPts val="0"/>
              </a:spcBef>
              <a:spcAft>
                <a:spcPts val="0"/>
              </a:spcAft>
              <a:buSzPts val="1800"/>
              <a:buChar char="●"/>
            </a:pPr>
            <a:r>
              <a:rPr lang="es" dirty="0"/>
              <a:t>Relaciones ternarias   alumno                     cursa                  módulo</a:t>
            </a:r>
          </a:p>
          <a:p>
            <a:pPr marL="457200" lvl="0" indent="-342900" algn="l" rtl="0">
              <a:spcBef>
                <a:spcPts val="0"/>
              </a:spcBef>
              <a:spcAft>
                <a:spcPts val="0"/>
              </a:spcAft>
              <a:buSzPts val="1800"/>
              <a:buChar char="●"/>
            </a:pPr>
            <a:endParaRPr lang="es" dirty="0"/>
          </a:p>
          <a:p>
            <a:pPr marL="3771900" lvl="8" indent="0">
              <a:spcBef>
                <a:spcPts val="0"/>
              </a:spcBef>
              <a:buSzPts val="1800"/>
              <a:buNone/>
            </a:pPr>
            <a:r>
              <a:rPr lang="es" sz="1800" dirty="0"/>
              <a:t>	ciclo			es hijo de</a:t>
            </a:r>
          </a:p>
          <a:p>
            <a:pPr marL="457200" lvl="0" indent="-342900" algn="l" rtl="0">
              <a:spcBef>
                <a:spcPts val="0"/>
              </a:spcBef>
              <a:spcAft>
                <a:spcPts val="0"/>
              </a:spcAft>
              <a:buSzPts val="1800"/>
              <a:buChar char="●"/>
            </a:pPr>
            <a:r>
              <a:rPr lang="es" dirty="0"/>
              <a:t>unarias o reflexivas  					Rey</a:t>
            </a:r>
          </a:p>
          <a:p>
            <a:pPr marL="457200" lvl="0" indent="-342900" algn="l" rtl="0">
              <a:spcBef>
                <a:spcPts val="0"/>
              </a:spcBef>
              <a:spcAft>
                <a:spcPts val="0"/>
              </a:spcAft>
              <a:buSzPts val="1800"/>
              <a:buChar char="●"/>
            </a:pPr>
            <a:r>
              <a:rPr lang="es-ES" dirty="0"/>
              <a:t>N</a:t>
            </a:r>
            <a:r>
              <a:rPr lang="es" dirty="0"/>
              <a:t>-arias (grado &gt;3)</a:t>
            </a:r>
            <a:endParaRPr dirty="0"/>
          </a:p>
          <a:p>
            <a:pPr marL="457200" lvl="0" indent="-342900" algn="l" rtl="0">
              <a:spcBef>
                <a:spcPts val="0"/>
              </a:spcBef>
              <a:spcAft>
                <a:spcPts val="0"/>
              </a:spcAft>
              <a:buSzPts val="1800"/>
              <a:buChar char="●"/>
            </a:pPr>
            <a:endParaRPr lang="es" dirty="0"/>
          </a:p>
          <a:p>
            <a:pPr marL="114300" lvl="0" indent="0" algn="l" rtl="0">
              <a:spcBef>
                <a:spcPts val="0"/>
              </a:spcBef>
              <a:spcAft>
                <a:spcPts val="0"/>
              </a:spcAft>
              <a:buSzPts val="1800"/>
              <a:buNone/>
            </a:pPr>
            <a:endParaRPr dirty="0"/>
          </a:p>
        </p:txBody>
      </p:sp>
      <p:sp>
        <p:nvSpPr>
          <p:cNvPr id="2" name="1 Rectángulo"/>
          <p:cNvSpPr/>
          <p:nvPr/>
        </p:nvSpPr>
        <p:spPr>
          <a:xfrm>
            <a:off x="3145866" y="1955123"/>
            <a:ext cx="100811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5594138" y="1960400"/>
            <a:ext cx="1368152" cy="230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ombo"/>
          <p:cNvSpPr/>
          <p:nvPr/>
        </p:nvSpPr>
        <p:spPr>
          <a:xfrm>
            <a:off x="4442010" y="1739099"/>
            <a:ext cx="936104" cy="6480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5 Conector recto"/>
          <p:cNvCxnSpPr>
            <a:stCxn id="2" idx="3"/>
            <a:endCxn id="3" idx="1"/>
          </p:cNvCxnSpPr>
          <p:nvPr/>
        </p:nvCxnSpPr>
        <p:spPr>
          <a:xfrm>
            <a:off x="4153978" y="2063135"/>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a:stCxn id="3" idx="3"/>
          </p:cNvCxnSpPr>
          <p:nvPr/>
        </p:nvCxnSpPr>
        <p:spPr>
          <a:xfrm>
            <a:off x="5378114" y="2063135"/>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6458234" y="2819219"/>
            <a:ext cx="1008112" cy="283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p:cNvSpPr/>
          <p:nvPr/>
        </p:nvSpPr>
        <p:spPr>
          <a:xfrm>
            <a:off x="2938315" y="2819219"/>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4824556" y="3532841"/>
            <a:ext cx="100811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ombo"/>
          <p:cNvSpPr/>
          <p:nvPr/>
        </p:nvSpPr>
        <p:spPr>
          <a:xfrm>
            <a:off x="4896564" y="2645082"/>
            <a:ext cx="936104" cy="6480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buSzPts val="1800"/>
            </a:pPr>
            <a:endParaRPr lang="es" dirty="0"/>
          </a:p>
        </p:txBody>
      </p:sp>
      <p:cxnSp>
        <p:nvCxnSpPr>
          <p:cNvPr id="10" name="9 Conector recto"/>
          <p:cNvCxnSpPr>
            <a:endCxn id="14" idx="1"/>
          </p:cNvCxnSpPr>
          <p:nvPr/>
        </p:nvCxnSpPr>
        <p:spPr>
          <a:xfrm>
            <a:off x="3946427" y="2963235"/>
            <a:ext cx="950137" cy="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endCxn id="11" idx="1"/>
          </p:cNvCxnSpPr>
          <p:nvPr/>
        </p:nvCxnSpPr>
        <p:spPr>
          <a:xfrm flipV="1">
            <a:off x="5832668" y="2961091"/>
            <a:ext cx="625566" cy="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4" idx="2"/>
          </p:cNvCxnSpPr>
          <p:nvPr/>
        </p:nvCxnSpPr>
        <p:spPr>
          <a:xfrm>
            <a:off x="5364616" y="3293154"/>
            <a:ext cx="0" cy="2396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21 Rombo"/>
          <p:cNvSpPr/>
          <p:nvPr/>
        </p:nvSpPr>
        <p:spPr>
          <a:xfrm>
            <a:off x="7534565" y="3103128"/>
            <a:ext cx="1296144" cy="11462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buSzPts val="1800"/>
            </a:pPr>
            <a:endParaRPr lang="es" dirty="0"/>
          </a:p>
        </p:txBody>
      </p:sp>
      <p:sp>
        <p:nvSpPr>
          <p:cNvPr id="23" name="22 Rectángulo"/>
          <p:cNvSpPr/>
          <p:nvPr/>
        </p:nvSpPr>
        <p:spPr>
          <a:xfrm>
            <a:off x="6526453" y="3961341"/>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20 Conector angular"/>
          <p:cNvCxnSpPr/>
          <p:nvPr/>
        </p:nvCxnSpPr>
        <p:spPr>
          <a:xfrm flipV="1">
            <a:off x="7030509" y="3627248"/>
            <a:ext cx="579853" cy="334095"/>
          </a:xfrm>
          <a:prstGeom prst="bentConnector3">
            <a:avLst>
              <a:gd name="adj1" fmla="val -176"/>
            </a:avLst>
          </a:prstGeom>
        </p:spPr>
        <p:style>
          <a:lnRef idx="1">
            <a:schemeClr val="accent1"/>
          </a:lnRef>
          <a:fillRef idx="0">
            <a:schemeClr val="accent1"/>
          </a:fillRef>
          <a:effectRef idx="0">
            <a:schemeClr val="accent1"/>
          </a:effectRef>
          <a:fontRef idx="minor">
            <a:schemeClr val="tx1"/>
          </a:fontRef>
        </p:style>
      </p:cxnSp>
      <p:cxnSp>
        <p:nvCxnSpPr>
          <p:cNvPr id="27" name="26 Conector angular"/>
          <p:cNvCxnSpPr>
            <a:stCxn id="22" idx="2"/>
          </p:cNvCxnSpPr>
          <p:nvPr/>
        </p:nvCxnSpPr>
        <p:spPr>
          <a:xfrm rot="5400000">
            <a:off x="7500456" y="3567192"/>
            <a:ext cx="12700" cy="1364363"/>
          </a:xfrm>
          <a:prstGeom prst="bentConnector4">
            <a:avLst>
              <a:gd name="adj1" fmla="val 3027276"/>
              <a:gd name="adj2" fmla="val 101167"/>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2.3 Participación</a:t>
            </a:r>
            <a:endParaRPr/>
          </a:p>
        </p:txBody>
      </p:sp>
      <p:sp>
        <p:nvSpPr>
          <p:cNvPr id="124" name="Google Shape;124;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La participación de una ocurrencia de una entidad indica con una pareja de números el mínimo y el máximo número de veces que puede aparecer en la relación asociada a otra ocurrencia de entidad. Las posibles son:</a:t>
            </a:r>
            <a:endParaRPr/>
          </a:p>
        </p:txBody>
      </p:sp>
      <p:graphicFrame>
        <p:nvGraphicFramePr>
          <p:cNvPr id="125" name="Google Shape;125;p23"/>
          <p:cNvGraphicFramePr/>
          <p:nvPr/>
        </p:nvGraphicFramePr>
        <p:xfrm>
          <a:off x="952500" y="2754825"/>
          <a:ext cx="7239000" cy="1981050"/>
        </p:xfrm>
        <a:graphic>
          <a:graphicData uri="http://schemas.openxmlformats.org/drawingml/2006/table">
            <a:tbl>
              <a:tblPr>
                <a:noFill/>
                <a:tableStyleId>{7AA581BE-F471-4B82-A4AC-D33C0AEFFB3C}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1"/>
                        <a:t>Participación</a:t>
                      </a:r>
                      <a:endParaRPr b="1"/>
                    </a:p>
                  </a:txBody>
                  <a:tcPr marL="91425" marR="91425" marT="91425" marB="91425"/>
                </a:tc>
                <a:tc>
                  <a:txBody>
                    <a:bodyPr/>
                    <a:lstStyle/>
                    <a:p>
                      <a:pPr marL="0" lvl="0" indent="0" algn="l" rtl="0">
                        <a:spcBef>
                          <a:spcPts val="0"/>
                        </a:spcBef>
                        <a:spcAft>
                          <a:spcPts val="0"/>
                        </a:spcAft>
                        <a:buNone/>
                      </a:pPr>
                      <a:r>
                        <a:rPr lang="es" b="1"/>
                        <a:t>Significado</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t>(0,1)</a:t>
                      </a:r>
                      <a:endParaRPr/>
                    </a:p>
                  </a:txBody>
                  <a:tcPr marL="91425" marR="91425" marT="91425" marB="91425"/>
                </a:tc>
                <a:tc>
                  <a:txBody>
                    <a:bodyPr/>
                    <a:lstStyle/>
                    <a:p>
                      <a:pPr marL="0" lvl="0" indent="0" algn="l" rtl="0">
                        <a:spcBef>
                          <a:spcPts val="0"/>
                        </a:spcBef>
                        <a:spcAft>
                          <a:spcPts val="0"/>
                        </a:spcAft>
                        <a:buNone/>
                      </a:pPr>
                      <a:r>
                        <a:rPr lang="es"/>
                        <a:t>Mínimo cero, máximo 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t>(1,1)</a:t>
                      </a:r>
                      <a:endParaRPr/>
                    </a:p>
                  </a:txBody>
                  <a:tcPr marL="91425" marR="91425" marT="91425" marB="91425"/>
                </a:tc>
                <a:tc>
                  <a:txBody>
                    <a:bodyPr/>
                    <a:lstStyle/>
                    <a:p>
                      <a:pPr marL="0" lvl="0" indent="0" algn="l" rtl="0">
                        <a:spcBef>
                          <a:spcPts val="0"/>
                        </a:spcBef>
                        <a:spcAft>
                          <a:spcPts val="0"/>
                        </a:spcAft>
                        <a:buNone/>
                      </a:pPr>
                      <a:r>
                        <a:rPr lang="es"/>
                        <a:t>Mínimo 1, máximo 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t>(0,n)</a:t>
                      </a:r>
                      <a:endParaRPr/>
                    </a:p>
                  </a:txBody>
                  <a:tcPr marL="91425" marR="91425" marT="91425" marB="91425"/>
                </a:tc>
                <a:tc>
                  <a:txBody>
                    <a:bodyPr/>
                    <a:lstStyle/>
                    <a:p>
                      <a:pPr marL="0" lvl="0" indent="0" algn="l" rtl="0">
                        <a:spcBef>
                          <a:spcPts val="0"/>
                        </a:spcBef>
                        <a:spcAft>
                          <a:spcPts val="0"/>
                        </a:spcAft>
                        <a:buNone/>
                      </a:pPr>
                      <a:r>
                        <a:rPr lang="es"/>
                        <a:t>Mínimo 0, máximo n (muchos)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t>(1,n)</a:t>
                      </a:r>
                      <a:endParaRPr/>
                    </a:p>
                  </a:txBody>
                  <a:tcPr marL="91425" marR="91425" marT="91425" marB="91425"/>
                </a:tc>
                <a:tc>
                  <a:txBody>
                    <a:bodyPr/>
                    <a:lstStyle/>
                    <a:p>
                      <a:pPr marL="0" lvl="0" indent="0" algn="l" rtl="0">
                        <a:spcBef>
                          <a:spcPts val="0"/>
                        </a:spcBef>
                        <a:spcAft>
                          <a:spcPts val="0"/>
                        </a:spcAft>
                        <a:buNone/>
                      </a:pPr>
                      <a:r>
                        <a:rPr lang="es"/>
                        <a:t>Mínimo 1, máximo n (muchos)</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333333"/>
                </a:solidFill>
                <a:effectLst/>
                <a:latin typeface="DejaVu Sans"/>
                <a:cs typeface="Arial" pitchFamily="34" charset="0"/>
              </a:rPr>
              <a:t>Ejemplo:</a:t>
            </a:r>
            <a:endParaRPr kumimoji="0" lang="es-E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a:ln>
                  <a:noFill/>
                </a:ln>
                <a:solidFill>
                  <a:schemeClr val="tx1"/>
                </a:solidFill>
                <a:effectLst/>
                <a:latin typeface="Arial" pitchFamily="34" charset="0"/>
                <a:cs typeface="Arial" pitchFamily="34" charset="0"/>
              </a:rPr>
              <a:t>  </a:t>
            </a:r>
            <a:r>
              <a:rPr kumimoji="0" lang="es-ES" sz="12700" b="0" i="0" u="none" strike="noStrike" cap="none" normalizeH="0" baseline="0">
                <a:ln>
                  <a:noFill/>
                </a:ln>
                <a:solidFill>
                  <a:schemeClr val="tx1"/>
                </a:solidFill>
                <a:effectLst/>
                <a:latin typeface="Arial" pitchFamily="34"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pic>
        <p:nvPicPr>
          <p:cNvPr id="1028" name="Picture 4" descr="../_images/tema2-0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57200"/>
            <a:ext cx="6624736" cy="138291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59C3CC6-955A-44ED-96D3-7604B4D8F40C}"/>
              </a:ext>
            </a:extLst>
          </p:cNvPr>
          <p:cNvPicPr>
            <a:picLocks noChangeAspect="1"/>
          </p:cNvPicPr>
          <p:nvPr/>
        </p:nvPicPr>
        <p:blipFill>
          <a:blip r:embed="rId4"/>
          <a:stretch>
            <a:fillRect/>
          </a:stretch>
        </p:blipFill>
        <p:spPr>
          <a:xfrm>
            <a:off x="1763688" y="2110584"/>
            <a:ext cx="4608512" cy="2575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ÍNDICE</a:t>
            </a:r>
            <a:endParaRPr/>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Introducción</a:t>
            </a:r>
            <a:endParaRPr/>
          </a:p>
          <a:p>
            <a:pPr marL="457200" lvl="0" indent="-342900" algn="l" rtl="0">
              <a:spcBef>
                <a:spcPts val="0"/>
              </a:spcBef>
              <a:spcAft>
                <a:spcPts val="0"/>
              </a:spcAft>
              <a:buSzPts val="1800"/>
              <a:buAutoNum type="arabicPeriod"/>
            </a:pPr>
            <a:r>
              <a:rPr lang="es"/>
              <a:t>Diagramas E/R</a:t>
            </a:r>
            <a:endParaRPr/>
          </a:p>
          <a:p>
            <a:pPr marL="914400" lvl="1" indent="-317500" algn="l" rtl="0">
              <a:spcBef>
                <a:spcPts val="0"/>
              </a:spcBef>
              <a:spcAft>
                <a:spcPts val="0"/>
              </a:spcAft>
              <a:buSzPts val="1400"/>
              <a:buAutoNum type="alphaLcPeriod"/>
            </a:pPr>
            <a:r>
              <a:rPr lang="es"/>
              <a:t>Entidad</a:t>
            </a:r>
            <a:endParaRPr/>
          </a:p>
          <a:p>
            <a:pPr marL="914400" lvl="1" indent="-317500" algn="l" rtl="0">
              <a:spcBef>
                <a:spcPts val="0"/>
              </a:spcBef>
              <a:spcAft>
                <a:spcPts val="0"/>
              </a:spcAft>
              <a:buSzPts val="1400"/>
              <a:buAutoNum type="alphaLcPeriod"/>
            </a:pPr>
            <a:r>
              <a:rPr lang="es"/>
              <a:t>Relación</a:t>
            </a:r>
            <a:endParaRPr/>
          </a:p>
          <a:p>
            <a:pPr marL="914400" lvl="1" indent="-317500" algn="l" rtl="0">
              <a:spcBef>
                <a:spcPts val="0"/>
              </a:spcBef>
              <a:spcAft>
                <a:spcPts val="0"/>
              </a:spcAft>
              <a:buSzPts val="1400"/>
              <a:buAutoNum type="alphaLcPeriod"/>
            </a:pPr>
            <a:r>
              <a:rPr lang="es"/>
              <a:t>Participación</a:t>
            </a:r>
            <a:endParaRPr/>
          </a:p>
          <a:p>
            <a:pPr marL="914400" lvl="1" indent="-317500" algn="l" rtl="0">
              <a:spcBef>
                <a:spcPts val="0"/>
              </a:spcBef>
              <a:spcAft>
                <a:spcPts val="0"/>
              </a:spcAft>
              <a:buSzPts val="1400"/>
              <a:buAutoNum type="alphaLcPeriod"/>
            </a:pPr>
            <a:r>
              <a:rPr lang="es"/>
              <a:t>Cardinalidad</a:t>
            </a:r>
            <a:endParaRPr/>
          </a:p>
          <a:p>
            <a:pPr marL="914400" lvl="1" indent="-317500" algn="l" rtl="0">
              <a:spcBef>
                <a:spcPts val="0"/>
              </a:spcBef>
              <a:spcAft>
                <a:spcPts val="0"/>
              </a:spcAft>
              <a:buSzPts val="1400"/>
              <a:buAutoNum type="alphaLcPeriod"/>
            </a:pPr>
            <a:r>
              <a:rPr lang="es"/>
              <a:t>Atributos y dominios</a:t>
            </a:r>
            <a:endParaRPr/>
          </a:p>
          <a:p>
            <a:pPr marL="914400" lvl="1" indent="-317500" algn="l" rtl="0">
              <a:spcBef>
                <a:spcPts val="0"/>
              </a:spcBef>
              <a:spcAft>
                <a:spcPts val="0"/>
              </a:spcAft>
              <a:buSzPts val="1400"/>
              <a:buAutoNum type="alphaLcPeriod"/>
            </a:pPr>
            <a:r>
              <a:rPr lang="es"/>
              <a:t>Tipos de atributos</a:t>
            </a:r>
            <a:endParaRPr/>
          </a:p>
          <a:p>
            <a:pPr marL="914400" lvl="1" indent="-317500" algn="l" rtl="0">
              <a:spcBef>
                <a:spcPts val="0"/>
              </a:spcBef>
              <a:spcAft>
                <a:spcPts val="0"/>
              </a:spcAft>
              <a:buSzPts val="1400"/>
              <a:buAutoNum type="alphaLcPeriod"/>
            </a:pPr>
            <a:r>
              <a:rPr lang="es"/>
              <a:t>Entidades débiles</a:t>
            </a:r>
            <a:endParaRPr/>
          </a:p>
          <a:p>
            <a:pPr marL="457200" lvl="0" indent="-342900" algn="l" rtl="0">
              <a:spcBef>
                <a:spcPts val="0"/>
              </a:spcBef>
              <a:spcAft>
                <a:spcPts val="0"/>
              </a:spcAft>
              <a:buSzPts val="1800"/>
              <a:buAutoNum type="arabicPeriod"/>
            </a:pPr>
            <a:r>
              <a:rPr lang="es"/>
              <a:t>El modelo E/R ampliado</a:t>
            </a:r>
            <a:endParaRPr/>
          </a:p>
          <a:p>
            <a:pPr marL="914400" lvl="1" indent="-317500" algn="l" rtl="0">
              <a:spcBef>
                <a:spcPts val="0"/>
              </a:spcBef>
              <a:spcAft>
                <a:spcPts val="0"/>
              </a:spcAft>
              <a:buSzPts val="1400"/>
              <a:buAutoNum type="alphaLcPeriod"/>
            </a:pPr>
            <a:r>
              <a:rPr lang="es"/>
              <a:t>Generalización y especialización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333333"/>
                </a:solidFill>
                <a:effectLst/>
                <a:latin typeface="DejaVu Sans"/>
                <a:cs typeface="Arial" pitchFamily="34" charset="0"/>
              </a:rPr>
              <a:t>Ejemplo:</a:t>
            </a:r>
            <a:endParaRPr kumimoji="0" lang="es-E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a:ln>
                  <a:noFill/>
                </a:ln>
                <a:solidFill>
                  <a:schemeClr val="tx1"/>
                </a:solidFill>
                <a:effectLst/>
                <a:latin typeface="Arial" pitchFamily="34" charset="0"/>
                <a:cs typeface="Arial" pitchFamily="34" charset="0"/>
              </a:rPr>
              <a:t>  </a:t>
            </a:r>
            <a:r>
              <a:rPr kumimoji="0" lang="es-ES" sz="12700" b="0" i="0" u="none" strike="noStrike" cap="none" normalizeH="0" baseline="0">
                <a:ln>
                  <a:noFill/>
                </a:ln>
                <a:solidFill>
                  <a:schemeClr val="tx1"/>
                </a:solidFill>
                <a:effectLst/>
                <a:latin typeface="Arial" pitchFamily="34"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pic>
        <p:nvPicPr>
          <p:cNvPr id="5" name="Imagen 4">
            <a:extLst>
              <a:ext uri="{FF2B5EF4-FFF2-40B4-BE49-F238E27FC236}">
                <a16:creationId xmlns:a16="http://schemas.microsoft.com/office/drawing/2014/main" id="{82EE4EB7-3A01-4F1E-A830-21BB287E6984}"/>
              </a:ext>
            </a:extLst>
          </p:cNvPr>
          <p:cNvPicPr>
            <a:picLocks noChangeAspect="1"/>
          </p:cNvPicPr>
          <p:nvPr/>
        </p:nvPicPr>
        <p:blipFill>
          <a:blip r:embed="rId3"/>
          <a:stretch>
            <a:fillRect/>
          </a:stretch>
        </p:blipFill>
        <p:spPr>
          <a:xfrm>
            <a:off x="899592" y="651736"/>
            <a:ext cx="7344816" cy="3840028"/>
          </a:xfrm>
          <a:prstGeom prst="rect">
            <a:avLst/>
          </a:prstGeom>
        </p:spPr>
      </p:pic>
    </p:spTree>
    <p:extLst>
      <p:ext uri="{BB962C8B-B14F-4D97-AF65-F5344CB8AC3E}">
        <p14:creationId xmlns:p14="http://schemas.microsoft.com/office/powerpoint/2010/main" val="286876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2.4 Cardinalidad</a:t>
            </a:r>
            <a:endParaRPr/>
          </a:p>
        </p:txBody>
      </p:sp>
      <p:sp>
        <p:nvSpPr>
          <p:cNvPr id="137" name="Google Shape;137;p25"/>
          <p:cNvSpPr txBox="1">
            <a:spLocks noGrp="1"/>
          </p:cNvSpPr>
          <p:nvPr>
            <p:ph type="body" idx="1"/>
          </p:nvPr>
        </p:nvSpPr>
        <p:spPr>
          <a:xfrm>
            <a:off x="311700" y="1152475"/>
            <a:ext cx="315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La cardinalidad se calcula a través de las participaciones de sus ocurrencias en ella. Se toman el número máximo de participaciones de cada una de las entidades en la relación</a:t>
            </a:r>
            <a:endParaRPr/>
          </a:p>
        </p:txBody>
      </p:sp>
      <p:pic>
        <p:nvPicPr>
          <p:cNvPr id="138" name="Google Shape;138;p25"/>
          <p:cNvPicPr preferRelativeResize="0"/>
          <p:nvPr/>
        </p:nvPicPr>
        <p:blipFill>
          <a:blip r:embed="rId3">
            <a:alphaModFix/>
          </a:blip>
          <a:stretch>
            <a:fillRect/>
          </a:stretch>
        </p:blipFill>
        <p:spPr>
          <a:xfrm>
            <a:off x="3467100" y="895350"/>
            <a:ext cx="5676900" cy="401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prstGeom prst="rect">
            <a:avLst/>
          </a:prstGeom>
        </p:spPr>
        <p:txBody>
          <a:bodyPr spcFirstLastPara="1" wrap="square" lIns="91425" tIns="91425" rIns="91425" bIns="91425" anchor="t" anchorCtr="0">
            <a:noAutofit/>
          </a:bodyPr>
          <a:lstStyle/>
          <a:p>
            <a:r>
              <a:rPr lang="es" dirty="0"/>
              <a:t>2.4 Cardinalidad </a:t>
            </a:r>
            <a:r>
              <a:rPr lang="es-ES" sz="1200" dirty="0"/>
              <a:t>Existen diferentes cardinalidades</a:t>
            </a:r>
            <a:br>
              <a:rPr lang="es-ES" sz="1200" dirty="0"/>
            </a:br>
            <a:endParaRPr sz="1200" dirty="0"/>
          </a:p>
        </p:txBody>
      </p:sp>
      <p:sp>
        <p:nvSpPr>
          <p:cNvPr id="144" name="Google Shape;144;p2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es" dirty="0"/>
              <a:t>Cardinalidad 1:1</a:t>
            </a:r>
            <a:endParaRPr dirty="0"/>
          </a:p>
          <a:p>
            <a:pPr marL="0" lvl="0" indent="0" algn="l" rtl="0">
              <a:spcBef>
                <a:spcPts val="1600"/>
              </a:spcBef>
              <a:spcAft>
                <a:spcPts val="1600"/>
              </a:spcAft>
              <a:buNone/>
            </a:pPr>
            <a:r>
              <a:rPr lang="es" dirty="0"/>
              <a:t>Una entidad A puede estar vinculada mediante una relación a una y solo una ocurrencia de otra entidad B</a:t>
            </a:r>
            <a:endParaRPr dirty="0"/>
          </a:p>
        </p:txBody>
      </p:sp>
      <p:pic>
        <p:nvPicPr>
          <p:cNvPr id="145" name="Google Shape;145;p26"/>
          <p:cNvPicPr preferRelativeResize="0"/>
          <p:nvPr/>
        </p:nvPicPr>
        <p:blipFill>
          <a:blip r:embed="rId3">
            <a:alphaModFix/>
          </a:blip>
          <a:stretch>
            <a:fillRect/>
          </a:stretch>
        </p:blipFill>
        <p:spPr>
          <a:xfrm>
            <a:off x="621645" y="2643758"/>
            <a:ext cx="4524375" cy="2295525"/>
          </a:xfrm>
          <a:prstGeom prst="rect">
            <a:avLst/>
          </a:prstGeom>
          <a:noFill/>
          <a:ln>
            <a:noFill/>
          </a:ln>
        </p:spPr>
      </p:pic>
      <p:grpSp>
        <p:nvGrpSpPr>
          <p:cNvPr id="5" name="Grupo 4">
            <a:extLst>
              <a:ext uri="{FF2B5EF4-FFF2-40B4-BE49-F238E27FC236}">
                <a16:creationId xmlns:a16="http://schemas.microsoft.com/office/drawing/2014/main" id="{1849B7B6-0478-4344-BF70-20DE13452F44}"/>
              </a:ext>
            </a:extLst>
          </p:cNvPr>
          <p:cNvGrpSpPr/>
          <p:nvPr/>
        </p:nvGrpSpPr>
        <p:grpSpPr>
          <a:xfrm>
            <a:off x="5467401" y="3045091"/>
            <a:ext cx="3384376" cy="1358107"/>
            <a:chOff x="5467401" y="3045091"/>
            <a:chExt cx="3384376" cy="1358107"/>
          </a:xfrm>
        </p:grpSpPr>
        <p:pic>
          <p:nvPicPr>
            <p:cNvPr id="3" name="Imagen 2">
              <a:extLst>
                <a:ext uri="{FF2B5EF4-FFF2-40B4-BE49-F238E27FC236}">
                  <a16:creationId xmlns:a16="http://schemas.microsoft.com/office/drawing/2014/main" id="{FC6AE678-AC55-41C7-B26B-2693346DF0F4}"/>
                </a:ext>
              </a:extLst>
            </p:cNvPr>
            <p:cNvPicPr>
              <a:picLocks noChangeAspect="1"/>
            </p:cNvPicPr>
            <p:nvPr/>
          </p:nvPicPr>
          <p:blipFill>
            <a:blip r:embed="rId4"/>
            <a:stretch>
              <a:fillRect/>
            </a:stretch>
          </p:blipFill>
          <p:spPr>
            <a:xfrm>
              <a:off x="5467401" y="3179841"/>
              <a:ext cx="3384376" cy="1223357"/>
            </a:xfrm>
            <a:prstGeom prst="rect">
              <a:avLst/>
            </a:prstGeom>
          </p:spPr>
        </p:pic>
        <p:sp>
          <p:nvSpPr>
            <p:cNvPr id="4" name="CuadroTexto 3">
              <a:extLst>
                <a:ext uri="{FF2B5EF4-FFF2-40B4-BE49-F238E27FC236}">
                  <a16:creationId xmlns:a16="http://schemas.microsoft.com/office/drawing/2014/main" id="{E6232347-F65F-4A66-95EA-FDAFA2702D35}"/>
                </a:ext>
              </a:extLst>
            </p:cNvPr>
            <p:cNvSpPr txBox="1"/>
            <p:nvPr/>
          </p:nvSpPr>
          <p:spPr>
            <a:xfrm>
              <a:off x="7380312" y="3045091"/>
              <a:ext cx="504056" cy="276999"/>
            </a:xfrm>
            <a:prstGeom prst="rect">
              <a:avLst/>
            </a:prstGeom>
            <a:noFill/>
          </p:spPr>
          <p:txBody>
            <a:bodyPr wrap="square" rtlCol="0">
              <a:spAutoFit/>
            </a:bodyPr>
            <a:lstStyle/>
            <a:p>
              <a:r>
                <a:rPr lang="es-ES" sz="1200" dirty="0"/>
                <a:t>1:1</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2.4 Cardinalidad</a:t>
            </a:r>
            <a:endParaRPr/>
          </a:p>
        </p:txBody>
      </p:sp>
      <p:sp>
        <p:nvSpPr>
          <p:cNvPr id="151" name="Google Shape;151;p27"/>
          <p:cNvSpPr txBox="1">
            <a:spLocks noGrp="1"/>
          </p:cNvSpPr>
          <p:nvPr>
            <p:ph type="body" idx="1"/>
          </p:nvPr>
        </p:nvSpPr>
        <p:spPr>
          <a:xfrm>
            <a:off x="25152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dirty="0"/>
              <a:t>Cardinalidad 1:N </a:t>
            </a:r>
            <a:r>
              <a:rPr lang="es" sz="1400" dirty="0"/>
              <a:t>Una entidad A puede estar relacionada con varias ocurrencias de B</a:t>
            </a:r>
            <a:endParaRPr sz="1400" dirty="0"/>
          </a:p>
        </p:txBody>
      </p:sp>
      <p:pic>
        <p:nvPicPr>
          <p:cNvPr id="152" name="Google Shape;152;p27"/>
          <p:cNvPicPr preferRelativeResize="0"/>
          <p:nvPr/>
        </p:nvPicPr>
        <p:blipFill rotWithShape="1">
          <a:blip r:embed="rId3">
            <a:alphaModFix/>
          </a:blip>
          <a:srcRect r="61287"/>
          <a:stretch/>
        </p:blipFill>
        <p:spPr>
          <a:xfrm>
            <a:off x="714980" y="1637091"/>
            <a:ext cx="1896454" cy="2644402"/>
          </a:xfrm>
          <a:prstGeom prst="rect">
            <a:avLst/>
          </a:prstGeom>
          <a:noFill/>
          <a:ln>
            <a:noFill/>
          </a:ln>
        </p:spPr>
      </p:pic>
      <p:pic>
        <p:nvPicPr>
          <p:cNvPr id="3" name="Imagen 2">
            <a:extLst>
              <a:ext uri="{FF2B5EF4-FFF2-40B4-BE49-F238E27FC236}">
                <a16:creationId xmlns:a16="http://schemas.microsoft.com/office/drawing/2014/main" id="{3EE65959-FE3C-47D4-99E7-83DAC1304D69}"/>
              </a:ext>
            </a:extLst>
          </p:cNvPr>
          <p:cNvPicPr>
            <a:picLocks noChangeAspect="1"/>
          </p:cNvPicPr>
          <p:nvPr/>
        </p:nvPicPr>
        <p:blipFill>
          <a:blip r:embed="rId4"/>
          <a:stretch>
            <a:fillRect/>
          </a:stretch>
        </p:blipFill>
        <p:spPr>
          <a:xfrm>
            <a:off x="2719279" y="1705555"/>
            <a:ext cx="3049311" cy="1332270"/>
          </a:xfrm>
          <a:prstGeom prst="rect">
            <a:avLst/>
          </a:prstGeom>
        </p:spPr>
      </p:pic>
      <p:grpSp>
        <p:nvGrpSpPr>
          <p:cNvPr id="5" name="Grupo 4">
            <a:extLst>
              <a:ext uri="{FF2B5EF4-FFF2-40B4-BE49-F238E27FC236}">
                <a16:creationId xmlns:a16="http://schemas.microsoft.com/office/drawing/2014/main" id="{FE711FEF-EBC9-409B-B235-CFCBEC8A5A2E}"/>
              </a:ext>
            </a:extLst>
          </p:cNvPr>
          <p:cNvGrpSpPr/>
          <p:nvPr/>
        </p:nvGrpSpPr>
        <p:grpSpPr>
          <a:xfrm>
            <a:off x="3275856" y="3436598"/>
            <a:ext cx="4400550" cy="1685357"/>
            <a:chOff x="1768113" y="3288382"/>
            <a:chExt cx="4400550" cy="1685357"/>
          </a:xfrm>
        </p:grpSpPr>
        <p:pic>
          <p:nvPicPr>
            <p:cNvPr id="4" name="Imagen 3">
              <a:extLst>
                <a:ext uri="{FF2B5EF4-FFF2-40B4-BE49-F238E27FC236}">
                  <a16:creationId xmlns:a16="http://schemas.microsoft.com/office/drawing/2014/main" id="{217FEEDC-25FB-40C3-AAE7-3E84CD07B01C}"/>
                </a:ext>
              </a:extLst>
            </p:cNvPr>
            <p:cNvPicPr>
              <a:picLocks noChangeAspect="1"/>
            </p:cNvPicPr>
            <p:nvPr/>
          </p:nvPicPr>
          <p:blipFill>
            <a:blip r:embed="rId5"/>
            <a:stretch>
              <a:fillRect/>
            </a:stretch>
          </p:blipFill>
          <p:spPr>
            <a:xfrm>
              <a:off x="1768113" y="3468789"/>
              <a:ext cx="4400550" cy="1504950"/>
            </a:xfrm>
            <a:prstGeom prst="rect">
              <a:avLst/>
            </a:prstGeom>
          </p:spPr>
        </p:pic>
        <p:sp>
          <p:nvSpPr>
            <p:cNvPr id="8" name="CuadroTexto 7">
              <a:extLst>
                <a:ext uri="{FF2B5EF4-FFF2-40B4-BE49-F238E27FC236}">
                  <a16:creationId xmlns:a16="http://schemas.microsoft.com/office/drawing/2014/main" id="{032E0788-D393-4362-BF7D-D3CBE94EB61C}"/>
                </a:ext>
              </a:extLst>
            </p:cNvPr>
            <p:cNvSpPr txBox="1"/>
            <p:nvPr/>
          </p:nvSpPr>
          <p:spPr>
            <a:xfrm>
              <a:off x="4391980" y="3288382"/>
              <a:ext cx="504056" cy="276999"/>
            </a:xfrm>
            <a:prstGeom prst="rect">
              <a:avLst/>
            </a:prstGeom>
            <a:noFill/>
          </p:spPr>
          <p:txBody>
            <a:bodyPr wrap="square" rtlCol="0">
              <a:spAutoFit/>
            </a:bodyPr>
            <a:lstStyle/>
            <a:p>
              <a:r>
                <a:rPr lang="es-ES" sz="1200" dirty="0"/>
                <a:t>N:1</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2050" name="Picture 2" descr="Resultado de imagen de cardinalidad 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2113"/>
            <a:ext cx="8280920" cy="2147517"/>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364088" y="2499742"/>
            <a:ext cx="864096" cy="246221"/>
          </a:xfrm>
          <a:prstGeom prst="rect">
            <a:avLst/>
          </a:prstGeom>
          <a:noFill/>
        </p:spPr>
        <p:txBody>
          <a:bodyPr wrap="square" rtlCol="0">
            <a:spAutoFit/>
          </a:bodyPr>
          <a:lstStyle/>
          <a:p>
            <a:pPr algn="r"/>
            <a:r>
              <a:rPr lang="es-ES" sz="1000" dirty="0"/>
              <a:t>(1,1)</a:t>
            </a:r>
          </a:p>
        </p:txBody>
      </p:sp>
      <p:sp>
        <p:nvSpPr>
          <p:cNvPr id="5" name="4 CuadroTexto"/>
          <p:cNvSpPr txBox="1"/>
          <p:nvPr/>
        </p:nvSpPr>
        <p:spPr>
          <a:xfrm>
            <a:off x="3131840" y="2512593"/>
            <a:ext cx="864096" cy="246221"/>
          </a:xfrm>
          <a:prstGeom prst="rect">
            <a:avLst/>
          </a:prstGeom>
          <a:noFill/>
        </p:spPr>
        <p:txBody>
          <a:bodyPr wrap="square" rtlCol="0">
            <a:spAutoFit/>
          </a:bodyPr>
          <a:lstStyle/>
          <a:p>
            <a:r>
              <a:rPr lang="es-ES" sz="1000" dirty="0"/>
              <a:t>(1,n)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2.4 Cardinalidad</a:t>
            </a:r>
            <a:endParaRPr dirty="0"/>
          </a:p>
        </p:txBody>
      </p:sp>
      <p:sp>
        <p:nvSpPr>
          <p:cNvPr id="163" name="Google Shape;163;p2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dirty="0"/>
              <a:t>Cardinalidad N:M</a:t>
            </a:r>
            <a:endParaRPr dirty="0"/>
          </a:p>
          <a:p>
            <a:pPr marL="0" lvl="0" indent="0" algn="l" rtl="0">
              <a:spcBef>
                <a:spcPts val="1600"/>
              </a:spcBef>
              <a:spcAft>
                <a:spcPts val="1600"/>
              </a:spcAft>
              <a:buNone/>
            </a:pPr>
            <a:r>
              <a:rPr lang="es" dirty="0"/>
              <a:t>Especifica que una entidad A puede estar vinculada mediante una relación a varias ocurrencias de la entidad B, y a su vez una ocurrencia de la entidad B puede estar vinculada a varias de la A </a:t>
            </a:r>
            <a:endParaRPr dirty="0"/>
          </a:p>
        </p:txBody>
      </p:sp>
      <p:pic>
        <p:nvPicPr>
          <p:cNvPr id="164" name="Google Shape;164;p29"/>
          <p:cNvPicPr preferRelativeResize="0"/>
          <p:nvPr/>
        </p:nvPicPr>
        <p:blipFill>
          <a:blip r:embed="rId3">
            <a:alphaModFix/>
          </a:blip>
          <a:stretch>
            <a:fillRect/>
          </a:stretch>
        </p:blipFill>
        <p:spPr>
          <a:xfrm>
            <a:off x="6372200" y="2427734"/>
            <a:ext cx="2028825" cy="2466975"/>
          </a:xfrm>
          <a:prstGeom prst="rect">
            <a:avLst/>
          </a:prstGeom>
          <a:noFill/>
          <a:ln>
            <a:noFill/>
          </a:ln>
        </p:spPr>
      </p:pic>
      <p:pic>
        <p:nvPicPr>
          <p:cNvPr id="3" name="Imagen 2">
            <a:extLst>
              <a:ext uri="{FF2B5EF4-FFF2-40B4-BE49-F238E27FC236}">
                <a16:creationId xmlns:a16="http://schemas.microsoft.com/office/drawing/2014/main" id="{F0608177-E736-4C77-8B44-3D7E200DB752}"/>
              </a:ext>
            </a:extLst>
          </p:cNvPr>
          <p:cNvPicPr>
            <a:picLocks noChangeAspect="1"/>
          </p:cNvPicPr>
          <p:nvPr/>
        </p:nvPicPr>
        <p:blipFill>
          <a:blip r:embed="rId4"/>
          <a:stretch>
            <a:fillRect/>
          </a:stretch>
        </p:blipFill>
        <p:spPr>
          <a:xfrm>
            <a:off x="566763" y="3233787"/>
            <a:ext cx="4410075" cy="1514475"/>
          </a:xfrm>
          <a:prstGeom prst="rect">
            <a:avLst/>
          </a:prstGeom>
        </p:spPr>
      </p:pic>
      <p:sp>
        <p:nvSpPr>
          <p:cNvPr id="6" name="CuadroTexto 5">
            <a:extLst>
              <a:ext uri="{FF2B5EF4-FFF2-40B4-BE49-F238E27FC236}">
                <a16:creationId xmlns:a16="http://schemas.microsoft.com/office/drawing/2014/main" id="{C5405BF6-30C7-4EFB-BFB8-7043FD5B5CC6}"/>
              </a:ext>
            </a:extLst>
          </p:cNvPr>
          <p:cNvSpPr txBox="1"/>
          <p:nvPr/>
        </p:nvSpPr>
        <p:spPr>
          <a:xfrm>
            <a:off x="3203848" y="3155682"/>
            <a:ext cx="648072" cy="307777"/>
          </a:xfrm>
          <a:prstGeom prst="rect">
            <a:avLst/>
          </a:prstGeom>
          <a:noFill/>
        </p:spPr>
        <p:txBody>
          <a:bodyPr wrap="square" rtlCol="0">
            <a:spAutoFit/>
          </a:bodyPr>
          <a:lstStyle/>
          <a:p>
            <a:r>
              <a:rPr lang="es-ES" dirty="0"/>
              <a:t>N:M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3074" name="Picture 2" descr="Ver las imágenes de or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428" y="333962"/>
            <a:ext cx="5715000" cy="1838325"/>
          </a:xfrm>
          <a:prstGeom prst="rect">
            <a:avLst/>
          </a:prstGeom>
          <a:noFill/>
          <a:extLst>
            <a:ext uri="{909E8E84-426E-40DD-AFC4-6F175D3DCCD1}">
              <a14:hiddenFill xmlns:a14="http://schemas.microsoft.com/office/drawing/2010/main">
                <a:solidFill>
                  <a:srgbClr val="FFFFFF"/>
                </a:solidFill>
              </a14:hiddenFill>
            </a:ext>
          </a:extLst>
        </p:spPr>
      </p:pic>
      <p:sp>
        <p:nvSpPr>
          <p:cNvPr id="3" name="2 Elipse"/>
          <p:cNvSpPr/>
          <p:nvPr/>
        </p:nvSpPr>
        <p:spPr>
          <a:xfrm>
            <a:off x="827584" y="2465859"/>
            <a:ext cx="1872208" cy="23573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lumMod val="10000"/>
                  </a:schemeClr>
                </a:solidFill>
              </a:rPr>
              <a:t>JUAN</a:t>
            </a:r>
          </a:p>
          <a:p>
            <a:pPr algn="ctr"/>
            <a:r>
              <a:rPr lang="es-ES" dirty="0">
                <a:solidFill>
                  <a:schemeClr val="tx2">
                    <a:lumMod val="10000"/>
                  </a:schemeClr>
                </a:solidFill>
              </a:rPr>
              <a:t>PEDRO</a:t>
            </a:r>
          </a:p>
          <a:p>
            <a:pPr algn="ctr"/>
            <a:r>
              <a:rPr lang="es-ES" dirty="0">
                <a:solidFill>
                  <a:schemeClr val="tx2">
                    <a:lumMod val="10000"/>
                  </a:schemeClr>
                </a:solidFill>
              </a:rPr>
              <a:t>LUIS</a:t>
            </a:r>
          </a:p>
          <a:p>
            <a:pPr algn="ctr"/>
            <a:r>
              <a:rPr lang="es-ES" dirty="0">
                <a:solidFill>
                  <a:schemeClr val="tx2">
                    <a:lumMod val="10000"/>
                  </a:schemeClr>
                </a:solidFill>
              </a:rPr>
              <a:t>ANA</a:t>
            </a:r>
          </a:p>
          <a:p>
            <a:pPr algn="ctr"/>
            <a:r>
              <a:rPr lang="es-ES" dirty="0">
                <a:solidFill>
                  <a:schemeClr val="tx2">
                    <a:lumMod val="10000"/>
                  </a:schemeClr>
                </a:solidFill>
              </a:rPr>
              <a:t>MARIA</a:t>
            </a:r>
          </a:p>
          <a:p>
            <a:pPr algn="ctr"/>
            <a:r>
              <a:rPr lang="es-ES" dirty="0">
                <a:solidFill>
                  <a:schemeClr val="tx2">
                    <a:lumMod val="10000"/>
                  </a:schemeClr>
                </a:solidFill>
              </a:rPr>
              <a:t>PILI</a:t>
            </a:r>
          </a:p>
        </p:txBody>
      </p:sp>
      <p:sp>
        <p:nvSpPr>
          <p:cNvPr id="7" name="6 Elipse"/>
          <p:cNvSpPr/>
          <p:nvPr/>
        </p:nvSpPr>
        <p:spPr>
          <a:xfrm>
            <a:off x="4139952" y="2465859"/>
            <a:ext cx="2088232" cy="2429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lumMod val="10000"/>
                  </a:schemeClr>
                </a:solidFill>
              </a:rPr>
              <a:t>MATEMÁTICAS</a:t>
            </a:r>
          </a:p>
          <a:p>
            <a:pPr algn="ctr"/>
            <a:r>
              <a:rPr lang="es-ES" dirty="0">
                <a:solidFill>
                  <a:schemeClr val="tx2">
                    <a:lumMod val="10000"/>
                  </a:schemeClr>
                </a:solidFill>
              </a:rPr>
              <a:t>LENGUA</a:t>
            </a:r>
          </a:p>
          <a:p>
            <a:pPr algn="ctr"/>
            <a:r>
              <a:rPr lang="es-ES" dirty="0">
                <a:solidFill>
                  <a:schemeClr val="tx2">
                    <a:lumMod val="10000"/>
                  </a:schemeClr>
                </a:solidFill>
              </a:rPr>
              <a:t>HISTORIA</a:t>
            </a:r>
          </a:p>
          <a:p>
            <a:pPr algn="ctr"/>
            <a:r>
              <a:rPr lang="es-ES" dirty="0">
                <a:solidFill>
                  <a:schemeClr val="tx2">
                    <a:lumMod val="10000"/>
                  </a:schemeClr>
                </a:solidFill>
              </a:rPr>
              <a:t>GEOGRAFÍA</a:t>
            </a:r>
          </a:p>
        </p:txBody>
      </p:sp>
      <p:cxnSp>
        <p:nvCxnSpPr>
          <p:cNvPr id="5" name="4 Conector recto de flecha"/>
          <p:cNvCxnSpPr/>
          <p:nvPr/>
        </p:nvCxnSpPr>
        <p:spPr>
          <a:xfrm>
            <a:off x="2051720" y="3147814"/>
            <a:ext cx="259228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2051720" y="3147814"/>
            <a:ext cx="24482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2051720" y="3291830"/>
            <a:ext cx="2304256" cy="104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2051720" y="4025752"/>
            <a:ext cx="2448272" cy="130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V="1">
            <a:off x="2004306" y="3579862"/>
            <a:ext cx="2639702" cy="376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1979712" y="3768101"/>
            <a:ext cx="2520280" cy="7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1979712" y="3396162"/>
            <a:ext cx="2376264" cy="759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2051720" y="3396163"/>
            <a:ext cx="2209428" cy="14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D2B88E7-260F-4F99-A615-F03686831985}"/>
              </a:ext>
            </a:extLst>
          </p:cNvPr>
          <p:cNvPicPr>
            <a:picLocks noChangeAspect="1"/>
          </p:cNvPicPr>
          <p:nvPr/>
        </p:nvPicPr>
        <p:blipFill>
          <a:blip r:embed="rId2"/>
          <a:stretch>
            <a:fillRect/>
          </a:stretch>
        </p:blipFill>
        <p:spPr>
          <a:xfrm>
            <a:off x="539552" y="54525"/>
            <a:ext cx="7632848" cy="4764747"/>
          </a:xfrm>
          <a:prstGeom prst="rect">
            <a:avLst/>
          </a:prstGeom>
        </p:spPr>
      </p:pic>
    </p:spTree>
    <p:extLst>
      <p:ext uri="{BB962C8B-B14F-4D97-AF65-F5344CB8AC3E}">
        <p14:creationId xmlns:p14="http://schemas.microsoft.com/office/powerpoint/2010/main" val="754557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2.5 Atributos y dominios</a:t>
            </a:r>
            <a:endParaRPr/>
          </a:p>
        </p:txBody>
      </p:sp>
      <p:sp>
        <p:nvSpPr>
          <p:cNvPr id="175" name="Google Shape;175;p31"/>
          <p:cNvSpPr txBox="1">
            <a:spLocks noGrp="1"/>
          </p:cNvSpPr>
          <p:nvPr>
            <p:ph type="body" idx="1"/>
          </p:nvPr>
        </p:nvSpPr>
        <p:spPr>
          <a:xfrm>
            <a:off x="311700" y="1017725"/>
            <a:ext cx="8520600" cy="192333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Los atributos son las características o propiedades que la definen como entidad</a:t>
            </a:r>
          </a:p>
          <a:p>
            <a:r>
              <a:rPr lang="es-ES" sz="1800" b="0" i="0" u="none" strike="noStrike" baseline="0" dirty="0">
                <a:solidFill>
                  <a:schemeClr val="bg1">
                    <a:lumMod val="50000"/>
                  </a:schemeClr>
                </a:solidFill>
                <a:latin typeface="Proxima Nova" panose="020B0604020202020204" charset="0"/>
              </a:rPr>
              <a:t>Mediante los atributos representamos las propiedades de los objetos de nuestro interés.</a:t>
            </a:r>
          </a:p>
          <a:p>
            <a:r>
              <a:rPr lang="es-ES" sz="1800" b="0" i="0" u="none" strike="noStrike" baseline="0" dirty="0">
                <a:solidFill>
                  <a:schemeClr val="bg1">
                    <a:lumMod val="50000"/>
                  </a:schemeClr>
                </a:solidFill>
                <a:latin typeface="Proxima Nova" panose="020B0604020202020204" charset="0"/>
              </a:rPr>
              <a:t>Para cada atributo, existe un conjunto de valores permitidos llamado </a:t>
            </a:r>
            <a:r>
              <a:rPr lang="es-ES" sz="1800" b="1" i="0" u="none" strike="noStrike" baseline="0" dirty="0">
                <a:solidFill>
                  <a:schemeClr val="bg1">
                    <a:lumMod val="50000"/>
                  </a:schemeClr>
                </a:solidFill>
                <a:latin typeface="Proxima Nova" panose="020B0604020202020204" charset="0"/>
              </a:rPr>
              <a:t>dominio</a:t>
            </a:r>
            <a:r>
              <a:rPr lang="es-ES" sz="1800" b="0" i="0" u="none" strike="noStrike" baseline="0" dirty="0">
                <a:solidFill>
                  <a:srgbClr val="000000"/>
                </a:solidFill>
                <a:latin typeface="Proxima Nova" panose="020B0604020202020204" charset="0"/>
              </a:rPr>
              <a:t>.</a:t>
            </a:r>
          </a:p>
          <a:p>
            <a:pPr marL="0" lvl="0" indent="0" algn="l" rtl="0">
              <a:spcBef>
                <a:spcPts val="0"/>
              </a:spcBef>
              <a:spcAft>
                <a:spcPts val="1600"/>
              </a:spcAft>
              <a:buNone/>
            </a:pPr>
            <a:endParaRPr dirty="0"/>
          </a:p>
        </p:txBody>
      </p:sp>
      <p:pic>
        <p:nvPicPr>
          <p:cNvPr id="3" name="Imagen 2">
            <a:extLst>
              <a:ext uri="{FF2B5EF4-FFF2-40B4-BE49-F238E27FC236}">
                <a16:creationId xmlns:a16="http://schemas.microsoft.com/office/drawing/2014/main" id="{80220EF2-2B62-4BF0-9B1B-16A6E681C58F}"/>
              </a:ext>
            </a:extLst>
          </p:cNvPr>
          <p:cNvPicPr>
            <a:picLocks noChangeAspect="1"/>
          </p:cNvPicPr>
          <p:nvPr/>
        </p:nvPicPr>
        <p:blipFill>
          <a:blip r:embed="rId3"/>
          <a:stretch>
            <a:fillRect/>
          </a:stretch>
        </p:blipFill>
        <p:spPr>
          <a:xfrm>
            <a:off x="2195736" y="2571750"/>
            <a:ext cx="4104456" cy="24626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2.5 Atributos y dominios</a:t>
            </a:r>
            <a:endParaRPr/>
          </a:p>
        </p:txBody>
      </p:sp>
      <p:sp>
        <p:nvSpPr>
          <p:cNvPr id="182" name="Google Shape;182;p32"/>
          <p:cNvSpPr txBox="1">
            <a:spLocks noGrp="1"/>
          </p:cNvSpPr>
          <p:nvPr>
            <p:ph type="body" idx="1"/>
          </p:nvPr>
        </p:nvSpPr>
        <p:spPr>
          <a:xfrm>
            <a:off x="311700" y="1152475"/>
            <a:ext cx="546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dirty="0"/>
              <a:t>Atributo clave:</a:t>
            </a:r>
            <a:endParaRPr u="sng" dirty="0"/>
          </a:p>
          <a:p>
            <a:pPr marL="0" lvl="0" indent="0" algn="l" rtl="0">
              <a:spcBef>
                <a:spcPts val="1600"/>
              </a:spcBef>
              <a:spcAft>
                <a:spcPts val="0"/>
              </a:spcAft>
              <a:buNone/>
            </a:pPr>
            <a:r>
              <a:rPr lang="es" dirty="0"/>
              <a:t>Un atributo subrayado significa que es el atributo clave. Este campo no se puede repetir en ningún registro de la tabla que se creará a partir de la entidad</a:t>
            </a:r>
            <a:endParaRPr dirty="0"/>
          </a:p>
          <a:p>
            <a:pPr marL="0" lvl="0" indent="0" algn="l" rtl="0">
              <a:spcBef>
                <a:spcPts val="1600"/>
              </a:spcBef>
              <a:spcAft>
                <a:spcPts val="0"/>
              </a:spcAft>
              <a:buNone/>
            </a:pPr>
            <a:r>
              <a:rPr lang="es" u="sng" dirty="0"/>
              <a:t>Atributo de relación:</a:t>
            </a:r>
            <a:endParaRPr u="sng" dirty="0"/>
          </a:p>
          <a:p>
            <a:pPr marL="0" lvl="0" indent="0" algn="l" rtl="0">
              <a:spcBef>
                <a:spcPts val="1600"/>
              </a:spcBef>
              <a:spcAft>
                <a:spcPts val="1600"/>
              </a:spcAft>
              <a:buNone/>
            </a:pPr>
            <a:r>
              <a:rPr lang="es" dirty="0"/>
              <a:t>Es aquel que es propio de una relación y que interviene en la relación de dos o más entidades</a:t>
            </a:r>
            <a:endParaRPr dirty="0"/>
          </a:p>
        </p:txBody>
      </p:sp>
      <p:pic>
        <p:nvPicPr>
          <p:cNvPr id="183" name="Google Shape;183;p32"/>
          <p:cNvPicPr preferRelativeResize="0"/>
          <p:nvPr/>
        </p:nvPicPr>
        <p:blipFill>
          <a:blip r:embed="rId3">
            <a:alphaModFix/>
          </a:blip>
          <a:stretch>
            <a:fillRect/>
          </a:stretch>
        </p:blipFill>
        <p:spPr>
          <a:xfrm>
            <a:off x="5778513" y="1357913"/>
            <a:ext cx="2752725" cy="1381125"/>
          </a:xfrm>
          <a:prstGeom prst="rect">
            <a:avLst/>
          </a:prstGeom>
          <a:noFill/>
          <a:ln>
            <a:noFill/>
          </a:ln>
        </p:spPr>
      </p:pic>
      <p:pic>
        <p:nvPicPr>
          <p:cNvPr id="3" name="Imagen 2">
            <a:extLst>
              <a:ext uri="{FF2B5EF4-FFF2-40B4-BE49-F238E27FC236}">
                <a16:creationId xmlns:a16="http://schemas.microsoft.com/office/drawing/2014/main" id="{2A5CF6B5-C7C0-45B2-B537-21120AAFB4CC}"/>
              </a:ext>
            </a:extLst>
          </p:cNvPr>
          <p:cNvPicPr>
            <a:picLocks noChangeAspect="1"/>
          </p:cNvPicPr>
          <p:nvPr/>
        </p:nvPicPr>
        <p:blipFill>
          <a:blip r:embed="rId4"/>
          <a:stretch>
            <a:fillRect/>
          </a:stretch>
        </p:blipFill>
        <p:spPr>
          <a:xfrm>
            <a:off x="5232425" y="30407"/>
            <a:ext cx="3298813" cy="1062746"/>
          </a:xfrm>
          <a:prstGeom prst="rect">
            <a:avLst/>
          </a:prstGeom>
        </p:spPr>
      </p:pic>
      <p:pic>
        <p:nvPicPr>
          <p:cNvPr id="5" name="Imagen 4">
            <a:extLst>
              <a:ext uri="{FF2B5EF4-FFF2-40B4-BE49-F238E27FC236}">
                <a16:creationId xmlns:a16="http://schemas.microsoft.com/office/drawing/2014/main" id="{3645DF74-A5DC-4191-9FB6-BC8C4DAEE94D}"/>
              </a:ext>
            </a:extLst>
          </p:cNvPr>
          <p:cNvPicPr>
            <a:picLocks noChangeAspect="1"/>
          </p:cNvPicPr>
          <p:nvPr/>
        </p:nvPicPr>
        <p:blipFill rotWithShape="1">
          <a:blip r:embed="rId5"/>
          <a:srcRect b="7041"/>
          <a:stretch/>
        </p:blipFill>
        <p:spPr>
          <a:xfrm rot="940273">
            <a:off x="2183083" y="1160932"/>
            <a:ext cx="968116" cy="572699"/>
          </a:xfrm>
          <a:prstGeom prst="rect">
            <a:avLst/>
          </a:prstGeom>
        </p:spPr>
      </p:pic>
      <p:pic>
        <p:nvPicPr>
          <p:cNvPr id="6" name="Picture 2" descr="Pasar del Modelo Entidad-Relación al Modelo Relacional – A un clic de  distancia">
            <a:extLst>
              <a:ext uri="{FF2B5EF4-FFF2-40B4-BE49-F238E27FC236}">
                <a16:creationId xmlns:a16="http://schemas.microsoft.com/office/drawing/2014/main" id="{6C74E149-95D0-4294-B278-05FAD26A81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151" y="3114725"/>
            <a:ext cx="3157537" cy="1752600"/>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a la derecha 6">
            <a:extLst>
              <a:ext uri="{FF2B5EF4-FFF2-40B4-BE49-F238E27FC236}">
                <a16:creationId xmlns:a16="http://schemas.microsoft.com/office/drawing/2014/main" id="{A46F4E07-7B90-4B91-9A1F-A186ED8A0E20}"/>
              </a:ext>
            </a:extLst>
          </p:cNvPr>
          <p:cNvSpPr/>
          <p:nvPr/>
        </p:nvSpPr>
        <p:spPr>
          <a:xfrm>
            <a:off x="5209934" y="4333752"/>
            <a:ext cx="732433" cy="23512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Antes de empezar… </a:t>
            </a:r>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Una </a:t>
            </a:r>
            <a:r>
              <a:rPr lang="es" b="1" dirty="0">
                <a:solidFill>
                  <a:srgbClr val="00B050"/>
                </a:solidFill>
              </a:rPr>
              <a:t>base de datos </a:t>
            </a:r>
            <a:r>
              <a:rPr lang="es" b="1" dirty="0"/>
              <a:t>representa la información de algún dominio del mundo real</a:t>
            </a:r>
            <a:r>
              <a:rPr lang="es" dirty="0"/>
              <a:t>, en ella se almacenan datos y posteriormente se extraen u opera con ellos.</a:t>
            </a:r>
            <a:endParaRPr dirty="0"/>
          </a:p>
          <a:p>
            <a:pPr marL="0" lvl="0" indent="0" algn="l" rtl="0">
              <a:spcBef>
                <a:spcPts val="1600"/>
              </a:spcBef>
              <a:spcAft>
                <a:spcPts val="0"/>
              </a:spcAft>
              <a:buNone/>
            </a:pPr>
            <a:r>
              <a:rPr lang="es" dirty="0"/>
              <a:t>Para analizar un problema o proyecto, los informáticos tienden a modelar el problema a través de varias reuniones con los clientes. En estas reuniones se extraen los requisitos.</a:t>
            </a:r>
            <a:endParaRPr dirty="0"/>
          </a:p>
          <a:p>
            <a:pPr marL="0" lvl="0" indent="0" algn="l" rtl="0">
              <a:spcBef>
                <a:spcPts val="1600"/>
              </a:spcBef>
              <a:spcAft>
                <a:spcPts val="0"/>
              </a:spcAft>
              <a:buNone/>
            </a:pPr>
            <a:r>
              <a:rPr lang="es" dirty="0"/>
              <a:t>Al finalizar las reuniones se crea un </a:t>
            </a:r>
            <a:r>
              <a:rPr lang="es" b="1" dirty="0">
                <a:solidFill>
                  <a:srgbClr val="00B050"/>
                </a:solidFill>
              </a:rPr>
              <a:t>documento llamado Especificación de Requisitos Software (ERS), </a:t>
            </a:r>
            <a:r>
              <a:rPr lang="es" dirty="0"/>
              <a:t>que explica lo que contiene el proyecto a desarrollar.</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solidFill>
                <a:srgbClr val="B7B7B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E12DA5F-C01A-4AF4-99CD-6B7533A5C194}"/>
              </a:ext>
            </a:extLst>
          </p:cNvPr>
          <p:cNvSpPr txBox="1"/>
          <p:nvPr/>
        </p:nvSpPr>
        <p:spPr>
          <a:xfrm>
            <a:off x="395536" y="483518"/>
            <a:ext cx="7920880" cy="3416320"/>
          </a:xfrm>
          <a:prstGeom prst="rect">
            <a:avLst/>
          </a:prstGeom>
          <a:noFill/>
        </p:spPr>
        <p:txBody>
          <a:bodyPr wrap="square">
            <a:spAutoFit/>
          </a:bodyPr>
          <a:lstStyle/>
          <a:p>
            <a:r>
              <a:rPr lang="es-ES" sz="1800" b="1" i="0" u="none" strike="noStrike" baseline="0" dirty="0">
                <a:solidFill>
                  <a:srgbClr val="000000"/>
                </a:solidFill>
                <a:latin typeface="Proxima Nova" panose="020B0604020202020204" charset="0"/>
              </a:rPr>
              <a:t>Claves</a:t>
            </a:r>
          </a:p>
          <a:p>
            <a:endParaRPr lang="es-ES" sz="1800" b="0" i="0" u="none" strike="noStrike" baseline="0" dirty="0">
              <a:solidFill>
                <a:srgbClr val="000000"/>
              </a:solidFill>
              <a:latin typeface="Proxima Nova" panose="020B0604020202020204" charset="0"/>
            </a:endParaRPr>
          </a:p>
          <a:p>
            <a:pPr marL="285750" indent="-285750">
              <a:buFont typeface="Arial" panose="020B0604020202020204" pitchFamily="34" charset="0"/>
              <a:buChar char="•"/>
            </a:pPr>
            <a:r>
              <a:rPr lang="es-ES" sz="1800" b="1" i="0" u="none" strike="noStrike" baseline="0" dirty="0" err="1">
                <a:solidFill>
                  <a:srgbClr val="000000"/>
                </a:solidFill>
                <a:latin typeface="Proxima Nova" panose="020B0604020202020204" charset="0"/>
              </a:rPr>
              <a:t>Superclave</a:t>
            </a:r>
            <a:r>
              <a:rPr lang="es-ES" sz="1800" b="1" i="0" u="none" strike="noStrike" baseline="0" dirty="0">
                <a:solidFill>
                  <a:srgbClr val="000000"/>
                </a:solidFill>
                <a:latin typeface="Proxima Nova" panose="020B0604020202020204" charset="0"/>
              </a:rPr>
              <a:t>: </a:t>
            </a:r>
            <a:r>
              <a:rPr lang="es-ES" sz="1800" b="0" i="0" u="none" strike="noStrike" baseline="0" dirty="0">
                <a:solidFill>
                  <a:srgbClr val="000000"/>
                </a:solidFill>
                <a:latin typeface="Proxima Nova" panose="020B0604020202020204" charset="0"/>
              </a:rPr>
              <a:t>Conjunto de atributos que permite identificar unívocamente a una entidad dentro de un conjunto de entidades.</a:t>
            </a:r>
          </a:p>
          <a:p>
            <a:endParaRPr lang="es-ES" sz="1800" b="0" i="0" u="none" strike="noStrike" baseline="0" dirty="0">
              <a:solidFill>
                <a:srgbClr val="000000"/>
              </a:solidFill>
              <a:latin typeface="Proxima Nova" panose="020B0604020202020204" charset="0"/>
            </a:endParaRPr>
          </a:p>
          <a:p>
            <a:pPr marL="285750" indent="-285750">
              <a:buFont typeface="Arial" panose="020B0604020202020204" pitchFamily="34" charset="0"/>
              <a:buChar char="•"/>
            </a:pPr>
            <a:r>
              <a:rPr lang="es-ES" sz="1800" b="1" i="0" u="none" strike="noStrike" baseline="0" dirty="0">
                <a:solidFill>
                  <a:srgbClr val="000000"/>
                </a:solidFill>
                <a:latin typeface="Proxima Nova" panose="020B0604020202020204" charset="0"/>
              </a:rPr>
              <a:t>Clave candidata: </a:t>
            </a:r>
            <a:r>
              <a:rPr lang="es-ES" sz="1800" b="0" i="0" u="none" strike="noStrike" baseline="0" dirty="0" err="1">
                <a:solidFill>
                  <a:srgbClr val="000000"/>
                </a:solidFill>
                <a:latin typeface="Proxima Nova" panose="020B0604020202020204" charset="0"/>
              </a:rPr>
              <a:t>Superclave</a:t>
            </a:r>
            <a:r>
              <a:rPr lang="es-ES" sz="1800" b="0" i="0" u="none" strike="noStrike" baseline="0" dirty="0">
                <a:solidFill>
                  <a:srgbClr val="000000"/>
                </a:solidFill>
                <a:latin typeface="Proxima Nova" panose="020B0604020202020204" charset="0"/>
              </a:rPr>
              <a:t> con un numero mínimo de atributos.</a:t>
            </a:r>
          </a:p>
          <a:p>
            <a:pPr marL="285750" indent="-285750">
              <a:buFont typeface="Arial" panose="020B0604020202020204" pitchFamily="34" charset="0"/>
              <a:buChar char="•"/>
            </a:pPr>
            <a:endParaRPr lang="es-ES" sz="1800" b="0" i="0" u="none" strike="noStrike" baseline="0" dirty="0">
              <a:solidFill>
                <a:srgbClr val="000000"/>
              </a:solidFill>
              <a:latin typeface="Proxima Nova" panose="020B0604020202020204" charset="0"/>
            </a:endParaRPr>
          </a:p>
          <a:p>
            <a:pPr marL="285750" indent="-285750">
              <a:buFont typeface="Arial" panose="020B0604020202020204" pitchFamily="34" charset="0"/>
              <a:buChar char="•"/>
            </a:pPr>
            <a:r>
              <a:rPr lang="es-ES" sz="1800" b="1" i="0" u="none" strike="noStrike" baseline="0" dirty="0">
                <a:solidFill>
                  <a:srgbClr val="000000"/>
                </a:solidFill>
                <a:latin typeface="Proxima Nova" panose="020B0604020202020204" charset="0"/>
              </a:rPr>
              <a:t>Clave primaria: </a:t>
            </a:r>
            <a:r>
              <a:rPr lang="es-ES" sz="1800" b="0" i="0" u="none" strike="noStrike" baseline="0" dirty="0">
                <a:solidFill>
                  <a:srgbClr val="000000"/>
                </a:solidFill>
                <a:latin typeface="Proxima Nova" panose="020B0604020202020204" charset="0"/>
              </a:rPr>
              <a:t>Clave candidata elegida por el diseñador de la base de datos para identificar unívocamente a las distintas entidades de un tipo.</a:t>
            </a:r>
          </a:p>
          <a:p>
            <a:pPr marL="285750" indent="-285750">
              <a:buFont typeface="Arial" panose="020B0604020202020204" pitchFamily="34" charset="0"/>
              <a:buChar char="•"/>
            </a:pPr>
            <a:endParaRPr lang="es-ES" sz="1800" b="0" i="0" u="none" strike="noStrike" baseline="0" dirty="0">
              <a:solidFill>
                <a:srgbClr val="000000"/>
              </a:solidFill>
              <a:latin typeface="Proxima Nova" panose="020B0604020202020204" charset="0"/>
            </a:endParaRPr>
          </a:p>
          <a:p>
            <a:pPr marL="285750" indent="-285750">
              <a:buFont typeface="Arial" panose="020B0604020202020204" pitchFamily="34" charset="0"/>
              <a:buChar char="•"/>
            </a:pPr>
            <a:r>
              <a:rPr lang="es-ES" sz="1800" b="1" i="0" u="none" strike="noStrike" baseline="0" dirty="0">
                <a:solidFill>
                  <a:srgbClr val="000000"/>
                </a:solidFill>
                <a:latin typeface="Proxima Nova" panose="020B0604020202020204" charset="0"/>
              </a:rPr>
              <a:t>Clave alternativa: </a:t>
            </a:r>
            <a:r>
              <a:rPr lang="es-ES" sz="1800" b="0" i="0" u="none" strike="noStrike" baseline="0" dirty="0">
                <a:solidFill>
                  <a:srgbClr val="000000"/>
                </a:solidFill>
                <a:latin typeface="Proxima Nova" panose="020B0604020202020204" charset="0"/>
              </a:rPr>
              <a:t>Cualquiera de las claves candidatas no elegidas por el diseñador de la base de datos.</a:t>
            </a:r>
          </a:p>
        </p:txBody>
      </p:sp>
    </p:spTree>
    <p:extLst>
      <p:ext uri="{BB962C8B-B14F-4D97-AF65-F5344CB8AC3E}">
        <p14:creationId xmlns:p14="http://schemas.microsoft.com/office/powerpoint/2010/main" val="53395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A85D30-88B5-477D-B494-192B5F68CD8E}"/>
              </a:ext>
            </a:extLst>
          </p:cNvPr>
          <p:cNvPicPr>
            <a:picLocks noChangeAspect="1"/>
          </p:cNvPicPr>
          <p:nvPr/>
        </p:nvPicPr>
        <p:blipFill>
          <a:blip r:embed="rId2"/>
          <a:stretch>
            <a:fillRect/>
          </a:stretch>
        </p:blipFill>
        <p:spPr>
          <a:xfrm>
            <a:off x="1132458" y="627534"/>
            <a:ext cx="6879083" cy="4165441"/>
          </a:xfrm>
          <a:prstGeom prst="rect">
            <a:avLst/>
          </a:prstGeom>
        </p:spPr>
      </p:pic>
    </p:spTree>
    <p:extLst>
      <p:ext uri="{BB962C8B-B14F-4D97-AF65-F5344CB8AC3E}">
        <p14:creationId xmlns:p14="http://schemas.microsoft.com/office/powerpoint/2010/main" val="3844308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2.5 Atributos y dominios</a:t>
            </a:r>
            <a:endParaRPr/>
          </a:p>
        </p:txBody>
      </p:sp>
      <p:sp>
        <p:nvSpPr>
          <p:cNvPr id="190" name="Google Shape;190;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Cada una de las características que tiene una entidad pertenece a un dominio que representa la naturaleza del dato. Pueden ser:</a:t>
            </a:r>
            <a:endParaRPr/>
          </a:p>
          <a:p>
            <a:pPr marL="457200" lvl="0" indent="-342900" algn="l" rtl="0">
              <a:spcBef>
                <a:spcPts val="1600"/>
              </a:spcBef>
              <a:spcAft>
                <a:spcPts val="0"/>
              </a:spcAft>
              <a:buSzPts val="1800"/>
              <a:buChar char="●"/>
            </a:pPr>
            <a:r>
              <a:rPr lang="es"/>
              <a:t>Cadenas de caracteres</a:t>
            </a:r>
            <a:endParaRPr/>
          </a:p>
          <a:p>
            <a:pPr marL="457200" lvl="0" indent="-342900" algn="l" rtl="0">
              <a:spcBef>
                <a:spcPts val="0"/>
              </a:spcBef>
              <a:spcAft>
                <a:spcPts val="0"/>
              </a:spcAft>
              <a:buSzPts val="1800"/>
              <a:buChar char="●"/>
            </a:pPr>
            <a:r>
              <a:rPr lang="es"/>
              <a:t>Fechas</a:t>
            </a:r>
            <a:endParaRPr/>
          </a:p>
          <a:p>
            <a:pPr marL="457200" lvl="0" indent="-342900" algn="l" rtl="0">
              <a:spcBef>
                <a:spcPts val="0"/>
              </a:spcBef>
              <a:spcAft>
                <a:spcPts val="0"/>
              </a:spcAft>
              <a:buSzPts val="1800"/>
              <a:buChar char="●"/>
            </a:pPr>
            <a:r>
              <a:rPr lang="es"/>
              <a:t>Números</a:t>
            </a:r>
            <a:endParaRPr/>
          </a:p>
          <a:p>
            <a:pPr marL="914400" lvl="1" indent="-317500" algn="l" rtl="0">
              <a:spcBef>
                <a:spcPts val="0"/>
              </a:spcBef>
              <a:spcAft>
                <a:spcPts val="0"/>
              </a:spcAft>
              <a:buSzPts val="1400"/>
              <a:buChar char="○"/>
            </a:pPr>
            <a:r>
              <a:rPr lang="es"/>
              <a:t>Reales</a:t>
            </a:r>
            <a:endParaRPr/>
          </a:p>
          <a:p>
            <a:pPr marL="914400" lvl="1" indent="-317500" algn="l" rtl="0">
              <a:spcBef>
                <a:spcPts val="0"/>
              </a:spcBef>
              <a:spcAft>
                <a:spcPts val="0"/>
              </a:spcAft>
              <a:buSzPts val="1400"/>
              <a:buChar char="○"/>
            </a:pPr>
            <a:r>
              <a:rPr lang="es"/>
              <a:t>Enteros</a:t>
            </a:r>
            <a:endParaRPr/>
          </a:p>
          <a:p>
            <a:pPr marL="914400" lvl="1" indent="-317500" algn="l" rtl="0">
              <a:spcBef>
                <a:spcPts val="0"/>
              </a:spcBef>
              <a:spcAft>
                <a:spcPts val="0"/>
              </a:spcAft>
              <a:buSzPts val="1400"/>
              <a:buChar char="○"/>
            </a:pPr>
            <a:r>
              <a:rPr lang="es"/>
              <a:t>Decimales</a:t>
            </a:r>
            <a:endParaRPr/>
          </a:p>
          <a:p>
            <a:pPr marL="457200" lvl="0" indent="-342900" algn="l" rtl="0">
              <a:spcBef>
                <a:spcPts val="0"/>
              </a:spcBef>
              <a:spcAft>
                <a:spcPts val="0"/>
              </a:spcAft>
              <a:buSzPts val="1800"/>
              <a:buChar char="●"/>
            </a:pPr>
            <a:r>
              <a:rPr lang="es"/>
              <a:t>Booleanos</a:t>
            </a:r>
            <a:endParaRPr/>
          </a:p>
          <a:p>
            <a:pPr marL="457200" lvl="0" indent="-342900" algn="l" rtl="0">
              <a:spcBef>
                <a:spcPts val="0"/>
              </a:spcBef>
              <a:spcAft>
                <a:spcPts val="0"/>
              </a:spcAft>
              <a:buSzPts val="1800"/>
              <a:buChar char="●"/>
            </a:pPr>
            <a:r>
              <a:rPr lang="e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2.6 Tipos de atributos</a:t>
            </a:r>
            <a:endParaRPr/>
          </a:p>
        </p:txBody>
      </p:sp>
      <p:sp>
        <p:nvSpPr>
          <p:cNvPr id="196" name="Google Shape;196;p34"/>
          <p:cNvSpPr txBox="1">
            <a:spLocks noGrp="1"/>
          </p:cNvSpPr>
          <p:nvPr>
            <p:ph type="body" idx="1"/>
          </p:nvPr>
        </p:nvSpPr>
        <p:spPr>
          <a:xfrm>
            <a:off x="311700" y="1152475"/>
            <a:ext cx="8520600" cy="24993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1600" dirty="0"/>
              <a:t>Obligatorios: un atributo debe tomar un valor obligatoriamente</a:t>
            </a:r>
            <a:endParaRPr sz="1600" dirty="0"/>
          </a:p>
          <a:p>
            <a:pPr marL="457200" lvl="0" indent="-342900" algn="l" rtl="0">
              <a:spcBef>
                <a:spcPts val="0"/>
              </a:spcBef>
              <a:spcAft>
                <a:spcPts val="0"/>
              </a:spcAft>
              <a:buSzPts val="1800"/>
              <a:buChar char="●"/>
            </a:pPr>
            <a:r>
              <a:rPr lang="es" sz="1600" dirty="0"/>
              <a:t>Opcionales: un atributo puede no tomar un valor porque sea desconocido en un momento determinado</a:t>
            </a:r>
            <a:endParaRPr sz="1600" dirty="0"/>
          </a:p>
          <a:p>
            <a:pPr marL="457200" lvl="0" indent="-342900" algn="l" rtl="0">
              <a:spcBef>
                <a:spcPts val="0"/>
              </a:spcBef>
              <a:spcAft>
                <a:spcPts val="0"/>
              </a:spcAft>
              <a:buSzPts val="1800"/>
              <a:buChar char="●"/>
            </a:pPr>
            <a:r>
              <a:rPr lang="es" sz="1600" dirty="0"/>
              <a:t>Compuestos: un atributo se puede descomponer en atributos más sencillos ej dirección</a:t>
            </a:r>
            <a:endParaRPr sz="1600" dirty="0"/>
          </a:p>
          <a:p>
            <a:pPr marL="457200" lvl="0" indent="-342900" algn="l" rtl="0">
              <a:spcBef>
                <a:spcPts val="0"/>
              </a:spcBef>
              <a:spcAft>
                <a:spcPts val="0"/>
              </a:spcAft>
              <a:buSzPts val="1800"/>
              <a:buChar char="●"/>
            </a:pPr>
            <a:r>
              <a:rPr lang="es" sz="1600" dirty="0"/>
              <a:t>Univaluados: toma un único valor</a:t>
            </a:r>
            <a:endParaRPr sz="1600" dirty="0"/>
          </a:p>
          <a:p>
            <a:pPr marL="457200" lvl="0" indent="-342900" algn="l" rtl="0">
              <a:spcBef>
                <a:spcPts val="0"/>
              </a:spcBef>
              <a:spcAft>
                <a:spcPts val="0"/>
              </a:spcAft>
              <a:buSzPts val="1800"/>
              <a:buChar char="●"/>
            </a:pPr>
            <a:r>
              <a:rPr lang="es" sz="1600" dirty="0"/>
              <a:t>Multivaluados: pueden tomar varios valores (ej. </a:t>
            </a:r>
            <a:r>
              <a:rPr lang="es-ES" sz="1600" dirty="0"/>
              <a:t>teléfono</a:t>
            </a:r>
            <a:r>
              <a:rPr lang="es" sz="1600" dirty="0"/>
              <a:t>)</a:t>
            </a:r>
            <a:endParaRPr sz="1600" dirty="0"/>
          </a:p>
          <a:p>
            <a:pPr marL="457200" lvl="0" indent="-342900" algn="l" rtl="0">
              <a:spcBef>
                <a:spcPts val="0"/>
              </a:spcBef>
              <a:spcAft>
                <a:spcPts val="0"/>
              </a:spcAft>
              <a:buSzPts val="1800"/>
              <a:buChar char="●"/>
            </a:pPr>
            <a:r>
              <a:rPr lang="es" sz="1600" dirty="0"/>
              <a:t>Derivado: su valor se puede calcular a través de otros atributos (ej.edad)</a:t>
            </a:r>
          </a:p>
          <a:p>
            <a:pPr marL="114300" lvl="0" indent="0" algn="l" rtl="0">
              <a:spcBef>
                <a:spcPts val="0"/>
              </a:spcBef>
              <a:spcAft>
                <a:spcPts val="0"/>
              </a:spcAft>
              <a:buSzPts val="1800"/>
              <a:buNone/>
            </a:pPr>
            <a:endParaRPr lang="es-ES" sz="1600" dirty="0"/>
          </a:p>
          <a:p>
            <a:pPr marL="114300" lvl="0" indent="0" algn="l" rtl="0">
              <a:spcBef>
                <a:spcPts val="0"/>
              </a:spcBef>
              <a:spcAft>
                <a:spcPts val="0"/>
              </a:spcAft>
              <a:buSzPts val="1800"/>
              <a:buNone/>
            </a:pPr>
            <a:endParaRPr dirty="0"/>
          </a:p>
        </p:txBody>
      </p:sp>
      <p:pic>
        <p:nvPicPr>
          <p:cNvPr id="1026" name="Picture 2" descr="BASE DE DATOS | Sutori">
            <a:extLst>
              <a:ext uri="{FF2B5EF4-FFF2-40B4-BE49-F238E27FC236}">
                <a16:creationId xmlns:a16="http://schemas.microsoft.com/office/drawing/2014/main" id="{FCF157AB-DA90-4F12-B3E9-85CF6F9E6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63838"/>
            <a:ext cx="2886075" cy="15811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72EA940C-B8C4-4885-8EDD-53CCC721E36B}"/>
              </a:ext>
            </a:extLst>
          </p:cNvPr>
          <p:cNvGrpSpPr/>
          <p:nvPr/>
        </p:nvGrpSpPr>
        <p:grpSpPr>
          <a:xfrm>
            <a:off x="3907389" y="3363838"/>
            <a:ext cx="4924911" cy="1585609"/>
            <a:chOff x="3907389" y="3363838"/>
            <a:chExt cx="4924911" cy="1585609"/>
          </a:xfrm>
        </p:grpSpPr>
        <p:pic>
          <p:nvPicPr>
            <p:cNvPr id="3074" name="Picture 2" descr="Base de Datos&#10;Modelo entidad RelaciÃ³n&#10;2.2 ATRIBUTOS&#10;2.2.3 ATRIBUTOS MULTIVALUADOS&#10; "/>
            <p:cNvPicPr>
              <a:picLocks noChangeAspect="1" noChangeArrowheads="1"/>
            </p:cNvPicPr>
            <p:nvPr/>
          </p:nvPicPr>
          <p:blipFill rotWithShape="1">
            <a:blip r:embed="rId4">
              <a:extLst>
                <a:ext uri="{28A0092B-C50C-407E-A947-70E740481C1C}">
                  <a14:useLocalDpi xmlns:a14="http://schemas.microsoft.com/office/drawing/2010/main" val="0"/>
                </a:ext>
              </a:extLst>
            </a:blip>
            <a:srcRect l="13103" t="46885" r="18314" b="21243"/>
            <a:stretch/>
          </p:blipFill>
          <p:spPr bwMode="auto">
            <a:xfrm>
              <a:off x="3907389" y="3363838"/>
              <a:ext cx="4924911" cy="158560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a:extLst>
                <a:ext uri="{FF2B5EF4-FFF2-40B4-BE49-F238E27FC236}">
                  <a16:creationId xmlns:a16="http://schemas.microsoft.com/office/drawing/2014/main" id="{DFC735A9-78F4-4EA9-9C7F-2B01B367E818}"/>
                </a:ext>
              </a:extLst>
            </p:cNvPr>
            <p:cNvCxnSpPr/>
            <p:nvPr/>
          </p:nvCxnSpPr>
          <p:spPr>
            <a:xfrm>
              <a:off x="5940152" y="3723878"/>
              <a:ext cx="35768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6B8E6-8881-43F1-BBD1-6BE7D7A73713}"/>
              </a:ext>
            </a:extLst>
          </p:cNvPr>
          <p:cNvSpPr>
            <a:spLocks noGrp="1"/>
          </p:cNvSpPr>
          <p:nvPr>
            <p:ph type="title"/>
          </p:nvPr>
        </p:nvSpPr>
        <p:spPr/>
        <p:txBody>
          <a:bodyPr>
            <a:normAutofit/>
          </a:bodyPr>
          <a:lstStyle/>
          <a:p>
            <a:r>
              <a:rPr lang="es-ES" dirty="0"/>
              <a:t>Ver vídeo resumen</a:t>
            </a:r>
          </a:p>
        </p:txBody>
      </p:sp>
      <p:sp>
        <p:nvSpPr>
          <p:cNvPr id="4" name="1 Rectángulo">
            <a:extLst>
              <a:ext uri="{FF2B5EF4-FFF2-40B4-BE49-F238E27FC236}">
                <a16:creationId xmlns:a16="http://schemas.microsoft.com/office/drawing/2014/main" id="{7F1B5867-EE25-4560-8CE4-F9BF669F155A}"/>
              </a:ext>
            </a:extLst>
          </p:cNvPr>
          <p:cNvSpPr/>
          <p:nvPr/>
        </p:nvSpPr>
        <p:spPr>
          <a:xfrm>
            <a:off x="2555776" y="2211710"/>
            <a:ext cx="3730508" cy="707886"/>
          </a:xfrm>
          <a:prstGeom prst="rect">
            <a:avLst/>
          </a:prstGeom>
        </p:spPr>
        <p:txBody>
          <a:bodyPr wrap="none">
            <a:spAutoFit/>
          </a:bodyPr>
          <a:lstStyle/>
          <a:p>
            <a:r>
              <a:rPr lang="es-ES" sz="2000" dirty="0">
                <a:hlinkClick r:id="rId2"/>
              </a:rPr>
              <a:t>https://youtu.be/QpdhBUYk7Kk</a:t>
            </a:r>
            <a:endParaRPr lang="es-ES" sz="2000" dirty="0"/>
          </a:p>
          <a:p>
            <a:endParaRPr lang="es-ES" sz="2000" dirty="0"/>
          </a:p>
        </p:txBody>
      </p:sp>
    </p:spTree>
    <p:extLst>
      <p:ext uri="{BB962C8B-B14F-4D97-AF65-F5344CB8AC3E}">
        <p14:creationId xmlns:p14="http://schemas.microsoft.com/office/powerpoint/2010/main" val="47071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2.7 Entidades débiles</a:t>
            </a:r>
            <a:endParaRPr/>
          </a:p>
        </p:txBody>
      </p:sp>
      <p:sp>
        <p:nvSpPr>
          <p:cNvPr id="207" name="Google Shape;20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Las entidades débiles dependen de una entidad fuerte en una relación. La relación que une ambas entidades también es débil, puesto que desaparece si desaparece la entidad fuerte. La relación tiene una dependencia que puede ser:</a:t>
            </a:r>
            <a:endParaRPr dirty="0"/>
          </a:p>
          <a:p>
            <a:pPr marL="457200" lvl="0" indent="-342900" algn="l" rtl="0">
              <a:spcBef>
                <a:spcPts val="1600"/>
              </a:spcBef>
              <a:spcAft>
                <a:spcPts val="0"/>
              </a:spcAft>
              <a:buSzPts val="1800"/>
              <a:buChar char="●"/>
            </a:pPr>
            <a:r>
              <a:rPr lang="es" b="1" dirty="0"/>
              <a:t>Dependencia de existencia</a:t>
            </a:r>
            <a:r>
              <a:rPr lang="es" dirty="0"/>
              <a:t>: las ocurrencias de una entidad </a:t>
            </a:r>
            <a:br>
              <a:rPr lang="es" dirty="0"/>
            </a:br>
            <a:r>
              <a:rPr lang="es" dirty="0"/>
              <a:t>débil no tienen ningún sentido en la base de datos sin la</a:t>
            </a:r>
            <a:br>
              <a:rPr lang="es" dirty="0"/>
            </a:br>
            <a:r>
              <a:rPr lang="es" dirty="0"/>
              <a:t>existencia de una entidad fuerte</a:t>
            </a:r>
            <a:endParaRPr dirty="0"/>
          </a:p>
        </p:txBody>
      </p:sp>
      <p:pic>
        <p:nvPicPr>
          <p:cNvPr id="3074" name="Picture 2" descr="DISEÑO DE BASES DE DATOS RELACIONALES - ppt video online descargar">
            <a:extLst>
              <a:ext uri="{FF2B5EF4-FFF2-40B4-BE49-F238E27FC236}">
                <a16:creationId xmlns:a16="http://schemas.microsoft.com/office/drawing/2014/main" id="{C0F4DA7C-088D-4850-9619-EE97FD1C21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49" t="37050" r="4852" b="19201"/>
          <a:stretch/>
        </p:blipFill>
        <p:spPr bwMode="auto">
          <a:xfrm>
            <a:off x="6644866" y="3219822"/>
            <a:ext cx="2189043" cy="1800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5DF2D5D-006E-420F-9746-9F4C9376D0D3}"/>
              </a:ext>
            </a:extLst>
          </p:cNvPr>
          <p:cNvPicPr>
            <a:picLocks noChangeAspect="1"/>
          </p:cNvPicPr>
          <p:nvPr/>
        </p:nvPicPr>
        <p:blipFill>
          <a:blip r:embed="rId4"/>
          <a:stretch>
            <a:fillRect/>
          </a:stretch>
        </p:blipFill>
        <p:spPr>
          <a:xfrm>
            <a:off x="932272" y="3913162"/>
            <a:ext cx="3133725" cy="1123950"/>
          </a:xfrm>
          <a:prstGeom prst="rect">
            <a:avLst/>
          </a:prstGeom>
        </p:spPr>
      </p:pic>
      <p:pic>
        <p:nvPicPr>
          <p:cNvPr id="5" name="Imagen 4">
            <a:extLst>
              <a:ext uri="{FF2B5EF4-FFF2-40B4-BE49-F238E27FC236}">
                <a16:creationId xmlns:a16="http://schemas.microsoft.com/office/drawing/2014/main" id="{12E1A53B-AE1B-4D99-85E3-395898645E93}"/>
              </a:ext>
            </a:extLst>
          </p:cNvPr>
          <p:cNvPicPr>
            <a:picLocks noChangeAspect="1"/>
          </p:cNvPicPr>
          <p:nvPr/>
        </p:nvPicPr>
        <p:blipFill>
          <a:blip r:embed="rId5"/>
          <a:stretch>
            <a:fillRect/>
          </a:stretch>
        </p:blipFill>
        <p:spPr>
          <a:xfrm>
            <a:off x="1079910" y="3428006"/>
            <a:ext cx="2838450" cy="666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2.7 Entidades débiles</a:t>
            </a:r>
            <a:endParaRPr/>
          </a:p>
        </p:txBody>
      </p:sp>
      <p:sp>
        <p:nvSpPr>
          <p:cNvPr id="214" name="Google Shape;214;p3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dirty="0"/>
              <a:t>Dependencia de identificación: </a:t>
            </a:r>
            <a:r>
              <a:rPr lang="es" dirty="0"/>
              <a:t>este tipo se produce cuando, además de la dependencia de existencia, la entidad débil necesita a la fuerte para poder crear una clave</a:t>
            </a:r>
            <a:endParaRPr dirty="0"/>
          </a:p>
        </p:txBody>
      </p:sp>
      <p:pic>
        <p:nvPicPr>
          <p:cNvPr id="3" name="Imagen 2">
            <a:extLst>
              <a:ext uri="{FF2B5EF4-FFF2-40B4-BE49-F238E27FC236}">
                <a16:creationId xmlns:a16="http://schemas.microsoft.com/office/drawing/2014/main" id="{7322914C-FE7C-4F0C-A01B-79FB738AAD29}"/>
              </a:ext>
            </a:extLst>
          </p:cNvPr>
          <p:cNvPicPr>
            <a:picLocks noChangeAspect="1"/>
          </p:cNvPicPr>
          <p:nvPr/>
        </p:nvPicPr>
        <p:blipFill>
          <a:blip r:embed="rId3"/>
          <a:stretch>
            <a:fillRect/>
          </a:stretch>
        </p:blipFill>
        <p:spPr>
          <a:xfrm>
            <a:off x="1478602" y="2426088"/>
            <a:ext cx="6186796" cy="215192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ISEÑO DE BASES DE DATOS RELACIONALES - ppt video online descargar">
            <a:extLst>
              <a:ext uri="{FF2B5EF4-FFF2-40B4-BE49-F238E27FC236}">
                <a16:creationId xmlns:a16="http://schemas.microsoft.com/office/drawing/2014/main" id="{D2C7D30D-D570-4ADF-BB35-1841A2D12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5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p:txBody>
          <a:bodyPr/>
          <a:lstStyle/>
          <a:p>
            <a:pPr marL="114300" indent="0" algn="ctr">
              <a:buNone/>
            </a:pPr>
            <a:endParaRPr lang="es-ES" dirty="0">
              <a:hlinkClick r:id="rId2"/>
            </a:endParaRPr>
          </a:p>
          <a:p>
            <a:pPr marL="114300" indent="0" algn="ctr">
              <a:buNone/>
            </a:pPr>
            <a:r>
              <a:rPr lang="es-ES" dirty="0"/>
              <a:t>Hablemos de fútbol</a:t>
            </a:r>
            <a:r>
              <a:rPr lang="es-ES" dirty="0">
                <a:hlinkClick r:id="rId2"/>
              </a:rPr>
              <a:t>…</a:t>
            </a:r>
          </a:p>
          <a:p>
            <a:pPr marL="114300" indent="0" algn="ctr">
              <a:buNone/>
            </a:pPr>
            <a:endParaRPr lang="es-ES" dirty="0">
              <a:hlinkClick r:id="rId2"/>
            </a:endParaRPr>
          </a:p>
          <a:p>
            <a:pPr marL="114300" indent="0" algn="ctr">
              <a:buNone/>
            </a:pPr>
            <a:r>
              <a:rPr lang="es-ES" dirty="0">
                <a:hlinkClick r:id="rId2"/>
              </a:rPr>
              <a:t>https://www.youtube.com/watch?v=Z6KE3R42N7E</a:t>
            </a:r>
            <a:r>
              <a:rPr lang="es-ES" dirty="0"/>
              <a:t> 14’27’’</a:t>
            </a:r>
          </a:p>
          <a:p>
            <a:pPr marL="114300" indent="0" algn="ctr">
              <a:buNone/>
            </a:pPr>
            <a:endParaRPr lang="es-ES" dirty="0"/>
          </a:p>
          <a:p>
            <a:pPr marL="114300" indent="0" algn="ctr">
              <a:buNone/>
            </a:pPr>
            <a:r>
              <a:rPr lang="es-ES" dirty="0">
                <a:hlinkClick r:id="rId3"/>
              </a:rPr>
              <a:t>https://www.youtube.com/watch?v=WqB4lYmzEtw</a:t>
            </a:r>
            <a:r>
              <a:rPr lang="es-ES" dirty="0"/>
              <a:t> 6’51’’</a:t>
            </a:r>
          </a:p>
          <a:p>
            <a:pPr marL="114300" indent="0" algn="ctr">
              <a:buNone/>
            </a:pPr>
            <a:endParaRPr lang="es-ES" dirty="0"/>
          </a:p>
          <a:p>
            <a:endParaRPr lang="es-ES" dirty="0"/>
          </a:p>
        </p:txBody>
      </p:sp>
    </p:spTree>
    <p:extLst>
      <p:ext uri="{BB962C8B-B14F-4D97-AF65-F5344CB8AC3E}">
        <p14:creationId xmlns:p14="http://schemas.microsoft.com/office/powerpoint/2010/main" val="1344113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El modelo E/R ampliado</a:t>
            </a:r>
            <a:endParaRPr/>
          </a:p>
        </p:txBody>
      </p:sp>
      <p:sp>
        <p:nvSpPr>
          <p:cNvPr id="221" name="Google Shape;221;p3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Se realizó esta ampliación para incluir conceptos como subclase y superclase, junto a conceptos de especialización y generalización</a:t>
            </a:r>
            <a:endParaRPr/>
          </a:p>
        </p:txBody>
      </p:sp>
      <p:pic>
        <p:nvPicPr>
          <p:cNvPr id="222" name="Google Shape;222;p38"/>
          <p:cNvPicPr preferRelativeResize="0"/>
          <p:nvPr/>
        </p:nvPicPr>
        <p:blipFill>
          <a:blip r:embed="rId3">
            <a:alphaModFix/>
          </a:blip>
          <a:stretch>
            <a:fillRect/>
          </a:stretch>
        </p:blipFill>
        <p:spPr>
          <a:xfrm>
            <a:off x="1604950" y="2019300"/>
            <a:ext cx="5934075" cy="312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a:t>Introducción</a:t>
            </a:r>
            <a:endParaRPr/>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dirty="0"/>
              <a:t>La </a:t>
            </a:r>
            <a:r>
              <a:rPr lang="es" b="1" dirty="0">
                <a:solidFill>
                  <a:srgbClr val="00B050"/>
                </a:solidFill>
              </a:rPr>
              <a:t>modelización </a:t>
            </a:r>
            <a:r>
              <a:rPr lang="es" dirty="0"/>
              <a:t>consiste en </a:t>
            </a:r>
            <a:r>
              <a:rPr lang="es" b="1" dirty="0"/>
              <a:t>representar el problema </a:t>
            </a:r>
            <a:r>
              <a:rPr lang="es" dirty="0"/>
              <a:t>realizando múltiples abstracciones para asimilar la información de un problema y </a:t>
            </a:r>
            <a:r>
              <a:rPr lang="es" b="1" dirty="0"/>
              <a:t>crear un mapa donde se identifiquen todas las entidades de la base de datos</a:t>
            </a:r>
            <a:r>
              <a:rPr lang="es" dirty="0"/>
              <a:t>.</a:t>
            </a:r>
          </a:p>
          <a:p>
            <a:pPr marL="0" lvl="0" indent="0" algn="l" rtl="0">
              <a:lnSpc>
                <a:spcPct val="100000"/>
              </a:lnSpc>
              <a:spcBef>
                <a:spcPts val="0"/>
              </a:spcBef>
              <a:spcAft>
                <a:spcPts val="0"/>
              </a:spcAft>
              <a:buNone/>
            </a:pPr>
            <a:endParaRPr lang="es" dirty="0"/>
          </a:p>
          <a:p>
            <a:pPr marL="0" lvl="0" indent="0" algn="l" rtl="0">
              <a:lnSpc>
                <a:spcPct val="100000"/>
              </a:lnSpc>
              <a:spcBef>
                <a:spcPts val="0"/>
              </a:spcBef>
              <a:spcAft>
                <a:spcPts val="0"/>
              </a:spcAft>
              <a:buNone/>
            </a:pPr>
            <a:r>
              <a:rPr lang="es" dirty="0"/>
              <a:t> Es necesario tener en cuenta que:</a:t>
            </a:r>
            <a:endParaRPr dirty="0"/>
          </a:p>
          <a:p>
            <a:pPr marL="457200" lvl="0" indent="-342900" algn="l" rtl="0">
              <a:lnSpc>
                <a:spcPct val="100000"/>
              </a:lnSpc>
              <a:spcBef>
                <a:spcPts val="1600"/>
              </a:spcBef>
              <a:spcAft>
                <a:spcPts val="0"/>
              </a:spcAft>
              <a:buSzPts val="1800"/>
              <a:buChar char="●"/>
            </a:pPr>
            <a:r>
              <a:rPr lang="es" dirty="0"/>
              <a:t>La persona que realiza la modelización es un analista informático.</a:t>
            </a:r>
            <a:endParaRPr dirty="0"/>
          </a:p>
          <a:p>
            <a:pPr marL="457200" lvl="0" indent="-342900" algn="l" rtl="0">
              <a:lnSpc>
                <a:spcPct val="100000"/>
              </a:lnSpc>
              <a:spcBef>
                <a:spcPts val="0"/>
              </a:spcBef>
              <a:spcAft>
                <a:spcPts val="0"/>
              </a:spcAft>
              <a:buSzPts val="1800"/>
              <a:buChar char="●"/>
            </a:pPr>
            <a:r>
              <a:rPr lang="es" dirty="0"/>
              <a:t>Se modela siguiendo directrices o estándares para aprovechar recursos.</a:t>
            </a:r>
            <a:endParaRPr dirty="0"/>
          </a:p>
          <a:p>
            <a:pPr marL="457200" lvl="0" indent="-342900" algn="l" rtl="0">
              <a:lnSpc>
                <a:spcPct val="100000"/>
              </a:lnSpc>
              <a:spcBef>
                <a:spcPts val="0"/>
              </a:spcBef>
              <a:spcAft>
                <a:spcPts val="0"/>
              </a:spcAft>
              <a:buSzPts val="1800"/>
              <a:buChar char="●"/>
            </a:pPr>
            <a:r>
              <a:rPr lang="es" dirty="0"/>
              <a:t>La base de datos estará gestionada por un SGBD (saber cuál)</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28" name="Google Shape;228;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Una entidad E es una </a:t>
            </a:r>
            <a:r>
              <a:rPr lang="es" b="1" dirty="0"/>
              <a:t>generalización</a:t>
            </a:r>
            <a:r>
              <a:rPr lang="es" dirty="0"/>
              <a:t> de un grupo de entidades E</a:t>
            </a:r>
            <a:r>
              <a:rPr lang="es" baseline="-25000" dirty="0"/>
              <a:t>1</a:t>
            </a:r>
            <a:r>
              <a:rPr lang="es" dirty="0"/>
              <a:t>, E</a:t>
            </a:r>
            <a:r>
              <a:rPr lang="es" baseline="-25000" dirty="0"/>
              <a:t>2</a:t>
            </a:r>
            <a:r>
              <a:rPr lang="es" dirty="0"/>
              <a:t> … E</a:t>
            </a:r>
            <a:r>
              <a:rPr lang="es" baseline="-25000" dirty="0"/>
              <a:t>n</a:t>
            </a:r>
            <a:r>
              <a:rPr lang="es" dirty="0"/>
              <a:t>, si cada ocurrencia de cada una de estas entidades es también una ocurrencia de E</a:t>
            </a:r>
          </a:p>
          <a:p>
            <a:pPr marL="0" lvl="0" indent="0" algn="l" rtl="0">
              <a:spcBef>
                <a:spcPts val="0"/>
              </a:spcBef>
              <a:spcAft>
                <a:spcPts val="1600"/>
              </a:spcAft>
              <a:buNone/>
            </a:pPr>
            <a:r>
              <a:rPr lang="es-ES" sz="1800" b="1" i="0" u="none" strike="noStrike" baseline="0" dirty="0">
                <a:solidFill>
                  <a:srgbClr val="000000"/>
                </a:solidFill>
                <a:latin typeface="Arial" panose="020B0604020202020204" pitchFamily="34" charset="0"/>
              </a:rPr>
              <a:t>Las generalizaciones permiten especializar una entidad (</a:t>
            </a:r>
            <a:r>
              <a:rPr lang="es-ES" sz="1800" b="1" i="0" u="none" strike="noStrike" baseline="0" dirty="0" err="1">
                <a:solidFill>
                  <a:srgbClr val="000000"/>
                </a:solidFill>
                <a:latin typeface="Arial" panose="020B0604020202020204" pitchFamily="34" charset="0"/>
              </a:rPr>
              <a:t>supertipo</a:t>
            </a:r>
            <a:r>
              <a:rPr lang="es-ES" sz="1800" b="1" i="0" u="none" strike="noStrike" baseline="0" dirty="0">
                <a:solidFill>
                  <a:srgbClr val="000000"/>
                </a:solidFill>
                <a:latin typeface="Arial" panose="020B0604020202020204" pitchFamily="34" charset="0"/>
              </a:rPr>
              <a:t>) en subtipos, o lo que es lo mismo generalizar los subtipos en un </a:t>
            </a:r>
            <a:r>
              <a:rPr lang="es-ES" sz="1800" b="1" i="0" u="none" strike="noStrike" baseline="0" dirty="0" err="1">
                <a:solidFill>
                  <a:srgbClr val="000000"/>
                </a:solidFill>
                <a:latin typeface="Arial" panose="020B0604020202020204" pitchFamily="34" charset="0"/>
              </a:rPr>
              <a:t>supertipo</a:t>
            </a:r>
            <a:endParaRPr dirty="0"/>
          </a:p>
        </p:txBody>
      </p:sp>
      <p:pic>
        <p:nvPicPr>
          <p:cNvPr id="1026" name="Picture 2" descr="Resultado de imagen de ejemplos superclase bases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199" y="3046064"/>
            <a:ext cx="4391025" cy="1685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36" name="Google Shape;236;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t>Todas las propiedades de la entidad genérica E son heredadas por las subentidades. Además, cada subentidad tendrá sus propios atributos independientes de la generalización.</a:t>
            </a:r>
            <a:endParaRPr dirty="0"/>
          </a:p>
          <a:p>
            <a:pPr marL="0" lvl="0" indent="0" algn="just" rtl="0">
              <a:spcBef>
                <a:spcPts val="1600"/>
              </a:spcBef>
              <a:spcAft>
                <a:spcPts val="0"/>
              </a:spcAft>
              <a:buNone/>
            </a:pPr>
            <a:r>
              <a:rPr lang="es" dirty="0"/>
              <a:t>Las subentidades son </a:t>
            </a:r>
            <a:r>
              <a:rPr lang="es" b="1" dirty="0"/>
              <a:t>especializaciones</a:t>
            </a:r>
            <a:r>
              <a:rPr lang="es" dirty="0"/>
              <a:t> de la entidad general, se puede decir que las subentidades o subclases tienen una relación del tipo ES UN con la entidad padre o superclase</a:t>
            </a:r>
            <a:endParaRPr dirty="0"/>
          </a:p>
          <a:p>
            <a:pPr marL="0" lvl="0" indent="0" algn="just" rtl="0">
              <a:spcBef>
                <a:spcPts val="1600"/>
              </a:spcBef>
              <a:spcAft>
                <a:spcPts val="1600"/>
              </a:spcAft>
              <a:buNone/>
            </a:pPr>
            <a:r>
              <a:rPr lang="es" dirty="0"/>
              <a:t>La relación de generalización se representa mediante un triángulo isósceles pegado por debajo a la entidad de superclase</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6;p43"/>
          <p:cNvPicPr preferRelativeResize="0"/>
          <p:nvPr/>
        </p:nvPicPr>
        <p:blipFill>
          <a:blip r:embed="rId2">
            <a:alphaModFix/>
          </a:blip>
          <a:stretch>
            <a:fillRect/>
          </a:stretch>
        </p:blipFill>
        <p:spPr>
          <a:xfrm>
            <a:off x="4572000" y="292674"/>
            <a:ext cx="4176465" cy="4642879"/>
          </a:xfrm>
          <a:prstGeom prst="rect">
            <a:avLst/>
          </a:prstGeom>
          <a:noFill/>
          <a:ln>
            <a:noFill/>
          </a:ln>
        </p:spPr>
      </p:pic>
      <p:pic>
        <p:nvPicPr>
          <p:cNvPr id="3" name="Imagen 2">
            <a:extLst>
              <a:ext uri="{FF2B5EF4-FFF2-40B4-BE49-F238E27FC236}">
                <a16:creationId xmlns:a16="http://schemas.microsoft.com/office/drawing/2014/main" id="{0A3098A0-F99B-439E-BFBF-33ACCA243F96}"/>
              </a:ext>
            </a:extLst>
          </p:cNvPr>
          <p:cNvPicPr>
            <a:picLocks noChangeAspect="1"/>
          </p:cNvPicPr>
          <p:nvPr/>
        </p:nvPicPr>
        <p:blipFill>
          <a:blip r:embed="rId3"/>
          <a:stretch>
            <a:fillRect/>
          </a:stretch>
        </p:blipFill>
        <p:spPr>
          <a:xfrm>
            <a:off x="-24008" y="280084"/>
            <a:ext cx="3952875" cy="2667000"/>
          </a:xfrm>
          <a:prstGeom prst="rect">
            <a:avLst/>
          </a:prstGeom>
        </p:spPr>
      </p:pic>
    </p:spTree>
    <p:extLst>
      <p:ext uri="{BB962C8B-B14F-4D97-AF65-F5344CB8AC3E}">
        <p14:creationId xmlns:p14="http://schemas.microsoft.com/office/powerpoint/2010/main" val="3282467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25152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3.1 Generalización y especialización</a:t>
            </a:r>
            <a:endParaRPr dirty="0"/>
          </a:p>
        </p:txBody>
      </p:sp>
      <p:sp>
        <p:nvSpPr>
          <p:cNvPr id="242" name="Google Shape;242;p41"/>
          <p:cNvSpPr txBox="1">
            <a:spLocks noGrp="1"/>
          </p:cNvSpPr>
          <p:nvPr>
            <p:ph type="body" idx="1"/>
          </p:nvPr>
        </p:nvSpPr>
        <p:spPr>
          <a:xfrm>
            <a:off x="155850" y="1119010"/>
            <a:ext cx="8832300" cy="3943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Tipos de especialización:</a:t>
            </a:r>
          </a:p>
          <a:p>
            <a:pPr marL="0" lvl="0" indent="0" algn="l" rtl="0">
              <a:spcBef>
                <a:spcPts val="0"/>
              </a:spcBef>
              <a:spcAft>
                <a:spcPts val="0"/>
              </a:spcAft>
              <a:buNone/>
            </a:pPr>
            <a:endParaRPr lang="es" dirty="0"/>
          </a:p>
          <a:p>
            <a:r>
              <a:rPr lang="es" b="1" dirty="0">
                <a:hlinkClick r:id="rId3" action="ppaction://hlinksldjump"/>
              </a:rPr>
              <a:t>Exclusiva: </a:t>
            </a:r>
            <a:r>
              <a:rPr lang="es" dirty="0"/>
              <a:t>las ocurrencias de la superclase solo pueden estar en una subclase.</a:t>
            </a:r>
          </a:p>
          <a:p>
            <a:pPr marL="114300" indent="0">
              <a:buNone/>
            </a:pPr>
            <a:r>
              <a:rPr lang="es-ES" dirty="0"/>
              <a:t>      (el personal </a:t>
            </a:r>
            <a:r>
              <a:rPr lang="es-ES" b="1" dirty="0">
                <a:solidFill>
                  <a:srgbClr val="FF0000"/>
                </a:solidFill>
              </a:rPr>
              <a:t>no</a:t>
            </a:r>
            <a:r>
              <a:rPr lang="es-ES" dirty="0"/>
              <a:t> puede ser profesor y estudiante). </a:t>
            </a:r>
            <a:r>
              <a:rPr lang="es" dirty="0"/>
              <a:t> </a:t>
            </a:r>
            <a:endParaRPr dirty="0"/>
          </a:p>
          <a:p>
            <a:pPr>
              <a:spcBef>
                <a:spcPts val="1600"/>
              </a:spcBef>
            </a:pPr>
            <a:r>
              <a:rPr lang="es" b="1" dirty="0">
                <a:hlinkClick r:id="rId4" action="ppaction://hlinksldjump"/>
              </a:rPr>
              <a:t>Inclusiva</a:t>
            </a:r>
            <a:r>
              <a:rPr lang="es" dirty="0"/>
              <a:t>: pueden estar en varias a la vez </a:t>
            </a:r>
            <a:r>
              <a:rPr lang="es-ES" sz="1800" b="0" i="0" u="none" strike="noStrike" baseline="0" dirty="0">
                <a:solidFill>
                  <a:srgbClr val="000000"/>
                </a:solidFill>
                <a:latin typeface="Arial" panose="020B0604020202020204" pitchFamily="34" charset="0"/>
              </a:rPr>
              <a:t>(</a:t>
            </a:r>
            <a:r>
              <a:rPr lang="es-ES" dirty="0"/>
              <a:t>el personal puede ser profesor y estudiante). Ocurren cuando no hay dibujado un arco de exclusividad</a:t>
            </a:r>
            <a:endParaRPr lang="es" dirty="0"/>
          </a:p>
          <a:p>
            <a:pPr>
              <a:spcBef>
                <a:spcPts val="1600"/>
              </a:spcBef>
            </a:pPr>
            <a:r>
              <a:rPr lang="es-ES" sz="1800" b="1" dirty="0">
                <a:hlinkClick r:id="rId5" action="ppaction://hlinksldjump"/>
              </a:rPr>
              <a:t>Total:</a:t>
            </a:r>
            <a:r>
              <a:rPr lang="es-ES" sz="1800" dirty="0">
                <a:hlinkClick r:id="rId5" action="ppaction://hlinksldjump"/>
              </a:rPr>
              <a:t> </a:t>
            </a:r>
            <a:r>
              <a:rPr lang="es-ES" sz="1800" dirty="0"/>
              <a:t>una superclase tiene que materializarse obligatoriamente en una especialización.</a:t>
            </a:r>
            <a:r>
              <a:rPr lang="es-ES" sz="1800" b="0" i="0" u="none" strike="noStrike" baseline="0" dirty="0">
                <a:solidFill>
                  <a:srgbClr val="000000"/>
                </a:solidFill>
                <a:latin typeface="Arial" panose="020B0604020202020204" pitchFamily="34" charset="0"/>
              </a:rPr>
              <a:t> (</a:t>
            </a:r>
            <a:r>
              <a:rPr lang="es-ES" dirty="0"/>
              <a:t>no hay personal que no sea ni profesor, ni estudiante ni técnico). </a:t>
            </a:r>
            <a:endParaRPr lang="es-ES" sz="1800" dirty="0"/>
          </a:p>
          <a:p>
            <a:pPr>
              <a:spcBef>
                <a:spcPts val="1600"/>
              </a:spcBef>
            </a:pPr>
            <a:r>
              <a:rPr lang="es-ES" sz="1800" b="1" dirty="0">
                <a:hlinkClick r:id="rId5" action="ppaction://hlinksldjump"/>
              </a:rPr>
              <a:t>Parcial: </a:t>
            </a:r>
            <a:r>
              <a:rPr lang="es-ES" sz="1800" dirty="0"/>
              <a:t>la superclase </a:t>
            </a:r>
            <a:r>
              <a:rPr lang="es-ES" dirty="0"/>
              <a:t>puede materializarse en ninguna o en varias especializaciones. (hay personal que no es ni profesor, no estudiante ni técnico). </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48" name="Google Shape;248;p4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Tipos de especialización:</a:t>
            </a:r>
            <a:endParaRPr dirty="0"/>
          </a:p>
          <a:p>
            <a:pPr marL="457200" lvl="0" indent="-342900" algn="l" rtl="0">
              <a:spcBef>
                <a:spcPts val="1600"/>
              </a:spcBef>
              <a:spcAft>
                <a:spcPts val="0"/>
              </a:spcAft>
              <a:buSzPts val="1800"/>
              <a:buChar char="●"/>
            </a:pPr>
            <a:r>
              <a:rPr lang="es" b="1" dirty="0"/>
              <a:t>Especialización exclusiva: </a:t>
            </a:r>
            <a:r>
              <a:rPr lang="es" dirty="0"/>
              <a:t>cada materialización de una superclase en una subclase sólo puede materializarse en una subclase</a:t>
            </a:r>
            <a:endParaRPr dirty="0"/>
          </a:p>
          <a:p>
            <a:pPr marL="0" lvl="0" indent="0" algn="l" rtl="0">
              <a:spcBef>
                <a:spcPts val="1600"/>
              </a:spcBef>
              <a:spcAft>
                <a:spcPts val="1600"/>
              </a:spcAft>
              <a:buNone/>
            </a:pPr>
            <a:endParaRPr dirty="0"/>
          </a:p>
        </p:txBody>
      </p:sp>
      <p:pic>
        <p:nvPicPr>
          <p:cNvPr id="249" name="Google Shape;249;p42"/>
          <p:cNvPicPr preferRelativeResize="0"/>
          <p:nvPr/>
        </p:nvPicPr>
        <p:blipFill>
          <a:blip r:embed="rId3">
            <a:alphaModFix/>
          </a:blip>
          <a:stretch>
            <a:fillRect/>
          </a:stretch>
        </p:blipFill>
        <p:spPr>
          <a:xfrm>
            <a:off x="3127638" y="2346223"/>
            <a:ext cx="2888725" cy="2797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55" name="Google Shape;255;p4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dirty="0"/>
              <a:t>Especialización inclusiva o solapada</a:t>
            </a:r>
            <a:r>
              <a:rPr lang="es" dirty="0"/>
              <a:t>: puede materializarse en cualquiera de las subclases Ej. el empleado ejecutivo puede ser también comercial.</a:t>
            </a:r>
            <a:endParaRPr dirty="0"/>
          </a:p>
          <a:p>
            <a:pPr marL="0" indent="0">
              <a:spcBef>
                <a:spcPts val="1600"/>
              </a:spcBef>
              <a:buNone/>
            </a:pPr>
            <a:r>
              <a:rPr lang="es-ES" dirty="0">
                <a:solidFill>
                  <a:srgbClr val="FF0000"/>
                </a:solidFill>
              </a:rPr>
              <a:t>	No usa el arco</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pic>
        <p:nvPicPr>
          <p:cNvPr id="256" name="Google Shape;256;p43"/>
          <p:cNvPicPr preferRelativeResize="0"/>
          <p:nvPr/>
        </p:nvPicPr>
        <p:blipFill>
          <a:blip r:embed="rId3">
            <a:alphaModFix/>
          </a:blip>
          <a:stretch>
            <a:fillRect/>
          </a:stretch>
        </p:blipFill>
        <p:spPr>
          <a:xfrm>
            <a:off x="2987824" y="1851670"/>
            <a:ext cx="3380350" cy="3032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62" name="Google Shape;262;p4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dirty="0"/>
              <a:t>Especialización total: </a:t>
            </a:r>
            <a:r>
              <a:rPr lang="es" dirty="0"/>
              <a:t>se produce cuando la entidad superclase tiene que materializarse obligatoriamente en una de las especializaciones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s" dirty="0"/>
              <a:t>Exclusiva total</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s" dirty="0">
                <a:solidFill>
                  <a:srgbClr val="FF0000"/>
                </a:solidFill>
              </a:rPr>
              <a:t>¡CUIDADO! Es lo mismo pero con diferente notación: los arcos significan que es exclusiva y el trazo grueso o círculo antes de la especialización que es total</a:t>
            </a:r>
            <a:endParaRPr dirty="0">
              <a:solidFill>
                <a:srgbClr val="FF0000"/>
              </a:solidFill>
            </a:endParaRPr>
          </a:p>
        </p:txBody>
      </p:sp>
      <p:pic>
        <p:nvPicPr>
          <p:cNvPr id="263" name="Google Shape;263;p44"/>
          <p:cNvPicPr preferRelativeResize="0"/>
          <p:nvPr/>
        </p:nvPicPr>
        <p:blipFill>
          <a:blip r:embed="rId3">
            <a:alphaModFix/>
          </a:blip>
          <a:stretch>
            <a:fillRect/>
          </a:stretch>
        </p:blipFill>
        <p:spPr>
          <a:xfrm>
            <a:off x="1919287" y="2067694"/>
            <a:ext cx="5305425" cy="1666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3.1 Generalización y especialización</a:t>
            </a:r>
            <a:endParaRPr/>
          </a:p>
        </p:txBody>
      </p:sp>
      <p:sp>
        <p:nvSpPr>
          <p:cNvPr id="269" name="Google Shape;269;p4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b="1" dirty="0"/>
              <a:t>Especialización parcial: </a:t>
            </a:r>
            <a:r>
              <a:rPr lang="es" dirty="0"/>
              <a:t>la entidad superclase no tiene por qué materializarse en una de las especializaciones</a:t>
            </a:r>
            <a:endParaRPr dirty="0"/>
          </a:p>
          <a:p>
            <a:pPr marL="0" lvl="0" indent="0" algn="l" rtl="0">
              <a:spcBef>
                <a:spcPts val="1600"/>
              </a:spcBef>
              <a:spcAft>
                <a:spcPts val="0"/>
              </a:spcAft>
              <a:buNone/>
            </a:pPr>
            <a:endParaRPr dirty="0"/>
          </a:p>
          <a:p>
            <a:pPr marL="0" indent="0">
              <a:spcBef>
                <a:spcPts val="1600"/>
              </a:spcBef>
              <a:buNone/>
            </a:pPr>
            <a:r>
              <a:rPr lang="es-ES" dirty="0"/>
              <a:t>Exclusiva parcial</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pic>
        <p:nvPicPr>
          <p:cNvPr id="270" name="Google Shape;270;p45"/>
          <p:cNvPicPr preferRelativeResize="0"/>
          <p:nvPr/>
        </p:nvPicPr>
        <p:blipFill>
          <a:blip r:embed="rId3">
            <a:alphaModFix/>
          </a:blip>
          <a:stretch>
            <a:fillRect/>
          </a:stretch>
        </p:blipFill>
        <p:spPr>
          <a:xfrm>
            <a:off x="4932040" y="1563638"/>
            <a:ext cx="2888725" cy="2797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6C791-57A9-4137-9DA8-B11AE3BA8FAA}"/>
              </a:ext>
            </a:extLst>
          </p:cNvPr>
          <p:cNvSpPr>
            <a:spLocks noGrp="1"/>
          </p:cNvSpPr>
          <p:nvPr>
            <p:ph type="title"/>
          </p:nvPr>
        </p:nvSpPr>
        <p:spPr/>
        <p:txBody>
          <a:bodyPr>
            <a:normAutofit/>
          </a:bodyPr>
          <a:lstStyle/>
          <a:p>
            <a:r>
              <a:rPr lang="es-ES" dirty="0"/>
              <a:t>Ejemplos de relaciones ternarias</a:t>
            </a:r>
          </a:p>
        </p:txBody>
      </p:sp>
      <p:pic>
        <p:nvPicPr>
          <p:cNvPr id="5" name="Imagen 4">
            <a:extLst>
              <a:ext uri="{FF2B5EF4-FFF2-40B4-BE49-F238E27FC236}">
                <a16:creationId xmlns:a16="http://schemas.microsoft.com/office/drawing/2014/main" id="{79EFBA6B-3FDB-4CDB-8CAF-6A69E1D0AC24}"/>
              </a:ext>
            </a:extLst>
          </p:cNvPr>
          <p:cNvPicPr>
            <a:picLocks noChangeAspect="1"/>
          </p:cNvPicPr>
          <p:nvPr/>
        </p:nvPicPr>
        <p:blipFill>
          <a:blip r:embed="rId2"/>
          <a:stretch>
            <a:fillRect/>
          </a:stretch>
        </p:blipFill>
        <p:spPr>
          <a:xfrm>
            <a:off x="292284" y="1289050"/>
            <a:ext cx="3352800" cy="3143250"/>
          </a:xfrm>
          <a:prstGeom prst="rect">
            <a:avLst/>
          </a:prstGeom>
        </p:spPr>
      </p:pic>
      <p:pic>
        <p:nvPicPr>
          <p:cNvPr id="7" name="Imagen 6">
            <a:extLst>
              <a:ext uri="{FF2B5EF4-FFF2-40B4-BE49-F238E27FC236}">
                <a16:creationId xmlns:a16="http://schemas.microsoft.com/office/drawing/2014/main" id="{17DEE172-F1AB-4261-B564-3413957F4730}"/>
              </a:ext>
            </a:extLst>
          </p:cNvPr>
          <p:cNvPicPr>
            <a:picLocks noChangeAspect="1"/>
          </p:cNvPicPr>
          <p:nvPr/>
        </p:nvPicPr>
        <p:blipFill>
          <a:blip r:embed="rId3"/>
          <a:stretch>
            <a:fillRect/>
          </a:stretch>
        </p:blipFill>
        <p:spPr>
          <a:xfrm>
            <a:off x="4788024" y="1289050"/>
            <a:ext cx="3381375" cy="3257550"/>
          </a:xfrm>
          <a:prstGeom prst="rect">
            <a:avLst/>
          </a:prstGeom>
        </p:spPr>
      </p:pic>
    </p:spTree>
    <p:extLst>
      <p:ext uri="{BB962C8B-B14F-4D97-AF65-F5344CB8AC3E}">
        <p14:creationId xmlns:p14="http://schemas.microsoft.com/office/powerpoint/2010/main" val="2579467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6C791-57A9-4137-9DA8-B11AE3BA8FAA}"/>
              </a:ext>
            </a:extLst>
          </p:cNvPr>
          <p:cNvSpPr>
            <a:spLocks noGrp="1"/>
          </p:cNvSpPr>
          <p:nvPr>
            <p:ph type="title"/>
          </p:nvPr>
        </p:nvSpPr>
        <p:spPr/>
        <p:txBody>
          <a:bodyPr>
            <a:normAutofit/>
          </a:bodyPr>
          <a:lstStyle/>
          <a:p>
            <a:r>
              <a:rPr lang="es-ES" dirty="0"/>
              <a:t>Ejemplos de relaciones ternarias</a:t>
            </a:r>
          </a:p>
        </p:txBody>
      </p:sp>
      <p:pic>
        <p:nvPicPr>
          <p:cNvPr id="4" name="Imagen 3">
            <a:extLst>
              <a:ext uri="{FF2B5EF4-FFF2-40B4-BE49-F238E27FC236}">
                <a16:creationId xmlns:a16="http://schemas.microsoft.com/office/drawing/2014/main" id="{E01E7411-3377-4DEC-9FE0-8E70ECBC0A74}"/>
              </a:ext>
            </a:extLst>
          </p:cNvPr>
          <p:cNvPicPr>
            <a:picLocks noChangeAspect="1"/>
          </p:cNvPicPr>
          <p:nvPr/>
        </p:nvPicPr>
        <p:blipFill>
          <a:blip r:embed="rId2"/>
          <a:stretch>
            <a:fillRect/>
          </a:stretch>
        </p:blipFill>
        <p:spPr>
          <a:xfrm>
            <a:off x="36608" y="1218455"/>
            <a:ext cx="4857750" cy="3248025"/>
          </a:xfrm>
          <a:prstGeom prst="rect">
            <a:avLst/>
          </a:prstGeom>
        </p:spPr>
      </p:pic>
      <p:pic>
        <p:nvPicPr>
          <p:cNvPr id="8" name="Imagen 7">
            <a:extLst>
              <a:ext uri="{FF2B5EF4-FFF2-40B4-BE49-F238E27FC236}">
                <a16:creationId xmlns:a16="http://schemas.microsoft.com/office/drawing/2014/main" id="{FD3F9BF9-1FA3-4BC5-BE0B-FF153977924C}"/>
              </a:ext>
            </a:extLst>
          </p:cNvPr>
          <p:cNvPicPr>
            <a:picLocks noChangeAspect="1"/>
          </p:cNvPicPr>
          <p:nvPr/>
        </p:nvPicPr>
        <p:blipFill>
          <a:blip r:embed="rId3"/>
          <a:stretch>
            <a:fillRect/>
          </a:stretch>
        </p:blipFill>
        <p:spPr>
          <a:xfrm>
            <a:off x="5257775" y="1161306"/>
            <a:ext cx="3857625" cy="3362325"/>
          </a:xfrm>
          <a:prstGeom prst="rect">
            <a:avLst/>
          </a:prstGeom>
        </p:spPr>
      </p:pic>
    </p:spTree>
    <p:extLst>
      <p:ext uri="{BB962C8B-B14F-4D97-AF65-F5344CB8AC3E}">
        <p14:creationId xmlns:p14="http://schemas.microsoft.com/office/powerpoint/2010/main" val="93372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a:t>Introducción</a:t>
            </a:r>
            <a:endParaRPr/>
          </a:p>
        </p:txBody>
      </p:sp>
      <p:pic>
        <p:nvPicPr>
          <p:cNvPr id="5" name="Imagen 4">
            <a:extLst>
              <a:ext uri="{FF2B5EF4-FFF2-40B4-BE49-F238E27FC236}">
                <a16:creationId xmlns:a16="http://schemas.microsoft.com/office/drawing/2014/main" id="{66289F8E-80A8-47FF-93CD-808BA1329B4F}"/>
              </a:ext>
            </a:extLst>
          </p:cNvPr>
          <p:cNvPicPr>
            <a:picLocks noChangeAspect="1"/>
          </p:cNvPicPr>
          <p:nvPr/>
        </p:nvPicPr>
        <p:blipFill>
          <a:blip r:embed="rId3"/>
          <a:stretch>
            <a:fillRect/>
          </a:stretch>
        </p:blipFill>
        <p:spPr>
          <a:xfrm>
            <a:off x="1475656" y="915566"/>
            <a:ext cx="6480720" cy="3974686"/>
          </a:xfrm>
          <a:prstGeom prst="rect">
            <a:avLst/>
          </a:prstGeom>
        </p:spPr>
      </p:pic>
    </p:spTree>
    <p:extLst>
      <p:ext uri="{BB962C8B-B14F-4D97-AF65-F5344CB8AC3E}">
        <p14:creationId xmlns:p14="http://schemas.microsoft.com/office/powerpoint/2010/main" val="4282323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B31F8586-05D6-4FE3-82D3-8015AD2BC455}"/>
              </a:ext>
            </a:extLst>
          </p:cNvPr>
          <p:cNvSpPr txBox="1"/>
          <p:nvPr/>
        </p:nvSpPr>
        <p:spPr>
          <a:xfrm>
            <a:off x="395536" y="267494"/>
            <a:ext cx="8352928" cy="369332"/>
          </a:xfrm>
          <a:prstGeom prst="rect">
            <a:avLst/>
          </a:prstGeom>
          <a:noFill/>
        </p:spPr>
        <p:txBody>
          <a:bodyPr wrap="square">
            <a:spAutoFit/>
          </a:bodyPr>
          <a:lstStyle/>
          <a:p>
            <a:r>
              <a:rPr lang="es-ES" sz="1800" b="0" i="0" u="none" strike="noStrike" baseline="0" dirty="0">
                <a:solidFill>
                  <a:srgbClr val="000000"/>
                </a:solidFill>
                <a:latin typeface="Proxima Nova" panose="020B0604020202020204" charset="0"/>
              </a:rPr>
              <a:t>Transformación de una relación ternaria en varias relaciones binarias.</a:t>
            </a:r>
            <a:endParaRPr lang="es-ES" sz="1800" dirty="0">
              <a:latin typeface="Proxima Nova" panose="020B0604020202020204" charset="0"/>
            </a:endParaRPr>
          </a:p>
        </p:txBody>
      </p:sp>
      <p:pic>
        <p:nvPicPr>
          <p:cNvPr id="10" name="Imagen 9">
            <a:extLst>
              <a:ext uri="{FF2B5EF4-FFF2-40B4-BE49-F238E27FC236}">
                <a16:creationId xmlns:a16="http://schemas.microsoft.com/office/drawing/2014/main" id="{0AFB66A6-99F5-426F-B4BD-1E3D22A74662}"/>
              </a:ext>
            </a:extLst>
          </p:cNvPr>
          <p:cNvPicPr>
            <a:picLocks noChangeAspect="1"/>
          </p:cNvPicPr>
          <p:nvPr/>
        </p:nvPicPr>
        <p:blipFill>
          <a:blip r:embed="rId2"/>
          <a:stretch>
            <a:fillRect/>
          </a:stretch>
        </p:blipFill>
        <p:spPr>
          <a:xfrm>
            <a:off x="755576" y="1203598"/>
            <a:ext cx="7038936" cy="3354605"/>
          </a:xfrm>
          <a:prstGeom prst="rect">
            <a:avLst/>
          </a:prstGeom>
        </p:spPr>
      </p:pic>
    </p:spTree>
    <p:extLst>
      <p:ext uri="{BB962C8B-B14F-4D97-AF65-F5344CB8AC3E}">
        <p14:creationId xmlns:p14="http://schemas.microsoft.com/office/powerpoint/2010/main" val="3205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19672" y="843558"/>
            <a:ext cx="6192688" cy="3170099"/>
          </a:xfrm>
          <a:prstGeom prst="rect">
            <a:avLst/>
          </a:prstGeom>
          <a:noFill/>
        </p:spPr>
        <p:txBody>
          <a:bodyPr wrap="square" rtlCol="0">
            <a:spAutoFit/>
          </a:bodyPr>
          <a:lstStyle/>
          <a:p>
            <a:pPr algn="ctr"/>
            <a:r>
              <a:rPr lang="es-ES" sz="4000" dirty="0">
                <a:latin typeface="Elephant" pitchFamily="18" charset="0"/>
              </a:rPr>
              <a:t>¡SE ACABÓ EL TEMA 2! </a:t>
            </a:r>
          </a:p>
          <a:p>
            <a:pPr algn="ctr"/>
            <a:endParaRPr lang="es-ES" sz="4000" dirty="0">
              <a:latin typeface="Elephant" pitchFamily="18" charset="0"/>
            </a:endParaRPr>
          </a:p>
          <a:p>
            <a:pPr algn="ctr"/>
            <a:endParaRPr lang="es-ES" sz="4000" dirty="0">
              <a:latin typeface="Elephant" pitchFamily="18" charset="0"/>
            </a:endParaRPr>
          </a:p>
          <a:p>
            <a:pPr algn="ctr"/>
            <a:r>
              <a:rPr lang="es-ES" sz="4000" dirty="0">
                <a:latin typeface="Elephant" pitchFamily="18" charset="0"/>
              </a:rPr>
              <a:t>A POR EL 3…</a:t>
            </a:r>
          </a:p>
        </p:txBody>
      </p:sp>
    </p:spTree>
    <p:extLst>
      <p:ext uri="{BB962C8B-B14F-4D97-AF65-F5344CB8AC3E}">
        <p14:creationId xmlns:p14="http://schemas.microsoft.com/office/powerpoint/2010/main" val="188767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 Introducción</a:t>
            </a:r>
          </a:p>
        </p:txBody>
      </p:sp>
      <p:sp>
        <p:nvSpPr>
          <p:cNvPr id="3" name="2 Marcador de texto"/>
          <p:cNvSpPr>
            <a:spLocks noGrp="1"/>
          </p:cNvSpPr>
          <p:nvPr>
            <p:ph type="body" idx="1"/>
          </p:nvPr>
        </p:nvSpPr>
        <p:spPr/>
        <p:txBody>
          <a:bodyPr>
            <a:normAutofit/>
          </a:bodyPr>
          <a:lstStyle/>
          <a:p>
            <a:pPr marL="0" lvl="0" indent="0">
              <a:lnSpc>
                <a:spcPct val="100000"/>
              </a:lnSpc>
              <a:spcBef>
                <a:spcPts val="1600"/>
              </a:spcBef>
              <a:buNone/>
            </a:pPr>
            <a:r>
              <a:rPr lang="es-ES" dirty="0"/>
              <a:t>Hay tres tipos de modelado:</a:t>
            </a:r>
          </a:p>
          <a:p>
            <a:pPr marL="0" lvl="0" indent="0">
              <a:lnSpc>
                <a:spcPct val="100000"/>
              </a:lnSpc>
              <a:spcBef>
                <a:spcPts val="1600"/>
              </a:spcBef>
              <a:buNone/>
            </a:pPr>
            <a:r>
              <a:rPr lang="es-ES" b="1" dirty="0"/>
              <a:t>Modelo conceptual: </a:t>
            </a:r>
            <a:r>
              <a:rPr lang="es-ES" dirty="0"/>
              <a:t>potente para comunicarnos con el cliente. Veremos </a:t>
            </a:r>
            <a:r>
              <a:rPr lang="es-ES" b="1" dirty="0">
                <a:solidFill>
                  <a:srgbClr val="00B050"/>
                </a:solidFill>
              </a:rPr>
              <a:t>modelo E/R.</a:t>
            </a:r>
          </a:p>
          <a:p>
            <a:pPr marL="0" lvl="0" indent="0">
              <a:lnSpc>
                <a:spcPct val="100000"/>
              </a:lnSpc>
              <a:spcBef>
                <a:spcPts val="1600"/>
              </a:spcBef>
              <a:buNone/>
            </a:pPr>
            <a:r>
              <a:rPr lang="es-ES" b="1" dirty="0"/>
              <a:t>Modelo lógico: </a:t>
            </a:r>
            <a:r>
              <a:rPr lang="es-ES" dirty="0"/>
              <a:t>es más técnico y difícil de entender por el cliente. Depende de la implementación de la base de datos. Veremos el </a:t>
            </a:r>
            <a:r>
              <a:rPr lang="es-ES" b="1" dirty="0">
                <a:solidFill>
                  <a:srgbClr val="00B050"/>
                </a:solidFill>
              </a:rPr>
              <a:t>Modelo Relacional</a:t>
            </a:r>
            <a:r>
              <a:rPr lang="es-ES" dirty="0"/>
              <a:t>.</a:t>
            </a:r>
          </a:p>
          <a:p>
            <a:pPr marL="0" lvl="0" indent="0">
              <a:lnSpc>
                <a:spcPct val="100000"/>
              </a:lnSpc>
              <a:spcBef>
                <a:spcPts val="1600"/>
              </a:spcBef>
              <a:buNone/>
            </a:pPr>
            <a:r>
              <a:rPr lang="es-ES" b="1" dirty="0"/>
              <a:t>Modelo físico: </a:t>
            </a:r>
            <a:r>
              <a:rPr lang="es-ES" dirty="0"/>
              <a:t>es el resultado de aplicar un modelo lógico a un SGBD concreto. Está expresado en un lenguaje de programación de BB.DD., tipo SQL. Nosotros veremos la transformación del modelo Relacional en modelo físico </a:t>
            </a:r>
            <a:r>
              <a:rPr lang="es-ES" b="1" dirty="0">
                <a:solidFill>
                  <a:srgbClr val="00B050"/>
                </a:solidFill>
              </a:rPr>
              <a:t>a través del </a:t>
            </a:r>
            <a:r>
              <a:rPr lang="es-ES" b="1" dirty="0" err="1">
                <a:solidFill>
                  <a:srgbClr val="00B050"/>
                </a:solidFill>
              </a:rPr>
              <a:t>sublenguaje</a:t>
            </a:r>
            <a:r>
              <a:rPr lang="es-ES" b="1" dirty="0">
                <a:solidFill>
                  <a:srgbClr val="00B050"/>
                </a:solidFill>
              </a:rPr>
              <a:t> DDL de SQL</a:t>
            </a:r>
            <a:r>
              <a:rPr lang="es-ES" dirty="0"/>
              <a:t>.</a:t>
            </a:r>
          </a:p>
          <a:p>
            <a:endParaRPr lang="es-ES" dirty="0"/>
          </a:p>
        </p:txBody>
      </p:sp>
    </p:spTree>
    <p:extLst>
      <p:ext uri="{BB962C8B-B14F-4D97-AF65-F5344CB8AC3E}">
        <p14:creationId xmlns:p14="http://schemas.microsoft.com/office/powerpoint/2010/main" val="379058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6076950" y="290500"/>
            <a:ext cx="2755200" cy="456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Se negocia con el usuario el modelo conceptual</a:t>
            </a:r>
            <a:endParaRPr/>
          </a:p>
          <a:p>
            <a:pPr marL="457200" lvl="0" indent="-342900" algn="l" rtl="0">
              <a:spcBef>
                <a:spcPts val="0"/>
              </a:spcBef>
              <a:spcAft>
                <a:spcPts val="0"/>
              </a:spcAft>
              <a:buSzPts val="1800"/>
              <a:buAutoNum type="arabicPeriod"/>
            </a:pPr>
            <a:r>
              <a:rPr lang="es"/>
              <a:t>Más técnico que el anterior, suelen ser más difíciles de entender por los usuarios. Generalmente tiene traducción directa al modelo físico</a:t>
            </a:r>
            <a:endParaRPr/>
          </a:p>
          <a:p>
            <a:pPr marL="457200" lvl="0" indent="-342900" algn="l" rtl="0">
              <a:spcBef>
                <a:spcPts val="0"/>
              </a:spcBef>
              <a:spcAft>
                <a:spcPts val="0"/>
              </a:spcAft>
              <a:buSzPts val="1800"/>
              <a:buAutoNum type="arabicPeriod"/>
            </a:pPr>
            <a:r>
              <a:rPr lang="es"/>
              <a:t>Es el resultado de aplicar el modelo lógico a un SGBD concreto</a:t>
            </a:r>
            <a:endParaRPr/>
          </a:p>
        </p:txBody>
      </p:sp>
      <p:pic>
        <p:nvPicPr>
          <p:cNvPr id="81" name="Google Shape;81;p17"/>
          <p:cNvPicPr preferRelativeResize="0"/>
          <p:nvPr/>
        </p:nvPicPr>
        <p:blipFill>
          <a:blip r:embed="rId3">
            <a:alphaModFix/>
          </a:blip>
          <a:stretch>
            <a:fillRect/>
          </a:stretch>
        </p:blipFill>
        <p:spPr>
          <a:xfrm>
            <a:off x="0" y="290500"/>
            <a:ext cx="6076950" cy="456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upload.wikimedia.org/wikipedia/commons/f/f6/Ejemplo_Diagrama_E-R_extendid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28" name="AutoShape 4" descr="https://upload.wikimedia.org/wikipedia/commons/f/f6/Ejemplo_Diagrama_E-R_extendid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1" name="AutoShape 7" descr="Resultado de imagen de modelo relacion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 name="Picture 2" descr="Modelo entidad relación -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02" y="145225"/>
            <a:ext cx="3840361" cy="25660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desarrolloweb.com/articulos/images/programacion/modelo-entidad-relac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627534"/>
            <a:ext cx="3698776" cy="1189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sarrolloweb.com/articulos/images/programacion/paso-tabla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995686"/>
            <a:ext cx="3599334" cy="105753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23528" y="3435846"/>
            <a:ext cx="7488832" cy="1785104"/>
          </a:xfrm>
          <a:prstGeom prst="rect">
            <a:avLst/>
          </a:prstGeom>
          <a:noFill/>
        </p:spPr>
        <p:txBody>
          <a:bodyPr wrap="square" rtlCol="0">
            <a:spAutoFit/>
          </a:bodyPr>
          <a:lstStyle/>
          <a:p>
            <a:pPr>
              <a:lnSpc>
                <a:spcPct val="150000"/>
              </a:lnSpc>
            </a:pPr>
            <a:r>
              <a:rPr lang="es-ES" sz="1000" dirty="0" smtClean="0"/>
              <a:t>CREATE DATABASE instituto;</a:t>
            </a:r>
          </a:p>
          <a:p>
            <a:pPr>
              <a:lnSpc>
                <a:spcPct val="150000"/>
              </a:lnSpc>
            </a:pPr>
            <a:r>
              <a:rPr lang="es-ES" sz="1000" dirty="0" smtClean="0"/>
              <a:t>USE instituto;</a:t>
            </a:r>
          </a:p>
          <a:p>
            <a:pPr>
              <a:lnSpc>
                <a:spcPct val="150000"/>
              </a:lnSpc>
            </a:pPr>
            <a:r>
              <a:rPr lang="es-ES" sz="1000" dirty="0" smtClean="0"/>
              <a:t>CREATE TABLE alumnos(DNI CHAR(9) PRIMARY KEY, </a:t>
            </a:r>
            <a:r>
              <a:rPr lang="es-ES" sz="1000" dirty="0" err="1" smtClean="0"/>
              <a:t>nombre_alumno</a:t>
            </a:r>
            <a:r>
              <a:rPr lang="es-ES" sz="1000" dirty="0" smtClean="0"/>
              <a:t> VARCHAR(15));</a:t>
            </a:r>
          </a:p>
          <a:p>
            <a:pPr>
              <a:lnSpc>
                <a:spcPct val="150000"/>
              </a:lnSpc>
            </a:pPr>
            <a:r>
              <a:rPr lang="es-ES" sz="1000" dirty="0"/>
              <a:t>CREATE TABLE </a:t>
            </a:r>
            <a:r>
              <a:rPr lang="es-ES" sz="1000" dirty="0" smtClean="0"/>
              <a:t>clases (</a:t>
            </a:r>
            <a:r>
              <a:rPr lang="es-ES" sz="1000" dirty="0" err="1" smtClean="0"/>
              <a:t>Num_clase</a:t>
            </a:r>
            <a:r>
              <a:rPr lang="es-ES" sz="1000" dirty="0" smtClean="0"/>
              <a:t> INT </a:t>
            </a:r>
            <a:r>
              <a:rPr lang="es-ES" sz="1000" dirty="0"/>
              <a:t>PRIMARY KEY, </a:t>
            </a:r>
            <a:r>
              <a:rPr lang="es-ES" sz="1000" dirty="0" err="1" smtClean="0"/>
              <a:t>nombre_clase</a:t>
            </a:r>
            <a:r>
              <a:rPr lang="es-ES" sz="1000" dirty="0" smtClean="0"/>
              <a:t> </a:t>
            </a:r>
            <a:r>
              <a:rPr lang="es-ES" sz="1000" dirty="0"/>
              <a:t>VARCHAR(15</a:t>
            </a:r>
            <a:r>
              <a:rPr lang="es-ES" sz="1000" dirty="0" smtClean="0"/>
              <a:t>));</a:t>
            </a:r>
          </a:p>
          <a:p>
            <a:pPr>
              <a:lnSpc>
                <a:spcPct val="150000"/>
              </a:lnSpc>
            </a:pPr>
            <a:r>
              <a:rPr lang="es-ES" sz="1000" dirty="0"/>
              <a:t>CREATE TABLE </a:t>
            </a:r>
            <a:r>
              <a:rPr lang="es-ES" sz="1000" dirty="0" smtClean="0"/>
              <a:t>pertenece (DNI </a:t>
            </a:r>
            <a:r>
              <a:rPr lang="es-ES" sz="1000" dirty="0"/>
              <a:t>CHAR(9</a:t>
            </a:r>
            <a:r>
              <a:rPr lang="es-ES" sz="1000" dirty="0" smtClean="0"/>
              <a:t>), </a:t>
            </a:r>
            <a:r>
              <a:rPr lang="es-ES" sz="1000" dirty="0" err="1"/>
              <a:t>Num_clase</a:t>
            </a:r>
            <a:r>
              <a:rPr lang="es-ES" sz="1000" dirty="0"/>
              <a:t> </a:t>
            </a:r>
            <a:r>
              <a:rPr lang="es-ES" sz="1000" dirty="0" smtClean="0"/>
              <a:t>INT, PRIMARY KEY (DNI, </a:t>
            </a:r>
            <a:r>
              <a:rPr lang="es-ES" sz="1000" dirty="0" err="1" smtClean="0"/>
              <a:t>Num_clase</a:t>
            </a:r>
            <a:r>
              <a:rPr lang="es-ES" sz="1000" dirty="0" smtClean="0"/>
              <a:t>), FOREIGN KEY (DNI) REFERENCES alumnos (DNI), FOREIGN KEY (</a:t>
            </a:r>
            <a:r>
              <a:rPr lang="es-ES" sz="1000" dirty="0" err="1" smtClean="0"/>
              <a:t>Num_clase</a:t>
            </a:r>
            <a:r>
              <a:rPr lang="es-ES" sz="1000" dirty="0" smtClean="0"/>
              <a:t>) REFERENCES clases (</a:t>
            </a:r>
            <a:r>
              <a:rPr lang="es-ES" sz="1000" dirty="0" err="1" smtClean="0"/>
              <a:t>Num_clase</a:t>
            </a:r>
            <a:r>
              <a:rPr lang="es-ES" sz="1000" dirty="0" smtClean="0"/>
              <a:t>));</a:t>
            </a:r>
            <a:endParaRPr lang="es-ES" sz="1000" dirty="0"/>
          </a:p>
          <a:p>
            <a:endParaRPr lang="es-ES" sz="1000" dirty="0"/>
          </a:p>
          <a:p>
            <a:endParaRPr lang="es-E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Diagramas E/R</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Para representar el modelo conceptual se usará el </a:t>
            </a:r>
            <a:r>
              <a:rPr lang="es" b="1" dirty="0">
                <a:solidFill>
                  <a:srgbClr val="00B050"/>
                </a:solidFill>
              </a:rPr>
              <a:t>modelo Entidad/Relación</a:t>
            </a:r>
            <a:r>
              <a:rPr lang="es" dirty="0"/>
              <a:t>. Este modelo consiste en plasmar el resultado del análisis del problema mediante diagramas entidad-relación</a:t>
            </a:r>
            <a:endParaRPr dirty="0"/>
          </a:p>
          <a:p>
            <a:pPr marL="0" lvl="0" indent="0" algn="l" rtl="0">
              <a:spcBef>
                <a:spcPts val="1600"/>
              </a:spcBef>
              <a:spcAft>
                <a:spcPts val="1600"/>
              </a:spcAft>
              <a:buNone/>
            </a:pPr>
            <a:r>
              <a:rPr lang="es" dirty="0"/>
              <a:t>Estos diagramas fueron propuestos por Peter Chen a mediados de los años 70. La notación es muy sencilla para que los usuarios (no técnicos) puedan validar si el modelo propuesto se ajusta a sus necesidades</a:t>
            </a:r>
            <a:endParaRPr dirty="0"/>
          </a:p>
        </p:txBody>
      </p:sp>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TM04033925[[fn=Gota]]</Template>
  <TotalTime>1208</TotalTime>
  <Words>1940</Words>
  <Application>Microsoft Office PowerPoint</Application>
  <PresentationFormat>Presentación en pantalla (16:9)</PresentationFormat>
  <Paragraphs>220</Paragraphs>
  <Slides>51</Slides>
  <Notes>37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Elephant</vt:lpstr>
      <vt:lpstr>Tw Cen MT</vt:lpstr>
      <vt:lpstr>DejaVu Sans</vt:lpstr>
      <vt:lpstr>Wingdings</vt:lpstr>
      <vt:lpstr>Proxima Nova</vt:lpstr>
      <vt:lpstr>Arial</vt:lpstr>
      <vt:lpstr>Times New Roman</vt:lpstr>
      <vt:lpstr>Gota</vt:lpstr>
      <vt:lpstr>U.D. 02. Diseño conceptual. Modelo Entidad - Relación</vt:lpstr>
      <vt:lpstr>ÍNDICE</vt:lpstr>
      <vt:lpstr>Antes de empezar… </vt:lpstr>
      <vt:lpstr>Introducción</vt:lpstr>
      <vt:lpstr>Introducción</vt:lpstr>
      <vt:lpstr>1. Introducción</vt:lpstr>
      <vt:lpstr>Presentación de PowerPoint</vt:lpstr>
      <vt:lpstr>Presentación de PowerPoint</vt:lpstr>
      <vt:lpstr>2. Diagramas E/R</vt:lpstr>
      <vt:lpstr>2. Diagramas E/R</vt:lpstr>
      <vt:lpstr>2. Diagramas E/R</vt:lpstr>
      <vt:lpstr>2.1 Entidad</vt:lpstr>
      <vt:lpstr>2.1 Entidad</vt:lpstr>
      <vt:lpstr>2.1 Entidad</vt:lpstr>
      <vt:lpstr>2.2 Relación</vt:lpstr>
      <vt:lpstr>2.2 Relación</vt:lpstr>
      <vt:lpstr>2.2 Relación</vt:lpstr>
      <vt:lpstr>2.3 Participación</vt:lpstr>
      <vt:lpstr>Presentación de PowerPoint</vt:lpstr>
      <vt:lpstr>Presentación de PowerPoint</vt:lpstr>
      <vt:lpstr>2.4 Cardinalidad</vt:lpstr>
      <vt:lpstr>2.4 Cardinalidad Existen diferentes cardinalidades </vt:lpstr>
      <vt:lpstr>2.4 Cardinalidad</vt:lpstr>
      <vt:lpstr>Presentación de PowerPoint</vt:lpstr>
      <vt:lpstr>2.4 Cardinalidad</vt:lpstr>
      <vt:lpstr>Presentación de PowerPoint</vt:lpstr>
      <vt:lpstr>Presentación de PowerPoint</vt:lpstr>
      <vt:lpstr>2.5 Atributos y dominios</vt:lpstr>
      <vt:lpstr>2.5 Atributos y dominios</vt:lpstr>
      <vt:lpstr>Presentación de PowerPoint</vt:lpstr>
      <vt:lpstr>Presentación de PowerPoint</vt:lpstr>
      <vt:lpstr>2.5 Atributos y dominios</vt:lpstr>
      <vt:lpstr>2.6 Tipos de atributos</vt:lpstr>
      <vt:lpstr>Ver vídeo resumen</vt:lpstr>
      <vt:lpstr>2.7 Entidades débiles</vt:lpstr>
      <vt:lpstr>2.7 Entidades débiles</vt:lpstr>
      <vt:lpstr>Presentación de PowerPoint</vt:lpstr>
      <vt:lpstr>Presentación de PowerPoint</vt:lpstr>
      <vt:lpstr>3. El modelo E/R ampliado</vt:lpstr>
      <vt:lpstr>3.1 Generalización y especialización</vt:lpstr>
      <vt:lpstr>3.1 Generalización y especialización</vt:lpstr>
      <vt:lpstr>Presentación de PowerPoint</vt:lpstr>
      <vt:lpstr>3.1 Generalización y especialización</vt:lpstr>
      <vt:lpstr>3.1 Generalización y especialización</vt:lpstr>
      <vt:lpstr>3.1 Generalización y especialización</vt:lpstr>
      <vt:lpstr>3.1 Generalización y especialización</vt:lpstr>
      <vt:lpstr>3.1 Generalización y especialización</vt:lpstr>
      <vt:lpstr>Ejemplos de relaciones ternarias</vt:lpstr>
      <vt:lpstr>Ejemplos de relaciones ternarias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02. Diseño conceptual. Modelo Entidad - Relación</dc:title>
  <dc:creator>Usuario</dc:creator>
  <cp:lastModifiedBy>profesor</cp:lastModifiedBy>
  <cp:revision>42</cp:revision>
  <dcterms:modified xsi:type="dcterms:W3CDTF">2023-09-25T11:42:45Z</dcterms:modified>
</cp:coreProperties>
</file>