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60" r:id="rId17"/>
    <p:sldId id="272" r:id="rId18"/>
    <p:sldId id="273" r:id="rId19"/>
    <p:sldId id="274" r:id="rId20"/>
    <p:sldId id="275" r:id="rId21"/>
    <p:sldId id="276" r:id="rId22"/>
    <p:sldId id="277" r:id="rId23"/>
    <p:sldId id="279" r:id="rId24"/>
    <p:sldId id="278" r:id="rId25"/>
    <p:sldId id="294" r:id="rId26"/>
    <p:sldId id="280" r:id="rId27"/>
    <p:sldId id="281" r:id="rId28"/>
    <p:sldId id="283" r:id="rId29"/>
    <p:sldId id="284" r:id="rId30"/>
    <p:sldId id="285" r:id="rId31"/>
    <p:sldId id="286" r:id="rId32"/>
    <p:sldId id="288" r:id="rId33"/>
    <p:sldId id="295" r:id="rId34"/>
    <p:sldId id="296" r:id="rId35"/>
    <p:sldId id="297" r:id="rId36"/>
    <p:sldId id="298" r:id="rId37"/>
    <p:sldId id="299" r:id="rId38"/>
    <p:sldId id="300" r:id="rId39"/>
    <p:sldId id="301" r:id="rId40"/>
    <p:sldId id="282" r:id="rId41"/>
    <p:sldId id="289" r:id="rId42"/>
    <p:sldId id="290" r:id="rId43"/>
    <p:sldId id="291" r:id="rId44"/>
    <p:sldId id="292" r:id="rId45"/>
    <p:sldId id="29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175F0DA-B24E-459E-B3CD-F3562210E6B0}" type="datetimeFigureOut">
              <a:rPr lang="es-ES" smtClean="0"/>
              <a:t>23/11/2022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DC4BDA-53E6-46BD-AB52-26E1631C8A32}" type="slidenum">
              <a:rPr lang="es-ES" smtClean="0"/>
              <a:t>‹Nº›</a:t>
            </a:fld>
            <a:endParaRPr lang="es-ES"/>
          </a:p>
        </p:txBody>
      </p:sp>
    </p:spTree>
    <p:extLst>
      <p:ext uri="{BB962C8B-B14F-4D97-AF65-F5344CB8AC3E}">
        <p14:creationId xmlns:p14="http://schemas.microsoft.com/office/powerpoint/2010/main" val="331769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75F0DA-B24E-459E-B3CD-F3562210E6B0}" type="datetimeFigureOut">
              <a:rPr lang="es-ES" smtClean="0"/>
              <a:t>23/11/2022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410313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75F0DA-B24E-459E-B3CD-F3562210E6B0}" type="datetimeFigureOut">
              <a:rPr lang="es-ES" smtClean="0"/>
              <a:t>23/11/2022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401993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75F0DA-B24E-459E-B3CD-F3562210E6B0}" type="datetimeFigureOut">
              <a:rPr lang="es-ES" smtClean="0"/>
              <a:t>23/11/2022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188552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175F0DA-B24E-459E-B3CD-F3562210E6B0}" type="datetimeFigureOut">
              <a:rPr lang="es-ES" smtClean="0"/>
              <a:t>23/11/2022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DC4BDA-53E6-46BD-AB52-26E1631C8A32}" type="slidenum">
              <a:rPr lang="es-ES" smtClean="0"/>
              <a:t>‹Nº›</a:t>
            </a:fld>
            <a:endParaRPr lang="es-ES"/>
          </a:p>
        </p:txBody>
      </p:sp>
    </p:spTree>
    <p:extLst>
      <p:ext uri="{BB962C8B-B14F-4D97-AF65-F5344CB8AC3E}">
        <p14:creationId xmlns:p14="http://schemas.microsoft.com/office/powerpoint/2010/main" val="416037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75F0DA-B24E-459E-B3CD-F3562210E6B0}" type="datetimeFigureOut">
              <a:rPr lang="es-ES" smtClean="0"/>
              <a:t>23/11/2022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952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175F0DA-B24E-459E-B3CD-F3562210E6B0}" type="datetimeFigureOut">
              <a:rPr lang="es-ES" smtClean="0"/>
              <a:t>23/11/2022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425955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175F0DA-B24E-459E-B3CD-F3562210E6B0}" type="datetimeFigureOut">
              <a:rPr lang="es-ES" smtClean="0"/>
              <a:t>23/11/2022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368980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5F0DA-B24E-459E-B3CD-F3562210E6B0}" type="datetimeFigureOut">
              <a:rPr lang="es-ES" smtClean="0"/>
              <a:t>23/11/2022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112219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75F0DA-B24E-459E-B3CD-F3562210E6B0}" type="datetimeFigureOut">
              <a:rPr lang="es-ES" smtClean="0"/>
              <a:t>23/11/2022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198425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75F0DA-B24E-459E-B3CD-F3562210E6B0}" type="datetimeFigureOut">
              <a:rPr lang="es-ES" smtClean="0"/>
              <a:t>23/11/2022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DC4BDA-53E6-46BD-AB52-26E1631C8A32}" type="slidenum">
              <a:rPr lang="es-ES" smtClean="0"/>
              <a:t>‹Nº›</a:t>
            </a:fld>
            <a:endParaRPr lang="es-ES"/>
          </a:p>
        </p:txBody>
      </p:sp>
    </p:spTree>
    <p:extLst>
      <p:ext uri="{BB962C8B-B14F-4D97-AF65-F5344CB8AC3E}">
        <p14:creationId xmlns:p14="http://schemas.microsoft.com/office/powerpoint/2010/main" val="420078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75F0DA-B24E-459E-B3CD-F3562210E6B0}" type="datetimeFigureOut">
              <a:rPr lang="es-ES" smtClean="0"/>
              <a:t>23/11/2022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DC4BDA-53E6-46BD-AB52-26E1631C8A32}" type="slidenum">
              <a:rPr lang="es-ES" smtClean="0"/>
              <a:t>‹Nº›</a:t>
            </a:fld>
            <a:endParaRPr lang="es-ES"/>
          </a:p>
        </p:txBody>
      </p:sp>
    </p:spTree>
    <p:extLst>
      <p:ext uri="{BB962C8B-B14F-4D97-AF65-F5344CB8AC3E}">
        <p14:creationId xmlns:p14="http://schemas.microsoft.com/office/powerpoint/2010/main" val="2081015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F5D04-3829-4573-81CB-7CEBBD0F14EE}"/>
              </a:ext>
            </a:extLst>
          </p:cNvPr>
          <p:cNvSpPr>
            <a:spLocks noGrp="1"/>
          </p:cNvSpPr>
          <p:nvPr>
            <p:ph type="ctrTitle"/>
          </p:nvPr>
        </p:nvSpPr>
        <p:spPr>
          <a:xfrm>
            <a:off x="1524000" y="1722783"/>
            <a:ext cx="9144000" cy="1787180"/>
          </a:xfrm>
        </p:spPr>
        <p:txBody>
          <a:bodyPr>
            <a:normAutofit fontScale="90000"/>
          </a:bodyPr>
          <a:lstStyle/>
          <a:p>
            <a:r>
              <a:rPr lang="es-ES" b="1" dirty="0">
                <a:solidFill>
                  <a:srgbClr val="FF0000"/>
                </a:solidFill>
              </a:rPr>
              <a:t>TEMA 3 </a:t>
            </a:r>
            <a:br>
              <a:rPr lang="es-ES" b="1" dirty="0">
                <a:solidFill>
                  <a:srgbClr val="FF0000"/>
                </a:solidFill>
              </a:rPr>
            </a:br>
            <a:r>
              <a:rPr lang="es-ES" sz="4800" b="1" dirty="0">
                <a:solidFill>
                  <a:srgbClr val="FF0000"/>
                </a:solidFill>
              </a:rPr>
              <a:t>DISEÑO Y REALIZACIÓN DE PRUEBAS</a:t>
            </a:r>
          </a:p>
        </p:txBody>
      </p:sp>
      <p:sp>
        <p:nvSpPr>
          <p:cNvPr id="3" name="Subtítulo 2">
            <a:extLst>
              <a:ext uri="{FF2B5EF4-FFF2-40B4-BE49-F238E27FC236}">
                <a16:creationId xmlns:a16="http://schemas.microsoft.com/office/drawing/2014/main" id="{20BC5563-015D-46D7-9775-F3AB7325BEAC}"/>
              </a:ext>
            </a:extLst>
          </p:cNvPr>
          <p:cNvSpPr>
            <a:spLocks noGrp="1"/>
          </p:cNvSpPr>
          <p:nvPr>
            <p:ph type="subTitle" idx="1"/>
          </p:nvPr>
        </p:nvSpPr>
        <p:spPr/>
        <p:txBody>
          <a:bodyPr>
            <a:normAutofit lnSpcReduction="10000"/>
          </a:bodyPr>
          <a:lstStyle/>
          <a:p>
            <a:endParaRPr lang="es-ES" dirty="0"/>
          </a:p>
          <a:p>
            <a:r>
              <a:rPr lang="es-ES" sz="4000" dirty="0"/>
              <a:t>1º DAM</a:t>
            </a:r>
          </a:p>
        </p:txBody>
      </p:sp>
    </p:spTree>
    <p:extLst>
      <p:ext uri="{BB962C8B-B14F-4D97-AF65-F5344CB8AC3E}">
        <p14:creationId xmlns:p14="http://schemas.microsoft.com/office/powerpoint/2010/main" val="372714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1066800" y="81344"/>
            <a:ext cx="10058400" cy="1609344"/>
          </a:xfrm>
        </p:spPr>
        <p:txBody>
          <a:bodyPr>
            <a:normAutofit/>
          </a:bodyPr>
          <a:lstStyle/>
          <a:p>
            <a:r>
              <a:rPr lang="es-ES" sz="4000" b="1" dirty="0">
                <a:latin typeface="Berlin Sans FB Demi" panose="020E0802020502020306" pitchFamily="34" charset="0"/>
              </a:rPr>
              <a:t>3.2 Pruebas de integración.</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150361"/>
            <a:ext cx="10515600" cy="4802187"/>
          </a:xfrm>
        </p:spPr>
        <p:txBody>
          <a:bodyPr>
            <a:noAutofit/>
          </a:bodyPr>
          <a:lstStyle/>
          <a:p>
            <a:pPr marL="0" indent="0" algn="just">
              <a:buNone/>
            </a:pPr>
            <a:endParaRPr lang="es-ES" sz="2000" dirty="0"/>
          </a:p>
          <a:p>
            <a:pPr marL="0" indent="0" algn="just">
              <a:buNone/>
            </a:pPr>
            <a:r>
              <a:rPr lang="es-ES" sz="2000" dirty="0"/>
              <a:t>Se comprobará la interacción de los distintos módulos del programa. Hemos visto en la anterior prueba que los módulos pueden funcionar individualmente, pero en esta prueba donde realmente se comprueba que funcionan correctamente al tener que hacerlo de forma conjunta. </a:t>
            </a:r>
          </a:p>
          <a:p>
            <a:pPr marL="0" indent="0" algn="just">
              <a:buNone/>
            </a:pPr>
            <a:endParaRPr lang="es-ES" sz="2000" dirty="0"/>
          </a:p>
          <a:p>
            <a:pPr marL="0" indent="0" algn="just">
              <a:buNone/>
            </a:pPr>
            <a:r>
              <a:rPr lang="es-ES" sz="2000" dirty="0"/>
              <a:t>Podemos enfocarlo de dos formas distintas: </a:t>
            </a:r>
          </a:p>
          <a:p>
            <a:pPr marL="0" indent="0" algn="just">
              <a:buNone/>
            </a:pPr>
            <a:r>
              <a:rPr lang="es-ES" sz="2000" dirty="0"/>
              <a:t>1) </a:t>
            </a:r>
            <a:r>
              <a:rPr lang="es-ES" sz="2000" b="1" dirty="0"/>
              <a:t>Integración no incremental o </a:t>
            </a:r>
            <a:r>
              <a:rPr lang="es-ES" sz="2000" b="1" i="1" dirty="0" err="1"/>
              <a:t>big</a:t>
            </a:r>
            <a:r>
              <a:rPr lang="es-ES" sz="2000" b="1" i="1" dirty="0"/>
              <a:t> </a:t>
            </a:r>
            <a:r>
              <a:rPr lang="es-ES" sz="2000" b="1" i="1" dirty="0" err="1"/>
              <a:t>bang</a:t>
            </a:r>
            <a:r>
              <a:rPr lang="es-ES" sz="2000" i="1" dirty="0"/>
              <a:t>. </a:t>
            </a:r>
            <a:r>
              <a:rPr lang="es-ES" sz="2000" dirty="0"/>
              <a:t>Comprobación de cada módulo por separado y después se prueba de forma conjunta. Se detectan muchos errores y la corrección es difícil. </a:t>
            </a:r>
          </a:p>
          <a:p>
            <a:pPr marL="0" indent="0" algn="just">
              <a:buNone/>
            </a:pPr>
            <a:r>
              <a:rPr lang="es-ES" sz="2000" dirty="0"/>
              <a:t>2) </a:t>
            </a:r>
            <a:r>
              <a:rPr lang="es-ES" sz="2000" b="1" dirty="0"/>
              <a:t>Integración incrementa</a:t>
            </a:r>
            <a:r>
              <a:rPr lang="es-ES" sz="2000" dirty="0"/>
              <a:t>l. En este caso el programa se va creando y probando en pequeñas secciones por lo que localizar los fallos es más sencillo. En esta integración podemos optar por dos estrategias: </a:t>
            </a:r>
          </a:p>
          <a:p>
            <a:pPr marL="457200" lvl="1" indent="0">
              <a:buNone/>
            </a:pPr>
            <a:r>
              <a:rPr lang="es-ES" sz="2000" dirty="0"/>
              <a:t>a. Ascendente. Se comienza con los módulos más bajos del programa. </a:t>
            </a:r>
          </a:p>
          <a:p>
            <a:pPr marL="457200" lvl="1" indent="0">
              <a:buNone/>
            </a:pPr>
            <a:r>
              <a:rPr lang="es-ES" sz="2000" dirty="0"/>
              <a:t>b. Descendente. Se empieza por el módulo principal descendiendo por la jerarquía de control. </a:t>
            </a:r>
          </a:p>
          <a:p>
            <a:pPr marL="0" indent="0" algn="just">
              <a:buNone/>
            </a:pPr>
            <a:endParaRPr lang="es-ES" sz="2000" dirty="0"/>
          </a:p>
          <a:p>
            <a:pPr algn="just"/>
            <a:endParaRPr lang="es-ES" sz="2000" dirty="0"/>
          </a:p>
        </p:txBody>
      </p:sp>
    </p:spTree>
    <p:extLst>
      <p:ext uri="{BB962C8B-B14F-4D97-AF65-F5344CB8AC3E}">
        <p14:creationId xmlns:p14="http://schemas.microsoft.com/office/powerpoint/2010/main" val="252956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1066800" y="81344"/>
            <a:ext cx="10058400" cy="1609344"/>
          </a:xfrm>
        </p:spPr>
        <p:txBody>
          <a:bodyPr>
            <a:normAutofit/>
          </a:bodyPr>
          <a:lstStyle/>
          <a:p>
            <a:r>
              <a:rPr lang="es-ES" sz="4000" b="1" dirty="0">
                <a:latin typeface="Berlin Sans FB Demi" panose="020E0802020502020306" pitchFamily="34" charset="0"/>
              </a:rPr>
              <a:t>3.3.Pruebas de validación.</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164216"/>
            <a:ext cx="10515600" cy="4802187"/>
          </a:xfrm>
        </p:spPr>
        <p:txBody>
          <a:bodyPr>
            <a:noAutofit/>
          </a:bodyPr>
          <a:lstStyle/>
          <a:p>
            <a:pPr marL="0" indent="0" algn="just">
              <a:buNone/>
            </a:pPr>
            <a:endParaRPr lang="es-ES" sz="2000" dirty="0"/>
          </a:p>
          <a:p>
            <a:pPr marL="0" indent="0" algn="just">
              <a:buNone/>
            </a:pPr>
            <a:r>
              <a:rPr lang="es-ES" sz="2000" dirty="0"/>
              <a:t>Conseguiremos la prueba de validación cuando el programa funcione de acuerdo con las expectativas expuestas por el cliente y cuando, además, cumpla con lo indicado en el documento de especificación de requisitos del software o ERS. Se llevarán a cabo pruebas con la técnica de caja negra. Se podrán usar estas técnicas: </a:t>
            </a:r>
          </a:p>
          <a:p>
            <a:pPr marL="0" indent="0" algn="just">
              <a:buNone/>
            </a:pPr>
            <a:endParaRPr lang="es-ES" sz="2000" dirty="0"/>
          </a:p>
          <a:p>
            <a:pPr marL="0" indent="0" algn="just">
              <a:buNone/>
            </a:pPr>
            <a:r>
              <a:rPr lang="es-ES" sz="2000" dirty="0"/>
              <a:t>− </a:t>
            </a:r>
            <a:r>
              <a:rPr lang="es-ES" sz="2000" b="1" dirty="0"/>
              <a:t>Prueba Alfa</a:t>
            </a:r>
            <a:r>
              <a:rPr lang="es-ES" sz="2000" dirty="0"/>
              <a:t>: realizada por el cliente o usuario en el lugar de desarrollo. Usará el programa bajo la observación del desarrollador que irá registrando los errores y problemas de uso. </a:t>
            </a:r>
          </a:p>
          <a:p>
            <a:pPr marL="0" indent="0" algn="just">
              <a:buNone/>
            </a:pPr>
            <a:endParaRPr lang="es-ES" sz="2000" dirty="0"/>
          </a:p>
          <a:p>
            <a:pPr marL="0" indent="0" algn="just">
              <a:buNone/>
            </a:pPr>
            <a:r>
              <a:rPr lang="es-ES" sz="2000" dirty="0"/>
              <a:t>− </a:t>
            </a:r>
            <a:r>
              <a:rPr lang="es-ES" sz="2000" b="1" dirty="0"/>
              <a:t>Prueba Beta</a:t>
            </a:r>
            <a:r>
              <a:rPr lang="es-ES" sz="2000" dirty="0"/>
              <a:t>: realizada por los usuarios finales en su lugar de trabajo sin la presencia del desarrollador. En este caso será el usuario el que registre los errores y se los comunique al desarrollador para que realice las modificaciones correspondientes y cree una nueva versión del producto. </a:t>
            </a:r>
          </a:p>
          <a:p>
            <a:pPr marL="0" indent="0" algn="just">
              <a:buNone/>
            </a:pPr>
            <a:endParaRPr lang="es-ES" sz="2000" dirty="0"/>
          </a:p>
        </p:txBody>
      </p:sp>
    </p:spTree>
    <p:extLst>
      <p:ext uri="{BB962C8B-B14F-4D97-AF65-F5344CB8AC3E}">
        <p14:creationId xmlns:p14="http://schemas.microsoft.com/office/powerpoint/2010/main" val="103134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1066800" y="179832"/>
            <a:ext cx="10058400" cy="1609344"/>
          </a:xfrm>
        </p:spPr>
        <p:txBody>
          <a:bodyPr>
            <a:normAutofit/>
          </a:bodyPr>
          <a:lstStyle/>
          <a:p>
            <a:r>
              <a:rPr lang="es-ES" sz="4000" b="1" dirty="0">
                <a:latin typeface="Berlin Sans FB Demi" panose="020E0802020502020306" pitchFamily="34" charset="0"/>
              </a:rPr>
              <a:t>3.4 Pruebas de sistema.</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935182" y="1358179"/>
            <a:ext cx="10515600" cy="4802187"/>
          </a:xfrm>
        </p:spPr>
        <p:txBody>
          <a:bodyPr>
            <a:noAutofit/>
          </a:bodyPr>
          <a:lstStyle/>
          <a:p>
            <a:pPr marL="0" indent="0">
              <a:buNone/>
            </a:pPr>
            <a:endParaRPr lang="es-ES" sz="2000" dirty="0"/>
          </a:p>
          <a:p>
            <a:pPr marL="0" indent="0">
              <a:buNone/>
            </a:pPr>
            <a:r>
              <a:rPr lang="es-ES" sz="2000" dirty="0"/>
              <a:t>Esta prueba está formada por varias pruebas que tendrán como misión ejercitar en profundidad el software. Serán las siguientes: </a:t>
            </a:r>
          </a:p>
          <a:p>
            <a:pPr marL="0" indent="0">
              <a:buNone/>
            </a:pPr>
            <a:endParaRPr lang="es-ES" sz="2000" dirty="0"/>
          </a:p>
          <a:p>
            <a:pPr marL="0" indent="0">
              <a:buNone/>
            </a:pPr>
            <a:r>
              <a:rPr lang="es-ES" sz="2000" dirty="0"/>
              <a:t>− </a:t>
            </a:r>
            <a:r>
              <a:rPr lang="es-ES" sz="2000" b="1" dirty="0"/>
              <a:t>Prueba de recuperación: </a:t>
            </a:r>
            <a:r>
              <a:rPr lang="es-ES" sz="2000" dirty="0"/>
              <a:t>se fuerza el fallo del software y que la recuperación se realice correctamente. </a:t>
            </a:r>
          </a:p>
          <a:p>
            <a:pPr marL="0" indent="0">
              <a:buNone/>
            </a:pPr>
            <a:endParaRPr lang="es-ES" sz="2000" dirty="0"/>
          </a:p>
          <a:p>
            <a:pPr marL="0" indent="0">
              <a:buNone/>
            </a:pPr>
            <a:r>
              <a:rPr lang="es-ES" sz="2000" dirty="0"/>
              <a:t>− </a:t>
            </a:r>
            <a:r>
              <a:rPr lang="es-ES" sz="2000" b="1" dirty="0"/>
              <a:t>Prueba de seguridad: </a:t>
            </a:r>
            <a:r>
              <a:rPr lang="es-ES" sz="2000" dirty="0"/>
              <a:t>se comprueba que el sistema esté protegido frente a acciones ilegales. </a:t>
            </a:r>
          </a:p>
          <a:p>
            <a:pPr marL="0" indent="0">
              <a:buNone/>
            </a:pPr>
            <a:endParaRPr lang="es-ES" sz="2000" dirty="0"/>
          </a:p>
          <a:p>
            <a:pPr marL="0" indent="0">
              <a:buNone/>
            </a:pPr>
            <a:r>
              <a:rPr lang="es-ES" sz="2000" dirty="0"/>
              <a:t>− </a:t>
            </a:r>
            <a:r>
              <a:rPr lang="es-ES" sz="2000" b="1" dirty="0"/>
              <a:t>Prueba de resistencia (Stress). </a:t>
            </a:r>
            <a:r>
              <a:rPr lang="es-ES" sz="2000" dirty="0"/>
              <a:t>se realizan acciones que requieran una gran cantidad de recursos, máximo de memoria, etc. </a:t>
            </a:r>
          </a:p>
          <a:p>
            <a:pPr marL="0" indent="0" algn="just">
              <a:buNone/>
            </a:pPr>
            <a:endParaRPr lang="es-ES" sz="2000" dirty="0"/>
          </a:p>
        </p:txBody>
      </p:sp>
    </p:spTree>
    <p:extLst>
      <p:ext uri="{BB962C8B-B14F-4D97-AF65-F5344CB8AC3E}">
        <p14:creationId xmlns:p14="http://schemas.microsoft.com/office/powerpoint/2010/main" val="87696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945157" y="30833"/>
            <a:ext cx="10058400" cy="1609344"/>
          </a:xfrm>
        </p:spPr>
        <p:txBody>
          <a:bodyPr>
            <a:normAutofit/>
          </a:bodyPr>
          <a:lstStyle/>
          <a:p>
            <a:r>
              <a:rPr lang="es-ES" sz="4000" b="1" dirty="0">
                <a:latin typeface="Berlin Sans FB Demi" panose="020E0802020502020306" pitchFamily="34" charset="0"/>
              </a:rPr>
              <a:t>4. Documentación para las pruebas.</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690688"/>
            <a:ext cx="10515600" cy="4802187"/>
          </a:xfrm>
        </p:spPr>
        <p:txBody>
          <a:bodyPr>
            <a:noAutofit/>
          </a:bodyPr>
          <a:lstStyle/>
          <a:p>
            <a:pPr marL="0" indent="0">
              <a:buNone/>
            </a:pPr>
            <a:r>
              <a:rPr lang="es-ES" sz="2000" dirty="0" err="1"/>
              <a:t>Estandar</a:t>
            </a:r>
            <a:r>
              <a:rPr lang="es-ES" sz="2000" dirty="0"/>
              <a:t> IEE 829-1998 describe los documentos que pueden producirse en el proceso de las pruebas.</a:t>
            </a:r>
          </a:p>
          <a:p>
            <a:pPr marL="0" indent="0">
              <a:buNone/>
            </a:pPr>
            <a:endParaRPr lang="es-ES" sz="2000" dirty="0"/>
          </a:p>
          <a:p>
            <a:pPr algn="just">
              <a:buFont typeface="Calibri" panose="020F0502020204030204" pitchFamily="34" charset="0"/>
              <a:buChar char="₋"/>
            </a:pPr>
            <a:r>
              <a:rPr lang="es-ES" sz="2000" b="1" dirty="0"/>
              <a:t>Plan de pruebas. </a:t>
            </a:r>
            <a:r>
              <a:rPr lang="es-ES" sz="2000" dirty="0"/>
              <a:t>Alcance, enfoque, recursos y calendario. Elementos a probar, características, tareas a realizar y personal que las va a realizar.</a:t>
            </a:r>
          </a:p>
          <a:p>
            <a:pPr algn="just">
              <a:buFont typeface="Calibri" panose="020F0502020204030204" pitchFamily="34" charset="0"/>
              <a:buChar char="₋"/>
            </a:pPr>
            <a:r>
              <a:rPr lang="es-ES" sz="2000" b="1" dirty="0"/>
              <a:t>Especificaciones de las pruebas</a:t>
            </a:r>
            <a:r>
              <a:rPr lang="es-ES" sz="2000" dirty="0"/>
              <a:t>:</a:t>
            </a:r>
          </a:p>
          <a:p>
            <a:pPr lvl="1" algn="just"/>
            <a:r>
              <a:rPr lang="es-ES" sz="2000" dirty="0"/>
              <a:t>Especificaciones de diseño (requisitos, casos de prueba y procedimientos para llevarlos a cabo) </a:t>
            </a:r>
          </a:p>
          <a:p>
            <a:pPr lvl="1" algn="just"/>
            <a:r>
              <a:rPr lang="es-ES" sz="2000" dirty="0"/>
              <a:t>Especificaciones de casos de prueba (valores de entrada y resultados previstos)</a:t>
            </a:r>
          </a:p>
          <a:p>
            <a:pPr lvl="1" algn="just"/>
            <a:r>
              <a:rPr lang="es-ES" sz="2000" dirty="0"/>
              <a:t>Especificaciones de procedimientos de prueba (se identifican los pasos para hacer funcionar el sistema)</a:t>
            </a:r>
          </a:p>
          <a:p>
            <a:pPr algn="just">
              <a:buFont typeface="Calibri" panose="020F0502020204030204" pitchFamily="34" charset="0"/>
              <a:buChar char="₋"/>
            </a:pPr>
            <a:r>
              <a:rPr lang="es-ES" sz="2000" b="1" dirty="0"/>
              <a:t>Informes de pruebas</a:t>
            </a:r>
            <a:r>
              <a:rPr lang="es-ES" sz="2000" dirty="0"/>
              <a:t>: Informe que identifica los elementos que están siendo probados, un registro de las pruebas, informe de incidentes de prueba, informe resumen de las actividades de prueba.</a:t>
            </a:r>
          </a:p>
        </p:txBody>
      </p:sp>
    </p:spTree>
    <p:extLst>
      <p:ext uri="{BB962C8B-B14F-4D97-AF65-F5344CB8AC3E}">
        <p14:creationId xmlns:p14="http://schemas.microsoft.com/office/powerpoint/2010/main" val="122343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p:txBody>
          <a:bodyPr>
            <a:normAutofit/>
          </a:bodyPr>
          <a:lstStyle/>
          <a:p>
            <a:r>
              <a:rPr lang="es-ES" sz="4000" b="1" dirty="0">
                <a:latin typeface="Berlin Sans FB Demi" panose="020E0802020502020306" pitchFamily="34" charset="0"/>
              </a:rPr>
              <a:t>5. Pruebas de código.</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690688"/>
            <a:ext cx="10515600" cy="4802187"/>
          </a:xfrm>
        </p:spPr>
        <p:txBody>
          <a:bodyPr>
            <a:noAutofit/>
          </a:bodyPr>
          <a:lstStyle/>
          <a:p>
            <a:pPr marL="0" indent="0" algn="just">
              <a:lnSpc>
                <a:spcPct val="150000"/>
              </a:lnSpc>
              <a:buNone/>
            </a:pPr>
            <a:r>
              <a:rPr lang="es-ES" sz="2000"/>
              <a:t>Las pruebas de código consisten en la ejecución del programa para localizar errores. Se comienza para su ejecución con varias entradas y una serie de condiciones de ejecución, observamos y registramos los resultados para compararlos con los resultados que esperamos. Comprobaremos si el resultado es el esperado o no y por qué. </a:t>
            </a:r>
          </a:p>
          <a:p>
            <a:pPr marL="0" indent="0" algn="just">
              <a:lnSpc>
                <a:spcPct val="150000"/>
              </a:lnSpc>
              <a:buNone/>
            </a:pPr>
            <a:r>
              <a:rPr lang="es-ES" sz="2000"/>
              <a:t>Para este tipo de pruebas se mostrarán diferentes técnicas que van a depender del tipo de enfoque que queramos utilizar: de caja blanca o negra. </a:t>
            </a:r>
            <a:endParaRPr lang="es-ES" sz="2000" dirty="0"/>
          </a:p>
        </p:txBody>
      </p:sp>
    </p:spTree>
    <p:extLst>
      <p:ext uri="{BB962C8B-B14F-4D97-AF65-F5344CB8AC3E}">
        <p14:creationId xmlns:p14="http://schemas.microsoft.com/office/powerpoint/2010/main" val="152589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p:txBody>
          <a:bodyPr>
            <a:normAutofit/>
          </a:bodyPr>
          <a:lstStyle/>
          <a:p>
            <a:r>
              <a:rPr lang="es-ES" sz="4000" b="1" dirty="0">
                <a:latin typeface="Berlin Sans FB Demi" panose="020E0802020502020306" pitchFamily="34" charset="0"/>
              </a:rPr>
              <a:t>5.1 Prueba del camino básico.</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2103437"/>
            <a:ext cx="10515600" cy="1325563"/>
          </a:xfrm>
        </p:spPr>
        <p:txBody>
          <a:bodyPr>
            <a:noAutofit/>
          </a:bodyPr>
          <a:lstStyle/>
          <a:p>
            <a:pPr marL="0" indent="0" algn="just">
              <a:lnSpc>
                <a:spcPct val="100000"/>
              </a:lnSpc>
              <a:buNone/>
            </a:pPr>
            <a:r>
              <a:rPr lang="es-ES" sz="2000" dirty="0"/>
              <a:t>Es una técnica de prueba de caja blanca que permite al desarrollador obtener una </a:t>
            </a:r>
            <a:r>
              <a:rPr lang="es-ES" sz="2000" b="1" dirty="0"/>
              <a:t>medida de la complejidad de nuestro sistema </a:t>
            </a:r>
            <a:r>
              <a:rPr lang="es-ES" sz="2000" dirty="0"/>
              <a:t>y usarla como guía para la </a:t>
            </a:r>
            <a:r>
              <a:rPr lang="es-ES" sz="2000" u="sng" dirty="0"/>
              <a:t>definición de un conjunto básico de caminos de ejecución</a:t>
            </a:r>
            <a:r>
              <a:rPr lang="es-ES" sz="2000" dirty="0"/>
              <a:t>. Para obtener esta medida de complejidad utilizaremos la </a:t>
            </a:r>
            <a:r>
              <a:rPr lang="es-ES" sz="2000" b="1" dirty="0"/>
              <a:t>técnica de representación de grafo de flujo.</a:t>
            </a:r>
          </a:p>
          <a:p>
            <a:pPr marL="0" indent="0" algn="just">
              <a:lnSpc>
                <a:spcPct val="100000"/>
              </a:lnSpc>
              <a:buNone/>
            </a:pPr>
            <a:r>
              <a:rPr lang="es-ES" sz="2000" b="1" dirty="0"/>
              <a:t> </a:t>
            </a:r>
          </a:p>
        </p:txBody>
      </p:sp>
      <p:pic>
        <p:nvPicPr>
          <p:cNvPr id="1028" name="Picture 4" descr="Resultado de imagen de GRAFO DE FLUJO PRUEBAS">
            <a:extLst>
              <a:ext uri="{FF2B5EF4-FFF2-40B4-BE49-F238E27FC236}">
                <a16:creationId xmlns:a16="http://schemas.microsoft.com/office/drawing/2014/main" id="{B66585BF-B3FE-4B9E-89CF-91038DFD7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164" y="4155863"/>
            <a:ext cx="6795672" cy="202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262C0009-8BD3-4CF1-9093-52F7F9F2AB79}"/>
              </a:ext>
            </a:extLst>
          </p:cNvPr>
          <p:cNvPicPr>
            <a:picLocks noChangeAspect="1"/>
          </p:cNvPicPr>
          <p:nvPr/>
        </p:nvPicPr>
        <p:blipFill>
          <a:blip r:embed="rId2"/>
          <a:stretch>
            <a:fillRect/>
          </a:stretch>
        </p:blipFill>
        <p:spPr>
          <a:xfrm>
            <a:off x="193723" y="196166"/>
            <a:ext cx="4580193" cy="1732165"/>
          </a:xfrm>
          <a:prstGeom prst="rect">
            <a:avLst/>
          </a:prstGeom>
        </p:spPr>
      </p:pic>
      <p:pic>
        <p:nvPicPr>
          <p:cNvPr id="12" name="Imagen 11">
            <a:extLst>
              <a:ext uri="{FF2B5EF4-FFF2-40B4-BE49-F238E27FC236}">
                <a16:creationId xmlns:a16="http://schemas.microsoft.com/office/drawing/2014/main" id="{E948B775-432C-4AE3-9DC8-0C5F30A3503B}"/>
              </a:ext>
            </a:extLst>
          </p:cNvPr>
          <p:cNvPicPr>
            <a:picLocks noChangeAspect="1"/>
          </p:cNvPicPr>
          <p:nvPr/>
        </p:nvPicPr>
        <p:blipFill>
          <a:blip r:embed="rId3"/>
          <a:stretch>
            <a:fillRect/>
          </a:stretch>
        </p:blipFill>
        <p:spPr>
          <a:xfrm>
            <a:off x="686859" y="2089846"/>
            <a:ext cx="4580194" cy="2205236"/>
          </a:xfrm>
          <a:prstGeom prst="rect">
            <a:avLst/>
          </a:prstGeom>
        </p:spPr>
      </p:pic>
      <p:pic>
        <p:nvPicPr>
          <p:cNvPr id="13" name="Imagen 12">
            <a:extLst>
              <a:ext uri="{FF2B5EF4-FFF2-40B4-BE49-F238E27FC236}">
                <a16:creationId xmlns:a16="http://schemas.microsoft.com/office/drawing/2014/main" id="{BF01B322-A5EA-4AFE-AD7D-E2DDDECAA4EE}"/>
              </a:ext>
            </a:extLst>
          </p:cNvPr>
          <p:cNvPicPr>
            <a:picLocks noChangeAspect="1"/>
          </p:cNvPicPr>
          <p:nvPr/>
        </p:nvPicPr>
        <p:blipFill>
          <a:blip r:embed="rId4"/>
          <a:stretch>
            <a:fillRect/>
          </a:stretch>
        </p:blipFill>
        <p:spPr>
          <a:xfrm>
            <a:off x="930182" y="4456598"/>
            <a:ext cx="4336871" cy="2205236"/>
          </a:xfrm>
          <a:prstGeom prst="rect">
            <a:avLst/>
          </a:prstGeom>
        </p:spPr>
      </p:pic>
      <p:pic>
        <p:nvPicPr>
          <p:cNvPr id="14" name="Imagen 13">
            <a:extLst>
              <a:ext uri="{FF2B5EF4-FFF2-40B4-BE49-F238E27FC236}">
                <a16:creationId xmlns:a16="http://schemas.microsoft.com/office/drawing/2014/main" id="{3EC12EA7-9C00-437D-8C53-8F893B9FBFEA}"/>
              </a:ext>
            </a:extLst>
          </p:cNvPr>
          <p:cNvPicPr>
            <a:picLocks noChangeAspect="1"/>
          </p:cNvPicPr>
          <p:nvPr/>
        </p:nvPicPr>
        <p:blipFill>
          <a:blip r:embed="rId5"/>
          <a:stretch>
            <a:fillRect/>
          </a:stretch>
        </p:blipFill>
        <p:spPr>
          <a:xfrm>
            <a:off x="5826332" y="178916"/>
            <a:ext cx="5106711" cy="2596689"/>
          </a:xfrm>
          <a:prstGeom prst="rect">
            <a:avLst/>
          </a:prstGeom>
        </p:spPr>
      </p:pic>
      <p:pic>
        <p:nvPicPr>
          <p:cNvPr id="15" name="Imagen 14">
            <a:extLst>
              <a:ext uri="{FF2B5EF4-FFF2-40B4-BE49-F238E27FC236}">
                <a16:creationId xmlns:a16="http://schemas.microsoft.com/office/drawing/2014/main" id="{4B1C8B82-54AF-4EC0-88C6-C2B5AC7E99FF}"/>
              </a:ext>
            </a:extLst>
          </p:cNvPr>
          <p:cNvPicPr>
            <a:picLocks noChangeAspect="1"/>
          </p:cNvPicPr>
          <p:nvPr/>
        </p:nvPicPr>
        <p:blipFill>
          <a:blip r:embed="rId6"/>
          <a:stretch>
            <a:fillRect/>
          </a:stretch>
        </p:blipFill>
        <p:spPr>
          <a:xfrm>
            <a:off x="6339323" y="3103566"/>
            <a:ext cx="5165818" cy="3455810"/>
          </a:xfrm>
          <a:prstGeom prst="rect">
            <a:avLst/>
          </a:prstGeom>
        </p:spPr>
      </p:pic>
    </p:spTree>
    <p:extLst>
      <p:ext uri="{BB962C8B-B14F-4D97-AF65-F5344CB8AC3E}">
        <p14:creationId xmlns:p14="http://schemas.microsoft.com/office/powerpoint/2010/main" val="75278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p:txBody>
          <a:bodyPr>
            <a:normAutofit/>
          </a:bodyPr>
          <a:lstStyle/>
          <a:p>
            <a:r>
              <a:rPr lang="es-ES" sz="4000" b="1" dirty="0">
                <a:latin typeface="Berlin Sans FB Demi" panose="020E0802020502020306" pitchFamily="34" charset="0"/>
              </a:rPr>
              <a:t>5.1 Prueba del camino básico.</a:t>
            </a:r>
          </a:p>
        </p:txBody>
      </p:sp>
      <p:sp>
        <p:nvSpPr>
          <p:cNvPr id="3" name="Marcador de contenido 2">
            <a:extLst>
              <a:ext uri="{FF2B5EF4-FFF2-40B4-BE49-F238E27FC236}">
                <a16:creationId xmlns:a16="http://schemas.microsoft.com/office/drawing/2014/main" id="{08266E85-16B5-4216-A2FF-B2A0BED6BF01}"/>
              </a:ext>
            </a:extLst>
          </p:cNvPr>
          <p:cNvSpPr>
            <a:spLocks noGrp="1"/>
          </p:cNvSpPr>
          <p:nvPr>
            <p:ph idx="1"/>
          </p:nvPr>
        </p:nvSpPr>
        <p:spPr/>
        <p:txBody>
          <a:bodyPr>
            <a:normAutofit fontScale="92500" lnSpcReduction="10000"/>
          </a:bodyPr>
          <a:lstStyle/>
          <a:p>
            <a:pPr marL="0" indent="0" algn="just">
              <a:lnSpc>
                <a:spcPct val="100000"/>
              </a:lnSpc>
              <a:buNone/>
            </a:pPr>
            <a:r>
              <a:rPr lang="es-ES" sz="2000" b="1" dirty="0"/>
              <a:t>NOTACIÓN DE GRAFO DE FLUJO</a:t>
            </a:r>
          </a:p>
          <a:p>
            <a:pPr marL="0" indent="0" algn="just">
              <a:buNone/>
            </a:pPr>
            <a:r>
              <a:rPr lang="es-ES" sz="2000" dirty="0"/>
              <a:t>Cada círculo va a representar una o más sentencias, sin bifurcaciones, en pseudocódigo o código fuente. Se numerarán en el diagrama de flujo cada símbolo y los finales de las estructuras, aunque no tenga ningún símbolo. </a:t>
            </a:r>
          </a:p>
          <a:p>
            <a:pPr marL="0" indent="0" algn="just">
              <a:buNone/>
            </a:pPr>
            <a:r>
              <a:rPr lang="es-ES" sz="2000" dirty="0"/>
              <a:t>En el grafo de flujo, </a:t>
            </a:r>
            <a:r>
              <a:rPr lang="es-ES" sz="2000" b="1" dirty="0"/>
              <a:t>cada círculo se llamará </a:t>
            </a:r>
            <a:r>
              <a:rPr lang="es-ES" sz="2000" b="1" i="1" dirty="0"/>
              <a:t>nodo</a:t>
            </a:r>
            <a:r>
              <a:rPr lang="es-ES" sz="2000" dirty="0"/>
              <a:t>. Va a representar a una o más sentencias procedimentales. Uno solo podrá corresponder con una secuencia de símbolos. </a:t>
            </a:r>
          </a:p>
          <a:p>
            <a:pPr marL="0" indent="0" algn="just">
              <a:buNone/>
            </a:pPr>
            <a:r>
              <a:rPr lang="es-ES" sz="2000" dirty="0"/>
              <a:t>Las </a:t>
            </a:r>
            <a:r>
              <a:rPr lang="es-ES" sz="2000" b="1" dirty="0"/>
              <a:t>flechas </a:t>
            </a:r>
            <a:r>
              <a:rPr lang="es-ES" sz="2000" dirty="0"/>
              <a:t>del grafo de flujo se llaman </a:t>
            </a:r>
            <a:r>
              <a:rPr lang="es-ES" sz="2000" b="1" i="1" dirty="0"/>
              <a:t>aristas o enlaces </a:t>
            </a:r>
            <a:r>
              <a:rPr lang="es-ES" sz="2000" dirty="0"/>
              <a:t>y representan el flujo de control. Terminarán en un nodo, aunque este no tenga ninguna sentencia procedimental. </a:t>
            </a:r>
          </a:p>
          <a:p>
            <a:pPr marL="0" indent="0" algn="just">
              <a:buNone/>
            </a:pPr>
            <a:r>
              <a:rPr lang="es-ES" sz="2000" dirty="0"/>
              <a:t>Las </a:t>
            </a:r>
            <a:r>
              <a:rPr lang="es-ES" sz="2000" b="1" i="1" dirty="0"/>
              <a:t>regiones </a:t>
            </a:r>
            <a:r>
              <a:rPr lang="es-ES" sz="2000" b="1" dirty="0"/>
              <a:t>son áreas </a:t>
            </a:r>
            <a:r>
              <a:rPr lang="es-ES" sz="2000" dirty="0"/>
              <a:t>que estarán delimitadas por aristas y nodos. Cabe destacar que el área exterior del nodo es otra región más. </a:t>
            </a:r>
          </a:p>
          <a:p>
            <a:pPr marL="0" indent="0" algn="just">
              <a:buNone/>
            </a:pPr>
            <a:r>
              <a:rPr lang="es-ES" sz="2000" dirty="0"/>
              <a:t>El </a:t>
            </a:r>
            <a:r>
              <a:rPr lang="es-ES" sz="2000" b="1" i="1" dirty="0"/>
              <a:t>nodo predicado </a:t>
            </a:r>
            <a:r>
              <a:rPr lang="es-ES" sz="2000" dirty="0"/>
              <a:t>contendrá una condición y su principal característica es que </a:t>
            </a:r>
            <a:r>
              <a:rPr lang="es-ES" sz="2000" b="1" dirty="0"/>
              <a:t>salen dos o más nodos de él</a:t>
            </a:r>
            <a:r>
              <a:rPr lang="es-ES" sz="2000" dirty="0"/>
              <a:t>. Solo de estos nodos podrán salir dos aristas. </a:t>
            </a:r>
            <a:endParaRPr lang="es-ES" sz="2000" b="1" dirty="0"/>
          </a:p>
          <a:p>
            <a:pPr algn="just"/>
            <a:endParaRPr lang="es-ES" dirty="0"/>
          </a:p>
        </p:txBody>
      </p:sp>
    </p:spTree>
    <p:extLst>
      <p:ext uri="{BB962C8B-B14F-4D97-AF65-F5344CB8AC3E}">
        <p14:creationId xmlns:p14="http://schemas.microsoft.com/office/powerpoint/2010/main" val="125599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p:txBody>
          <a:bodyPr>
            <a:noAutofit/>
          </a:bodyPr>
          <a:lstStyle/>
          <a:p>
            <a:r>
              <a:rPr lang="es-ES" sz="3600" b="1" dirty="0">
                <a:latin typeface="Berlin Sans FB Demi" panose="020E0802020502020306" pitchFamily="34" charset="0"/>
              </a:rPr>
              <a:t>5.1 Prueba del camino básico. GRAFO DE FLUJO</a:t>
            </a:r>
            <a:br>
              <a:rPr lang="es-ES" sz="3600" b="1" dirty="0">
                <a:latin typeface="Berlin Sans FB Demi" panose="020E0802020502020306" pitchFamily="34" charset="0"/>
              </a:rPr>
            </a:br>
            <a:endParaRPr lang="es-ES" sz="3600" b="1" dirty="0">
              <a:latin typeface="Berlin Sans FB Demi" panose="020E0802020502020306" pitchFamily="34" charset="0"/>
            </a:endParaRPr>
          </a:p>
        </p:txBody>
      </p:sp>
      <p:pic>
        <p:nvPicPr>
          <p:cNvPr id="6" name="Imagen 5">
            <a:extLst>
              <a:ext uri="{FF2B5EF4-FFF2-40B4-BE49-F238E27FC236}">
                <a16:creationId xmlns:a16="http://schemas.microsoft.com/office/drawing/2014/main" id="{86405974-C948-4544-9AA8-501D78A30425}"/>
              </a:ext>
            </a:extLst>
          </p:cNvPr>
          <p:cNvPicPr>
            <a:picLocks noChangeAspect="1"/>
          </p:cNvPicPr>
          <p:nvPr/>
        </p:nvPicPr>
        <p:blipFill>
          <a:blip r:embed="rId2"/>
          <a:stretch>
            <a:fillRect/>
          </a:stretch>
        </p:blipFill>
        <p:spPr>
          <a:xfrm>
            <a:off x="1049335" y="1690688"/>
            <a:ext cx="4230614" cy="4957349"/>
          </a:xfrm>
          <a:prstGeom prst="rect">
            <a:avLst/>
          </a:prstGeom>
        </p:spPr>
      </p:pic>
      <p:pic>
        <p:nvPicPr>
          <p:cNvPr id="7" name="Imagen 6">
            <a:extLst>
              <a:ext uri="{FF2B5EF4-FFF2-40B4-BE49-F238E27FC236}">
                <a16:creationId xmlns:a16="http://schemas.microsoft.com/office/drawing/2014/main" id="{428CDA90-527B-4C5D-A266-BDDD680AF5A4}"/>
              </a:ext>
            </a:extLst>
          </p:cNvPr>
          <p:cNvPicPr>
            <a:picLocks noChangeAspect="1"/>
          </p:cNvPicPr>
          <p:nvPr/>
        </p:nvPicPr>
        <p:blipFill>
          <a:blip r:embed="rId3"/>
          <a:stretch>
            <a:fillRect/>
          </a:stretch>
        </p:blipFill>
        <p:spPr>
          <a:xfrm>
            <a:off x="6912053" y="1690688"/>
            <a:ext cx="3464399" cy="4971416"/>
          </a:xfrm>
          <a:prstGeom prst="rect">
            <a:avLst/>
          </a:prstGeom>
        </p:spPr>
      </p:pic>
    </p:spTree>
    <p:extLst>
      <p:ext uri="{BB962C8B-B14F-4D97-AF65-F5344CB8AC3E}">
        <p14:creationId xmlns:p14="http://schemas.microsoft.com/office/powerpoint/2010/main" val="87070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p:txBody>
          <a:bodyPr>
            <a:normAutofit fontScale="90000"/>
          </a:bodyPr>
          <a:lstStyle/>
          <a:p>
            <a:r>
              <a:rPr lang="es-ES" sz="4000" b="1" dirty="0">
                <a:latin typeface="Berlin Sans FB Demi" panose="020E0802020502020306" pitchFamily="34" charset="0"/>
              </a:rPr>
              <a:t>5.1 Prueba del camino básico. GRAFO DE FLUJO</a:t>
            </a:r>
            <a:br>
              <a:rPr lang="es-ES" sz="4000" b="1" dirty="0">
                <a:latin typeface="Berlin Sans FB Demi" panose="020E0802020502020306" pitchFamily="34" charset="0"/>
              </a:rPr>
            </a:br>
            <a:endParaRPr lang="es-ES" sz="4000" b="1" dirty="0">
              <a:latin typeface="Berlin Sans FB Demi" panose="020E0802020502020306" pitchFamily="34" charset="0"/>
            </a:endParaRPr>
          </a:p>
        </p:txBody>
      </p:sp>
      <p:pic>
        <p:nvPicPr>
          <p:cNvPr id="2" name="Imagen 1">
            <a:extLst>
              <a:ext uri="{FF2B5EF4-FFF2-40B4-BE49-F238E27FC236}">
                <a16:creationId xmlns:a16="http://schemas.microsoft.com/office/drawing/2014/main" id="{FDEE6FBD-510F-414A-B7BB-1CA8911581AE}"/>
              </a:ext>
            </a:extLst>
          </p:cNvPr>
          <p:cNvPicPr>
            <a:picLocks noChangeAspect="1"/>
          </p:cNvPicPr>
          <p:nvPr/>
        </p:nvPicPr>
        <p:blipFill>
          <a:blip r:embed="rId2"/>
          <a:stretch>
            <a:fillRect/>
          </a:stretch>
        </p:blipFill>
        <p:spPr>
          <a:xfrm>
            <a:off x="1186026" y="1549079"/>
            <a:ext cx="3197860" cy="5308921"/>
          </a:xfrm>
          <a:prstGeom prst="rect">
            <a:avLst/>
          </a:prstGeom>
        </p:spPr>
      </p:pic>
      <p:pic>
        <p:nvPicPr>
          <p:cNvPr id="3" name="Imagen 2">
            <a:extLst>
              <a:ext uri="{FF2B5EF4-FFF2-40B4-BE49-F238E27FC236}">
                <a16:creationId xmlns:a16="http://schemas.microsoft.com/office/drawing/2014/main" id="{EB49D11E-2A17-4C64-9C1B-518D9F4BC8EA}"/>
              </a:ext>
            </a:extLst>
          </p:cNvPr>
          <p:cNvPicPr>
            <a:picLocks noChangeAspect="1"/>
          </p:cNvPicPr>
          <p:nvPr/>
        </p:nvPicPr>
        <p:blipFill>
          <a:blip r:embed="rId3"/>
          <a:stretch>
            <a:fillRect/>
          </a:stretch>
        </p:blipFill>
        <p:spPr>
          <a:xfrm>
            <a:off x="6653277" y="1549079"/>
            <a:ext cx="2835280" cy="5331622"/>
          </a:xfrm>
          <a:prstGeom prst="rect">
            <a:avLst/>
          </a:prstGeom>
        </p:spPr>
      </p:pic>
    </p:spTree>
    <p:extLst>
      <p:ext uri="{BB962C8B-B14F-4D97-AF65-F5344CB8AC3E}">
        <p14:creationId xmlns:p14="http://schemas.microsoft.com/office/powerpoint/2010/main" val="251811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8AEA5-60D8-45DA-89E8-136F4A220441}"/>
              </a:ext>
            </a:extLst>
          </p:cNvPr>
          <p:cNvSpPr>
            <a:spLocks noGrp="1"/>
          </p:cNvSpPr>
          <p:nvPr>
            <p:ph type="title"/>
          </p:nvPr>
        </p:nvSpPr>
        <p:spPr>
          <a:xfrm>
            <a:off x="838200" y="365126"/>
            <a:ext cx="10515600" cy="801066"/>
          </a:xfrm>
        </p:spPr>
        <p:txBody>
          <a:bodyPr>
            <a:normAutofit fontScale="90000"/>
          </a:bodyPr>
          <a:lstStyle/>
          <a:p>
            <a:pPr algn="ctr"/>
            <a:r>
              <a:rPr lang="es-ES" dirty="0"/>
              <a:t>Índice</a:t>
            </a:r>
          </a:p>
        </p:txBody>
      </p:sp>
      <p:sp>
        <p:nvSpPr>
          <p:cNvPr id="3" name="Marcador de contenido 2">
            <a:extLst>
              <a:ext uri="{FF2B5EF4-FFF2-40B4-BE49-F238E27FC236}">
                <a16:creationId xmlns:a16="http://schemas.microsoft.com/office/drawing/2014/main" id="{59978EC2-9EBB-4B4A-9D79-3E141D8F830A}"/>
              </a:ext>
            </a:extLst>
          </p:cNvPr>
          <p:cNvSpPr>
            <a:spLocks noGrp="1"/>
          </p:cNvSpPr>
          <p:nvPr>
            <p:ph idx="1"/>
          </p:nvPr>
        </p:nvSpPr>
        <p:spPr>
          <a:xfrm>
            <a:off x="838200" y="2154168"/>
            <a:ext cx="10515600" cy="3286539"/>
          </a:xfrm>
        </p:spPr>
        <p:txBody>
          <a:bodyPr>
            <a:normAutofit lnSpcReduction="10000"/>
          </a:bodyPr>
          <a:lstStyle/>
          <a:p>
            <a:pPr marL="514350" indent="-514350">
              <a:buFont typeface="+mj-lt"/>
              <a:buAutoNum type="arabicPeriod"/>
            </a:pPr>
            <a:r>
              <a:rPr lang="es-ES" sz="2000" dirty="0"/>
              <a:t>Introducción.</a:t>
            </a:r>
          </a:p>
          <a:p>
            <a:pPr marL="514350" indent="-514350">
              <a:buFont typeface="+mj-lt"/>
              <a:buAutoNum type="arabicPeriod"/>
            </a:pPr>
            <a:r>
              <a:rPr lang="es-ES" sz="2000" dirty="0"/>
              <a:t>Técnicas de diseño de casos de prueba: Pruebas de caja  blanca y de caja negra.</a:t>
            </a:r>
          </a:p>
          <a:p>
            <a:pPr marL="514350" indent="-514350">
              <a:buFont typeface="+mj-lt"/>
              <a:buAutoNum type="arabicPeriod"/>
            </a:pPr>
            <a:r>
              <a:rPr lang="es-ES" sz="2000" dirty="0"/>
              <a:t>Estrategias de prueba del software: Pruebas de unidad, integración, validación y sistema.</a:t>
            </a:r>
          </a:p>
          <a:p>
            <a:pPr marL="514350" indent="-514350">
              <a:buFont typeface="+mj-lt"/>
              <a:buAutoNum type="arabicPeriod"/>
            </a:pPr>
            <a:r>
              <a:rPr lang="es-ES" sz="2000" dirty="0"/>
              <a:t>Documentación para las pruebas.</a:t>
            </a:r>
          </a:p>
          <a:p>
            <a:pPr marL="514350" indent="-514350">
              <a:buFont typeface="+mj-lt"/>
              <a:buAutoNum type="arabicPeriod"/>
            </a:pPr>
            <a:r>
              <a:rPr lang="es-ES" sz="2000" dirty="0"/>
              <a:t>Pruebas de código: Camino Básico. Partición o clases de equivalencia. Análisis de valores límite.</a:t>
            </a:r>
          </a:p>
          <a:p>
            <a:pPr marL="514350" indent="-514350">
              <a:buFont typeface="+mj-lt"/>
              <a:buAutoNum type="arabicPeriod"/>
            </a:pPr>
            <a:r>
              <a:rPr lang="es-ES" sz="2000" dirty="0"/>
              <a:t>Herramientas de depuración.</a:t>
            </a:r>
          </a:p>
          <a:p>
            <a:pPr marL="514350" indent="-514350">
              <a:buFont typeface="+mj-lt"/>
              <a:buAutoNum type="arabicPeriod"/>
            </a:pPr>
            <a:r>
              <a:rPr lang="es-ES" sz="2000" dirty="0"/>
              <a:t>Pruebas unitarias de JUNIT</a:t>
            </a:r>
            <a:r>
              <a:rPr lang="es-ES" sz="2400" dirty="0"/>
              <a:t>.</a:t>
            </a:r>
          </a:p>
          <a:p>
            <a:pPr marL="514350" indent="-514350">
              <a:buAutoNum type="arabicPeriod"/>
            </a:pPr>
            <a:endParaRPr lang="es-ES" dirty="0"/>
          </a:p>
        </p:txBody>
      </p:sp>
    </p:spTree>
    <p:extLst>
      <p:ext uri="{BB962C8B-B14F-4D97-AF65-F5344CB8AC3E}">
        <p14:creationId xmlns:p14="http://schemas.microsoft.com/office/powerpoint/2010/main" val="199539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p:txBody>
          <a:bodyPr>
            <a:normAutofit/>
          </a:bodyPr>
          <a:lstStyle/>
          <a:p>
            <a:r>
              <a:rPr lang="es-ES" sz="4000" b="1" dirty="0">
                <a:latin typeface="Berlin Sans FB Demi" panose="020E0802020502020306" pitchFamily="34" charset="0"/>
              </a:rPr>
              <a:t>Complejidad </a:t>
            </a:r>
            <a:r>
              <a:rPr lang="es-ES" sz="4000" b="1" dirty="0" err="1">
                <a:latin typeface="Berlin Sans FB Demi" panose="020E0802020502020306" pitchFamily="34" charset="0"/>
              </a:rPr>
              <a:t>Ciclomática</a:t>
            </a:r>
            <a:r>
              <a:rPr lang="es-ES" sz="4000" b="1" dirty="0">
                <a:latin typeface="Berlin Sans FB Demi" panose="020E0802020502020306" pitchFamily="34" charset="0"/>
              </a:rPr>
              <a:t>.</a:t>
            </a:r>
          </a:p>
        </p:txBody>
      </p:sp>
      <p:sp>
        <p:nvSpPr>
          <p:cNvPr id="5" name="CuadroTexto 4">
            <a:extLst>
              <a:ext uri="{FF2B5EF4-FFF2-40B4-BE49-F238E27FC236}">
                <a16:creationId xmlns:a16="http://schemas.microsoft.com/office/drawing/2014/main" id="{584B1067-6C5A-4AB5-B5E6-711EBC86C5A9}"/>
              </a:ext>
            </a:extLst>
          </p:cNvPr>
          <p:cNvSpPr txBox="1"/>
          <p:nvPr/>
        </p:nvSpPr>
        <p:spPr>
          <a:xfrm>
            <a:off x="838200" y="1506895"/>
            <a:ext cx="10717696" cy="4985980"/>
          </a:xfrm>
          <a:prstGeom prst="rect">
            <a:avLst/>
          </a:prstGeom>
          <a:noFill/>
        </p:spPr>
        <p:txBody>
          <a:bodyPr wrap="square" rtlCol="0">
            <a:spAutoFit/>
          </a:bodyPr>
          <a:lstStyle/>
          <a:p>
            <a:pPr algn="just"/>
            <a:r>
              <a:rPr lang="es-ES" sz="2000" dirty="0"/>
              <a:t>Métrica del software que nos proporciona una medida cuantitativa de la complejidad lógica de un programa. Nos establecerá el número de casos de prueba que deberán ejecutarse para que las sentencias sean ejecutadas al menos una vez. </a:t>
            </a:r>
          </a:p>
          <a:p>
            <a:pPr algn="just"/>
            <a:endParaRPr lang="es-ES" sz="2000" dirty="0"/>
          </a:p>
          <a:p>
            <a:r>
              <a:rPr lang="es-ES" dirty="0"/>
              <a:t>La complejidad </a:t>
            </a:r>
            <a:r>
              <a:rPr lang="es-ES" dirty="0" err="1"/>
              <a:t>ciclomática</a:t>
            </a:r>
            <a:r>
              <a:rPr lang="es-ES" dirty="0"/>
              <a:t> V(G) se podrá calcular de</a:t>
            </a:r>
          </a:p>
          <a:p>
            <a:r>
              <a:rPr lang="es-ES" dirty="0"/>
              <a:t>3 formas: </a:t>
            </a:r>
          </a:p>
          <a:p>
            <a:r>
              <a:rPr lang="es-ES" dirty="0"/>
              <a:t>1) V(G) = Número de regiones del grafo </a:t>
            </a:r>
          </a:p>
          <a:p>
            <a:r>
              <a:rPr lang="es-ES" dirty="0"/>
              <a:t>2) V(G) = Aristas – Nodos + 2 </a:t>
            </a:r>
          </a:p>
          <a:p>
            <a:r>
              <a:rPr lang="es-ES" dirty="0"/>
              <a:t>3) V(G) = Nodos predicado + 1 </a:t>
            </a:r>
          </a:p>
          <a:p>
            <a:endParaRPr lang="es-ES" dirty="0"/>
          </a:p>
          <a:p>
            <a:r>
              <a:rPr lang="es-ES" dirty="0"/>
              <a:t>Se establecerán los siguientes valores de referencia: </a:t>
            </a:r>
            <a:endParaRPr lang="es-ES" sz="2000" dirty="0"/>
          </a:p>
          <a:p>
            <a:pPr algn="just"/>
            <a:endParaRPr lang="es-ES" sz="2000" dirty="0"/>
          </a:p>
          <a:p>
            <a:pPr algn="just"/>
            <a:r>
              <a:rPr lang="es-ES" dirty="0"/>
              <a:t>El valor V(G) nos va a dar el número de caminos independientes del conjunto básico de un programa. Un camino independiente será un camino en el cual se introducirán nuevas sentencias de proceso o una condición. Referente a los diagramas de flujo, estarán constituidos por al menos una arista que no ha sido recorrida anteriormente a la definición del camino. </a:t>
            </a:r>
            <a:endParaRPr lang="es-ES" sz="2000" dirty="0"/>
          </a:p>
          <a:p>
            <a:pPr algn="just"/>
            <a:endParaRPr lang="es-ES" sz="2000" dirty="0"/>
          </a:p>
        </p:txBody>
      </p:sp>
      <p:pic>
        <p:nvPicPr>
          <p:cNvPr id="6" name="Imagen 5">
            <a:extLst>
              <a:ext uri="{FF2B5EF4-FFF2-40B4-BE49-F238E27FC236}">
                <a16:creationId xmlns:a16="http://schemas.microsoft.com/office/drawing/2014/main" id="{7A642132-2178-4EF9-9783-7CDBD89C73E9}"/>
              </a:ext>
            </a:extLst>
          </p:cNvPr>
          <p:cNvPicPr>
            <a:picLocks noChangeAspect="1"/>
          </p:cNvPicPr>
          <p:nvPr/>
        </p:nvPicPr>
        <p:blipFill>
          <a:blip r:embed="rId2"/>
          <a:stretch>
            <a:fillRect/>
          </a:stretch>
        </p:blipFill>
        <p:spPr>
          <a:xfrm>
            <a:off x="5957455" y="2179199"/>
            <a:ext cx="5699775" cy="2807136"/>
          </a:xfrm>
          <a:prstGeom prst="rect">
            <a:avLst/>
          </a:prstGeom>
        </p:spPr>
      </p:pic>
    </p:spTree>
    <p:extLst>
      <p:ext uri="{BB962C8B-B14F-4D97-AF65-F5344CB8AC3E}">
        <p14:creationId xmlns:p14="http://schemas.microsoft.com/office/powerpoint/2010/main" val="80469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a:xfrm>
            <a:off x="838200" y="365125"/>
            <a:ext cx="10515600" cy="967755"/>
          </a:xfrm>
        </p:spPr>
        <p:txBody>
          <a:bodyPr>
            <a:normAutofit/>
          </a:bodyPr>
          <a:lstStyle/>
          <a:p>
            <a:r>
              <a:rPr lang="es-ES" sz="4000" b="1" dirty="0">
                <a:latin typeface="Berlin Sans FB Demi" panose="020E0802020502020306" pitchFamily="34" charset="0"/>
              </a:rPr>
              <a:t>Complejidad </a:t>
            </a:r>
            <a:r>
              <a:rPr lang="es-ES" sz="4000" b="1" dirty="0" err="1">
                <a:latin typeface="Berlin Sans FB Demi" panose="020E0802020502020306" pitchFamily="34" charset="0"/>
              </a:rPr>
              <a:t>Ciclomática</a:t>
            </a:r>
            <a:r>
              <a:rPr lang="es-ES" sz="4000" b="1" dirty="0">
                <a:latin typeface="Berlin Sans FB Demi" panose="020E0802020502020306" pitchFamily="34" charset="0"/>
              </a:rPr>
              <a:t>.</a:t>
            </a:r>
          </a:p>
        </p:txBody>
      </p:sp>
      <p:sp>
        <p:nvSpPr>
          <p:cNvPr id="5" name="CuadroTexto 4">
            <a:extLst>
              <a:ext uri="{FF2B5EF4-FFF2-40B4-BE49-F238E27FC236}">
                <a16:creationId xmlns:a16="http://schemas.microsoft.com/office/drawing/2014/main" id="{584B1067-6C5A-4AB5-B5E6-711EBC86C5A9}"/>
              </a:ext>
            </a:extLst>
          </p:cNvPr>
          <p:cNvSpPr txBox="1"/>
          <p:nvPr/>
        </p:nvSpPr>
        <p:spPr>
          <a:xfrm>
            <a:off x="838200" y="1161253"/>
            <a:ext cx="10717696" cy="400110"/>
          </a:xfrm>
          <a:prstGeom prst="rect">
            <a:avLst/>
          </a:prstGeom>
          <a:noFill/>
        </p:spPr>
        <p:txBody>
          <a:bodyPr wrap="square" rtlCol="0">
            <a:spAutoFit/>
          </a:bodyPr>
          <a:lstStyle/>
          <a:p>
            <a:pPr algn="just"/>
            <a:r>
              <a:rPr lang="es-ES" sz="2000" dirty="0"/>
              <a:t>Calcular la complejidad </a:t>
            </a:r>
            <a:r>
              <a:rPr lang="es-ES" sz="2000" dirty="0" err="1"/>
              <a:t>ciclomática</a:t>
            </a:r>
            <a:r>
              <a:rPr lang="es-ES" sz="2000" dirty="0"/>
              <a:t> de los ejemplos anteriores.</a:t>
            </a:r>
          </a:p>
        </p:txBody>
      </p:sp>
      <p:pic>
        <p:nvPicPr>
          <p:cNvPr id="7" name="Imagen 6">
            <a:extLst>
              <a:ext uri="{FF2B5EF4-FFF2-40B4-BE49-F238E27FC236}">
                <a16:creationId xmlns:a16="http://schemas.microsoft.com/office/drawing/2014/main" id="{39C77B83-F5B1-4404-9B00-3A9B7B122B1B}"/>
              </a:ext>
            </a:extLst>
          </p:cNvPr>
          <p:cNvPicPr>
            <a:picLocks noChangeAspect="1"/>
          </p:cNvPicPr>
          <p:nvPr/>
        </p:nvPicPr>
        <p:blipFill>
          <a:blip r:embed="rId2"/>
          <a:stretch>
            <a:fillRect/>
          </a:stretch>
        </p:blipFill>
        <p:spPr>
          <a:xfrm>
            <a:off x="2957318" y="1561363"/>
            <a:ext cx="3508345" cy="5034479"/>
          </a:xfrm>
          <a:prstGeom prst="rect">
            <a:avLst/>
          </a:prstGeom>
        </p:spPr>
      </p:pic>
      <p:pic>
        <p:nvPicPr>
          <p:cNvPr id="8" name="Imagen 7">
            <a:extLst>
              <a:ext uri="{FF2B5EF4-FFF2-40B4-BE49-F238E27FC236}">
                <a16:creationId xmlns:a16="http://schemas.microsoft.com/office/drawing/2014/main" id="{94BE8CA9-5AEC-434F-8C94-74DB26BD7424}"/>
              </a:ext>
            </a:extLst>
          </p:cNvPr>
          <p:cNvPicPr>
            <a:picLocks noChangeAspect="1"/>
          </p:cNvPicPr>
          <p:nvPr/>
        </p:nvPicPr>
        <p:blipFill>
          <a:blip r:embed="rId3"/>
          <a:stretch>
            <a:fillRect/>
          </a:stretch>
        </p:blipFill>
        <p:spPr>
          <a:xfrm>
            <a:off x="8584781" y="467484"/>
            <a:ext cx="3149783" cy="5923032"/>
          </a:xfrm>
          <a:prstGeom prst="rect">
            <a:avLst/>
          </a:prstGeom>
        </p:spPr>
      </p:pic>
    </p:spTree>
    <p:extLst>
      <p:ext uri="{BB962C8B-B14F-4D97-AF65-F5344CB8AC3E}">
        <p14:creationId xmlns:p14="http://schemas.microsoft.com/office/powerpoint/2010/main" val="191293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a:xfrm>
            <a:off x="838200" y="365125"/>
            <a:ext cx="10515600" cy="967755"/>
          </a:xfrm>
        </p:spPr>
        <p:txBody>
          <a:bodyPr>
            <a:normAutofit/>
          </a:bodyPr>
          <a:lstStyle/>
          <a:p>
            <a:r>
              <a:rPr lang="es-ES" sz="4000" b="1" dirty="0">
                <a:latin typeface="Berlin Sans FB Demi" panose="020E0802020502020306" pitchFamily="34" charset="0"/>
              </a:rPr>
              <a:t>Complejidad </a:t>
            </a:r>
            <a:r>
              <a:rPr lang="es-ES" sz="4000" b="1" dirty="0" err="1">
                <a:latin typeface="Berlin Sans FB Demi" panose="020E0802020502020306" pitchFamily="34" charset="0"/>
              </a:rPr>
              <a:t>Ciclomática</a:t>
            </a:r>
            <a:r>
              <a:rPr lang="es-ES" sz="4000" b="1" dirty="0">
                <a:latin typeface="Berlin Sans FB Demi" panose="020E0802020502020306" pitchFamily="34" charset="0"/>
              </a:rPr>
              <a:t>.</a:t>
            </a:r>
          </a:p>
        </p:txBody>
      </p:sp>
      <p:sp>
        <p:nvSpPr>
          <p:cNvPr id="5" name="CuadroTexto 4">
            <a:extLst>
              <a:ext uri="{FF2B5EF4-FFF2-40B4-BE49-F238E27FC236}">
                <a16:creationId xmlns:a16="http://schemas.microsoft.com/office/drawing/2014/main" id="{584B1067-6C5A-4AB5-B5E6-711EBC86C5A9}"/>
              </a:ext>
            </a:extLst>
          </p:cNvPr>
          <p:cNvSpPr txBox="1"/>
          <p:nvPr/>
        </p:nvSpPr>
        <p:spPr>
          <a:xfrm>
            <a:off x="838200" y="1784105"/>
            <a:ext cx="10717696" cy="1938992"/>
          </a:xfrm>
          <a:prstGeom prst="rect">
            <a:avLst/>
          </a:prstGeom>
          <a:noFill/>
        </p:spPr>
        <p:txBody>
          <a:bodyPr wrap="square" rtlCol="0">
            <a:spAutoFit/>
          </a:bodyPr>
          <a:lstStyle/>
          <a:p>
            <a:pPr algn="just"/>
            <a:r>
              <a:rPr lang="es-ES" sz="2000" dirty="0"/>
              <a:t>El valor V(G) nos va a dar el número de caminos independientes del conjunto básico de un programa. Un camino independiente será un camino en el cual se introducirán nuevas sentencias de proceso o una condición. Referente a los diagramas de flujo, estarán constituidos por al menos una arista que no ha sido recorrida anteriormente a la definición del camino.</a:t>
            </a:r>
          </a:p>
          <a:p>
            <a:pPr algn="just"/>
            <a:endParaRPr lang="es-ES" sz="2000" dirty="0"/>
          </a:p>
          <a:p>
            <a:pPr algn="just"/>
            <a:r>
              <a:rPr lang="es-ES" sz="2000" dirty="0"/>
              <a:t>Veamos los caminos a recorrer en los ejemplos anteriores (</a:t>
            </a:r>
            <a:r>
              <a:rPr lang="es-ES" sz="2000" dirty="0" err="1"/>
              <a:t>pg</a:t>
            </a:r>
            <a:r>
              <a:rPr lang="es-ES" sz="2000" dirty="0"/>
              <a:t> 115.)</a:t>
            </a:r>
          </a:p>
        </p:txBody>
      </p:sp>
    </p:spTree>
    <p:extLst>
      <p:ext uri="{BB962C8B-B14F-4D97-AF65-F5344CB8AC3E}">
        <p14:creationId xmlns:p14="http://schemas.microsoft.com/office/powerpoint/2010/main" val="118552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a:xfrm>
            <a:off x="838200" y="365125"/>
            <a:ext cx="10515600" cy="967755"/>
          </a:xfrm>
        </p:spPr>
        <p:txBody>
          <a:bodyPr>
            <a:normAutofit/>
          </a:bodyPr>
          <a:lstStyle/>
          <a:p>
            <a:r>
              <a:rPr lang="es-ES" sz="4000" b="1" dirty="0">
                <a:latin typeface="Berlin Sans FB Demi" panose="020E0802020502020306" pitchFamily="34" charset="0"/>
              </a:rPr>
              <a:t>Obtención de los casos de prueba.</a:t>
            </a:r>
          </a:p>
        </p:txBody>
      </p:sp>
      <p:sp>
        <p:nvSpPr>
          <p:cNvPr id="5" name="CuadroTexto 4">
            <a:extLst>
              <a:ext uri="{FF2B5EF4-FFF2-40B4-BE49-F238E27FC236}">
                <a16:creationId xmlns:a16="http://schemas.microsoft.com/office/drawing/2014/main" id="{584B1067-6C5A-4AB5-B5E6-711EBC86C5A9}"/>
              </a:ext>
            </a:extLst>
          </p:cNvPr>
          <p:cNvSpPr txBox="1"/>
          <p:nvPr/>
        </p:nvSpPr>
        <p:spPr>
          <a:xfrm>
            <a:off x="737152" y="1161253"/>
            <a:ext cx="10717696" cy="1200329"/>
          </a:xfrm>
          <a:prstGeom prst="rect">
            <a:avLst/>
          </a:prstGeom>
          <a:noFill/>
        </p:spPr>
        <p:txBody>
          <a:bodyPr wrap="square" rtlCol="0">
            <a:spAutoFit/>
          </a:bodyPr>
          <a:lstStyle/>
          <a:p>
            <a:pPr algn="just"/>
            <a:r>
              <a:rPr lang="es-ES" dirty="0"/>
              <a:t>Este será el último paso de la prueba del camino básico y consistirá en construir los casos de prueba que fuerzan la ejecución de cada camino. Para comprobar cada camino escogeremos los casos de prueba de tal forma que las condiciones de los nodos predicado estén establecidas adecuadamente. Podemos representar los casos de prueba como nos muestra la siguiente tabla: </a:t>
            </a:r>
            <a:endParaRPr lang="es-ES" sz="2000" dirty="0"/>
          </a:p>
        </p:txBody>
      </p:sp>
      <p:pic>
        <p:nvPicPr>
          <p:cNvPr id="2" name="Imagen 1">
            <a:extLst>
              <a:ext uri="{FF2B5EF4-FFF2-40B4-BE49-F238E27FC236}">
                <a16:creationId xmlns:a16="http://schemas.microsoft.com/office/drawing/2014/main" id="{FBC0DC6F-E369-444A-9F5B-19C5ED20F537}"/>
              </a:ext>
            </a:extLst>
          </p:cNvPr>
          <p:cNvPicPr>
            <a:picLocks noChangeAspect="1"/>
          </p:cNvPicPr>
          <p:nvPr/>
        </p:nvPicPr>
        <p:blipFill>
          <a:blip r:embed="rId2"/>
          <a:stretch>
            <a:fillRect/>
          </a:stretch>
        </p:blipFill>
        <p:spPr>
          <a:xfrm>
            <a:off x="737152" y="2361582"/>
            <a:ext cx="5560396" cy="4476821"/>
          </a:xfrm>
          <a:prstGeom prst="rect">
            <a:avLst/>
          </a:prstGeom>
        </p:spPr>
      </p:pic>
      <p:pic>
        <p:nvPicPr>
          <p:cNvPr id="3" name="Imagen 2">
            <a:extLst>
              <a:ext uri="{FF2B5EF4-FFF2-40B4-BE49-F238E27FC236}">
                <a16:creationId xmlns:a16="http://schemas.microsoft.com/office/drawing/2014/main" id="{3CD86FF8-0352-4F30-858A-27815C5A886A}"/>
              </a:ext>
            </a:extLst>
          </p:cNvPr>
          <p:cNvPicPr>
            <a:picLocks noChangeAspect="1"/>
          </p:cNvPicPr>
          <p:nvPr/>
        </p:nvPicPr>
        <p:blipFill>
          <a:blip r:embed="rId3"/>
          <a:stretch>
            <a:fillRect/>
          </a:stretch>
        </p:blipFill>
        <p:spPr>
          <a:xfrm>
            <a:off x="6682274" y="2109411"/>
            <a:ext cx="5103463" cy="4728992"/>
          </a:xfrm>
          <a:prstGeom prst="rect">
            <a:avLst/>
          </a:prstGeom>
        </p:spPr>
      </p:pic>
    </p:spTree>
    <p:extLst>
      <p:ext uri="{BB962C8B-B14F-4D97-AF65-F5344CB8AC3E}">
        <p14:creationId xmlns:p14="http://schemas.microsoft.com/office/powerpoint/2010/main" val="343987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a:xfrm>
            <a:off x="508000" y="150556"/>
            <a:ext cx="10515600" cy="979125"/>
          </a:xfrm>
        </p:spPr>
        <p:txBody>
          <a:bodyPr>
            <a:normAutofit/>
          </a:bodyPr>
          <a:lstStyle/>
          <a:p>
            <a:r>
              <a:rPr lang="es-ES" sz="4000" b="1" dirty="0">
                <a:latin typeface="Berlin Sans FB Demi" panose="020E0802020502020306" pitchFamily="34" charset="0"/>
              </a:rPr>
              <a:t>Obtención de los casos de prueba.</a:t>
            </a:r>
          </a:p>
        </p:txBody>
      </p:sp>
      <p:sp>
        <p:nvSpPr>
          <p:cNvPr id="6" name="CuadroTexto 5">
            <a:extLst>
              <a:ext uri="{FF2B5EF4-FFF2-40B4-BE49-F238E27FC236}">
                <a16:creationId xmlns:a16="http://schemas.microsoft.com/office/drawing/2014/main" id="{17634BC8-F065-4B0D-AA2E-D2E76171DC78}"/>
              </a:ext>
            </a:extLst>
          </p:cNvPr>
          <p:cNvSpPr txBox="1"/>
          <p:nvPr/>
        </p:nvSpPr>
        <p:spPr>
          <a:xfrm>
            <a:off x="358249" y="1129681"/>
            <a:ext cx="6864626" cy="369332"/>
          </a:xfrm>
          <a:prstGeom prst="rect">
            <a:avLst/>
          </a:prstGeom>
          <a:noFill/>
        </p:spPr>
        <p:txBody>
          <a:bodyPr wrap="square" rtlCol="0">
            <a:spAutoFit/>
          </a:bodyPr>
          <a:lstStyle/>
          <a:p>
            <a:r>
              <a:rPr lang="es-ES" dirty="0"/>
              <a:t>Ejemplo 3. </a:t>
            </a:r>
          </a:p>
        </p:txBody>
      </p:sp>
      <p:pic>
        <p:nvPicPr>
          <p:cNvPr id="2" name="Imagen 1">
            <a:extLst>
              <a:ext uri="{FF2B5EF4-FFF2-40B4-BE49-F238E27FC236}">
                <a16:creationId xmlns:a16="http://schemas.microsoft.com/office/drawing/2014/main" id="{B1DCB5EF-B0F9-4DBD-84CE-9C0F07C30980}"/>
              </a:ext>
            </a:extLst>
          </p:cNvPr>
          <p:cNvPicPr>
            <a:picLocks noChangeAspect="1"/>
          </p:cNvPicPr>
          <p:nvPr/>
        </p:nvPicPr>
        <p:blipFill>
          <a:blip r:embed="rId2">
            <a:grayscl/>
            <a:lum bright="-40000" contrast="20000"/>
          </a:blip>
          <a:stretch>
            <a:fillRect/>
          </a:stretch>
        </p:blipFill>
        <p:spPr>
          <a:xfrm>
            <a:off x="358249" y="1697582"/>
            <a:ext cx="11169986" cy="5009862"/>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236620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4214201-ABB8-488C-9BB3-CFC27FE7C32B}"/>
              </a:ext>
            </a:extLst>
          </p:cNvPr>
          <p:cNvSpPr>
            <a:spLocks noGrp="1"/>
          </p:cNvSpPr>
          <p:nvPr>
            <p:ph type="title"/>
          </p:nvPr>
        </p:nvSpPr>
        <p:spPr>
          <a:xfrm>
            <a:off x="145143" y="150556"/>
            <a:ext cx="10515600" cy="850930"/>
          </a:xfrm>
        </p:spPr>
        <p:txBody>
          <a:bodyPr>
            <a:normAutofit/>
          </a:bodyPr>
          <a:lstStyle/>
          <a:p>
            <a:r>
              <a:rPr lang="es-ES" sz="4000" b="1" dirty="0">
                <a:latin typeface="Berlin Sans FB Demi" panose="020E0802020502020306" pitchFamily="34" charset="0"/>
              </a:rPr>
              <a:t>Obtención de los casos de prueba.</a:t>
            </a:r>
          </a:p>
        </p:txBody>
      </p:sp>
      <p:sp>
        <p:nvSpPr>
          <p:cNvPr id="6" name="CuadroTexto 5">
            <a:extLst>
              <a:ext uri="{FF2B5EF4-FFF2-40B4-BE49-F238E27FC236}">
                <a16:creationId xmlns:a16="http://schemas.microsoft.com/office/drawing/2014/main" id="{17634BC8-F065-4B0D-AA2E-D2E76171DC78}"/>
              </a:ext>
            </a:extLst>
          </p:cNvPr>
          <p:cNvSpPr txBox="1"/>
          <p:nvPr/>
        </p:nvSpPr>
        <p:spPr>
          <a:xfrm>
            <a:off x="276761" y="1382924"/>
            <a:ext cx="2230912" cy="369332"/>
          </a:xfrm>
          <a:prstGeom prst="rect">
            <a:avLst/>
          </a:prstGeom>
          <a:noFill/>
        </p:spPr>
        <p:txBody>
          <a:bodyPr wrap="square" rtlCol="0">
            <a:spAutoFit/>
          </a:bodyPr>
          <a:lstStyle/>
          <a:p>
            <a:r>
              <a:rPr lang="es-ES" dirty="0"/>
              <a:t>Ejemplo 3. </a:t>
            </a:r>
          </a:p>
        </p:txBody>
      </p:sp>
      <p:grpSp>
        <p:nvGrpSpPr>
          <p:cNvPr id="9" name="Grupo 8">
            <a:extLst>
              <a:ext uri="{FF2B5EF4-FFF2-40B4-BE49-F238E27FC236}">
                <a16:creationId xmlns:a16="http://schemas.microsoft.com/office/drawing/2014/main" id="{4F862825-D8F1-4E02-97FB-247E610924A8}"/>
              </a:ext>
            </a:extLst>
          </p:cNvPr>
          <p:cNvGrpSpPr/>
          <p:nvPr/>
        </p:nvGrpSpPr>
        <p:grpSpPr>
          <a:xfrm>
            <a:off x="1962150" y="897194"/>
            <a:ext cx="8267700" cy="5810250"/>
            <a:chOff x="1643496" y="897194"/>
            <a:chExt cx="8267700" cy="5810250"/>
          </a:xfrm>
        </p:grpSpPr>
        <p:pic>
          <p:nvPicPr>
            <p:cNvPr id="2" name="Imagen 1">
              <a:extLst>
                <a:ext uri="{FF2B5EF4-FFF2-40B4-BE49-F238E27FC236}">
                  <a16:creationId xmlns:a16="http://schemas.microsoft.com/office/drawing/2014/main" id="{7A4F248A-C8DA-4082-87A9-A83905054050}"/>
                </a:ext>
              </a:extLst>
            </p:cNvPr>
            <p:cNvPicPr>
              <a:picLocks noChangeAspect="1"/>
            </p:cNvPicPr>
            <p:nvPr/>
          </p:nvPicPr>
          <p:blipFill>
            <a:blip r:embed="rId2"/>
            <a:stretch>
              <a:fillRect/>
            </a:stretch>
          </p:blipFill>
          <p:spPr>
            <a:xfrm>
              <a:off x="1643496" y="897194"/>
              <a:ext cx="8267700" cy="5810250"/>
            </a:xfrm>
            <a:prstGeom prst="rect">
              <a:avLst/>
            </a:prstGeom>
          </p:spPr>
        </p:pic>
        <p:sp>
          <p:nvSpPr>
            <p:cNvPr id="3" name="CuadroTexto 2">
              <a:extLst>
                <a:ext uri="{FF2B5EF4-FFF2-40B4-BE49-F238E27FC236}">
                  <a16:creationId xmlns:a16="http://schemas.microsoft.com/office/drawing/2014/main" id="{CB44A2D4-CAA5-495B-A0C8-23C38F2E9CC1}"/>
                </a:ext>
              </a:extLst>
            </p:cNvPr>
            <p:cNvSpPr txBox="1"/>
            <p:nvPr/>
          </p:nvSpPr>
          <p:spPr>
            <a:xfrm>
              <a:off x="4765634" y="3962400"/>
              <a:ext cx="637309" cy="338554"/>
            </a:xfrm>
            <a:prstGeom prst="rect">
              <a:avLst/>
            </a:prstGeom>
            <a:noFill/>
          </p:spPr>
          <p:txBody>
            <a:bodyPr wrap="square" rtlCol="0">
              <a:spAutoFit/>
            </a:bodyPr>
            <a:lstStyle/>
            <a:p>
              <a:r>
                <a:rPr lang="es-ES" sz="1600" b="1" dirty="0">
                  <a:solidFill>
                    <a:srgbClr val="5C5858"/>
                  </a:solidFill>
                </a:rPr>
                <a:t>X= -4</a:t>
              </a:r>
            </a:p>
          </p:txBody>
        </p:sp>
        <p:sp>
          <p:nvSpPr>
            <p:cNvPr id="7" name="CuadroTexto 6">
              <a:extLst>
                <a:ext uri="{FF2B5EF4-FFF2-40B4-BE49-F238E27FC236}">
                  <a16:creationId xmlns:a16="http://schemas.microsoft.com/office/drawing/2014/main" id="{BA4338DA-1080-4043-A63E-211F03FADADB}"/>
                </a:ext>
              </a:extLst>
            </p:cNvPr>
            <p:cNvSpPr txBox="1"/>
            <p:nvPr/>
          </p:nvSpPr>
          <p:spPr>
            <a:xfrm>
              <a:off x="4862451" y="5641223"/>
              <a:ext cx="1080984" cy="338554"/>
            </a:xfrm>
            <a:prstGeom prst="rect">
              <a:avLst/>
            </a:prstGeom>
            <a:noFill/>
          </p:spPr>
          <p:txBody>
            <a:bodyPr wrap="square" rtlCol="0">
              <a:spAutoFit/>
            </a:bodyPr>
            <a:lstStyle/>
            <a:p>
              <a:r>
                <a:rPr lang="es-ES" sz="1600" b="1" dirty="0">
                  <a:solidFill>
                    <a:schemeClr val="bg2">
                      <a:lumMod val="50000"/>
                    </a:schemeClr>
                  </a:solidFill>
                </a:rPr>
                <a:t>X= -4 Y= -5</a:t>
              </a:r>
            </a:p>
          </p:txBody>
        </p:sp>
        <p:sp>
          <p:nvSpPr>
            <p:cNvPr id="8" name="CuadroTexto 7">
              <a:extLst>
                <a:ext uri="{FF2B5EF4-FFF2-40B4-BE49-F238E27FC236}">
                  <a16:creationId xmlns:a16="http://schemas.microsoft.com/office/drawing/2014/main" id="{BADB3741-2753-4D75-930C-371A84F7FBDF}"/>
                </a:ext>
              </a:extLst>
            </p:cNvPr>
            <p:cNvSpPr txBox="1"/>
            <p:nvPr/>
          </p:nvSpPr>
          <p:spPr>
            <a:xfrm>
              <a:off x="5748789" y="5969866"/>
              <a:ext cx="694421" cy="338554"/>
            </a:xfrm>
            <a:prstGeom prst="rect">
              <a:avLst/>
            </a:prstGeom>
            <a:noFill/>
          </p:spPr>
          <p:txBody>
            <a:bodyPr wrap="none" rtlCol="0">
              <a:spAutoFit/>
            </a:bodyPr>
            <a:lstStyle/>
            <a:p>
              <a:r>
                <a:rPr lang="es-ES" sz="1600" b="1" dirty="0">
                  <a:solidFill>
                    <a:schemeClr val="bg2">
                      <a:lumMod val="50000"/>
                    </a:schemeClr>
                  </a:solidFill>
                </a:rPr>
                <a:t>(-4,-5)</a:t>
              </a:r>
            </a:p>
          </p:txBody>
        </p:sp>
      </p:grpSp>
    </p:spTree>
    <p:extLst>
      <p:ext uri="{BB962C8B-B14F-4D97-AF65-F5344CB8AC3E}">
        <p14:creationId xmlns:p14="http://schemas.microsoft.com/office/powerpoint/2010/main" val="22339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838200" y="0"/>
            <a:ext cx="11704043" cy="1609344"/>
          </a:xfrm>
        </p:spPr>
        <p:txBody>
          <a:bodyPr>
            <a:normAutofit/>
          </a:bodyPr>
          <a:lstStyle/>
          <a:p>
            <a:r>
              <a:rPr lang="es-ES" sz="4000" b="1" dirty="0">
                <a:latin typeface="Berlin Sans FB Demi" panose="020E0802020502020306" pitchFamily="34" charset="0"/>
              </a:rPr>
              <a:t>5.2. Partición o clases de equivalencia.</a:t>
            </a:r>
          </a:p>
        </p:txBody>
      </p:sp>
      <p:sp>
        <p:nvSpPr>
          <p:cNvPr id="3" name="Marcador de contenido 2">
            <a:extLst>
              <a:ext uri="{FF2B5EF4-FFF2-40B4-BE49-F238E27FC236}">
                <a16:creationId xmlns:a16="http://schemas.microsoft.com/office/drawing/2014/main" id="{E86763BE-5DD4-4C7E-970A-C2441AFEE117}"/>
              </a:ext>
            </a:extLst>
          </p:cNvPr>
          <p:cNvSpPr>
            <a:spLocks noGrp="1"/>
          </p:cNvSpPr>
          <p:nvPr>
            <p:ph idx="1"/>
          </p:nvPr>
        </p:nvSpPr>
        <p:spPr>
          <a:xfrm>
            <a:off x="838200" y="1444486"/>
            <a:ext cx="10515600" cy="5048389"/>
          </a:xfrm>
        </p:spPr>
        <p:txBody>
          <a:bodyPr>
            <a:normAutofit lnSpcReduction="10000"/>
          </a:bodyPr>
          <a:lstStyle/>
          <a:p>
            <a:pPr marL="0" indent="0" algn="just">
              <a:lnSpc>
                <a:spcPct val="120000"/>
              </a:lnSpc>
              <a:buNone/>
            </a:pPr>
            <a:r>
              <a:rPr lang="es-ES" sz="2200" dirty="0"/>
              <a:t>La partición equivalente es un método de prueba de caja negra que divide los valores de los campos de entrada de un programa en clases de equivalencia. </a:t>
            </a:r>
          </a:p>
          <a:p>
            <a:pPr marL="0" indent="0" algn="ctr">
              <a:lnSpc>
                <a:spcPct val="120000"/>
              </a:lnSpc>
              <a:buNone/>
            </a:pPr>
            <a:r>
              <a:rPr lang="es-ES" sz="1800" i="1" dirty="0"/>
              <a:t>(Ejemplo: </a:t>
            </a:r>
            <a:r>
              <a:rPr lang="es-ES" sz="1800" i="1" dirty="0" err="1"/>
              <a:t>num_empleado</a:t>
            </a:r>
            <a:r>
              <a:rPr lang="es-ES" sz="1800" i="1" dirty="0"/>
              <a:t>, </a:t>
            </a:r>
            <a:r>
              <a:rPr lang="es-ES" sz="1800" i="1" dirty="0" err="1"/>
              <a:t>numerico</a:t>
            </a:r>
            <a:r>
              <a:rPr lang="es-ES" sz="1800" i="1" dirty="0"/>
              <a:t>, tres dígitos. </a:t>
            </a:r>
          </a:p>
          <a:p>
            <a:pPr marL="0" indent="0" algn="ctr">
              <a:lnSpc>
                <a:spcPct val="120000"/>
              </a:lnSpc>
              <a:buNone/>
            </a:pPr>
            <a:r>
              <a:rPr lang="es-ES" sz="1800" i="1" dirty="0"/>
              <a:t>Clase equivalencia no válida: </a:t>
            </a:r>
            <a:r>
              <a:rPr lang="es-ES" sz="1800" i="1" dirty="0" err="1"/>
              <a:t>num_empleado</a:t>
            </a:r>
            <a:r>
              <a:rPr lang="es-ES" sz="1800" i="1" dirty="0"/>
              <a:t> &lt;100</a:t>
            </a:r>
          </a:p>
          <a:p>
            <a:pPr marL="0" indent="0" algn="ctr">
              <a:lnSpc>
                <a:spcPct val="120000"/>
              </a:lnSpc>
              <a:buNone/>
            </a:pPr>
            <a:r>
              <a:rPr lang="es-ES" sz="1800" i="1" dirty="0"/>
              <a:t>Clase equivalencia válida:  </a:t>
            </a:r>
            <a:r>
              <a:rPr lang="es-ES" sz="1800" i="1" dirty="0" err="1"/>
              <a:t>num_empleado</a:t>
            </a:r>
            <a:r>
              <a:rPr lang="es-ES" sz="1800" i="1" dirty="0"/>
              <a:t> &gt;100)</a:t>
            </a:r>
          </a:p>
          <a:p>
            <a:pPr marL="0" indent="0" algn="ctr">
              <a:lnSpc>
                <a:spcPct val="120000"/>
              </a:lnSpc>
              <a:buNone/>
            </a:pPr>
            <a:endParaRPr lang="es-ES" sz="1800" i="1" dirty="0"/>
          </a:p>
          <a:p>
            <a:pPr marL="0" indent="0" algn="just">
              <a:lnSpc>
                <a:spcPct val="120000"/>
              </a:lnSpc>
              <a:buNone/>
            </a:pPr>
            <a:r>
              <a:rPr lang="es-ES" sz="2200" dirty="0"/>
              <a:t>Examinaremos cada condición de entrada para poder identificar estas clases de equivalencia y lo dividiremos en dos o más grupos. Se podrá definir dos tipos de clases de equivalencia: </a:t>
            </a:r>
          </a:p>
          <a:p>
            <a:pPr marL="0" indent="0" algn="just">
              <a:lnSpc>
                <a:spcPct val="120000"/>
              </a:lnSpc>
              <a:buNone/>
            </a:pPr>
            <a:r>
              <a:rPr lang="es-ES" sz="2200" dirty="0"/>
              <a:t>− Clase válidas: valores de entrada válidos.</a:t>
            </a:r>
          </a:p>
          <a:p>
            <a:pPr marL="0" indent="0" algn="just">
              <a:lnSpc>
                <a:spcPct val="120000"/>
              </a:lnSpc>
              <a:buNone/>
            </a:pPr>
            <a:r>
              <a:rPr lang="es-ES" sz="2200" dirty="0"/>
              <a:t>− Clase no válidas: valores de entrada no válidos. </a:t>
            </a:r>
          </a:p>
          <a:p>
            <a:endParaRPr lang="es-ES" dirty="0"/>
          </a:p>
        </p:txBody>
      </p:sp>
    </p:spTree>
    <p:extLst>
      <p:ext uri="{BB962C8B-B14F-4D97-AF65-F5344CB8AC3E}">
        <p14:creationId xmlns:p14="http://schemas.microsoft.com/office/powerpoint/2010/main" val="2467067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307107" y="-83127"/>
            <a:ext cx="12161983" cy="1325563"/>
          </a:xfrm>
        </p:spPr>
        <p:txBody>
          <a:bodyPr>
            <a:normAutofit/>
          </a:bodyPr>
          <a:lstStyle/>
          <a:p>
            <a:r>
              <a:rPr lang="es-ES" sz="4000" b="1" dirty="0">
                <a:latin typeface="Berlin Sans FB Demi" panose="020E0802020502020306" pitchFamily="34" charset="0"/>
              </a:rPr>
              <a:t>5.2. Partición o clases de equivalencia.</a:t>
            </a:r>
          </a:p>
        </p:txBody>
      </p:sp>
      <p:sp>
        <p:nvSpPr>
          <p:cNvPr id="3" name="Marcador de contenido 2">
            <a:extLst>
              <a:ext uri="{FF2B5EF4-FFF2-40B4-BE49-F238E27FC236}">
                <a16:creationId xmlns:a16="http://schemas.microsoft.com/office/drawing/2014/main" id="{E86763BE-5DD4-4C7E-970A-C2441AFEE117}"/>
              </a:ext>
            </a:extLst>
          </p:cNvPr>
          <p:cNvSpPr>
            <a:spLocks noGrp="1"/>
          </p:cNvSpPr>
          <p:nvPr>
            <p:ph idx="1"/>
          </p:nvPr>
        </p:nvSpPr>
        <p:spPr>
          <a:xfrm>
            <a:off x="736599" y="904805"/>
            <a:ext cx="10515600" cy="5048389"/>
          </a:xfrm>
        </p:spPr>
        <p:txBody>
          <a:bodyPr>
            <a:normAutofit/>
          </a:bodyPr>
          <a:lstStyle/>
          <a:p>
            <a:pPr marL="0" indent="0" algn="just">
              <a:lnSpc>
                <a:spcPct val="120000"/>
              </a:lnSpc>
              <a:buNone/>
            </a:pPr>
            <a:r>
              <a:rPr lang="es-ES" sz="2200" dirty="0"/>
              <a:t>Vamos a seguir una serie de directrices para definir las clases de equivalencia: </a:t>
            </a:r>
          </a:p>
          <a:p>
            <a:pPr marL="0" indent="0" algn="just">
              <a:lnSpc>
                <a:spcPct val="120000"/>
              </a:lnSpc>
              <a:buNone/>
            </a:pPr>
            <a:r>
              <a:rPr lang="es-ES" sz="2200" dirty="0"/>
              <a:t>1) Si una condición de entrada requiere un rango, se define una clase de equivalencia válida y dos no válidas. </a:t>
            </a:r>
          </a:p>
          <a:p>
            <a:pPr marL="0" indent="0" algn="just">
              <a:lnSpc>
                <a:spcPct val="120000"/>
              </a:lnSpc>
              <a:buNone/>
            </a:pPr>
            <a:r>
              <a:rPr lang="es-ES" sz="2200" dirty="0"/>
              <a:t>2) Si requiere un valor específico, define una clase válida y dos no válidas. </a:t>
            </a:r>
          </a:p>
          <a:p>
            <a:pPr marL="0" indent="0" algn="just">
              <a:lnSpc>
                <a:spcPct val="120000"/>
              </a:lnSpc>
              <a:buNone/>
            </a:pPr>
            <a:r>
              <a:rPr lang="es-ES" sz="2200" dirty="0"/>
              <a:t>3) Si especifica un miembro de un conjunto, define una válida y una no válida. </a:t>
            </a:r>
          </a:p>
          <a:p>
            <a:pPr marL="0" indent="0" algn="just">
              <a:lnSpc>
                <a:spcPct val="120000"/>
              </a:lnSpc>
              <a:buNone/>
            </a:pPr>
            <a:r>
              <a:rPr lang="es-ES" sz="2200" dirty="0"/>
              <a:t>4) Si es lógica, define una clase válida y una no válida. </a:t>
            </a:r>
          </a:p>
          <a:p>
            <a:pPr marL="0" indent="0">
              <a:buNone/>
            </a:pPr>
            <a:endParaRPr lang="es-ES" dirty="0"/>
          </a:p>
        </p:txBody>
      </p:sp>
      <p:pic>
        <p:nvPicPr>
          <p:cNvPr id="2" name="Imagen 1">
            <a:extLst>
              <a:ext uri="{FF2B5EF4-FFF2-40B4-BE49-F238E27FC236}">
                <a16:creationId xmlns:a16="http://schemas.microsoft.com/office/drawing/2014/main" id="{9ED4DE7C-F7A8-40F3-81AE-9C8CC8892C97}"/>
              </a:ext>
            </a:extLst>
          </p:cNvPr>
          <p:cNvPicPr>
            <a:picLocks noChangeAspect="1"/>
          </p:cNvPicPr>
          <p:nvPr/>
        </p:nvPicPr>
        <p:blipFill>
          <a:blip r:embed="rId2">
            <a:duotone>
              <a:prstClr val="black"/>
              <a:schemeClr val="tx2">
                <a:tint val="45000"/>
                <a:satMod val="400000"/>
              </a:schemeClr>
            </a:duotone>
            <a:lum bright="-20000" contrast="20000"/>
          </a:blip>
          <a:stretch>
            <a:fillRect/>
          </a:stretch>
        </p:blipFill>
        <p:spPr>
          <a:xfrm>
            <a:off x="1823870" y="3999537"/>
            <a:ext cx="7615345" cy="2632641"/>
          </a:xfrm>
          <a:prstGeom prst="rect">
            <a:avLst/>
          </a:prstGeom>
        </p:spPr>
      </p:pic>
    </p:spTree>
    <p:extLst>
      <p:ext uri="{BB962C8B-B14F-4D97-AF65-F5344CB8AC3E}">
        <p14:creationId xmlns:p14="http://schemas.microsoft.com/office/powerpoint/2010/main" val="718435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65048" y="-164858"/>
            <a:ext cx="11426952" cy="1609344"/>
          </a:xfrm>
        </p:spPr>
        <p:txBody>
          <a:bodyPr>
            <a:normAutofit/>
          </a:bodyPr>
          <a:lstStyle/>
          <a:p>
            <a:r>
              <a:rPr lang="es-ES" sz="4000" b="1" dirty="0">
                <a:latin typeface="Berlin Sans FB Demi" panose="020E0802020502020306" pitchFamily="34" charset="0"/>
              </a:rPr>
              <a:t>5.2. Partición o clases de equivalencia.</a:t>
            </a:r>
          </a:p>
        </p:txBody>
      </p:sp>
      <p:sp>
        <p:nvSpPr>
          <p:cNvPr id="3" name="Marcador de contenido 2">
            <a:extLst>
              <a:ext uri="{FF2B5EF4-FFF2-40B4-BE49-F238E27FC236}">
                <a16:creationId xmlns:a16="http://schemas.microsoft.com/office/drawing/2014/main" id="{E86763BE-5DD4-4C7E-970A-C2441AFEE117}"/>
              </a:ext>
            </a:extLst>
          </p:cNvPr>
          <p:cNvSpPr>
            <a:spLocks noGrp="1"/>
          </p:cNvSpPr>
          <p:nvPr>
            <p:ph idx="1"/>
          </p:nvPr>
        </p:nvSpPr>
        <p:spPr>
          <a:xfrm>
            <a:off x="838200" y="1444486"/>
            <a:ext cx="10515600" cy="5048389"/>
          </a:xfrm>
        </p:spPr>
        <p:txBody>
          <a:bodyPr>
            <a:normAutofit fontScale="85000" lnSpcReduction="10000"/>
          </a:bodyPr>
          <a:lstStyle/>
          <a:p>
            <a:pPr marL="0" indent="0" algn="just">
              <a:lnSpc>
                <a:spcPct val="120000"/>
              </a:lnSpc>
              <a:buNone/>
            </a:pPr>
            <a:r>
              <a:rPr lang="es-ES" sz="1800" b="1" dirty="0"/>
              <a:t>Ejemplo: </a:t>
            </a:r>
            <a:r>
              <a:rPr lang="es-ES" sz="1800" dirty="0"/>
              <a:t>se va a realizar una entrada de datos de un empleado por pantalla gráfica, se definen 3 campos de entrada y una lista para elegir el oficio. La aplicación acepta los datos de esta manera:</a:t>
            </a:r>
          </a:p>
          <a:p>
            <a:pPr marL="803275" algn="just">
              <a:lnSpc>
                <a:spcPct val="120000"/>
              </a:lnSpc>
              <a:buFontTx/>
              <a:buChar char="-"/>
            </a:pPr>
            <a:r>
              <a:rPr lang="es-ES" sz="1800" i="1" dirty="0"/>
              <a:t>Empleado</a:t>
            </a:r>
            <a:r>
              <a:rPr lang="es-ES" sz="1800" dirty="0"/>
              <a:t>: número de tres dígitos que no empiece por 0.</a:t>
            </a:r>
          </a:p>
          <a:p>
            <a:pPr marL="803275" algn="just">
              <a:lnSpc>
                <a:spcPct val="120000"/>
              </a:lnSpc>
              <a:buFontTx/>
              <a:buChar char="-"/>
            </a:pPr>
            <a:r>
              <a:rPr lang="es-ES" sz="1800" i="1" dirty="0"/>
              <a:t>Departamento</a:t>
            </a:r>
            <a:r>
              <a:rPr lang="es-ES" sz="1800" dirty="0"/>
              <a:t>: en blanco o número de dos dígitos.</a:t>
            </a:r>
          </a:p>
          <a:p>
            <a:pPr marL="803275" algn="just">
              <a:lnSpc>
                <a:spcPct val="120000"/>
              </a:lnSpc>
              <a:buFontTx/>
              <a:buChar char="-"/>
            </a:pPr>
            <a:r>
              <a:rPr lang="es-ES" sz="1800" i="1" dirty="0"/>
              <a:t>Oficio: </a:t>
            </a:r>
            <a:r>
              <a:rPr lang="es-ES" sz="1800" dirty="0"/>
              <a:t>Analista, Diseñador, Programador o Elige oficio.</a:t>
            </a:r>
          </a:p>
          <a:p>
            <a:pPr marL="0" indent="0" algn="just">
              <a:lnSpc>
                <a:spcPct val="120000"/>
              </a:lnSpc>
              <a:buNone/>
            </a:pPr>
            <a:r>
              <a:rPr lang="es-ES" sz="1800" dirty="0"/>
              <a:t>Si la entrada es correcta el programa asigna un salario (que muestra en pantalla) a cada empleado:</a:t>
            </a:r>
          </a:p>
          <a:p>
            <a:pPr marL="803275" algn="just">
              <a:lnSpc>
                <a:spcPct val="120000"/>
              </a:lnSpc>
              <a:buFontTx/>
              <a:buChar char="-"/>
            </a:pPr>
            <a:r>
              <a:rPr lang="es-ES" sz="1800" i="1" dirty="0"/>
              <a:t>S1</a:t>
            </a:r>
            <a:r>
              <a:rPr lang="es-ES" sz="1800" dirty="0"/>
              <a:t>: si es Analista 2.500€</a:t>
            </a:r>
          </a:p>
          <a:p>
            <a:pPr marL="803275" algn="just">
              <a:lnSpc>
                <a:spcPct val="120000"/>
              </a:lnSpc>
              <a:buFontTx/>
              <a:buChar char="-"/>
            </a:pPr>
            <a:r>
              <a:rPr lang="es-ES" sz="1800" i="1" dirty="0"/>
              <a:t>S2: </a:t>
            </a:r>
            <a:r>
              <a:rPr lang="es-ES" sz="1800" dirty="0"/>
              <a:t>si es Diseñador 1.500€</a:t>
            </a:r>
          </a:p>
          <a:p>
            <a:pPr marL="803275" algn="just">
              <a:lnSpc>
                <a:spcPct val="120000"/>
              </a:lnSpc>
              <a:buFontTx/>
              <a:buChar char="-"/>
            </a:pPr>
            <a:r>
              <a:rPr lang="es-ES" sz="1800" i="1" dirty="0"/>
              <a:t>S3</a:t>
            </a:r>
            <a:r>
              <a:rPr lang="es-ES" sz="1800" dirty="0"/>
              <a:t>: si es Programador 2.000€</a:t>
            </a:r>
          </a:p>
          <a:p>
            <a:pPr marL="0" indent="0" algn="just">
              <a:lnSpc>
                <a:spcPct val="120000"/>
              </a:lnSpc>
              <a:buNone/>
            </a:pPr>
            <a:r>
              <a:rPr lang="es-ES" sz="1800" dirty="0"/>
              <a:t> Si no es correcta muestra un mensaje indicando la entrada incorrecta</a:t>
            </a:r>
          </a:p>
          <a:p>
            <a:pPr marL="803275" algn="just">
              <a:lnSpc>
                <a:spcPct val="120000"/>
              </a:lnSpc>
              <a:buFontTx/>
              <a:buChar char="-"/>
            </a:pPr>
            <a:r>
              <a:rPr lang="es-ES" sz="1800" i="1" dirty="0"/>
              <a:t>ER1</a:t>
            </a:r>
            <a:r>
              <a:rPr lang="es-ES" sz="1800" dirty="0"/>
              <a:t>: si Empleado no correcto</a:t>
            </a:r>
          </a:p>
          <a:p>
            <a:pPr marL="803275" algn="just">
              <a:lnSpc>
                <a:spcPct val="120000"/>
              </a:lnSpc>
              <a:buFontTx/>
              <a:buChar char="-"/>
            </a:pPr>
            <a:r>
              <a:rPr lang="es-ES" sz="1800" i="1" dirty="0"/>
              <a:t>ER2</a:t>
            </a:r>
            <a:r>
              <a:rPr lang="es-ES" sz="1800" dirty="0"/>
              <a:t>: si Departamento no correcto</a:t>
            </a:r>
          </a:p>
          <a:p>
            <a:pPr marL="803275" algn="just">
              <a:lnSpc>
                <a:spcPct val="120000"/>
              </a:lnSpc>
              <a:buFontTx/>
              <a:buChar char="-"/>
            </a:pPr>
            <a:r>
              <a:rPr lang="es-ES" sz="1800" i="1" dirty="0"/>
              <a:t>ER3</a:t>
            </a:r>
            <a:r>
              <a:rPr lang="es-ES" sz="1800" dirty="0"/>
              <a:t>: si no se ha elegido oficio</a:t>
            </a:r>
          </a:p>
        </p:txBody>
      </p:sp>
    </p:spTree>
    <p:extLst>
      <p:ext uri="{BB962C8B-B14F-4D97-AF65-F5344CB8AC3E}">
        <p14:creationId xmlns:p14="http://schemas.microsoft.com/office/powerpoint/2010/main" val="1531728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934027" y="-72232"/>
            <a:ext cx="11672455" cy="1325563"/>
          </a:xfrm>
        </p:spPr>
        <p:txBody>
          <a:bodyPr>
            <a:normAutofit/>
          </a:bodyPr>
          <a:lstStyle/>
          <a:p>
            <a:r>
              <a:rPr lang="es-ES" sz="4000" b="1" dirty="0">
                <a:latin typeface="Berlin Sans FB Demi" panose="020E0802020502020306" pitchFamily="34" charset="0"/>
              </a:rPr>
              <a:t>5.2. Partición o clases de equivalencia.</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742373" y="1253331"/>
            <a:ext cx="10515600" cy="4351338"/>
          </a:xfrm>
        </p:spPr>
        <p:txBody>
          <a:bodyPr/>
          <a:lstStyle/>
          <a:p>
            <a:pPr marL="0" indent="0">
              <a:buNone/>
            </a:pPr>
            <a:r>
              <a:rPr lang="es-ES" dirty="0"/>
              <a:t>Para representar las clases de equivalencia para cada condición de entrada se puede usar una tabla. </a:t>
            </a:r>
          </a:p>
          <a:p>
            <a:pPr marL="0" indent="0">
              <a:buNone/>
            </a:pPr>
            <a:endParaRPr lang="es-ES" dirty="0"/>
          </a:p>
        </p:txBody>
      </p:sp>
      <p:graphicFrame>
        <p:nvGraphicFramePr>
          <p:cNvPr id="6" name="Tabla 5">
            <a:extLst>
              <a:ext uri="{FF2B5EF4-FFF2-40B4-BE49-F238E27FC236}">
                <a16:creationId xmlns:a16="http://schemas.microsoft.com/office/drawing/2014/main" id="{061520A8-9D89-4DBF-8043-83B138137758}"/>
              </a:ext>
            </a:extLst>
          </p:cNvPr>
          <p:cNvGraphicFramePr>
            <a:graphicFrameLocks noGrp="1"/>
          </p:cNvGraphicFramePr>
          <p:nvPr>
            <p:extLst>
              <p:ext uri="{D42A27DB-BD31-4B8C-83A1-F6EECF244321}">
                <p14:modId xmlns:p14="http://schemas.microsoft.com/office/powerpoint/2010/main" val="269739792"/>
              </p:ext>
            </p:extLst>
          </p:nvPr>
        </p:nvGraphicFramePr>
        <p:xfrm>
          <a:off x="646542" y="2463483"/>
          <a:ext cx="10707258" cy="4490720"/>
        </p:xfrm>
        <a:graphic>
          <a:graphicData uri="http://schemas.openxmlformats.org/drawingml/2006/table">
            <a:tbl>
              <a:tblPr firstRow="1" bandRow="1">
                <a:tableStyleId>{5C22544A-7EE6-4342-B048-85BDC9FD1C3A}</a:tableStyleId>
              </a:tblPr>
              <a:tblGrid>
                <a:gridCol w="1784543">
                  <a:extLst>
                    <a:ext uri="{9D8B030D-6E8A-4147-A177-3AD203B41FA5}">
                      <a16:colId xmlns:a16="http://schemas.microsoft.com/office/drawing/2014/main" val="1447172778"/>
                    </a:ext>
                  </a:extLst>
                </a:gridCol>
                <a:gridCol w="1429713">
                  <a:extLst>
                    <a:ext uri="{9D8B030D-6E8A-4147-A177-3AD203B41FA5}">
                      <a16:colId xmlns:a16="http://schemas.microsoft.com/office/drawing/2014/main" val="2037390505"/>
                    </a:ext>
                  </a:extLst>
                </a:gridCol>
                <a:gridCol w="2553855">
                  <a:extLst>
                    <a:ext uri="{9D8B030D-6E8A-4147-A177-3AD203B41FA5}">
                      <a16:colId xmlns:a16="http://schemas.microsoft.com/office/drawing/2014/main" val="235307476"/>
                    </a:ext>
                  </a:extLst>
                </a:gridCol>
                <a:gridCol w="637309">
                  <a:extLst>
                    <a:ext uri="{9D8B030D-6E8A-4147-A177-3AD203B41FA5}">
                      <a16:colId xmlns:a16="http://schemas.microsoft.com/office/drawing/2014/main" val="1464295044"/>
                    </a:ext>
                  </a:extLst>
                </a:gridCol>
                <a:gridCol w="3491345">
                  <a:extLst>
                    <a:ext uri="{9D8B030D-6E8A-4147-A177-3AD203B41FA5}">
                      <a16:colId xmlns:a16="http://schemas.microsoft.com/office/drawing/2014/main" val="2195976746"/>
                    </a:ext>
                  </a:extLst>
                </a:gridCol>
                <a:gridCol w="810493">
                  <a:extLst>
                    <a:ext uri="{9D8B030D-6E8A-4147-A177-3AD203B41FA5}">
                      <a16:colId xmlns:a16="http://schemas.microsoft.com/office/drawing/2014/main" val="2015801813"/>
                    </a:ext>
                  </a:extLst>
                </a:gridCol>
              </a:tblGrid>
              <a:tr h="370840">
                <a:tc>
                  <a:txBody>
                    <a:bodyPr/>
                    <a:lstStyle/>
                    <a:p>
                      <a:r>
                        <a:rPr lang="es-ES" dirty="0"/>
                        <a:t>Condición de entrada</a:t>
                      </a:r>
                    </a:p>
                  </a:txBody>
                  <a:tcPr anchor="ctr"/>
                </a:tc>
                <a:tc>
                  <a:txBody>
                    <a:bodyPr/>
                    <a:lstStyle/>
                    <a:p>
                      <a:r>
                        <a:rPr lang="es-ES" dirty="0"/>
                        <a:t>Clases de equivalencia</a:t>
                      </a:r>
                    </a:p>
                  </a:txBody>
                  <a:tcPr anchor="ctr"/>
                </a:tc>
                <a:tc>
                  <a:txBody>
                    <a:bodyPr/>
                    <a:lstStyle/>
                    <a:p>
                      <a:r>
                        <a:rPr lang="es-ES" dirty="0"/>
                        <a:t>Clases válidas</a:t>
                      </a:r>
                    </a:p>
                  </a:txBody>
                  <a:tcPr anchor="ctr"/>
                </a:tc>
                <a:tc>
                  <a:txBody>
                    <a:bodyPr/>
                    <a:lstStyle/>
                    <a:p>
                      <a:r>
                        <a:rPr lang="es-ES" dirty="0"/>
                        <a:t>COD</a:t>
                      </a:r>
                    </a:p>
                  </a:txBody>
                  <a:tcPr anchor="ctr"/>
                </a:tc>
                <a:tc>
                  <a:txBody>
                    <a:bodyPr/>
                    <a:lstStyle/>
                    <a:p>
                      <a:r>
                        <a:rPr lang="es-ES" dirty="0"/>
                        <a:t>Clases no válidas</a:t>
                      </a:r>
                    </a:p>
                  </a:txBody>
                  <a:tcPr anchor="ctr"/>
                </a:tc>
                <a:tc>
                  <a:txBody>
                    <a:bodyPr/>
                    <a:lstStyle/>
                    <a:p>
                      <a:r>
                        <a:rPr lang="es-ES" dirty="0"/>
                        <a:t>COD</a:t>
                      </a:r>
                    </a:p>
                  </a:txBody>
                  <a:tcPr anchor="ctr"/>
                </a:tc>
                <a:extLst>
                  <a:ext uri="{0D108BD9-81ED-4DB2-BD59-A6C34878D82A}">
                    <a16:rowId xmlns:a16="http://schemas.microsoft.com/office/drawing/2014/main" val="1862527430"/>
                  </a:ext>
                </a:extLst>
              </a:tr>
              <a:tr h="370840">
                <a:tc>
                  <a:txBody>
                    <a:bodyPr/>
                    <a:lstStyle/>
                    <a:p>
                      <a:r>
                        <a:rPr lang="es-ES" dirty="0"/>
                        <a:t>Empleado</a:t>
                      </a:r>
                    </a:p>
                  </a:txBody>
                  <a:tcPr anchor="ctr"/>
                </a:tc>
                <a:tc>
                  <a:txBody>
                    <a:bodyPr/>
                    <a:lstStyle/>
                    <a:p>
                      <a:r>
                        <a:rPr lang="es-ES" dirty="0"/>
                        <a:t>Rango</a:t>
                      </a:r>
                    </a:p>
                  </a:txBody>
                  <a:tcPr anchor="ctr"/>
                </a:tc>
                <a:tc>
                  <a:txBody>
                    <a:bodyPr/>
                    <a:lstStyle/>
                    <a:p>
                      <a:r>
                        <a:rPr lang="es-ES" dirty="0"/>
                        <a:t>100=&lt;empleado&lt;=999</a:t>
                      </a:r>
                    </a:p>
                  </a:txBody>
                  <a:tcPr anchor="ctr"/>
                </a:tc>
                <a:tc>
                  <a:txBody>
                    <a:bodyPr/>
                    <a:lstStyle/>
                    <a:p>
                      <a:r>
                        <a:rPr lang="es-ES" dirty="0"/>
                        <a:t>V1</a:t>
                      </a:r>
                    </a:p>
                  </a:txBody>
                  <a:tcPr anchor="ctr"/>
                </a:tc>
                <a:tc>
                  <a:txBody>
                    <a:bodyPr/>
                    <a:lstStyle/>
                    <a:p>
                      <a:r>
                        <a:rPr lang="es-ES" dirty="0"/>
                        <a:t>Empleado&lt;100</a:t>
                      </a:r>
                    </a:p>
                    <a:p>
                      <a:r>
                        <a:rPr lang="es-ES" dirty="0"/>
                        <a:t>Empleado &gt;999</a:t>
                      </a:r>
                    </a:p>
                  </a:txBody>
                  <a:tcPr anchor="ctr"/>
                </a:tc>
                <a:tc>
                  <a:txBody>
                    <a:bodyPr/>
                    <a:lstStyle/>
                    <a:p>
                      <a:r>
                        <a:rPr lang="es-ES" dirty="0"/>
                        <a:t>NV1</a:t>
                      </a:r>
                    </a:p>
                    <a:p>
                      <a:r>
                        <a:rPr lang="es-ES" dirty="0"/>
                        <a:t>NV2</a:t>
                      </a:r>
                    </a:p>
                  </a:txBody>
                  <a:tcPr anchor="ctr"/>
                </a:tc>
                <a:extLst>
                  <a:ext uri="{0D108BD9-81ED-4DB2-BD59-A6C34878D82A}">
                    <a16:rowId xmlns:a16="http://schemas.microsoft.com/office/drawing/2014/main" val="453956551"/>
                  </a:ext>
                </a:extLst>
              </a:tr>
              <a:tr h="370840">
                <a:tc rowSpan="2">
                  <a:txBody>
                    <a:bodyPr/>
                    <a:lstStyle/>
                    <a:p>
                      <a:r>
                        <a:rPr lang="es-ES" dirty="0"/>
                        <a:t>Departamento</a:t>
                      </a:r>
                    </a:p>
                  </a:txBody>
                  <a:tcPr anchor="ctr">
                    <a:solidFill>
                      <a:srgbClr val="92D050"/>
                    </a:solidFill>
                  </a:tcPr>
                </a:tc>
                <a:tc>
                  <a:txBody>
                    <a:bodyPr/>
                    <a:lstStyle/>
                    <a:p>
                      <a:r>
                        <a:rPr lang="es-ES" dirty="0"/>
                        <a:t>Lógica (puede </a:t>
                      </a:r>
                    </a:p>
                    <a:p>
                      <a:r>
                        <a:rPr lang="es-ES" dirty="0"/>
                        <a:t>estar o no)</a:t>
                      </a:r>
                    </a:p>
                  </a:txBody>
                  <a:tcPr anchor="ctr">
                    <a:solidFill>
                      <a:srgbClr val="92D050"/>
                    </a:solidFill>
                  </a:tcPr>
                </a:tc>
                <a:tc>
                  <a:txBody>
                    <a:bodyPr/>
                    <a:lstStyle/>
                    <a:p>
                      <a:r>
                        <a:rPr lang="es-ES" dirty="0"/>
                        <a:t>En blanco</a:t>
                      </a:r>
                    </a:p>
                  </a:txBody>
                  <a:tcPr anchor="ctr">
                    <a:solidFill>
                      <a:srgbClr val="92D050"/>
                    </a:solidFill>
                  </a:tcPr>
                </a:tc>
                <a:tc>
                  <a:txBody>
                    <a:bodyPr/>
                    <a:lstStyle/>
                    <a:p>
                      <a:r>
                        <a:rPr lang="es-ES" dirty="0"/>
                        <a:t>V2</a:t>
                      </a:r>
                    </a:p>
                  </a:txBody>
                  <a:tcPr anchor="ctr">
                    <a:solidFill>
                      <a:srgbClr val="92D050"/>
                    </a:solidFill>
                  </a:tcPr>
                </a:tc>
                <a:tc>
                  <a:txBody>
                    <a:bodyPr/>
                    <a:lstStyle/>
                    <a:p>
                      <a:r>
                        <a:rPr lang="es-ES" dirty="0"/>
                        <a:t>No es un número</a:t>
                      </a:r>
                    </a:p>
                  </a:txBody>
                  <a:tcPr anchor="ctr">
                    <a:solidFill>
                      <a:srgbClr val="92D050"/>
                    </a:solidFill>
                  </a:tcPr>
                </a:tc>
                <a:tc>
                  <a:txBody>
                    <a:bodyPr/>
                    <a:lstStyle/>
                    <a:p>
                      <a:r>
                        <a:rPr lang="es-ES" dirty="0"/>
                        <a:t>NV3</a:t>
                      </a:r>
                    </a:p>
                  </a:txBody>
                  <a:tcPr anchor="ctr">
                    <a:solidFill>
                      <a:srgbClr val="92D050"/>
                    </a:solidFill>
                  </a:tcPr>
                </a:tc>
                <a:extLst>
                  <a:ext uri="{0D108BD9-81ED-4DB2-BD59-A6C34878D82A}">
                    <a16:rowId xmlns:a16="http://schemas.microsoft.com/office/drawing/2014/main" val="3252340829"/>
                  </a:ext>
                </a:extLst>
              </a:tr>
              <a:tr h="370840">
                <a:tc vMerge="1">
                  <a:txBody>
                    <a:bodyPr/>
                    <a:lstStyle/>
                    <a:p>
                      <a:endParaRPr lang="es-ES" dirty="0"/>
                    </a:p>
                  </a:txBody>
                  <a:tcPr/>
                </a:tc>
                <a:tc>
                  <a:txBody>
                    <a:bodyPr/>
                    <a:lstStyle/>
                    <a:p>
                      <a:r>
                        <a:rPr lang="es-ES" dirty="0"/>
                        <a:t>Valor</a:t>
                      </a:r>
                    </a:p>
                  </a:txBody>
                  <a:tcPr anchor="ctr">
                    <a:solidFill>
                      <a:srgbClr val="92D050"/>
                    </a:solidFill>
                  </a:tcPr>
                </a:tc>
                <a:tc>
                  <a:txBody>
                    <a:bodyPr/>
                    <a:lstStyle/>
                    <a:p>
                      <a:r>
                        <a:rPr lang="es-ES" dirty="0"/>
                        <a:t>Cualquier núm.</a:t>
                      </a:r>
                    </a:p>
                    <a:p>
                      <a:r>
                        <a:rPr lang="es-ES" dirty="0"/>
                        <a:t>de dos dígitos</a:t>
                      </a:r>
                    </a:p>
                  </a:txBody>
                  <a:tcPr anchor="ctr">
                    <a:solidFill>
                      <a:srgbClr val="92D050"/>
                    </a:solidFill>
                  </a:tcPr>
                </a:tc>
                <a:tc>
                  <a:txBody>
                    <a:bodyPr/>
                    <a:lstStyle/>
                    <a:p>
                      <a:r>
                        <a:rPr lang="es-ES" dirty="0"/>
                        <a:t>V3</a:t>
                      </a:r>
                    </a:p>
                  </a:txBody>
                  <a:tcPr anchor="ctr">
                    <a:solidFill>
                      <a:srgbClr val="92D050"/>
                    </a:solidFill>
                  </a:tcPr>
                </a:tc>
                <a:tc>
                  <a:txBody>
                    <a:bodyPr/>
                    <a:lstStyle/>
                    <a:p>
                      <a:r>
                        <a:rPr lang="es-ES" dirty="0"/>
                        <a:t>Núm. de más de dos dígitos</a:t>
                      </a:r>
                    </a:p>
                    <a:p>
                      <a:r>
                        <a:rPr lang="es-ES" dirty="0"/>
                        <a:t>Núm. de menos de dos dígitos</a:t>
                      </a:r>
                    </a:p>
                  </a:txBody>
                  <a:tcPr anchor="ctr">
                    <a:solidFill>
                      <a:srgbClr val="92D050"/>
                    </a:solidFill>
                  </a:tcPr>
                </a:tc>
                <a:tc>
                  <a:txBody>
                    <a:bodyPr/>
                    <a:lstStyle/>
                    <a:p>
                      <a:r>
                        <a:rPr lang="es-ES" dirty="0"/>
                        <a:t>NV4</a:t>
                      </a:r>
                    </a:p>
                    <a:p>
                      <a:r>
                        <a:rPr lang="es-ES" dirty="0"/>
                        <a:t>NV5</a:t>
                      </a:r>
                    </a:p>
                  </a:txBody>
                  <a:tcPr anchor="ctr">
                    <a:solidFill>
                      <a:srgbClr val="92D050"/>
                    </a:solidFill>
                  </a:tcPr>
                </a:tc>
                <a:extLst>
                  <a:ext uri="{0D108BD9-81ED-4DB2-BD59-A6C34878D82A}">
                    <a16:rowId xmlns:a16="http://schemas.microsoft.com/office/drawing/2014/main" val="3865863980"/>
                  </a:ext>
                </a:extLst>
              </a:tr>
              <a:tr h="370840">
                <a:tc rowSpan="3">
                  <a:txBody>
                    <a:bodyPr/>
                    <a:lstStyle/>
                    <a:p>
                      <a:r>
                        <a:rPr lang="es-ES" dirty="0"/>
                        <a:t>Oficio</a:t>
                      </a:r>
                    </a:p>
                  </a:txBody>
                  <a:tcPr anchor="ctr">
                    <a:solidFill>
                      <a:schemeClr val="accent2">
                        <a:lumMod val="75000"/>
                      </a:schemeClr>
                    </a:solidFill>
                  </a:tcPr>
                </a:tc>
                <a:tc rowSpan="3">
                  <a:txBody>
                    <a:bodyPr/>
                    <a:lstStyle/>
                    <a:p>
                      <a:r>
                        <a:rPr lang="es-ES" dirty="0"/>
                        <a:t>Miembro de un conjunto</a:t>
                      </a:r>
                    </a:p>
                  </a:txBody>
                  <a:tcPr anchor="ctr">
                    <a:solidFill>
                      <a:schemeClr val="accent2">
                        <a:lumMod val="75000"/>
                      </a:schemeClr>
                    </a:solidFill>
                  </a:tcPr>
                </a:tc>
                <a:tc>
                  <a:txBody>
                    <a:bodyPr/>
                    <a:lstStyle/>
                    <a:p>
                      <a:r>
                        <a:rPr lang="es-ES" dirty="0"/>
                        <a:t>Oficio= “Programador”</a:t>
                      </a:r>
                    </a:p>
                  </a:txBody>
                  <a:tcPr anchor="ctr">
                    <a:solidFill>
                      <a:schemeClr val="accent2">
                        <a:lumMod val="75000"/>
                      </a:schemeClr>
                    </a:solidFill>
                  </a:tcPr>
                </a:tc>
                <a:tc>
                  <a:txBody>
                    <a:bodyPr/>
                    <a:lstStyle/>
                    <a:p>
                      <a:r>
                        <a:rPr lang="es-ES" dirty="0"/>
                        <a:t>V4</a:t>
                      </a:r>
                    </a:p>
                  </a:txBody>
                  <a:tcPr anchor="ctr">
                    <a:solidFill>
                      <a:schemeClr val="accent2">
                        <a:lumMod val="75000"/>
                      </a:schemeClr>
                    </a:solidFill>
                  </a:tcPr>
                </a:tc>
                <a:tc rowSpan="3">
                  <a:txBody>
                    <a:bodyPr/>
                    <a:lstStyle/>
                    <a:p>
                      <a:r>
                        <a:rPr lang="es-ES" dirty="0"/>
                        <a:t>Oficio= “Elige oficio”</a:t>
                      </a:r>
                    </a:p>
                  </a:txBody>
                  <a:tcPr anchor="ctr">
                    <a:solidFill>
                      <a:schemeClr val="accent2">
                        <a:lumMod val="75000"/>
                      </a:schemeClr>
                    </a:solidFill>
                  </a:tcPr>
                </a:tc>
                <a:tc rowSpan="3">
                  <a:txBody>
                    <a:bodyPr/>
                    <a:lstStyle/>
                    <a:p>
                      <a:r>
                        <a:rPr lang="es-ES" dirty="0"/>
                        <a:t>NV6</a:t>
                      </a:r>
                    </a:p>
                  </a:txBody>
                  <a:tcPr anchor="ctr">
                    <a:solidFill>
                      <a:schemeClr val="accent2">
                        <a:lumMod val="75000"/>
                      </a:schemeClr>
                    </a:solidFill>
                  </a:tcPr>
                </a:tc>
                <a:extLst>
                  <a:ext uri="{0D108BD9-81ED-4DB2-BD59-A6C34878D82A}">
                    <a16:rowId xmlns:a16="http://schemas.microsoft.com/office/drawing/2014/main" val="474847145"/>
                  </a:ext>
                </a:extLst>
              </a:tr>
              <a:tr h="370840">
                <a:tc vMerge="1">
                  <a:txBody>
                    <a:bodyPr/>
                    <a:lstStyle/>
                    <a:p>
                      <a:endParaRPr lang="es-ES" dirty="0"/>
                    </a:p>
                  </a:txBody>
                  <a:tcPr/>
                </a:tc>
                <a:tc vMerge="1">
                  <a:txBody>
                    <a:bodyPr/>
                    <a:lstStyle/>
                    <a:p>
                      <a:endParaRPr lang="es-ES"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Oficio= “Analista”</a:t>
                      </a:r>
                    </a:p>
                  </a:txBody>
                  <a:tcPr anchor="ctr">
                    <a:solidFill>
                      <a:schemeClr val="accent2">
                        <a:lumMod val="75000"/>
                      </a:schemeClr>
                    </a:solidFill>
                  </a:tcPr>
                </a:tc>
                <a:tc>
                  <a:txBody>
                    <a:bodyPr/>
                    <a:lstStyle/>
                    <a:p>
                      <a:r>
                        <a:rPr lang="es-ES" dirty="0"/>
                        <a:t>V5</a:t>
                      </a:r>
                    </a:p>
                  </a:txBody>
                  <a:tcPr anchor="ctr">
                    <a:solidFill>
                      <a:schemeClr val="accent2">
                        <a:lumMod val="75000"/>
                      </a:schemeClr>
                    </a:solidFill>
                  </a:tcPr>
                </a:tc>
                <a:tc vMerge="1">
                  <a:txBody>
                    <a:bodyPr/>
                    <a:lstStyle/>
                    <a:p>
                      <a:endParaRPr lang="es-ES" dirty="0"/>
                    </a:p>
                  </a:txBody>
                  <a:tcPr>
                    <a:solidFill>
                      <a:schemeClr val="accent2">
                        <a:lumMod val="75000"/>
                      </a:schemeClr>
                    </a:solidFill>
                  </a:tcPr>
                </a:tc>
                <a:tc vMerge="1">
                  <a:txBody>
                    <a:bodyPr/>
                    <a:lstStyle/>
                    <a:p>
                      <a:endParaRPr lang="es-ES" dirty="0"/>
                    </a:p>
                  </a:txBody>
                  <a:tcPr anchor="ctr">
                    <a:solidFill>
                      <a:schemeClr val="accent2">
                        <a:lumMod val="75000"/>
                      </a:schemeClr>
                    </a:solidFill>
                  </a:tcPr>
                </a:tc>
                <a:extLst>
                  <a:ext uri="{0D108BD9-81ED-4DB2-BD59-A6C34878D82A}">
                    <a16:rowId xmlns:a16="http://schemas.microsoft.com/office/drawing/2014/main" val="1546419404"/>
                  </a:ext>
                </a:extLst>
              </a:tr>
              <a:tr h="370840">
                <a:tc vMerge="1">
                  <a:txBody>
                    <a:bodyPr/>
                    <a:lstStyle/>
                    <a:p>
                      <a:endParaRPr lang="es-ES" dirty="0"/>
                    </a:p>
                  </a:txBody>
                  <a:tcPr/>
                </a:tc>
                <a:tc vMerge="1">
                  <a:txBody>
                    <a:bodyPr/>
                    <a:lstStyle/>
                    <a:p>
                      <a:endParaRPr lang="es-ES" dirty="0"/>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Oficio= “Diseñador”</a:t>
                      </a:r>
                    </a:p>
                  </a:txBody>
                  <a:tcPr anchor="ctr">
                    <a:solidFill>
                      <a:schemeClr val="accent2">
                        <a:lumMod val="75000"/>
                      </a:schemeClr>
                    </a:solidFill>
                  </a:tcPr>
                </a:tc>
                <a:tc>
                  <a:txBody>
                    <a:bodyPr/>
                    <a:lstStyle/>
                    <a:p>
                      <a:r>
                        <a:rPr lang="es-ES" dirty="0"/>
                        <a:t>V6</a:t>
                      </a:r>
                    </a:p>
                  </a:txBody>
                  <a:tcPr anchor="ctr">
                    <a:solidFill>
                      <a:schemeClr val="accent2">
                        <a:lumMod val="75000"/>
                      </a:schemeClr>
                    </a:solidFill>
                  </a:tcPr>
                </a:tc>
                <a:tc vMerge="1">
                  <a:txBody>
                    <a:bodyPr/>
                    <a:lstStyle/>
                    <a:p>
                      <a:endParaRPr lang="es-ES" dirty="0"/>
                    </a:p>
                  </a:txBody>
                  <a:tcPr>
                    <a:solidFill>
                      <a:schemeClr val="accent2">
                        <a:lumMod val="75000"/>
                      </a:schemeClr>
                    </a:solidFill>
                  </a:tcPr>
                </a:tc>
                <a:tc vMerge="1">
                  <a:txBody>
                    <a:bodyPr/>
                    <a:lstStyle/>
                    <a:p>
                      <a:endParaRPr lang="es-ES" dirty="0"/>
                    </a:p>
                  </a:txBody>
                  <a:tcPr anchor="ctr">
                    <a:solidFill>
                      <a:schemeClr val="accent2">
                        <a:lumMod val="75000"/>
                      </a:schemeClr>
                    </a:solidFill>
                  </a:tcPr>
                </a:tc>
                <a:extLst>
                  <a:ext uri="{0D108BD9-81ED-4DB2-BD59-A6C34878D82A}">
                    <a16:rowId xmlns:a16="http://schemas.microsoft.com/office/drawing/2014/main" val="2381261538"/>
                  </a:ext>
                </a:extLst>
              </a:tr>
            </a:tbl>
          </a:graphicData>
        </a:graphic>
      </p:graphicFrame>
    </p:spTree>
    <p:extLst>
      <p:ext uri="{BB962C8B-B14F-4D97-AF65-F5344CB8AC3E}">
        <p14:creationId xmlns:p14="http://schemas.microsoft.com/office/powerpoint/2010/main" val="261347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EB29D-6AA5-465F-8259-43DC677B22C9}"/>
              </a:ext>
            </a:extLst>
          </p:cNvPr>
          <p:cNvSpPr>
            <a:spLocks noGrp="1"/>
          </p:cNvSpPr>
          <p:nvPr>
            <p:ph type="title"/>
          </p:nvPr>
        </p:nvSpPr>
        <p:spPr>
          <a:xfrm>
            <a:off x="838200" y="365126"/>
            <a:ext cx="10515600" cy="933588"/>
          </a:xfrm>
        </p:spPr>
        <p:txBody>
          <a:bodyPr>
            <a:normAutofit/>
          </a:bodyPr>
          <a:lstStyle/>
          <a:p>
            <a:r>
              <a:rPr lang="es-ES" sz="4000" b="1" dirty="0">
                <a:latin typeface="Berlin Sans FB Demi" panose="020E0802020502020306" pitchFamily="34" charset="0"/>
              </a:rPr>
              <a:t>1. Introducción.</a:t>
            </a:r>
          </a:p>
        </p:txBody>
      </p:sp>
      <p:sp>
        <p:nvSpPr>
          <p:cNvPr id="3" name="Marcador de contenido 2">
            <a:extLst>
              <a:ext uri="{FF2B5EF4-FFF2-40B4-BE49-F238E27FC236}">
                <a16:creationId xmlns:a16="http://schemas.microsoft.com/office/drawing/2014/main" id="{44758E15-3058-4F96-980C-F180BABE1850}"/>
              </a:ext>
            </a:extLst>
          </p:cNvPr>
          <p:cNvSpPr>
            <a:spLocks noGrp="1"/>
          </p:cNvSpPr>
          <p:nvPr>
            <p:ph idx="1"/>
          </p:nvPr>
        </p:nvSpPr>
        <p:spPr>
          <a:xfrm>
            <a:off x="838200" y="1298714"/>
            <a:ext cx="10515600" cy="5194159"/>
          </a:xfrm>
        </p:spPr>
        <p:txBody>
          <a:bodyPr>
            <a:normAutofit lnSpcReduction="10000"/>
          </a:bodyPr>
          <a:lstStyle/>
          <a:p>
            <a:pPr marL="0" indent="0" algn="just">
              <a:lnSpc>
                <a:spcPct val="100000"/>
              </a:lnSpc>
              <a:buNone/>
            </a:pPr>
            <a:r>
              <a:rPr lang="es-ES" sz="2000" dirty="0"/>
              <a:t>En este tema vamos a aprender a utilizar distintas técnicas para realizar casos de prueba. Utilizaremos una herramienta de depuración definiendo puntos de ruptura y examinando variables durante la ejecución del programa. Además, aprenderemos a usar la herramienta JUNIT para poder elaborar pruebas unitarias para clases Java. </a:t>
            </a:r>
          </a:p>
          <a:p>
            <a:pPr marL="0" indent="0" algn="just">
              <a:lnSpc>
                <a:spcPct val="100000"/>
              </a:lnSpc>
              <a:buNone/>
            </a:pPr>
            <a:endParaRPr lang="es-ES" sz="2000" dirty="0"/>
          </a:p>
          <a:p>
            <a:pPr marL="0" indent="0" algn="just">
              <a:lnSpc>
                <a:spcPct val="100000"/>
              </a:lnSpc>
              <a:buNone/>
            </a:pPr>
            <a:r>
              <a:rPr lang="es-ES" sz="2000" dirty="0"/>
              <a:t>Las pruebas de software consisten en verificar y validar un producto de software antes de su puesta en marcha.</a:t>
            </a:r>
          </a:p>
          <a:p>
            <a:pPr marL="0" indent="0" algn="just">
              <a:lnSpc>
                <a:spcPct val="100000"/>
              </a:lnSpc>
              <a:buNone/>
            </a:pPr>
            <a:endParaRPr lang="es-ES" sz="2000" dirty="0"/>
          </a:p>
          <a:p>
            <a:pPr marL="0" indent="0" algn="just">
              <a:lnSpc>
                <a:spcPct val="100000"/>
              </a:lnSpc>
              <a:buNone/>
            </a:pPr>
            <a:r>
              <a:rPr lang="es-ES" sz="2000" dirty="0"/>
              <a:t>Estas pruebas están integradas dentro de las diferentes fases del ciclo de vida del software dentro de la ingeniería del software.</a:t>
            </a:r>
          </a:p>
          <a:p>
            <a:pPr marL="0" indent="0" algn="just">
              <a:lnSpc>
                <a:spcPct val="100000"/>
              </a:lnSpc>
              <a:buNone/>
            </a:pPr>
            <a:endParaRPr lang="es-ES" sz="2000" dirty="0"/>
          </a:p>
          <a:p>
            <a:pPr marL="0" indent="0" algn="just">
              <a:lnSpc>
                <a:spcPct val="100000"/>
              </a:lnSpc>
              <a:buNone/>
            </a:pPr>
            <a:r>
              <a:rPr lang="es-ES" sz="2000" dirty="0"/>
              <a:t>La ejecución de las pruebas pasa por una serie de etapas como nombramos en el primer tema: planificación, ejecución, registro de resultados y errores, depuración de los mismos e informe de los resultados obtenidos.</a:t>
            </a:r>
          </a:p>
        </p:txBody>
      </p:sp>
    </p:spTree>
    <p:extLst>
      <p:ext uri="{BB962C8B-B14F-4D97-AF65-F5344CB8AC3E}">
        <p14:creationId xmlns:p14="http://schemas.microsoft.com/office/powerpoint/2010/main" val="1781973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7" y="-161927"/>
            <a:ext cx="11714018" cy="1325563"/>
          </a:xfrm>
        </p:spPr>
        <p:txBody>
          <a:bodyPr>
            <a:normAutofit/>
          </a:bodyPr>
          <a:lstStyle/>
          <a:p>
            <a:r>
              <a:rPr lang="es-ES" sz="4000" b="1" dirty="0">
                <a:latin typeface="Berlin Sans FB Demi" panose="020E0802020502020306" pitchFamily="34" charset="0"/>
              </a:rPr>
              <a:t>5.2. Partición o clases de equivalencia.</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713509" y="1049770"/>
            <a:ext cx="10515600" cy="1638011"/>
          </a:xfrm>
        </p:spPr>
        <p:txBody>
          <a:bodyPr/>
          <a:lstStyle/>
          <a:p>
            <a:pPr marL="0" indent="0" algn="just">
              <a:buNone/>
            </a:pPr>
            <a:r>
              <a:rPr lang="es-ES" sz="2000" dirty="0"/>
              <a:t>A partir de esta tabla se generan los casos de prueba.</a:t>
            </a:r>
          </a:p>
          <a:p>
            <a:pPr marL="0" indent="0" algn="just">
              <a:buNone/>
            </a:pPr>
            <a:r>
              <a:rPr lang="es-ES" sz="2000" dirty="0"/>
              <a:t>Utilizamos las condiciones de entrada y las clases de equivalencia mediante su código COD. Y las representamos en otra tabla donde cada fila es un caso de prueba con los códigos de las clases de equivalencia que se aplican, los valores asignados a las condiciones de entrada y el resultado esperado según el enunciado del problema.</a:t>
            </a:r>
          </a:p>
          <a:p>
            <a:pPr marL="0" indent="0">
              <a:buNone/>
            </a:pPr>
            <a:endParaRPr lang="es-ES" dirty="0"/>
          </a:p>
        </p:txBody>
      </p:sp>
      <p:graphicFrame>
        <p:nvGraphicFramePr>
          <p:cNvPr id="2" name="Tabla 1">
            <a:extLst>
              <a:ext uri="{FF2B5EF4-FFF2-40B4-BE49-F238E27FC236}">
                <a16:creationId xmlns:a16="http://schemas.microsoft.com/office/drawing/2014/main" id="{D52DEBD6-D13E-4BF1-A3D2-7F95F30FC6EB}"/>
              </a:ext>
            </a:extLst>
          </p:cNvPr>
          <p:cNvGraphicFramePr>
            <a:graphicFrameLocks noGrp="1"/>
          </p:cNvGraphicFramePr>
          <p:nvPr>
            <p:extLst>
              <p:ext uri="{D42A27DB-BD31-4B8C-83A1-F6EECF244321}">
                <p14:modId xmlns:p14="http://schemas.microsoft.com/office/powerpoint/2010/main" val="466550377"/>
              </p:ext>
            </p:extLst>
          </p:nvPr>
        </p:nvGraphicFramePr>
        <p:xfrm>
          <a:off x="713507" y="2603065"/>
          <a:ext cx="11104421" cy="4343400"/>
        </p:xfrm>
        <a:graphic>
          <a:graphicData uri="http://schemas.openxmlformats.org/drawingml/2006/table">
            <a:tbl>
              <a:tblPr firstRow="1" bandRow="1">
                <a:tableStyleId>{93296810-A885-4BE3-A3E7-6D5BEEA58F35}</a:tableStyleId>
              </a:tblPr>
              <a:tblGrid>
                <a:gridCol w="1420093">
                  <a:extLst>
                    <a:ext uri="{9D8B030D-6E8A-4147-A177-3AD203B41FA5}">
                      <a16:colId xmlns:a16="http://schemas.microsoft.com/office/drawing/2014/main" val="3833863309"/>
                    </a:ext>
                  </a:extLst>
                </a:gridCol>
                <a:gridCol w="2272145">
                  <a:extLst>
                    <a:ext uri="{9D8B030D-6E8A-4147-A177-3AD203B41FA5}">
                      <a16:colId xmlns:a16="http://schemas.microsoft.com/office/drawing/2014/main" val="3120450014"/>
                    </a:ext>
                  </a:extLst>
                </a:gridCol>
                <a:gridCol w="1302328">
                  <a:extLst>
                    <a:ext uri="{9D8B030D-6E8A-4147-A177-3AD203B41FA5}">
                      <a16:colId xmlns:a16="http://schemas.microsoft.com/office/drawing/2014/main" val="254841006"/>
                    </a:ext>
                  </a:extLst>
                </a:gridCol>
                <a:gridCol w="1953491">
                  <a:extLst>
                    <a:ext uri="{9D8B030D-6E8A-4147-A177-3AD203B41FA5}">
                      <a16:colId xmlns:a16="http://schemas.microsoft.com/office/drawing/2014/main" val="1813834095"/>
                    </a:ext>
                  </a:extLst>
                </a:gridCol>
                <a:gridCol w="1704109">
                  <a:extLst>
                    <a:ext uri="{9D8B030D-6E8A-4147-A177-3AD203B41FA5}">
                      <a16:colId xmlns:a16="http://schemas.microsoft.com/office/drawing/2014/main" val="831252438"/>
                    </a:ext>
                  </a:extLst>
                </a:gridCol>
                <a:gridCol w="2452255">
                  <a:extLst>
                    <a:ext uri="{9D8B030D-6E8A-4147-A177-3AD203B41FA5}">
                      <a16:colId xmlns:a16="http://schemas.microsoft.com/office/drawing/2014/main" val="800649918"/>
                    </a:ext>
                  </a:extLst>
                </a:gridCol>
              </a:tblGrid>
              <a:tr h="320040">
                <a:tc rowSpan="2">
                  <a:txBody>
                    <a:bodyPr/>
                    <a:lstStyle/>
                    <a:p>
                      <a:pPr marL="0" algn="ctr" defTabSz="914400" rtl="0" eaLnBrk="1" latinLnBrk="0" hangingPunct="1"/>
                      <a:r>
                        <a:rPr lang="es-ES" sz="1800" b="1" kern="1200" dirty="0">
                          <a:solidFill>
                            <a:schemeClr val="lt1"/>
                          </a:solidFill>
                          <a:latin typeface="+mn-lt"/>
                          <a:ea typeface="+mn-ea"/>
                          <a:cs typeface="+mn-cs"/>
                        </a:rPr>
                        <a:t>CASO DE PRUEBA</a:t>
                      </a:r>
                    </a:p>
                  </a:txBody>
                  <a:tcPr anchor="ctr"/>
                </a:tc>
                <a:tc rowSpan="2">
                  <a:txBody>
                    <a:bodyPr/>
                    <a:lstStyle/>
                    <a:p>
                      <a:pPr marL="0" algn="ctr" defTabSz="914400" rtl="0" eaLnBrk="1" latinLnBrk="0" hangingPunct="1"/>
                      <a:r>
                        <a:rPr lang="es-ES" sz="1800" b="1" kern="1200" dirty="0">
                          <a:solidFill>
                            <a:schemeClr val="lt1"/>
                          </a:solidFill>
                          <a:latin typeface="+mn-lt"/>
                          <a:ea typeface="+mn-ea"/>
                          <a:cs typeface="+mn-cs"/>
                        </a:rPr>
                        <a:t>Clases de equivalencia</a:t>
                      </a:r>
                    </a:p>
                  </a:txBody>
                  <a:tcPr anchor="ctr"/>
                </a:tc>
                <a:tc gridSpan="3">
                  <a:txBody>
                    <a:bodyPr/>
                    <a:lstStyle/>
                    <a:p>
                      <a:pPr algn="ctr"/>
                      <a:r>
                        <a:rPr lang="es-ES" dirty="0"/>
                        <a:t> CONDICIONES DE ENTRADA</a:t>
                      </a:r>
                    </a:p>
                  </a:txBody>
                  <a:tcPr anchor="ctr"/>
                </a:tc>
                <a:tc hMerge="1">
                  <a:txBody>
                    <a:bodyPr/>
                    <a:lstStyle/>
                    <a:p>
                      <a:endParaRPr lang="es-ES" dirty="0"/>
                    </a:p>
                  </a:txBody>
                  <a:tcPr/>
                </a:tc>
                <a:tc hMerge="1">
                  <a:txBody>
                    <a:bodyPr/>
                    <a:lstStyle/>
                    <a:p>
                      <a:endParaRPr lang="es-ES" dirty="0"/>
                    </a:p>
                  </a:txBody>
                  <a:tcPr/>
                </a:tc>
                <a:tc rowSpan="2">
                  <a:txBody>
                    <a:bodyPr/>
                    <a:lstStyle/>
                    <a:p>
                      <a:pPr marL="0" algn="ctr" defTabSz="914400" rtl="0" eaLnBrk="1" latinLnBrk="0" hangingPunct="1"/>
                      <a:r>
                        <a:rPr lang="es-ES" sz="1800" b="1" kern="1200" dirty="0">
                          <a:solidFill>
                            <a:schemeClr val="lt1"/>
                          </a:solidFill>
                          <a:latin typeface="+mn-lt"/>
                          <a:ea typeface="+mn-ea"/>
                          <a:cs typeface="+mn-cs"/>
                        </a:rPr>
                        <a:t>Resultado esperado</a:t>
                      </a:r>
                    </a:p>
                  </a:txBody>
                  <a:tcPr anchor="ctr"/>
                </a:tc>
                <a:extLst>
                  <a:ext uri="{0D108BD9-81ED-4DB2-BD59-A6C34878D82A}">
                    <a16:rowId xmlns:a16="http://schemas.microsoft.com/office/drawing/2014/main" val="1433564053"/>
                  </a:ext>
                </a:extLst>
              </a:tr>
              <a:tr h="320040">
                <a:tc vMerge="1">
                  <a:txBody>
                    <a:bodyPr/>
                    <a:lstStyle/>
                    <a:p>
                      <a:pPr marL="0" algn="ctr" defTabSz="914400" rtl="0" eaLnBrk="1" latinLnBrk="0" hangingPunct="1"/>
                      <a:endParaRPr lang="es-ES" sz="1800" b="1" kern="1200" dirty="0">
                        <a:solidFill>
                          <a:schemeClr val="lt1"/>
                        </a:solidFill>
                        <a:latin typeface="+mn-lt"/>
                        <a:ea typeface="+mn-ea"/>
                        <a:cs typeface="+mn-cs"/>
                      </a:endParaRPr>
                    </a:p>
                  </a:txBody>
                  <a:tcPr anchor="ctr">
                    <a:solidFill>
                      <a:schemeClr val="accent6"/>
                    </a:solidFill>
                  </a:tcPr>
                </a:tc>
                <a:tc vMerge="1">
                  <a:txBody>
                    <a:bodyPr/>
                    <a:lstStyle/>
                    <a:p>
                      <a:pPr marL="0" algn="ctr" defTabSz="914400" rtl="0" eaLnBrk="1" latinLnBrk="0" hangingPunct="1"/>
                      <a:endParaRPr lang="es-ES" sz="1800" b="1" kern="1200" dirty="0">
                        <a:solidFill>
                          <a:schemeClr val="lt1"/>
                        </a:solidFill>
                        <a:latin typeface="+mn-lt"/>
                        <a:ea typeface="+mn-ea"/>
                        <a:cs typeface="+mn-cs"/>
                      </a:endParaRPr>
                    </a:p>
                  </a:txBody>
                  <a:tcPr anchor="ctr">
                    <a:solidFill>
                      <a:schemeClr val="accent6"/>
                    </a:solidFill>
                  </a:tcPr>
                </a:tc>
                <a:tc>
                  <a:txBody>
                    <a:bodyPr/>
                    <a:lstStyle/>
                    <a:p>
                      <a:pPr marL="0" algn="ctr" defTabSz="914400" rtl="0" eaLnBrk="1" latinLnBrk="0" hangingPunct="1"/>
                      <a:r>
                        <a:rPr lang="es-ES" sz="1800" b="1" kern="1200" dirty="0">
                          <a:solidFill>
                            <a:schemeClr val="lt1"/>
                          </a:solidFill>
                          <a:latin typeface="+mn-lt"/>
                          <a:ea typeface="+mn-ea"/>
                          <a:cs typeface="+mn-cs"/>
                        </a:rPr>
                        <a:t>Empleado</a:t>
                      </a:r>
                    </a:p>
                  </a:txBody>
                  <a:tcPr anchor="ctr">
                    <a:solidFill>
                      <a:schemeClr val="accent6"/>
                    </a:solidFill>
                  </a:tcPr>
                </a:tc>
                <a:tc>
                  <a:txBody>
                    <a:bodyPr/>
                    <a:lstStyle/>
                    <a:p>
                      <a:pPr marL="0" algn="ctr" defTabSz="914400" rtl="0" eaLnBrk="1" latinLnBrk="0" hangingPunct="1"/>
                      <a:r>
                        <a:rPr lang="es-ES" sz="1800" b="1" kern="1200" dirty="0">
                          <a:solidFill>
                            <a:schemeClr val="lt1"/>
                          </a:solidFill>
                          <a:latin typeface="+mn-lt"/>
                          <a:ea typeface="+mn-ea"/>
                          <a:cs typeface="+mn-cs"/>
                        </a:rPr>
                        <a:t>Departamento</a:t>
                      </a:r>
                    </a:p>
                  </a:txBody>
                  <a:tcPr anchor="ctr">
                    <a:solidFill>
                      <a:schemeClr val="accent6"/>
                    </a:solidFill>
                  </a:tcPr>
                </a:tc>
                <a:tc>
                  <a:txBody>
                    <a:bodyPr/>
                    <a:lstStyle/>
                    <a:p>
                      <a:pPr marL="0" algn="ctr" defTabSz="914400" rtl="0" eaLnBrk="1" latinLnBrk="0" hangingPunct="1"/>
                      <a:r>
                        <a:rPr lang="es-ES" sz="1800" b="1" kern="1200" dirty="0">
                          <a:solidFill>
                            <a:schemeClr val="lt1"/>
                          </a:solidFill>
                          <a:latin typeface="+mn-lt"/>
                          <a:ea typeface="+mn-ea"/>
                          <a:cs typeface="+mn-cs"/>
                        </a:rPr>
                        <a:t>Oficio</a:t>
                      </a:r>
                    </a:p>
                  </a:txBody>
                  <a:tcPr anchor="ctr">
                    <a:solidFill>
                      <a:schemeClr val="accent6"/>
                    </a:solidFill>
                  </a:tcPr>
                </a:tc>
                <a:tc vMerge="1">
                  <a:txBody>
                    <a:bodyPr/>
                    <a:lstStyle/>
                    <a:p>
                      <a:pPr marL="0" algn="ctr" defTabSz="914400" rtl="0" eaLnBrk="1" latinLnBrk="0" hangingPunct="1"/>
                      <a:endParaRPr lang="es-ES" sz="1800" b="1" kern="1200" dirty="0">
                        <a:solidFill>
                          <a:schemeClr val="lt1"/>
                        </a:solidFill>
                        <a:latin typeface="+mn-lt"/>
                        <a:ea typeface="+mn-ea"/>
                        <a:cs typeface="+mn-cs"/>
                      </a:endParaRPr>
                    </a:p>
                  </a:txBody>
                  <a:tcPr anchor="ctr">
                    <a:solidFill>
                      <a:schemeClr val="accent6"/>
                    </a:solidFill>
                  </a:tcPr>
                </a:tc>
                <a:extLst>
                  <a:ext uri="{0D108BD9-81ED-4DB2-BD59-A6C34878D82A}">
                    <a16:rowId xmlns:a16="http://schemas.microsoft.com/office/drawing/2014/main" val="3705360905"/>
                  </a:ext>
                </a:extLst>
              </a:tr>
              <a:tr h="370840">
                <a:tc>
                  <a:txBody>
                    <a:bodyPr/>
                    <a:lstStyle/>
                    <a:p>
                      <a:pPr algn="ctr"/>
                      <a:r>
                        <a:rPr lang="es-ES" dirty="0"/>
                        <a:t>CP1</a:t>
                      </a:r>
                    </a:p>
                  </a:txBody>
                  <a:tcPr/>
                </a:tc>
                <a:tc>
                  <a:txBody>
                    <a:bodyPr/>
                    <a:lstStyle/>
                    <a:p>
                      <a:pPr algn="ctr"/>
                      <a:r>
                        <a:rPr lang="es-ES" dirty="0"/>
                        <a:t>V1, V3, V4</a:t>
                      </a:r>
                    </a:p>
                  </a:txBody>
                  <a:tcPr/>
                </a:tc>
                <a:tc>
                  <a:txBody>
                    <a:bodyPr/>
                    <a:lstStyle/>
                    <a:p>
                      <a:pPr algn="ctr"/>
                      <a:r>
                        <a:rPr lang="es-ES" dirty="0"/>
                        <a:t>200</a:t>
                      </a:r>
                    </a:p>
                  </a:txBody>
                  <a:tcPr/>
                </a:tc>
                <a:tc>
                  <a:txBody>
                    <a:bodyPr/>
                    <a:lstStyle/>
                    <a:p>
                      <a:pPr algn="ctr"/>
                      <a:r>
                        <a:rPr lang="es-ES" dirty="0"/>
                        <a:t>20</a:t>
                      </a:r>
                    </a:p>
                  </a:txBody>
                  <a:tcPr/>
                </a:tc>
                <a:tc>
                  <a:txBody>
                    <a:bodyPr/>
                    <a:lstStyle/>
                    <a:p>
                      <a:pPr algn="ctr"/>
                      <a:r>
                        <a:rPr lang="es-ES" dirty="0"/>
                        <a:t>Programador</a:t>
                      </a:r>
                    </a:p>
                  </a:txBody>
                  <a:tcPr/>
                </a:tc>
                <a:tc>
                  <a:txBody>
                    <a:bodyPr/>
                    <a:lstStyle/>
                    <a:p>
                      <a:pPr algn="ctr"/>
                      <a:r>
                        <a:rPr lang="es-ES" dirty="0"/>
                        <a:t>S3</a:t>
                      </a:r>
                    </a:p>
                  </a:txBody>
                  <a:tcPr/>
                </a:tc>
                <a:extLst>
                  <a:ext uri="{0D108BD9-81ED-4DB2-BD59-A6C34878D82A}">
                    <a16:rowId xmlns:a16="http://schemas.microsoft.com/office/drawing/2014/main" val="2298114459"/>
                  </a:ext>
                </a:extLst>
              </a:tr>
              <a:tr h="370840">
                <a:tc>
                  <a:txBody>
                    <a:bodyPr/>
                    <a:lstStyle/>
                    <a:p>
                      <a:pPr algn="ctr"/>
                      <a:r>
                        <a:rPr lang="es-ES" dirty="0"/>
                        <a:t>CP2</a:t>
                      </a:r>
                    </a:p>
                  </a:txBody>
                  <a:tcPr/>
                </a:tc>
                <a:tc>
                  <a:txBody>
                    <a:bodyPr/>
                    <a:lstStyle/>
                    <a:p>
                      <a:pPr algn="ctr"/>
                      <a:r>
                        <a:rPr lang="es-ES" dirty="0"/>
                        <a:t>V1, V2, V5</a:t>
                      </a:r>
                    </a:p>
                  </a:txBody>
                  <a:tcPr/>
                </a:tc>
                <a:tc>
                  <a:txBody>
                    <a:bodyPr/>
                    <a:lstStyle/>
                    <a:p>
                      <a:pPr algn="ctr"/>
                      <a:r>
                        <a:rPr lang="es-ES" dirty="0"/>
                        <a:t>250</a:t>
                      </a:r>
                    </a:p>
                  </a:txBody>
                  <a:tcPr/>
                </a:tc>
                <a:tc>
                  <a:txBody>
                    <a:bodyPr/>
                    <a:lstStyle/>
                    <a:p>
                      <a:pPr algn="ctr"/>
                      <a:endParaRPr lang="es-ES" dirty="0"/>
                    </a:p>
                  </a:txBody>
                  <a:tcPr/>
                </a:tc>
                <a:tc>
                  <a:txBody>
                    <a:bodyPr/>
                    <a:lstStyle/>
                    <a:p>
                      <a:pPr algn="ctr"/>
                      <a:r>
                        <a:rPr lang="es-ES" dirty="0"/>
                        <a:t>Analista</a:t>
                      </a:r>
                    </a:p>
                  </a:txBody>
                  <a:tcPr/>
                </a:tc>
                <a:tc>
                  <a:txBody>
                    <a:bodyPr/>
                    <a:lstStyle/>
                    <a:p>
                      <a:pPr algn="ctr"/>
                      <a:r>
                        <a:rPr lang="es-ES" dirty="0"/>
                        <a:t>S1</a:t>
                      </a:r>
                    </a:p>
                  </a:txBody>
                  <a:tcPr/>
                </a:tc>
                <a:extLst>
                  <a:ext uri="{0D108BD9-81ED-4DB2-BD59-A6C34878D82A}">
                    <a16:rowId xmlns:a16="http://schemas.microsoft.com/office/drawing/2014/main" val="439341894"/>
                  </a:ext>
                </a:extLst>
              </a:tr>
              <a:tr h="370840">
                <a:tc>
                  <a:txBody>
                    <a:bodyPr/>
                    <a:lstStyle/>
                    <a:p>
                      <a:pPr algn="ctr"/>
                      <a:r>
                        <a:rPr lang="es-ES" dirty="0"/>
                        <a:t>CP3</a:t>
                      </a:r>
                    </a:p>
                  </a:txBody>
                  <a:tcPr/>
                </a:tc>
                <a:tc>
                  <a:txBody>
                    <a:bodyPr/>
                    <a:lstStyle/>
                    <a:p>
                      <a:pPr algn="ctr"/>
                      <a:r>
                        <a:rPr lang="es-ES" dirty="0"/>
                        <a:t>V1, V3, V6</a:t>
                      </a:r>
                    </a:p>
                  </a:txBody>
                  <a:tcPr/>
                </a:tc>
                <a:tc>
                  <a:txBody>
                    <a:bodyPr/>
                    <a:lstStyle/>
                    <a:p>
                      <a:pPr algn="ctr"/>
                      <a:r>
                        <a:rPr lang="es-ES" dirty="0"/>
                        <a:t>450</a:t>
                      </a:r>
                    </a:p>
                  </a:txBody>
                  <a:tcPr/>
                </a:tc>
                <a:tc>
                  <a:txBody>
                    <a:bodyPr/>
                    <a:lstStyle/>
                    <a:p>
                      <a:pPr algn="ctr"/>
                      <a:r>
                        <a:rPr lang="es-ES" dirty="0"/>
                        <a:t>30</a:t>
                      </a:r>
                    </a:p>
                  </a:txBody>
                  <a:tcPr/>
                </a:tc>
                <a:tc>
                  <a:txBody>
                    <a:bodyPr/>
                    <a:lstStyle/>
                    <a:p>
                      <a:pPr algn="ctr"/>
                      <a:r>
                        <a:rPr lang="es-ES" dirty="0"/>
                        <a:t>Diseñador</a:t>
                      </a:r>
                    </a:p>
                  </a:txBody>
                  <a:tcPr/>
                </a:tc>
                <a:tc>
                  <a:txBody>
                    <a:bodyPr/>
                    <a:lstStyle/>
                    <a:p>
                      <a:pPr algn="ctr"/>
                      <a:r>
                        <a:rPr lang="es-ES" dirty="0"/>
                        <a:t>S2</a:t>
                      </a:r>
                    </a:p>
                  </a:txBody>
                  <a:tcPr/>
                </a:tc>
                <a:extLst>
                  <a:ext uri="{0D108BD9-81ED-4DB2-BD59-A6C34878D82A}">
                    <a16:rowId xmlns:a16="http://schemas.microsoft.com/office/drawing/2014/main" val="1564513242"/>
                  </a:ext>
                </a:extLst>
              </a:tr>
              <a:tr h="370840">
                <a:tc>
                  <a:txBody>
                    <a:bodyPr/>
                    <a:lstStyle/>
                    <a:p>
                      <a:pPr algn="ctr"/>
                      <a:r>
                        <a:rPr lang="es-ES" dirty="0"/>
                        <a:t>CP4</a:t>
                      </a:r>
                    </a:p>
                  </a:txBody>
                  <a:tcPr/>
                </a:tc>
                <a:tc>
                  <a:txBody>
                    <a:bodyPr/>
                    <a:lstStyle/>
                    <a:p>
                      <a:pPr algn="ctr"/>
                      <a:r>
                        <a:rPr lang="es-ES" dirty="0"/>
                        <a:t>V1, V2, V4</a:t>
                      </a:r>
                    </a:p>
                  </a:txBody>
                  <a:tcPr/>
                </a:tc>
                <a:tc>
                  <a:txBody>
                    <a:bodyPr/>
                    <a:lstStyle/>
                    <a:p>
                      <a:pPr algn="ctr"/>
                      <a:r>
                        <a:rPr lang="es-ES" dirty="0"/>
                        <a:t>220</a:t>
                      </a:r>
                    </a:p>
                  </a:txBody>
                  <a:tcPr/>
                </a:tc>
                <a:tc>
                  <a:txBody>
                    <a:bodyPr/>
                    <a:lstStyle/>
                    <a:p>
                      <a:pPr algn="ctr"/>
                      <a:endParaRPr lang="es-ES" dirty="0"/>
                    </a:p>
                  </a:txBody>
                  <a:tcPr/>
                </a:tc>
                <a:tc>
                  <a:txBody>
                    <a:bodyPr/>
                    <a:lstStyle/>
                    <a:p>
                      <a:pPr algn="ctr"/>
                      <a:r>
                        <a:rPr lang="es-ES" dirty="0"/>
                        <a:t>Programador</a:t>
                      </a:r>
                    </a:p>
                  </a:txBody>
                  <a:tcPr/>
                </a:tc>
                <a:tc>
                  <a:txBody>
                    <a:bodyPr/>
                    <a:lstStyle/>
                    <a:p>
                      <a:pPr algn="ctr"/>
                      <a:r>
                        <a:rPr lang="es-ES" dirty="0"/>
                        <a:t>S3</a:t>
                      </a:r>
                    </a:p>
                  </a:txBody>
                  <a:tcPr/>
                </a:tc>
                <a:extLst>
                  <a:ext uri="{0D108BD9-81ED-4DB2-BD59-A6C34878D82A}">
                    <a16:rowId xmlns:a16="http://schemas.microsoft.com/office/drawing/2014/main" val="3358930937"/>
                  </a:ext>
                </a:extLst>
              </a:tr>
              <a:tr h="370840">
                <a:tc>
                  <a:txBody>
                    <a:bodyPr/>
                    <a:lstStyle/>
                    <a:p>
                      <a:pPr algn="ctr"/>
                      <a:r>
                        <a:rPr lang="es-ES" dirty="0"/>
                        <a:t>CP5</a:t>
                      </a:r>
                    </a:p>
                  </a:txBody>
                  <a:tcPr/>
                </a:tc>
                <a:tc>
                  <a:txBody>
                    <a:bodyPr/>
                    <a:lstStyle/>
                    <a:p>
                      <a:pPr algn="ctr"/>
                      <a:r>
                        <a:rPr lang="es-ES" dirty="0"/>
                        <a:t>NV1, V3, V6</a:t>
                      </a:r>
                    </a:p>
                  </a:txBody>
                  <a:tcPr/>
                </a:tc>
                <a:tc>
                  <a:txBody>
                    <a:bodyPr/>
                    <a:lstStyle/>
                    <a:p>
                      <a:pPr algn="ctr"/>
                      <a:r>
                        <a:rPr lang="es-ES" dirty="0"/>
                        <a:t>90</a:t>
                      </a:r>
                    </a:p>
                  </a:txBody>
                  <a:tcPr/>
                </a:tc>
                <a:tc>
                  <a:txBody>
                    <a:bodyPr/>
                    <a:lstStyle/>
                    <a:p>
                      <a:pPr algn="ctr"/>
                      <a:r>
                        <a:rPr lang="es-ES" dirty="0"/>
                        <a:t>35</a:t>
                      </a:r>
                    </a:p>
                  </a:txBody>
                  <a:tcPr/>
                </a:tc>
                <a:tc>
                  <a:txBody>
                    <a:bodyPr/>
                    <a:lstStyle/>
                    <a:p>
                      <a:pPr algn="ctr"/>
                      <a:r>
                        <a:rPr lang="es-ES" dirty="0"/>
                        <a:t>Diseñador</a:t>
                      </a:r>
                    </a:p>
                  </a:txBody>
                  <a:tcPr/>
                </a:tc>
                <a:tc>
                  <a:txBody>
                    <a:bodyPr/>
                    <a:lstStyle/>
                    <a:p>
                      <a:pPr algn="ctr"/>
                      <a:r>
                        <a:rPr lang="es-ES" dirty="0"/>
                        <a:t>ER1</a:t>
                      </a:r>
                    </a:p>
                  </a:txBody>
                  <a:tcPr/>
                </a:tc>
                <a:extLst>
                  <a:ext uri="{0D108BD9-81ED-4DB2-BD59-A6C34878D82A}">
                    <a16:rowId xmlns:a16="http://schemas.microsoft.com/office/drawing/2014/main" val="2926606442"/>
                  </a:ext>
                </a:extLst>
              </a:tr>
              <a:tr h="370840">
                <a:tc>
                  <a:txBody>
                    <a:bodyPr/>
                    <a:lstStyle/>
                    <a:p>
                      <a:pPr algn="ctr"/>
                      <a:r>
                        <a:rPr lang="es-ES" dirty="0"/>
                        <a:t>CP6</a:t>
                      </a:r>
                    </a:p>
                  </a:txBody>
                  <a:tcPr/>
                </a:tc>
                <a:tc>
                  <a:txBody>
                    <a:bodyPr/>
                    <a:lstStyle/>
                    <a:p>
                      <a:pPr algn="ctr"/>
                      <a:r>
                        <a:rPr lang="es-ES" dirty="0"/>
                        <a:t>V1, NV3, V5</a:t>
                      </a:r>
                    </a:p>
                  </a:txBody>
                  <a:tcPr/>
                </a:tc>
                <a:tc>
                  <a:txBody>
                    <a:bodyPr/>
                    <a:lstStyle/>
                    <a:p>
                      <a:pPr algn="ctr"/>
                      <a:r>
                        <a:rPr lang="es-ES" dirty="0"/>
                        <a:t>100</a:t>
                      </a:r>
                    </a:p>
                  </a:txBody>
                  <a:tcPr/>
                </a:tc>
                <a:tc>
                  <a:txBody>
                    <a:bodyPr/>
                    <a:lstStyle/>
                    <a:p>
                      <a:pPr algn="ctr"/>
                      <a:r>
                        <a:rPr lang="es-ES" dirty="0"/>
                        <a:t>AD</a:t>
                      </a:r>
                    </a:p>
                  </a:txBody>
                  <a:tcPr/>
                </a:tc>
                <a:tc>
                  <a:txBody>
                    <a:bodyPr/>
                    <a:lstStyle/>
                    <a:p>
                      <a:pPr algn="ctr"/>
                      <a:r>
                        <a:rPr lang="es-ES" dirty="0"/>
                        <a:t>Analista</a:t>
                      </a:r>
                    </a:p>
                  </a:txBody>
                  <a:tcPr/>
                </a:tc>
                <a:tc>
                  <a:txBody>
                    <a:bodyPr/>
                    <a:lstStyle/>
                    <a:p>
                      <a:pPr algn="ctr"/>
                      <a:r>
                        <a:rPr lang="es-ES" dirty="0"/>
                        <a:t>ER2</a:t>
                      </a:r>
                    </a:p>
                  </a:txBody>
                  <a:tcPr/>
                </a:tc>
                <a:extLst>
                  <a:ext uri="{0D108BD9-81ED-4DB2-BD59-A6C34878D82A}">
                    <a16:rowId xmlns:a16="http://schemas.microsoft.com/office/drawing/2014/main" val="2212444703"/>
                  </a:ext>
                </a:extLst>
              </a:tr>
              <a:tr h="370840">
                <a:tc>
                  <a:txBody>
                    <a:bodyPr/>
                    <a:lstStyle/>
                    <a:p>
                      <a:pPr algn="ctr"/>
                      <a:r>
                        <a:rPr lang="es-ES" dirty="0"/>
                        <a:t>CP7</a:t>
                      </a:r>
                    </a:p>
                  </a:txBody>
                  <a:tcPr/>
                </a:tc>
                <a:tc>
                  <a:txBody>
                    <a:bodyPr/>
                    <a:lstStyle/>
                    <a:p>
                      <a:pPr algn="ctr"/>
                      <a:r>
                        <a:rPr lang="es-ES" dirty="0"/>
                        <a:t>V1, V2, NV6</a:t>
                      </a:r>
                    </a:p>
                  </a:txBody>
                  <a:tcPr/>
                </a:tc>
                <a:tc>
                  <a:txBody>
                    <a:bodyPr/>
                    <a:lstStyle/>
                    <a:p>
                      <a:pPr algn="ctr"/>
                      <a:r>
                        <a:rPr lang="es-ES" dirty="0"/>
                        <a:t>300</a:t>
                      </a:r>
                    </a:p>
                  </a:txBody>
                  <a:tcPr/>
                </a:tc>
                <a:tc>
                  <a:txBody>
                    <a:bodyPr/>
                    <a:lstStyle/>
                    <a:p>
                      <a:pPr algn="ctr"/>
                      <a:endParaRPr lang="es-ES" dirty="0"/>
                    </a:p>
                  </a:txBody>
                  <a:tcPr/>
                </a:tc>
                <a:tc>
                  <a:txBody>
                    <a:bodyPr/>
                    <a:lstStyle/>
                    <a:p>
                      <a:pPr algn="ctr"/>
                      <a:r>
                        <a:rPr lang="es-ES" dirty="0"/>
                        <a:t>Elige oficio</a:t>
                      </a:r>
                    </a:p>
                  </a:txBody>
                  <a:tcPr/>
                </a:tc>
                <a:tc>
                  <a:txBody>
                    <a:bodyPr/>
                    <a:lstStyle/>
                    <a:p>
                      <a:pPr algn="ctr"/>
                      <a:r>
                        <a:rPr lang="es-ES" dirty="0"/>
                        <a:t>ER3</a:t>
                      </a:r>
                    </a:p>
                  </a:txBody>
                  <a:tcPr/>
                </a:tc>
                <a:extLst>
                  <a:ext uri="{0D108BD9-81ED-4DB2-BD59-A6C34878D82A}">
                    <a16:rowId xmlns:a16="http://schemas.microsoft.com/office/drawing/2014/main" val="836986737"/>
                  </a:ext>
                </a:extLst>
              </a:tr>
              <a:tr h="370840">
                <a:tc>
                  <a:txBody>
                    <a:bodyPr/>
                    <a:lstStyle/>
                    <a:p>
                      <a:pPr algn="ctr"/>
                      <a:r>
                        <a:rPr lang="es-ES" dirty="0"/>
                        <a:t>CP8</a:t>
                      </a:r>
                    </a:p>
                  </a:txBody>
                  <a:tcPr/>
                </a:tc>
                <a:tc>
                  <a:txBody>
                    <a:bodyPr/>
                    <a:lstStyle/>
                    <a:p>
                      <a:pPr algn="ctr"/>
                      <a:r>
                        <a:rPr lang="es-ES" dirty="0"/>
                        <a:t>V1, NV4, V6</a:t>
                      </a:r>
                    </a:p>
                  </a:txBody>
                  <a:tcPr/>
                </a:tc>
                <a:tc>
                  <a:txBody>
                    <a:bodyPr/>
                    <a:lstStyle/>
                    <a:p>
                      <a:pPr algn="ctr"/>
                      <a:r>
                        <a:rPr lang="es-ES" dirty="0"/>
                        <a:t>345</a:t>
                      </a:r>
                    </a:p>
                  </a:txBody>
                  <a:tcPr/>
                </a:tc>
                <a:tc>
                  <a:txBody>
                    <a:bodyPr/>
                    <a:lstStyle/>
                    <a:p>
                      <a:pPr algn="ctr"/>
                      <a:r>
                        <a:rPr lang="es-ES" dirty="0"/>
                        <a:t>123</a:t>
                      </a:r>
                    </a:p>
                  </a:txBody>
                  <a:tcPr/>
                </a:tc>
                <a:tc>
                  <a:txBody>
                    <a:bodyPr/>
                    <a:lstStyle/>
                    <a:p>
                      <a:pPr algn="ctr"/>
                      <a:r>
                        <a:rPr lang="es-ES" dirty="0"/>
                        <a:t>Diseñador</a:t>
                      </a:r>
                    </a:p>
                  </a:txBody>
                  <a:tcPr/>
                </a:tc>
                <a:tc>
                  <a:txBody>
                    <a:bodyPr/>
                    <a:lstStyle/>
                    <a:p>
                      <a:pPr algn="ctr"/>
                      <a:r>
                        <a:rPr lang="es-ES" dirty="0"/>
                        <a:t>ER2</a:t>
                      </a:r>
                    </a:p>
                  </a:txBody>
                  <a:tcPr/>
                </a:tc>
                <a:extLst>
                  <a:ext uri="{0D108BD9-81ED-4DB2-BD59-A6C34878D82A}">
                    <a16:rowId xmlns:a16="http://schemas.microsoft.com/office/drawing/2014/main" val="3165740314"/>
                  </a:ext>
                </a:extLst>
              </a:tr>
              <a:tr h="370840">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extLst>
                  <a:ext uri="{0D108BD9-81ED-4DB2-BD59-A6C34878D82A}">
                    <a16:rowId xmlns:a16="http://schemas.microsoft.com/office/drawing/2014/main" val="1600150615"/>
                  </a:ext>
                </a:extLst>
              </a:tr>
            </a:tbl>
          </a:graphicData>
        </a:graphic>
      </p:graphicFrame>
    </p:spTree>
    <p:extLst>
      <p:ext uri="{BB962C8B-B14F-4D97-AF65-F5344CB8AC3E}">
        <p14:creationId xmlns:p14="http://schemas.microsoft.com/office/powerpoint/2010/main" val="216405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5.2. Partición o clases de equivalencia.</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713509" y="1465407"/>
            <a:ext cx="10515600" cy="4866120"/>
          </a:xfrm>
        </p:spPr>
        <p:txBody>
          <a:bodyPr>
            <a:normAutofit/>
          </a:bodyPr>
          <a:lstStyle/>
          <a:p>
            <a:pPr marL="0" indent="0" algn="just">
              <a:buNone/>
            </a:pPr>
            <a:r>
              <a:rPr lang="es-ES" sz="2000" dirty="0"/>
              <a:t>Al rellenar la tabla se ha tenido en cuenta que los casos de prueba válidos cubren tantas clases de equivalencia válidas como sean posibles y los no válidos cubren una sola clase no válida (si se prueban varias no válidas al mismo tiempo puede que la primera enmascare a las otras).</a:t>
            </a:r>
          </a:p>
          <a:p>
            <a:pPr marL="0" indent="0" algn="just">
              <a:buNone/>
            </a:pPr>
            <a:r>
              <a:rPr lang="es-ES" sz="2000" dirty="0"/>
              <a:t>Los casos de prueba se van añadiendo a la tabla hasta que todas las clases de equivalencia válidas y no válidas hayan sido cubiertas.</a:t>
            </a:r>
          </a:p>
          <a:p>
            <a:pPr marL="0" indent="0" algn="just">
              <a:buNone/>
            </a:pPr>
            <a:endParaRPr lang="es-ES" sz="2000" dirty="0"/>
          </a:p>
          <a:p>
            <a:pPr marL="0" indent="0" algn="just">
              <a:buNone/>
            </a:pPr>
            <a:endParaRPr lang="es-ES" sz="2000" dirty="0"/>
          </a:p>
          <a:p>
            <a:pPr marL="0" indent="0" algn="just">
              <a:buNone/>
            </a:pPr>
            <a:r>
              <a:rPr lang="es-ES" sz="2000" dirty="0"/>
              <a:t>	</a:t>
            </a:r>
            <a:r>
              <a:rPr lang="es-ES" sz="2000" b="1" dirty="0"/>
              <a:t>Ejercicio: ver que casos de prueba faltarían en la tabla anterior.</a:t>
            </a:r>
          </a:p>
          <a:p>
            <a:pPr marL="0" indent="0" algn="just">
              <a:buNone/>
            </a:pPr>
            <a:r>
              <a:rPr lang="es-ES" sz="2000" b="1" dirty="0"/>
              <a:t>	Hacer ejercicio ejemplo5 pg.120.</a:t>
            </a:r>
          </a:p>
          <a:p>
            <a:pPr marL="0" indent="0">
              <a:buNone/>
            </a:pPr>
            <a:endParaRPr lang="es-ES" dirty="0"/>
          </a:p>
        </p:txBody>
      </p:sp>
    </p:spTree>
    <p:extLst>
      <p:ext uri="{BB962C8B-B14F-4D97-AF65-F5344CB8AC3E}">
        <p14:creationId xmlns:p14="http://schemas.microsoft.com/office/powerpoint/2010/main" val="113038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5.3. Análisis de valores límite.</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713509" y="1325563"/>
            <a:ext cx="10515600" cy="5723515"/>
          </a:xfrm>
        </p:spPr>
        <p:txBody>
          <a:bodyPr>
            <a:normAutofit lnSpcReduction="10000"/>
          </a:bodyPr>
          <a:lstStyle/>
          <a:p>
            <a:pPr marL="0" indent="0" algn="just">
              <a:buNone/>
            </a:pPr>
            <a:r>
              <a:rPr lang="es-ES" sz="2000" dirty="0"/>
              <a:t>Este análisis se basa en la hipótesis de que suelen ocurrir más errores en los valores extremos de los campos de entrada. Complementa a la técnica anterior. Además, no solo estará centrado en las condiciones de entrada, sino que definen también las clases de salida. </a:t>
            </a:r>
          </a:p>
          <a:p>
            <a:pPr marL="0" indent="0" algn="just">
              <a:buNone/>
            </a:pPr>
            <a:r>
              <a:rPr lang="es-ES" sz="2000" dirty="0"/>
              <a:t>Tendrá las siguientes reglas: </a:t>
            </a:r>
          </a:p>
          <a:p>
            <a:pPr marL="0" indent="0" algn="just">
              <a:buNone/>
            </a:pPr>
            <a:r>
              <a:rPr lang="es-ES" sz="2000" dirty="0"/>
              <a:t>1) Si una condición de entrada especifica un rango de valores, deberemos concretar casos de prueba para los límites del rango y para los valores justo por encima y por debajo. Ejemplo: para un rango de valores enteros que estén comprendidos entre 5 y 15, tenemos que escribir casos de prueba para 5, 15, 4 y 16. </a:t>
            </a:r>
          </a:p>
          <a:p>
            <a:pPr marL="0" indent="0" algn="just">
              <a:buNone/>
            </a:pPr>
            <a:r>
              <a:rPr lang="es-ES" sz="2000" dirty="0"/>
              <a:t>2) Si especifica número de valores, similar al anterior. </a:t>
            </a:r>
          </a:p>
          <a:p>
            <a:pPr marL="0" indent="0" algn="just">
              <a:buNone/>
            </a:pPr>
            <a:r>
              <a:rPr lang="es-ES" sz="2000" dirty="0"/>
              <a:t>3) Para la condición de salida aplicaremos la regla 1. </a:t>
            </a:r>
          </a:p>
          <a:p>
            <a:pPr marL="0" indent="0" algn="just">
              <a:buNone/>
            </a:pPr>
            <a:r>
              <a:rPr lang="es-ES" sz="2000" dirty="0"/>
              <a:t>4) Usar también para la condición de salida la regla 2. Tanto en esta regla como en la anterior no siempre se generarán resultados fuera del rango de salida. </a:t>
            </a:r>
          </a:p>
          <a:p>
            <a:pPr marL="0" indent="0" algn="just">
              <a:buNone/>
            </a:pPr>
            <a:r>
              <a:rPr lang="es-ES" sz="2000" dirty="0"/>
              <a:t>5) Si la estructura interna posee límites prestablecidos nos aseguraremos de diseñar casos de prueba que ejerciten la estructura de datos en sus límites, primer y último elemento. </a:t>
            </a:r>
          </a:p>
          <a:p>
            <a:pPr marL="0" indent="0" algn="ctr">
              <a:buNone/>
            </a:pPr>
            <a:r>
              <a:rPr lang="es-ES" sz="2000" b="1" i="1" dirty="0"/>
              <a:t>Hacer ejemplos página 121</a:t>
            </a:r>
          </a:p>
          <a:p>
            <a:pPr marL="0" indent="0" algn="just">
              <a:buNone/>
            </a:pPr>
            <a:endParaRPr lang="es-ES" sz="2000" dirty="0"/>
          </a:p>
        </p:txBody>
      </p:sp>
    </p:spTree>
    <p:extLst>
      <p:ext uri="{BB962C8B-B14F-4D97-AF65-F5344CB8AC3E}">
        <p14:creationId xmlns:p14="http://schemas.microsoft.com/office/powerpoint/2010/main" val="3648980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6. Herramientas de depuración.</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713509" y="1325564"/>
            <a:ext cx="10190018" cy="2401309"/>
          </a:xfrm>
        </p:spPr>
        <p:txBody>
          <a:bodyPr>
            <a:normAutofit fontScale="92500" lnSpcReduction="20000"/>
          </a:bodyPr>
          <a:lstStyle/>
          <a:p>
            <a:pPr marL="0" indent="0" algn="just">
              <a:buNone/>
            </a:pPr>
            <a:r>
              <a:rPr lang="es-ES" sz="2000" dirty="0"/>
              <a:t>Este proceso comienza con la ejecución de un caso de prueba, se evalúan los resultados de la ejecución y si los resultados que esperábamos no son los que obtenemos hay que depurar.</a:t>
            </a:r>
          </a:p>
          <a:p>
            <a:pPr marL="0" indent="0" algn="just">
              <a:buNone/>
            </a:pPr>
            <a:r>
              <a:rPr lang="es-ES" sz="2000" dirty="0"/>
              <a:t>De este proceso de depuración obtendremos dos resultados:</a:t>
            </a:r>
          </a:p>
          <a:p>
            <a:pPr marL="0" indent="0" algn="just">
              <a:buNone/>
            </a:pPr>
            <a:r>
              <a:rPr lang="es-ES" sz="2000" dirty="0"/>
              <a:t>1.- Encontramos el error, lo corregimos y lo eliminamos.</a:t>
            </a:r>
          </a:p>
          <a:p>
            <a:pPr marL="0" indent="0" algn="just">
              <a:buNone/>
            </a:pPr>
            <a:r>
              <a:rPr lang="es-ES" sz="2000" dirty="0"/>
              <a:t>2.- No encontramos la causa del error, debemos sospechar la causa, diseñar casos de prueba que confirmen estas sospechas y repetimos las pruebas para identificar los errores y corregirlos.</a:t>
            </a:r>
          </a:p>
          <a:p>
            <a:pPr marL="0" indent="0" algn="just">
              <a:buNone/>
            </a:pPr>
            <a:endParaRPr lang="es-ES" sz="2000" dirty="0"/>
          </a:p>
        </p:txBody>
      </p:sp>
      <p:pic>
        <p:nvPicPr>
          <p:cNvPr id="1026" name="Picture 2" descr="Resultado de imagen de proceso de depuracion software">
            <a:extLst>
              <a:ext uri="{FF2B5EF4-FFF2-40B4-BE49-F238E27FC236}">
                <a16:creationId xmlns:a16="http://schemas.microsoft.com/office/drawing/2014/main" id="{7C5AD4DD-4DEF-4923-8910-91EEA6068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97" b="14623"/>
          <a:stretch/>
        </p:blipFill>
        <p:spPr bwMode="auto">
          <a:xfrm>
            <a:off x="4207453" y="3549973"/>
            <a:ext cx="5407602" cy="3308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73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6. Herramientas de depuración.</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436417" y="1145455"/>
            <a:ext cx="6809510" cy="5199927"/>
          </a:xfrm>
        </p:spPr>
        <p:txBody>
          <a:bodyPr>
            <a:normAutofit lnSpcReduction="10000"/>
          </a:bodyPr>
          <a:lstStyle/>
          <a:p>
            <a:pPr marL="0" indent="0" algn="just">
              <a:buNone/>
            </a:pPr>
            <a:r>
              <a:rPr lang="es-ES" sz="2000" dirty="0"/>
              <a:t>Al programar cometemos dos tipos de errores, de compilación y lógicos. Los primeros son más fáciles de corregir ya que al escribir las sentencias normalmente el IDE que utilizamos nos proporciona información sobre dónde está localizado el error y cómo solucionarlo.</a:t>
            </a:r>
          </a:p>
          <a:p>
            <a:pPr marL="0" indent="0" algn="just">
              <a:buNone/>
            </a:pPr>
            <a:endParaRPr lang="es-ES" sz="2000" dirty="0"/>
          </a:p>
          <a:p>
            <a:pPr marL="0" indent="0" algn="just">
              <a:buNone/>
            </a:pPr>
            <a:r>
              <a:rPr lang="es-ES" sz="2000" dirty="0"/>
              <a:t>Cuando el programa compila con éxito (no hay errores sintácticos) pero los resultados no son los esperados tenemos errores de tipo lógico a los que solemos llamar </a:t>
            </a:r>
            <a:r>
              <a:rPr lang="es-ES" sz="2000" b="1" i="1" dirty="0"/>
              <a:t>bugs.</a:t>
            </a:r>
          </a:p>
          <a:p>
            <a:pPr marL="0" indent="0" algn="just">
              <a:buNone/>
            </a:pPr>
            <a:endParaRPr lang="es-ES" sz="2000" dirty="0"/>
          </a:p>
          <a:p>
            <a:pPr marL="0" indent="0" algn="just">
              <a:buNone/>
            </a:pPr>
            <a:r>
              <a:rPr lang="es-ES" sz="2000" dirty="0"/>
              <a:t>Los </a:t>
            </a:r>
            <a:r>
              <a:rPr lang="es-ES" sz="2000" dirty="0" err="1"/>
              <a:t>IDE’s</a:t>
            </a:r>
            <a:r>
              <a:rPr lang="es-ES" sz="2000" dirty="0"/>
              <a:t> incorporan una herramienta llamada depurador (o </a:t>
            </a:r>
            <a:r>
              <a:rPr lang="es-ES" sz="2000" dirty="0" err="1"/>
              <a:t>debugger</a:t>
            </a:r>
            <a:r>
              <a:rPr lang="es-ES" sz="2000" dirty="0"/>
              <a:t>) para ayudarnos a resolver estos errores. Se va analizando el programa mientras se ejecuta. Podemos establecer puntos de interrupción o ruptura, suspender la ejecución del programa, ejecutar el código paso a paso y examinar el contenido de las variables.</a:t>
            </a:r>
          </a:p>
          <a:p>
            <a:pPr marL="0" indent="0" algn="just">
              <a:buNone/>
            </a:pPr>
            <a:endParaRPr lang="es-ES" sz="2000" dirty="0"/>
          </a:p>
          <a:p>
            <a:pPr marL="0" indent="0" algn="just">
              <a:buNone/>
            </a:pPr>
            <a:endParaRPr lang="es-ES" sz="2000" dirty="0"/>
          </a:p>
        </p:txBody>
      </p:sp>
      <p:pic>
        <p:nvPicPr>
          <p:cNvPr id="2050" name="Picture 2" descr="Resultado de imagen de debug eclipse">
            <a:extLst>
              <a:ext uri="{FF2B5EF4-FFF2-40B4-BE49-F238E27FC236}">
                <a16:creationId xmlns:a16="http://schemas.microsoft.com/office/drawing/2014/main" id="{5DB4A496-049F-4F62-838E-B4CBBA5A7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134" y="2647084"/>
            <a:ext cx="3762375"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938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6. Herramientas de depuración.</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436417" y="1145455"/>
            <a:ext cx="10190018" cy="5199927"/>
          </a:xfrm>
        </p:spPr>
        <p:txBody>
          <a:bodyPr>
            <a:normAutofit/>
          </a:bodyPr>
          <a:lstStyle/>
          <a:p>
            <a:pPr marL="0" indent="0" algn="just">
              <a:buNone/>
            </a:pPr>
            <a:r>
              <a:rPr lang="es-ES" sz="2000" dirty="0"/>
              <a:t>En Eclipse podemos lanzar el depurador mediante:</a:t>
            </a:r>
          </a:p>
          <a:p>
            <a:pPr algn="just"/>
            <a:r>
              <a:rPr lang="es-ES" sz="2000" dirty="0"/>
              <a:t>Run&gt;</a:t>
            </a:r>
            <a:r>
              <a:rPr lang="es-ES" sz="2000" dirty="0" err="1"/>
              <a:t>Debug</a:t>
            </a:r>
            <a:endParaRPr lang="es-ES" sz="2000" dirty="0"/>
          </a:p>
          <a:p>
            <a:pPr algn="just"/>
            <a:endParaRPr lang="es-ES" sz="2000" dirty="0"/>
          </a:p>
          <a:p>
            <a:pPr algn="just"/>
            <a:endParaRPr lang="es-ES" sz="2000" dirty="0"/>
          </a:p>
          <a:p>
            <a:pPr marL="0" indent="0" algn="just">
              <a:buNone/>
            </a:pPr>
            <a:r>
              <a:rPr lang="es-ES" sz="2000" dirty="0"/>
              <a:t>*Desde la clase botón derecho </a:t>
            </a:r>
            <a:r>
              <a:rPr lang="es-ES" sz="2000" dirty="0" err="1"/>
              <a:t>Debug</a:t>
            </a:r>
            <a:r>
              <a:rPr lang="es-ES" sz="2000" dirty="0"/>
              <a:t> As&gt;Java </a:t>
            </a:r>
            <a:r>
              <a:rPr lang="es-ES" sz="2000" dirty="0" err="1"/>
              <a:t>Application</a:t>
            </a:r>
            <a:endParaRPr lang="es-ES" sz="2000" dirty="0"/>
          </a:p>
          <a:p>
            <a:pPr marL="0" indent="0" algn="just">
              <a:buNone/>
            </a:pPr>
            <a:endParaRPr lang="es-ES" sz="2000" dirty="0"/>
          </a:p>
          <a:p>
            <a:pPr marL="0" indent="0" algn="just">
              <a:buNone/>
            </a:pPr>
            <a:endParaRPr lang="es-ES" sz="2000" dirty="0"/>
          </a:p>
          <a:p>
            <a:pPr marL="0" indent="0" algn="just">
              <a:buNone/>
            </a:pPr>
            <a:r>
              <a:rPr lang="es-ES" sz="2000" dirty="0"/>
              <a:t>							        * Pulsando el botón </a:t>
            </a:r>
            <a:r>
              <a:rPr lang="es-ES" sz="2000" dirty="0" err="1"/>
              <a:t>Debug</a:t>
            </a:r>
            <a:endParaRPr lang="es-ES" sz="2000" dirty="0"/>
          </a:p>
          <a:p>
            <a:pPr marL="0" indent="0" algn="just">
              <a:buNone/>
            </a:pPr>
            <a:endParaRPr lang="es-ES" sz="2000" dirty="0"/>
          </a:p>
          <a:p>
            <a:pPr marL="0" indent="0" algn="just">
              <a:buNone/>
            </a:pPr>
            <a:endParaRPr lang="es-ES" sz="2000" dirty="0"/>
          </a:p>
        </p:txBody>
      </p:sp>
      <p:pic>
        <p:nvPicPr>
          <p:cNvPr id="2050" name="Picture 2" descr="Resultado de imagen de debug eclipse">
            <a:extLst>
              <a:ext uri="{FF2B5EF4-FFF2-40B4-BE49-F238E27FC236}">
                <a16:creationId xmlns:a16="http://schemas.microsoft.com/office/drawing/2014/main" id="{5DB4A496-049F-4F62-838E-B4CBBA5A7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208" y="4421332"/>
            <a:ext cx="376237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3BF43499-2759-44A7-B51C-470F2098D930}"/>
              </a:ext>
            </a:extLst>
          </p:cNvPr>
          <p:cNvPicPr>
            <a:picLocks noChangeAspect="1"/>
          </p:cNvPicPr>
          <p:nvPr/>
        </p:nvPicPr>
        <p:blipFill rotWithShape="1">
          <a:blip r:embed="rId3"/>
          <a:srcRect r="68977" b="83314"/>
          <a:stretch/>
        </p:blipFill>
        <p:spPr>
          <a:xfrm>
            <a:off x="2570018" y="1395891"/>
            <a:ext cx="3782291" cy="1143781"/>
          </a:xfrm>
          <a:prstGeom prst="rect">
            <a:avLst/>
          </a:prstGeom>
        </p:spPr>
      </p:pic>
      <p:pic>
        <p:nvPicPr>
          <p:cNvPr id="3" name="Imagen 2">
            <a:extLst>
              <a:ext uri="{FF2B5EF4-FFF2-40B4-BE49-F238E27FC236}">
                <a16:creationId xmlns:a16="http://schemas.microsoft.com/office/drawing/2014/main" id="{2374E7EC-3589-4744-A99B-196A715F9FDC}"/>
              </a:ext>
            </a:extLst>
          </p:cNvPr>
          <p:cNvPicPr>
            <a:picLocks noChangeAspect="1"/>
          </p:cNvPicPr>
          <p:nvPr/>
        </p:nvPicPr>
        <p:blipFill>
          <a:blip r:embed="rId4"/>
          <a:stretch>
            <a:fillRect/>
          </a:stretch>
        </p:blipFill>
        <p:spPr>
          <a:xfrm>
            <a:off x="713509" y="3252999"/>
            <a:ext cx="5500255" cy="3092383"/>
          </a:xfrm>
          <a:prstGeom prst="rect">
            <a:avLst/>
          </a:prstGeom>
        </p:spPr>
      </p:pic>
    </p:spTree>
    <p:extLst>
      <p:ext uri="{BB962C8B-B14F-4D97-AF65-F5344CB8AC3E}">
        <p14:creationId xmlns:p14="http://schemas.microsoft.com/office/powerpoint/2010/main" val="3577649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6. Herramientas de depuración.</a:t>
            </a:r>
          </a:p>
        </p:txBody>
      </p:sp>
      <p:sp>
        <p:nvSpPr>
          <p:cNvPr id="5" name="Marcador de contenido 4">
            <a:extLst>
              <a:ext uri="{FF2B5EF4-FFF2-40B4-BE49-F238E27FC236}">
                <a16:creationId xmlns:a16="http://schemas.microsoft.com/office/drawing/2014/main" id="{2E85C25C-FF44-4903-B616-7FAEB1EE83CB}"/>
              </a:ext>
            </a:extLst>
          </p:cNvPr>
          <p:cNvSpPr>
            <a:spLocks noGrp="1"/>
          </p:cNvSpPr>
          <p:nvPr>
            <p:ph idx="1"/>
          </p:nvPr>
        </p:nvSpPr>
        <p:spPr>
          <a:xfrm>
            <a:off x="436417" y="1145455"/>
            <a:ext cx="10190018" cy="5199927"/>
          </a:xfrm>
        </p:spPr>
        <p:txBody>
          <a:bodyPr>
            <a:normAutofit/>
          </a:bodyPr>
          <a:lstStyle/>
          <a:p>
            <a:pPr marL="0" indent="0" algn="just">
              <a:buNone/>
            </a:pPr>
            <a:r>
              <a:rPr lang="es-ES" sz="2000" dirty="0"/>
              <a:t>Debemos tener la vista de depuración abierta</a:t>
            </a:r>
          </a:p>
          <a:p>
            <a:pPr marL="0" indent="0" algn="just">
              <a:buNone/>
            </a:pPr>
            <a:endParaRPr lang="es-ES" sz="2000" dirty="0"/>
          </a:p>
        </p:txBody>
      </p:sp>
      <p:pic>
        <p:nvPicPr>
          <p:cNvPr id="6" name="Imagen 5">
            <a:extLst>
              <a:ext uri="{FF2B5EF4-FFF2-40B4-BE49-F238E27FC236}">
                <a16:creationId xmlns:a16="http://schemas.microsoft.com/office/drawing/2014/main" id="{211AF0F8-A7F9-4785-A2FA-0FDBC3AC75C6}"/>
              </a:ext>
            </a:extLst>
          </p:cNvPr>
          <p:cNvPicPr>
            <a:picLocks noChangeAspect="1"/>
          </p:cNvPicPr>
          <p:nvPr/>
        </p:nvPicPr>
        <p:blipFill>
          <a:blip r:embed="rId2"/>
          <a:stretch>
            <a:fillRect/>
          </a:stretch>
        </p:blipFill>
        <p:spPr>
          <a:xfrm>
            <a:off x="211660" y="1551709"/>
            <a:ext cx="8871238" cy="4987636"/>
          </a:xfrm>
          <a:prstGeom prst="rect">
            <a:avLst/>
          </a:prstGeom>
        </p:spPr>
      </p:pic>
      <p:pic>
        <p:nvPicPr>
          <p:cNvPr id="7" name="Imagen 6">
            <a:extLst>
              <a:ext uri="{FF2B5EF4-FFF2-40B4-BE49-F238E27FC236}">
                <a16:creationId xmlns:a16="http://schemas.microsoft.com/office/drawing/2014/main" id="{5ADFD830-9722-4399-A504-FBC8E87A88FC}"/>
              </a:ext>
            </a:extLst>
          </p:cNvPr>
          <p:cNvPicPr>
            <a:picLocks noChangeAspect="1"/>
          </p:cNvPicPr>
          <p:nvPr/>
        </p:nvPicPr>
        <p:blipFill rotWithShape="1">
          <a:blip r:embed="rId3"/>
          <a:srcRect l="34431" t="4624" r="33636" b="30698"/>
          <a:stretch/>
        </p:blipFill>
        <p:spPr>
          <a:xfrm>
            <a:off x="7025493" y="1521766"/>
            <a:ext cx="4379770" cy="4987636"/>
          </a:xfrm>
          <a:prstGeom prst="rect">
            <a:avLst/>
          </a:prstGeom>
        </p:spPr>
      </p:pic>
    </p:spTree>
    <p:extLst>
      <p:ext uri="{BB962C8B-B14F-4D97-AF65-F5344CB8AC3E}">
        <p14:creationId xmlns:p14="http://schemas.microsoft.com/office/powerpoint/2010/main" val="445024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713509" y="0"/>
            <a:ext cx="10515600" cy="1325563"/>
          </a:xfrm>
        </p:spPr>
        <p:txBody>
          <a:bodyPr>
            <a:normAutofit/>
          </a:bodyPr>
          <a:lstStyle/>
          <a:p>
            <a:r>
              <a:rPr lang="es-ES" sz="4000" b="1" dirty="0">
                <a:latin typeface="Berlin Sans FB Demi" panose="020E0802020502020306" pitchFamily="34" charset="0"/>
              </a:rPr>
              <a:t>6. Herramientas de depuración.</a:t>
            </a:r>
          </a:p>
        </p:txBody>
      </p:sp>
      <p:pic>
        <p:nvPicPr>
          <p:cNvPr id="3074" name="Picture 2" descr="Resultado de imagen de ECLIPSE VIEW DEBUG">
            <a:extLst>
              <a:ext uri="{FF2B5EF4-FFF2-40B4-BE49-F238E27FC236}">
                <a16:creationId xmlns:a16="http://schemas.microsoft.com/office/drawing/2014/main" id="{738C5E47-4512-4003-9273-F78C73A9D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284" y="956345"/>
            <a:ext cx="9001991" cy="590165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D0E264B-344C-4EF8-8697-0C4AB67E0768}"/>
              </a:ext>
            </a:extLst>
          </p:cNvPr>
          <p:cNvSpPr txBox="1"/>
          <p:nvPr/>
        </p:nvSpPr>
        <p:spPr>
          <a:xfrm>
            <a:off x="4500563" y="4080379"/>
            <a:ext cx="896592" cy="369332"/>
          </a:xfrm>
          <a:prstGeom prst="rect">
            <a:avLst/>
          </a:prstGeom>
          <a:noFill/>
        </p:spPr>
        <p:txBody>
          <a:bodyPr wrap="none" rtlCol="0">
            <a:spAutoFit/>
          </a:bodyPr>
          <a:lstStyle/>
          <a:p>
            <a:r>
              <a:rPr lang="es-ES" b="1" dirty="0">
                <a:solidFill>
                  <a:srgbClr val="FF0000"/>
                </a:solidFill>
              </a:rPr>
              <a:t>EDITOR</a:t>
            </a:r>
          </a:p>
        </p:txBody>
      </p:sp>
      <p:sp>
        <p:nvSpPr>
          <p:cNvPr id="8" name="CuadroTexto 7">
            <a:extLst>
              <a:ext uri="{FF2B5EF4-FFF2-40B4-BE49-F238E27FC236}">
                <a16:creationId xmlns:a16="http://schemas.microsoft.com/office/drawing/2014/main" id="{92842A4D-413D-469A-A10A-3926242C15E0}"/>
              </a:ext>
            </a:extLst>
          </p:cNvPr>
          <p:cNvSpPr txBox="1"/>
          <p:nvPr/>
        </p:nvSpPr>
        <p:spPr>
          <a:xfrm>
            <a:off x="5647704" y="2043935"/>
            <a:ext cx="870751" cy="369332"/>
          </a:xfrm>
          <a:prstGeom prst="rect">
            <a:avLst/>
          </a:prstGeom>
          <a:noFill/>
        </p:spPr>
        <p:txBody>
          <a:bodyPr wrap="none" rtlCol="0">
            <a:spAutoFit/>
          </a:bodyPr>
          <a:lstStyle/>
          <a:p>
            <a:r>
              <a:rPr lang="es-ES" b="1" dirty="0">
                <a:solidFill>
                  <a:srgbClr val="FF0000"/>
                </a:solidFill>
              </a:rPr>
              <a:t>DEBUG</a:t>
            </a:r>
          </a:p>
        </p:txBody>
      </p:sp>
      <p:sp>
        <p:nvSpPr>
          <p:cNvPr id="9" name="CuadroTexto 8">
            <a:extLst>
              <a:ext uri="{FF2B5EF4-FFF2-40B4-BE49-F238E27FC236}">
                <a16:creationId xmlns:a16="http://schemas.microsoft.com/office/drawing/2014/main" id="{E2E06A17-498A-4579-B340-3FA1A9E32083}"/>
              </a:ext>
            </a:extLst>
          </p:cNvPr>
          <p:cNvSpPr txBox="1"/>
          <p:nvPr/>
        </p:nvSpPr>
        <p:spPr>
          <a:xfrm>
            <a:off x="8624888" y="1599481"/>
            <a:ext cx="1351460" cy="369332"/>
          </a:xfrm>
          <a:prstGeom prst="rect">
            <a:avLst/>
          </a:prstGeom>
          <a:noFill/>
        </p:spPr>
        <p:txBody>
          <a:bodyPr wrap="none" rtlCol="0">
            <a:spAutoFit/>
          </a:bodyPr>
          <a:lstStyle/>
          <a:p>
            <a:r>
              <a:rPr lang="es-ES" b="1" dirty="0">
                <a:solidFill>
                  <a:srgbClr val="FF0000"/>
                </a:solidFill>
              </a:rPr>
              <a:t>INSPECCIÓN</a:t>
            </a:r>
          </a:p>
        </p:txBody>
      </p:sp>
      <p:sp>
        <p:nvSpPr>
          <p:cNvPr id="10" name="CuadroTexto 9">
            <a:extLst>
              <a:ext uri="{FF2B5EF4-FFF2-40B4-BE49-F238E27FC236}">
                <a16:creationId xmlns:a16="http://schemas.microsoft.com/office/drawing/2014/main" id="{F0A28F84-2E31-4A0D-BCA4-4D6763CAAB5F}"/>
              </a:ext>
            </a:extLst>
          </p:cNvPr>
          <p:cNvSpPr txBox="1"/>
          <p:nvPr/>
        </p:nvSpPr>
        <p:spPr>
          <a:xfrm>
            <a:off x="2724151" y="6286190"/>
            <a:ext cx="1114344" cy="369332"/>
          </a:xfrm>
          <a:prstGeom prst="rect">
            <a:avLst/>
          </a:prstGeom>
          <a:noFill/>
        </p:spPr>
        <p:txBody>
          <a:bodyPr wrap="none" rtlCol="0">
            <a:spAutoFit/>
          </a:bodyPr>
          <a:lstStyle/>
          <a:p>
            <a:r>
              <a:rPr lang="es-ES" b="1" dirty="0">
                <a:solidFill>
                  <a:srgbClr val="FF0000"/>
                </a:solidFill>
              </a:rPr>
              <a:t>CONSOLA</a:t>
            </a:r>
          </a:p>
        </p:txBody>
      </p:sp>
    </p:spTree>
    <p:extLst>
      <p:ext uri="{BB962C8B-B14F-4D97-AF65-F5344CB8AC3E}">
        <p14:creationId xmlns:p14="http://schemas.microsoft.com/office/powerpoint/2010/main" val="282427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E7BFA8-8E52-439C-8A45-71867054F3D3}"/>
              </a:ext>
            </a:extLst>
          </p:cNvPr>
          <p:cNvSpPr>
            <a:spLocks noGrp="1"/>
          </p:cNvSpPr>
          <p:nvPr>
            <p:ph type="title"/>
          </p:nvPr>
        </p:nvSpPr>
        <p:spPr>
          <a:xfrm>
            <a:off x="242454" y="-180518"/>
            <a:ext cx="10515600" cy="1325563"/>
          </a:xfrm>
        </p:spPr>
        <p:txBody>
          <a:bodyPr>
            <a:normAutofit/>
          </a:bodyPr>
          <a:lstStyle/>
          <a:p>
            <a:r>
              <a:rPr lang="es-ES" sz="4000" b="1" dirty="0">
                <a:latin typeface="Berlin Sans FB Demi" panose="020E0802020502020306" pitchFamily="34" charset="0"/>
              </a:rPr>
              <a:t>6. Herramientas de depuración.</a:t>
            </a:r>
          </a:p>
        </p:txBody>
      </p:sp>
      <p:pic>
        <p:nvPicPr>
          <p:cNvPr id="3" name="Imagen 2">
            <a:extLst>
              <a:ext uri="{FF2B5EF4-FFF2-40B4-BE49-F238E27FC236}">
                <a16:creationId xmlns:a16="http://schemas.microsoft.com/office/drawing/2014/main" id="{A695B892-718C-416E-96D7-33D3E095D280}"/>
              </a:ext>
            </a:extLst>
          </p:cNvPr>
          <p:cNvPicPr>
            <a:picLocks noChangeAspect="1"/>
          </p:cNvPicPr>
          <p:nvPr/>
        </p:nvPicPr>
        <p:blipFill rotWithShape="1">
          <a:blip r:embed="rId2"/>
          <a:srcRect r="52727"/>
          <a:stretch/>
        </p:blipFill>
        <p:spPr>
          <a:xfrm>
            <a:off x="-1274618" y="930656"/>
            <a:ext cx="4201286" cy="4996687"/>
          </a:xfrm>
          <a:prstGeom prst="rect">
            <a:avLst/>
          </a:prstGeom>
        </p:spPr>
      </p:pic>
      <p:sp>
        <p:nvSpPr>
          <p:cNvPr id="5" name="CuadroTexto 4">
            <a:extLst>
              <a:ext uri="{FF2B5EF4-FFF2-40B4-BE49-F238E27FC236}">
                <a16:creationId xmlns:a16="http://schemas.microsoft.com/office/drawing/2014/main" id="{2F902754-71F8-4153-A40B-C039056AD1AB}"/>
              </a:ext>
            </a:extLst>
          </p:cNvPr>
          <p:cNvSpPr txBox="1"/>
          <p:nvPr/>
        </p:nvSpPr>
        <p:spPr>
          <a:xfrm>
            <a:off x="7550727" y="2687782"/>
            <a:ext cx="184731" cy="369332"/>
          </a:xfrm>
          <a:prstGeom prst="rect">
            <a:avLst/>
          </a:prstGeom>
          <a:noFill/>
        </p:spPr>
        <p:txBody>
          <a:bodyPr wrap="none" rtlCol="0">
            <a:spAutoFit/>
          </a:bodyPr>
          <a:lstStyle/>
          <a:p>
            <a:endParaRPr lang="es-ES" dirty="0"/>
          </a:p>
        </p:txBody>
      </p:sp>
      <p:sp>
        <p:nvSpPr>
          <p:cNvPr id="6" name="Rectangle 3">
            <a:extLst>
              <a:ext uri="{FF2B5EF4-FFF2-40B4-BE49-F238E27FC236}">
                <a16:creationId xmlns:a16="http://schemas.microsoft.com/office/drawing/2014/main" id="{1AC88309-B183-4D89-B517-475CD50BCFD4}"/>
              </a:ext>
            </a:extLst>
          </p:cNvPr>
          <p:cNvSpPr>
            <a:spLocks noChangeArrowheads="1"/>
          </p:cNvSpPr>
          <p:nvPr/>
        </p:nvSpPr>
        <p:spPr bwMode="auto">
          <a:xfrm>
            <a:off x="1988123" y="1048810"/>
            <a:ext cx="9961423" cy="5691273"/>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767"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Resume</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F8): Reanudar. Se utiliza para depurar el código. El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debugger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parará en el siguiente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Breakpoint</a:t>
            </a:r>
            <a:r>
              <a:rPr kumimoji="0" lang="es-ES" altLang="es-ES" sz="1400" b="0" i="0" u="none" strike="noStrike" cap="none" normalizeH="0" baseline="0" dirty="0">
                <a:ln>
                  <a:noFill/>
                </a:ln>
                <a:solidFill>
                  <a:srgbClr val="333333"/>
                </a:solidFill>
                <a:effectLst/>
                <a:latin typeface="+mn-lt"/>
                <a:cs typeface="Arial" panose="020B0604020202020204" pitchFamily="34" charset="0"/>
              </a:rPr>
              <a:t>(BP) que hayas puesto. Esto es muy útil cuando no quieres analizar instrucción por instrucción y quieres que el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debugger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se pare directamente en una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linea</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donde tienes puesto un BP.</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Suspend</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Suspender. Significa detener la ejecución. Imagina que entras en un bucle muy largo. Una forma de detener el depurador sería esta.</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Terminate</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Ctrl+F2). Terminar. Se utiliza para finalizar la depuración del código sin que se ejecute nada más.</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Step </a:t>
            </a: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Into</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F5): "paso en". Significa que se ejecutará instrucción por instrucción pero si el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debugger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encuentra una función (y/o una subrutina-procedimiento-método), al pulsar Step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Into</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se irá a la primera instrucción de dicha función, entrará en ella.</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Step </a:t>
            </a: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Over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F6): "paso sobre". Significa que se ejecutará instrucción por instrucción pero si el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debugger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encuentra una función (y/o subrutina-procedimiento-método), al pulsar Step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Over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se irá a la siguiente instrucción del código sin entrar en la subrutina.</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Step </a:t>
            </a: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Return</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F7): "paso retorno". Imagina que nos encontramos dentro de una función y quieres salir de ella. Una forma sería encontrar la última instrucción, poner ahí un BP, pulsar Resume y finalmente Step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Into</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sin embargo, tenemos la opción de pulsar Step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Return</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y el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debugger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automáticamente encontrará el final de la función y nos situará fuera de ella.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Run </a:t>
            </a: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to</a:t>
            </a:r>
            <a:r>
              <a:rPr kumimoji="0" lang="es-ES" altLang="es-ES" sz="1400" b="1" i="0" u="none" strike="noStrike" cap="none" normalizeH="0" baseline="0" dirty="0">
                <a:ln>
                  <a:noFill/>
                </a:ln>
                <a:solidFill>
                  <a:srgbClr val="333333"/>
                </a:solidFill>
                <a:effectLst/>
                <a:latin typeface="+mn-lt"/>
                <a:cs typeface="Arial" panose="020B0604020202020204" pitchFamily="34" charset="0"/>
              </a:rPr>
              <a:t> Line</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Ctrl+R</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Ejecutar hasta la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linea</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Sencillo, se reanuda la ejecución del código hasta la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linea</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que has seleccionado.</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altLang="es-ES" sz="1400" b="0" i="0" u="none" strike="noStrike" cap="none" normalizeH="0" baseline="0" dirty="0">
              <a:ln>
                <a:noFill/>
              </a:ln>
              <a:solidFill>
                <a:srgbClr val="333333"/>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rgbClr val="333333"/>
                </a:solidFill>
                <a:effectLst/>
                <a:latin typeface="+mn-lt"/>
                <a:cs typeface="Arial" panose="020B0604020202020204" pitchFamily="34" charset="0"/>
              </a:rPr>
              <a:t>Use Step </a:t>
            </a:r>
            <a:r>
              <a:rPr kumimoji="0" lang="es-ES" altLang="es-ES" sz="1400" b="1" i="0" u="none" strike="noStrike" cap="none" normalizeH="0" baseline="0" dirty="0" err="1">
                <a:ln>
                  <a:noFill/>
                </a:ln>
                <a:solidFill>
                  <a:srgbClr val="333333"/>
                </a:solidFill>
                <a:effectLst/>
                <a:latin typeface="+mn-lt"/>
                <a:cs typeface="Arial" panose="020B0604020202020204" pitchFamily="34" charset="0"/>
              </a:rPr>
              <a:t>Filters</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(o pulsar Shift+F5). "Use los filtros de paso". Estos filtros los tenemos para PHP en el menú Windows -&gt;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Preferences</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-&gt; PHP -&gt;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Debug</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-&gt; Step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Filtering</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Con estos filtros podemos evitar por ejemplo entrar en determinados procedimientos. Yo a fecha de este artículo no los he probado en </a:t>
            </a:r>
            <a:r>
              <a:rPr kumimoji="0" lang="es-ES" altLang="es-ES" sz="1400" b="0" i="0" u="none" strike="noStrike" cap="none" normalizeH="0" baseline="0" dirty="0" err="1">
                <a:ln>
                  <a:noFill/>
                </a:ln>
                <a:solidFill>
                  <a:srgbClr val="333333"/>
                </a:solidFill>
                <a:effectLst/>
                <a:latin typeface="+mn-lt"/>
                <a:cs typeface="Arial" panose="020B0604020202020204" pitchFamily="34" charset="0"/>
              </a:rPr>
              <a:t>php</a:t>
            </a:r>
            <a:r>
              <a:rPr kumimoji="0" lang="es-ES" altLang="es-ES" sz="1400" b="0" i="0" u="none" strike="noStrike" cap="none" normalizeH="0" baseline="0" dirty="0">
                <a:ln>
                  <a:noFill/>
                </a:ln>
                <a:solidFill>
                  <a:srgbClr val="333333"/>
                </a:solidFill>
                <a:effectLst/>
                <a:latin typeface="+mn-lt"/>
                <a:cs typeface="Arial" panose="020B0604020202020204" pitchFamily="34" charset="0"/>
              </a:rPr>
              <a:t>, pero haré algún ejemplo.</a:t>
            </a:r>
            <a:endParaRPr kumimoji="0" lang="es-ES" altLang="es-ES" sz="1400" b="0" i="0" u="none" strike="noStrike" cap="none" normalizeH="0" baseline="0" dirty="0">
              <a:ln>
                <a:noFill/>
              </a:ln>
              <a:solidFill>
                <a:srgbClr val="333333"/>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35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0B4EE-AA95-461A-B620-A1204A0F5A30}"/>
              </a:ext>
            </a:extLst>
          </p:cNvPr>
          <p:cNvSpPr>
            <a:spLocks noGrp="1"/>
          </p:cNvSpPr>
          <p:nvPr>
            <p:ph type="title"/>
          </p:nvPr>
        </p:nvSpPr>
        <p:spPr>
          <a:xfrm>
            <a:off x="325579" y="-111595"/>
            <a:ext cx="10515600" cy="1325563"/>
          </a:xfrm>
        </p:spPr>
        <p:txBody>
          <a:bodyPr vert="horz" lIns="91440" tIns="45720" rIns="91440" bIns="45720" rtlCol="0" anchor="ctr">
            <a:normAutofit/>
          </a:bodyPr>
          <a:lstStyle/>
          <a:p>
            <a:r>
              <a:rPr lang="es-ES" sz="4000" b="1" dirty="0">
                <a:latin typeface="Berlin Sans FB Demi" panose="020E0802020502020306" pitchFamily="34" charset="0"/>
              </a:rPr>
              <a:t>6.1 Puntos de Ruptura y seguimiento</a:t>
            </a:r>
          </a:p>
        </p:txBody>
      </p:sp>
      <p:sp>
        <p:nvSpPr>
          <p:cNvPr id="3" name="Marcador de contenido 2">
            <a:extLst>
              <a:ext uri="{FF2B5EF4-FFF2-40B4-BE49-F238E27FC236}">
                <a16:creationId xmlns:a16="http://schemas.microsoft.com/office/drawing/2014/main" id="{F8FEFC3F-64D6-4A71-9B0C-B66A6F773763}"/>
              </a:ext>
            </a:extLst>
          </p:cNvPr>
          <p:cNvSpPr>
            <a:spLocks noGrp="1"/>
          </p:cNvSpPr>
          <p:nvPr>
            <p:ph idx="1"/>
          </p:nvPr>
        </p:nvSpPr>
        <p:spPr>
          <a:xfrm>
            <a:off x="5424052" y="96982"/>
            <a:ext cx="6767948" cy="7120800"/>
          </a:xfrm>
        </p:spPr>
        <p:txBody>
          <a:bodyPr>
            <a:noAutofit/>
          </a:bodyPr>
          <a:lstStyle/>
          <a:p>
            <a:endParaRPr lang="es-ES" sz="1200" u="sng" dirty="0">
              <a:solidFill>
                <a:srgbClr val="3F7F5F"/>
              </a:solidFill>
              <a:latin typeface="Consolas" panose="020B0609020204030204" pitchFamily="49" charset="0"/>
            </a:endParaRPr>
          </a:p>
          <a:p>
            <a:endParaRPr lang="es-ES" sz="1200" dirty="0"/>
          </a:p>
        </p:txBody>
      </p:sp>
      <p:sp>
        <p:nvSpPr>
          <p:cNvPr id="6" name="Rectángulo 5">
            <a:extLst>
              <a:ext uri="{FF2B5EF4-FFF2-40B4-BE49-F238E27FC236}">
                <a16:creationId xmlns:a16="http://schemas.microsoft.com/office/drawing/2014/main" id="{9DD74A35-58A8-484F-ABCD-6375D0BCF054}"/>
              </a:ext>
            </a:extLst>
          </p:cNvPr>
          <p:cNvSpPr/>
          <p:nvPr/>
        </p:nvSpPr>
        <p:spPr>
          <a:xfrm>
            <a:off x="526474" y="1213968"/>
            <a:ext cx="6096000" cy="5447645"/>
          </a:xfrm>
          <a:prstGeom prst="rect">
            <a:avLst/>
          </a:prstGeom>
        </p:spPr>
        <p:txBody>
          <a:bodyPr>
            <a:spAutoFit/>
          </a:bodyPr>
          <a:lstStyle/>
          <a:p>
            <a:r>
              <a:rPr lang="es-ES" sz="1200" b="1" dirty="0" err="1">
                <a:solidFill>
                  <a:srgbClr val="7F0055"/>
                </a:solidFill>
                <a:latin typeface="Consolas" panose="020B0609020204030204" pitchFamily="49" charset="0"/>
              </a:rPr>
              <a:t>package</a:t>
            </a:r>
            <a:r>
              <a:rPr lang="es-ES" sz="1200" b="1" dirty="0">
                <a:solidFill>
                  <a:srgbClr val="000000"/>
                </a:solidFill>
                <a:latin typeface="Consolas" panose="020B0609020204030204" pitchFamily="49" charset="0"/>
              </a:rPr>
              <a:t> ejemplotema3;</a:t>
            </a:r>
          </a:p>
          <a:p>
            <a:endParaRPr lang="es-ES" sz="1200" dirty="0">
              <a:latin typeface="Consolas" panose="020B0609020204030204" pitchFamily="49" charset="0"/>
            </a:endParaRPr>
          </a:p>
          <a:p>
            <a:r>
              <a:rPr lang="es-ES" sz="1200" b="1" dirty="0" err="1">
                <a:solidFill>
                  <a:srgbClr val="7F0055"/>
                </a:solidFill>
                <a:latin typeface="Consolas" panose="020B0609020204030204" pitchFamily="49" charset="0"/>
              </a:rPr>
              <a:t>public</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class</a:t>
            </a:r>
            <a:r>
              <a:rPr lang="es-ES" sz="1200" b="1" dirty="0">
                <a:solidFill>
                  <a:srgbClr val="000000"/>
                </a:solidFill>
                <a:latin typeface="Consolas" panose="020B0609020204030204" pitchFamily="49" charset="0"/>
              </a:rPr>
              <a:t> </a:t>
            </a:r>
            <a:r>
              <a:rPr lang="es-ES" sz="1200" b="1" dirty="0" err="1">
                <a:solidFill>
                  <a:srgbClr val="000000"/>
                </a:solidFill>
                <a:latin typeface="Consolas" panose="020B0609020204030204" pitchFamily="49" charset="0"/>
              </a:rPr>
              <a:t>LlenarNumeros</a:t>
            </a:r>
            <a:r>
              <a:rPr lang="es-E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 (String []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n</a:t>
            </a:r>
            <a:r>
              <a:rPr lang="es-ES" sz="1200" b="1" dirty="0">
                <a:solidFill>
                  <a:srgbClr val="000000"/>
                </a:solidFill>
                <a:latin typeface="Consolas" panose="020B0609020204030204" pitchFamily="49" charset="0"/>
              </a:rPr>
              <a:t> = 5;</a:t>
            </a:r>
          </a:p>
          <a:p>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tabla</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n</a:t>
            </a:r>
            <a:r>
              <a:rPr lang="en-US" sz="1200" b="1" dirty="0">
                <a:solidFill>
                  <a:srgbClr val="000000"/>
                </a:solidFill>
                <a:latin typeface="Consolas" panose="020B0609020204030204" pitchFamily="49" charset="0"/>
              </a:rPr>
              <a:t>];</a:t>
            </a:r>
          </a:p>
          <a:p>
            <a:r>
              <a:rPr lang="es-ES" sz="1200" dirty="0">
                <a:solidFill>
                  <a:srgbClr val="6A3E3E"/>
                </a:solidFill>
                <a:latin typeface="Consolas" panose="020B0609020204030204" pitchFamily="49" charset="0"/>
              </a:rPr>
              <a:t>tabla</a:t>
            </a:r>
            <a:r>
              <a:rPr lang="es-ES" sz="1200" dirty="0">
                <a:solidFill>
                  <a:srgbClr val="000000"/>
                </a:solidFill>
                <a:latin typeface="Consolas" panose="020B0609020204030204" pitchFamily="49" charset="0"/>
              </a:rPr>
              <a:t> = </a:t>
            </a:r>
            <a:r>
              <a:rPr lang="es-ES" sz="1200" i="1" dirty="0">
                <a:solidFill>
                  <a:srgbClr val="000000"/>
                </a:solidFill>
                <a:latin typeface="Consolas" panose="020B0609020204030204" pitchFamily="49" charset="0"/>
              </a:rPr>
              <a:t>llenar (</a:t>
            </a:r>
            <a:r>
              <a:rPr lang="es-ES" sz="1200" i="1" dirty="0">
                <a:solidFill>
                  <a:srgbClr val="6A3E3E"/>
                </a:solidFill>
                <a:latin typeface="Consolas" panose="020B0609020204030204" pitchFamily="49" charset="0"/>
              </a:rPr>
              <a:t>n</a:t>
            </a:r>
            <a:r>
              <a:rPr lang="es-ES" sz="1200" i="1" dirty="0">
                <a:solidFill>
                  <a:srgbClr val="000000"/>
                </a:solidFill>
                <a:latin typeface="Consolas" panose="020B0609020204030204" pitchFamily="49" charset="0"/>
              </a:rPr>
              <a:t>);</a:t>
            </a:r>
          </a:p>
          <a:p>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suma</a:t>
            </a:r>
            <a:r>
              <a:rPr lang="es-ES" sz="1200" b="1" dirty="0">
                <a:solidFill>
                  <a:srgbClr val="000000"/>
                </a:solidFill>
                <a:latin typeface="Consolas" panose="020B0609020204030204" pitchFamily="49" charset="0"/>
              </a:rPr>
              <a:t> = </a:t>
            </a:r>
            <a:r>
              <a:rPr lang="es-ES" sz="1200" b="1" i="1" dirty="0">
                <a:solidFill>
                  <a:srgbClr val="000000"/>
                </a:solidFill>
                <a:latin typeface="Consolas" panose="020B0609020204030204" pitchFamily="49" charset="0"/>
              </a:rPr>
              <a:t>sumar(</a:t>
            </a:r>
            <a:r>
              <a:rPr lang="es-ES" sz="1200" b="1" i="1" dirty="0">
                <a:solidFill>
                  <a:srgbClr val="6A3E3E"/>
                </a:solidFill>
                <a:latin typeface="Consolas" panose="020B0609020204030204" pitchFamily="49" charset="0"/>
              </a:rPr>
              <a:t>tabla</a:t>
            </a:r>
            <a:r>
              <a:rPr lang="es-ES" sz="1200" b="1" i="1" dirty="0">
                <a:solidFill>
                  <a:srgbClr val="000000"/>
                </a:solidFill>
                <a:latin typeface="Consolas" panose="020B0609020204030204" pitchFamily="49" charset="0"/>
              </a:rPr>
              <a:t>);</a:t>
            </a:r>
          </a:p>
          <a:p>
            <a:r>
              <a:rPr lang="es-ES" sz="1200" dirty="0" err="1">
                <a:solidFill>
                  <a:srgbClr val="000000"/>
                </a:solidFill>
                <a:latin typeface="Consolas" panose="020B0609020204030204" pitchFamily="49" charset="0"/>
              </a:rPr>
              <a:t>System.</a:t>
            </a:r>
            <a:r>
              <a:rPr lang="es-ES" sz="1200" b="1" i="1" dirty="0" err="1">
                <a:solidFill>
                  <a:srgbClr val="0000C0"/>
                </a:solidFill>
                <a:latin typeface="Consolas" panose="020B0609020204030204" pitchFamily="49" charset="0"/>
              </a:rPr>
              <a:t>out</a:t>
            </a:r>
            <a:r>
              <a:rPr lang="es-ES" sz="1200" b="1" i="1" dirty="0" err="1">
                <a:solidFill>
                  <a:srgbClr val="000000"/>
                </a:solidFill>
                <a:latin typeface="Consolas" panose="020B0609020204030204" pitchFamily="49" charset="0"/>
              </a:rPr>
              <a:t>.println</a:t>
            </a:r>
            <a:r>
              <a:rPr lang="es-ES" sz="1200" b="1" i="1" dirty="0">
                <a:solidFill>
                  <a:srgbClr val="000000"/>
                </a:solidFill>
                <a:latin typeface="Consolas" panose="020B0609020204030204" pitchFamily="49" charset="0"/>
              </a:rPr>
              <a:t> (</a:t>
            </a:r>
            <a:r>
              <a:rPr lang="es-ES" sz="1200" b="1" i="1" dirty="0">
                <a:solidFill>
                  <a:srgbClr val="2A00FF"/>
                </a:solidFill>
                <a:latin typeface="Consolas" panose="020B0609020204030204" pitchFamily="49" charset="0"/>
              </a:rPr>
              <a:t>"La suma es : "</a:t>
            </a:r>
            <a:r>
              <a:rPr lang="es-ES" sz="1200" b="1" i="1" dirty="0">
                <a:solidFill>
                  <a:srgbClr val="000000"/>
                </a:solidFill>
                <a:latin typeface="Consolas" panose="020B0609020204030204" pitchFamily="49" charset="0"/>
              </a:rPr>
              <a:t> + </a:t>
            </a:r>
            <a:r>
              <a:rPr lang="es-ES" sz="1200" b="1" i="1" dirty="0">
                <a:solidFill>
                  <a:srgbClr val="6A3E3E"/>
                </a:solidFill>
                <a:latin typeface="Consolas" panose="020B0609020204030204" pitchFamily="49" charset="0"/>
              </a:rPr>
              <a:t>suma</a:t>
            </a:r>
            <a:r>
              <a:rPr lang="es-ES" sz="1200" b="1" i="1" dirty="0">
                <a:solidFill>
                  <a:srgbClr val="000000"/>
                </a:solidFill>
                <a:latin typeface="Consolas" panose="020B0609020204030204" pitchFamily="49" charset="0"/>
              </a:rPr>
              <a:t>);</a:t>
            </a:r>
          </a:p>
          <a:p>
            <a:endParaRPr lang="es-ES" sz="1200" dirty="0">
              <a:latin typeface="Consolas" panose="020B0609020204030204" pitchFamily="49" charset="0"/>
            </a:endParaRPr>
          </a:p>
          <a:p>
            <a:r>
              <a:rPr lang="es-ES" sz="1200" dirty="0">
                <a:solidFill>
                  <a:srgbClr val="000000"/>
                </a:solidFill>
                <a:latin typeface="Consolas" panose="020B0609020204030204" pitchFamily="49" charset="0"/>
              </a:rPr>
              <a:t>}</a:t>
            </a:r>
          </a:p>
          <a:p>
            <a:endParaRPr lang="es-ES" sz="1200" dirty="0">
              <a:latin typeface="Consolas" panose="020B0609020204030204" pitchFamily="49" charset="0"/>
            </a:endParaRPr>
          </a:p>
          <a:p>
            <a:r>
              <a:rPr lang="es-ES" sz="1200" b="1" dirty="0" err="1">
                <a:solidFill>
                  <a:srgbClr val="7F0055"/>
                </a:solidFill>
                <a:latin typeface="Consolas" panose="020B0609020204030204" pitchFamily="49" charset="0"/>
              </a:rPr>
              <a:t>private</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static</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llenar (</a:t>
            </a:r>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n</a:t>
            </a:r>
            <a:r>
              <a:rPr lang="es-E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tabla</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n</a:t>
            </a:r>
            <a:r>
              <a:rPr lang="en-US" sz="1200" b="1" dirty="0">
                <a:solidFill>
                  <a:srgbClr val="000000"/>
                </a:solidFill>
                <a:latin typeface="Consolas" panose="020B0609020204030204" pitchFamily="49" charset="0"/>
              </a:rPr>
              <a:t>];</a:t>
            </a: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&lt;</a:t>
            </a:r>
            <a:r>
              <a:rPr lang="nn-NO" sz="1200" b="1" dirty="0">
                <a:solidFill>
                  <a:srgbClr val="6A3E3E"/>
                </a:solidFill>
                <a:latin typeface="Consolas" panose="020B0609020204030204" pitchFamily="49" charset="0"/>
              </a:rPr>
              <a:t>n</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s-ES" sz="1200" dirty="0">
                <a:solidFill>
                  <a:srgbClr val="6A3E3E"/>
                </a:solidFill>
                <a:latin typeface="Consolas" panose="020B0609020204030204" pitchFamily="49" charset="0"/>
              </a:rPr>
              <a:t>tabla</a:t>
            </a:r>
            <a:r>
              <a:rPr lang="es-ES" sz="1200" dirty="0">
                <a:solidFill>
                  <a:srgbClr val="000000"/>
                </a:solidFill>
                <a:latin typeface="Consolas" panose="020B0609020204030204" pitchFamily="49" charset="0"/>
              </a:rPr>
              <a:t> [</a:t>
            </a:r>
            <a:r>
              <a:rPr lang="es-ES" sz="1200" dirty="0">
                <a:solidFill>
                  <a:srgbClr val="6A3E3E"/>
                </a:solidFill>
                <a:latin typeface="Consolas" panose="020B0609020204030204" pitchFamily="49" charset="0"/>
              </a:rPr>
              <a:t>i</a:t>
            </a:r>
            <a:r>
              <a:rPr lang="es-ES" sz="1200" dirty="0">
                <a:solidFill>
                  <a:srgbClr val="000000"/>
                </a:solidFill>
                <a:latin typeface="Consolas" panose="020B0609020204030204" pitchFamily="49" charset="0"/>
              </a:rPr>
              <a:t>] = </a:t>
            </a:r>
            <a:r>
              <a:rPr lang="es-ES" sz="1200" dirty="0">
                <a:solidFill>
                  <a:srgbClr val="6A3E3E"/>
                </a:solidFill>
                <a:latin typeface="Consolas" panose="020B0609020204030204" pitchFamily="49" charset="0"/>
              </a:rPr>
              <a:t>i</a:t>
            </a:r>
            <a:r>
              <a:rPr lang="es-ES" sz="1200" dirty="0">
                <a:solidFill>
                  <a:srgbClr val="000000"/>
                </a:solidFill>
                <a:latin typeface="Consolas" panose="020B0609020204030204" pitchFamily="49" charset="0"/>
              </a:rPr>
              <a:t>*10;</a:t>
            </a:r>
          </a:p>
          <a:p>
            <a:r>
              <a:rPr lang="es-ES" sz="1200" b="1" dirty="0" err="1">
                <a:solidFill>
                  <a:srgbClr val="7F0055"/>
                </a:solidFill>
                <a:latin typeface="Consolas" panose="020B0609020204030204" pitchFamily="49" charset="0"/>
              </a:rPr>
              <a:t>return</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tabla</a:t>
            </a:r>
            <a:r>
              <a:rPr lang="es-ES" sz="1200" b="1" dirty="0">
                <a:solidFill>
                  <a:srgbClr val="000000"/>
                </a:solidFill>
                <a:latin typeface="Consolas" panose="020B0609020204030204" pitchFamily="49" charset="0"/>
              </a:rPr>
              <a:t>;</a:t>
            </a:r>
          </a:p>
          <a:p>
            <a:endParaRPr lang="es-ES" sz="1200" dirty="0">
              <a:latin typeface="Consolas" panose="020B0609020204030204" pitchFamily="49" charset="0"/>
            </a:endParaRPr>
          </a:p>
          <a:p>
            <a:r>
              <a:rPr lang="es-ES" sz="1200" dirty="0">
                <a:solidFill>
                  <a:srgbClr val="000000"/>
                </a:solidFill>
                <a:latin typeface="Consolas" panose="020B0609020204030204" pitchFamily="49" charset="0"/>
              </a:rPr>
              <a:t>}</a:t>
            </a:r>
            <a:r>
              <a:rPr lang="es-ES" sz="1200" dirty="0">
                <a:solidFill>
                  <a:srgbClr val="3F7F5F"/>
                </a:solidFill>
                <a:latin typeface="Consolas" panose="020B0609020204030204" pitchFamily="49" charset="0"/>
              </a:rPr>
              <a:t>//</a:t>
            </a:r>
            <a:r>
              <a:rPr lang="es-ES" sz="1200" u="sng" dirty="0">
                <a:solidFill>
                  <a:srgbClr val="3F7F5F"/>
                </a:solidFill>
                <a:latin typeface="Consolas" panose="020B0609020204030204" pitchFamily="49" charset="0"/>
              </a:rPr>
              <a:t>llenar tabla</a:t>
            </a:r>
          </a:p>
          <a:p>
            <a:endParaRPr lang="es-ES" sz="1200" dirty="0">
              <a:latin typeface="Consolas" panose="020B0609020204030204" pitchFamily="49" charset="0"/>
            </a:endParaRPr>
          </a:p>
          <a:p>
            <a:r>
              <a:rPr lang="es-ES" sz="1200" b="1" dirty="0" err="1">
                <a:solidFill>
                  <a:srgbClr val="7F0055"/>
                </a:solidFill>
                <a:latin typeface="Consolas" panose="020B0609020204030204" pitchFamily="49" charset="0"/>
              </a:rPr>
              <a:t>private</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static</a:t>
            </a:r>
            <a:r>
              <a:rPr lang="es-ES" sz="1200" b="1" dirty="0">
                <a:solidFill>
                  <a:srgbClr val="000000"/>
                </a:solidFill>
                <a:latin typeface="Consolas" panose="020B0609020204030204" pitchFamily="49" charset="0"/>
              </a:rPr>
              <a:t> </a:t>
            </a:r>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sumar (</a:t>
            </a:r>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 </a:t>
            </a:r>
            <a:r>
              <a:rPr lang="es-ES" sz="1200" b="1" dirty="0">
                <a:solidFill>
                  <a:srgbClr val="6A3E3E"/>
                </a:solidFill>
                <a:latin typeface="Consolas" panose="020B0609020204030204" pitchFamily="49" charset="0"/>
              </a:rPr>
              <a:t>tabla</a:t>
            </a:r>
            <a:r>
              <a:rPr lang="es-ES" sz="1200" b="1" dirty="0">
                <a:solidFill>
                  <a:srgbClr val="000000"/>
                </a:solidFill>
                <a:latin typeface="Consolas" panose="020B0609020204030204" pitchFamily="49" charset="0"/>
              </a:rPr>
              <a:t>) {</a:t>
            </a:r>
          </a:p>
          <a:p>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suma</a:t>
            </a:r>
            <a:r>
              <a:rPr lang="es-ES" sz="1200" b="1" dirty="0">
                <a:solidFill>
                  <a:srgbClr val="000000"/>
                </a:solidFill>
                <a:latin typeface="Consolas" panose="020B0609020204030204" pitchFamily="49" charset="0"/>
              </a:rPr>
              <a:t> = 0;</a:t>
            </a:r>
          </a:p>
          <a:p>
            <a:r>
              <a:rPr lang="es-ES" sz="1200" b="1" dirty="0" err="1">
                <a:solidFill>
                  <a:srgbClr val="7F0055"/>
                </a:solidFill>
                <a:latin typeface="Consolas" panose="020B0609020204030204" pitchFamily="49" charset="0"/>
              </a:rPr>
              <a:t>int</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n</a:t>
            </a:r>
            <a:r>
              <a:rPr lang="es-ES" sz="1200" b="1" dirty="0">
                <a:solidFill>
                  <a:srgbClr val="000000"/>
                </a:solidFill>
                <a:latin typeface="Consolas" panose="020B0609020204030204" pitchFamily="49" charset="0"/>
              </a:rPr>
              <a:t> = </a:t>
            </a:r>
            <a:r>
              <a:rPr lang="es-ES" sz="1200" b="1" dirty="0" err="1">
                <a:solidFill>
                  <a:srgbClr val="6A3E3E"/>
                </a:solidFill>
                <a:latin typeface="Consolas" panose="020B0609020204030204" pitchFamily="49" charset="0"/>
              </a:rPr>
              <a:t>tabla</a:t>
            </a:r>
            <a:r>
              <a:rPr lang="es-ES" sz="1200" b="1" dirty="0" err="1">
                <a:solidFill>
                  <a:srgbClr val="000000"/>
                </a:solidFill>
                <a:latin typeface="Consolas" panose="020B0609020204030204" pitchFamily="49" charset="0"/>
              </a:rPr>
              <a:t>.</a:t>
            </a:r>
            <a:r>
              <a:rPr lang="es-ES" sz="1200" b="1" dirty="0" err="1">
                <a:solidFill>
                  <a:srgbClr val="0000C0"/>
                </a:solidFill>
                <a:latin typeface="Consolas" panose="020B0609020204030204" pitchFamily="49" charset="0"/>
              </a:rPr>
              <a:t>length</a:t>
            </a:r>
            <a:r>
              <a:rPr lang="es-ES" sz="1200" b="1" dirty="0">
                <a:solidFill>
                  <a:srgbClr val="000000"/>
                </a:solidFill>
                <a:latin typeface="Consolas" panose="020B0609020204030204" pitchFamily="49" charset="0"/>
              </a:rPr>
              <a:t>;</a:t>
            </a: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a:t>
            </a:r>
            <a:r>
              <a:rPr lang="nn-NO" sz="1200" b="1" dirty="0">
                <a:solidFill>
                  <a:srgbClr val="6A3E3E"/>
                </a:solidFill>
                <a:latin typeface="Consolas" panose="020B0609020204030204" pitchFamily="49" charset="0"/>
              </a:rPr>
              <a:t>n</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s-ES" sz="1200" dirty="0">
                <a:solidFill>
                  <a:srgbClr val="6A3E3E"/>
                </a:solidFill>
                <a:latin typeface="Consolas" panose="020B0609020204030204" pitchFamily="49" charset="0"/>
              </a:rPr>
              <a:t>suma</a:t>
            </a:r>
            <a:r>
              <a:rPr lang="es-ES" sz="1200" dirty="0">
                <a:solidFill>
                  <a:srgbClr val="000000"/>
                </a:solidFill>
                <a:latin typeface="Consolas" panose="020B0609020204030204" pitchFamily="49" charset="0"/>
              </a:rPr>
              <a:t> = </a:t>
            </a:r>
            <a:r>
              <a:rPr lang="es-ES" sz="1200" dirty="0">
                <a:solidFill>
                  <a:srgbClr val="6A3E3E"/>
                </a:solidFill>
                <a:latin typeface="Consolas" panose="020B0609020204030204" pitchFamily="49" charset="0"/>
              </a:rPr>
              <a:t>suma</a:t>
            </a:r>
            <a:r>
              <a:rPr lang="es-ES" sz="1200" dirty="0">
                <a:solidFill>
                  <a:srgbClr val="000000"/>
                </a:solidFill>
                <a:latin typeface="Consolas" panose="020B0609020204030204" pitchFamily="49" charset="0"/>
              </a:rPr>
              <a:t> + </a:t>
            </a:r>
            <a:r>
              <a:rPr lang="es-ES" sz="1200" dirty="0">
                <a:solidFill>
                  <a:srgbClr val="6A3E3E"/>
                </a:solidFill>
                <a:latin typeface="Consolas" panose="020B0609020204030204" pitchFamily="49" charset="0"/>
              </a:rPr>
              <a:t>tabla</a:t>
            </a:r>
            <a:r>
              <a:rPr lang="es-ES" sz="1200" dirty="0">
                <a:solidFill>
                  <a:srgbClr val="000000"/>
                </a:solidFill>
                <a:latin typeface="Consolas" panose="020B0609020204030204" pitchFamily="49" charset="0"/>
              </a:rPr>
              <a:t> [</a:t>
            </a:r>
            <a:r>
              <a:rPr lang="es-ES" sz="1200" dirty="0">
                <a:solidFill>
                  <a:srgbClr val="6A3E3E"/>
                </a:solidFill>
                <a:latin typeface="Consolas" panose="020B0609020204030204" pitchFamily="49" charset="0"/>
              </a:rPr>
              <a:t>i</a:t>
            </a:r>
            <a:r>
              <a:rPr lang="es-ES" sz="1200" dirty="0">
                <a:solidFill>
                  <a:srgbClr val="000000"/>
                </a:solidFill>
                <a:latin typeface="Consolas" panose="020B0609020204030204" pitchFamily="49" charset="0"/>
              </a:rPr>
              <a:t>];</a:t>
            </a:r>
          </a:p>
          <a:p>
            <a:r>
              <a:rPr lang="es-ES" sz="1200" b="1" dirty="0" err="1">
                <a:solidFill>
                  <a:srgbClr val="7F0055"/>
                </a:solidFill>
                <a:latin typeface="Consolas" panose="020B0609020204030204" pitchFamily="49" charset="0"/>
              </a:rPr>
              <a:t>return</a:t>
            </a:r>
            <a:r>
              <a:rPr lang="es-ES" sz="1200" b="1" dirty="0">
                <a:solidFill>
                  <a:srgbClr val="000000"/>
                </a:solidFill>
                <a:latin typeface="Consolas" panose="020B0609020204030204" pitchFamily="49" charset="0"/>
              </a:rPr>
              <a:t> </a:t>
            </a:r>
            <a:r>
              <a:rPr lang="es-ES" sz="1200" b="1" dirty="0">
                <a:solidFill>
                  <a:srgbClr val="6A3E3E"/>
                </a:solidFill>
                <a:latin typeface="Consolas" panose="020B0609020204030204" pitchFamily="49" charset="0"/>
              </a:rPr>
              <a:t>suma</a:t>
            </a:r>
            <a:r>
              <a:rPr lang="es-ES" sz="1200" b="1" dirty="0">
                <a:solidFill>
                  <a:srgbClr val="000000"/>
                </a:solidFill>
                <a:latin typeface="Consolas" panose="020B0609020204030204" pitchFamily="49" charset="0"/>
              </a:rPr>
              <a:t>;</a:t>
            </a:r>
          </a:p>
          <a:p>
            <a:endParaRPr lang="es-ES" sz="1200" dirty="0">
              <a:latin typeface="Consolas" panose="020B0609020204030204" pitchFamily="49" charset="0"/>
            </a:endParaRPr>
          </a:p>
          <a:p>
            <a:r>
              <a:rPr lang="es-ES" sz="1200" dirty="0">
                <a:solidFill>
                  <a:srgbClr val="000000"/>
                </a:solidFill>
                <a:latin typeface="Consolas" panose="020B0609020204030204" pitchFamily="49" charset="0"/>
              </a:rPr>
              <a:t>}</a:t>
            </a:r>
            <a:r>
              <a:rPr lang="es-ES" sz="1200" dirty="0">
                <a:solidFill>
                  <a:srgbClr val="3F7F5F"/>
                </a:solidFill>
                <a:latin typeface="Consolas" panose="020B0609020204030204" pitchFamily="49" charset="0"/>
              </a:rPr>
              <a:t>//</a:t>
            </a:r>
            <a:r>
              <a:rPr lang="es-ES" sz="1200" u="sng" dirty="0">
                <a:solidFill>
                  <a:srgbClr val="3F7F5F"/>
                </a:solidFill>
                <a:latin typeface="Consolas" panose="020B0609020204030204" pitchFamily="49" charset="0"/>
              </a:rPr>
              <a:t>sumar tabla</a:t>
            </a:r>
          </a:p>
          <a:p>
            <a:r>
              <a:rPr lang="es-ES" sz="1200" dirty="0">
                <a:solidFill>
                  <a:srgbClr val="000000"/>
                </a:solidFill>
                <a:latin typeface="Consolas" panose="020B0609020204030204" pitchFamily="49" charset="0"/>
              </a:rPr>
              <a:t>}</a:t>
            </a:r>
            <a:r>
              <a:rPr lang="es-ES" sz="1200" dirty="0">
                <a:solidFill>
                  <a:srgbClr val="3F7F5F"/>
                </a:solidFill>
                <a:latin typeface="Consolas" panose="020B0609020204030204" pitchFamily="49" charset="0"/>
              </a:rPr>
              <a:t>//fin </a:t>
            </a:r>
            <a:r>
              <a:rPr lang="es-ES" sz="1200" u="sng" dirty="0">
                <a:solidFill>
                  <a:srgbClr val="3F7F5F"/>
                </a:solidFill>
                <a:latin typeface="Consolas" panose="020B0609020204030204" pitchFamily="49" charset="0"/>
              </a:rPr>
              <a:t>clase</a:t>
            </a:r>
            <a:endParaRPr lang="es-ES" sz="1200" dirty="0"/>
          </a:p>
        </p:txBody>
      </p:sp>
      <p:sp>
        <p:nvSpPr>
          <p:cNvPr id="7" name="CuadroTexto 6">
            <a:extLst>
              <a:ext uri="{FF2B5EF4-FFF2-40B4-BE49-F238E27FC236}">
                <a16:creationId xmlns:a16="http://schemas.microsoft.com/office/drawing/2014/main" id="{8A58F98E-D7F9-4B31-8B46-5B77127EE608}"/>
              </a:ext>
            </a:extLst>
          </p:cNvPr>
          <p:cNvSpPr txBox="1"/>
          <p:nvPr/>
        </p:nvSpPr>
        <p:spPr>
          <a:xfrm>
            <a:off x="7329055" y="2105891"/>
            <a:ext cx="1899879" cy="369332"/>
          </a:xfrm>
          <a:prstGeom prst="rect">
            <a:avLst/>
          </a:prstGeom>
          <a:noFill/>
        </p:spPr>
        <p:txBody>
          <a:bodyPr wrap="none" rtlCol="0">
            <a:spAutoFit/>
          </a:bodyPr>
          <a:lstStyle/>
          <a:p>
            <a:r>
              <a:rPr lang="es-ES" dirty="0"/>
              <a:t>Hacer pg. 126-129</a:t>
            </a:r>
          </a:p>
        </p:txBody>
      </p:sp>
    </p:spTree>
    <p:extLst>
      <p:ext uri="{BB962C8B-B14F-4D97-AF65-F5344CB8AC3E}">
        <p14:creationId xmlns:p14="http://schemas.microsoft.com/office/powerpoint/2010/main" val="145049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838200" y="365125"/>
            <a:ext cx="10515600" cy="1013101"/>
          </a:xfrm>
        </p:spPr>
        <p:txBody>
          <a:bodyPr>
            <a:normAutofit fontScale="90000"/>
          </a:bodyPr>
          <a:lstStyle/>
          <a:p>
            <a:r>
              <a:rPr lang="es-ES" sz="4000" b="1" dirty="0">
                <a:latin typeface="Berlin Sans FB Demi" panose="020E0802020502020306" pitchFamily="34" charset="0"/>
              </a:rPr>
              <a:t>2. Técnicas de diseño de casos de prueba.</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1066800" y="1403604"/>
            <a:ext cx="10058400" cy="4050792"/>
          </a:xfrm>
        </p:spPr>
        <p:txBody>
          <a:bodyPr>
            <a:noAutofit/>
          </a:bodyPr>
          <a:lstStyle/>
          <a:p>
            <a:pPr marL="0" indent="0" algn="just">
              <a:buNone/>
            </a:pPr>
            <a:r>
              <a:rPr lang="es-ES" b="1" dirty="0"/>
              <a:t>Caso de prueba: </a:t>
            </a:r>
            <a:r>
              <a:rPr lang="es-ES" dirty="0"/>
              <a:t>conjunto de entradas, condiciones de ejecución y resultados esperados que se desarrolla para conseguir un objetivo particular  o condición de prueba. </a:t>
            </a:r>
          </a:p>
          <a:p>
            <a:pPr marL="0" indent="0" algn="just">
              <a:buNone/>
            </a:pPr>
            <a:endParaRPr lang="es-ES" dirty="0"/>
          </a:p>
          <a:p>
            <a:pPr marL="0" indent="0" algn="just">
              <a:buNone/>
            </a:pPr>
            <a:r>
              <a:rPr lang="es-ES" dirty="0"/>
              <a:t>Para llevarlo a cabo será necesario definir las </a:t>
            </a:r>
            <a:r>
              <a:rPr lang="es-ES" u="sng" dirty="0" err="1"/>
              <a:t>pre-condiciones</a:t>
            </a:r>
            <a:r>
              <a:rPr lang="es-ES" u="sng" dirty="0"/>
              <a:t> y </a:t>
            </a:r>
            <a:r>
              <a:rPr lang="es-ES" u="sng" dirty="0" err="1"/>
              <a:t>post-condiciones</a:t>
            </a:r>
            <a:r>
              <a:rPr lang="es-ES" dirty="0"/>
              <a:t>, saber los valores de entrada que tenemos que darle y conocer cómo reacciona el programa ante la entrada de estos valores. Tras realizar el análisis y haber introducido los datos en el sistema, observamos el comportamiento y si es el previsto por el sistema o no. De esta manera, determinaremos si ha superado la prueba o no. </a:t>
            </a:r>
          </a:p>
          <a:p>
            <a:pPr marL="0" indent="0" algn="just">
              <a:buNone/>
            </a:pPr>
            <a:endParaRPr lang="es-ES" dirty="0"/>
          </a:p>
          <a:p>
            <a:pPr marL="0" indent="0">
              <a:buNone/>
            </a:pPr>
            <a:r>
              <a:rPr lang="es-ES" dirty="0"/>
              <a:t>Para el diseño de los casos de prueba tendremos </a:t>
            </a:r>
            <a:r>
              <a:rPr lang="es-ES" u="sng" dirty="0"/>
              <a:t>dos tipos de técnicas</a:t>
            </a:r>
            <a:r>
              <a:rPr lang="es-ES" dirty="0"/>
              <a:t>, como ya hemos visto en la anterior unidad</a:t>
            </a:r>
            <a:r>
              <a:rPr lang="es-ES" b="1" dirty="0"/>
              <a:t>: la prueba de caja blanca</a:t>
            </a:r>
            <a:r>
              <a:rPr lang="es-ES" dirty="0"/>
              <a:t>, centrada en validar la estructura interna del programa, y </a:t>
            </a:r>
            <a:r>
              <a:rPr lang="es-ES" b="1" dirty="0"/>
              <a:t>la prueba de caja negra</a:t>
            </a:r>
            <a:r>
              <a:rPr lang="es-ES" dirty="0"/>
              <a:t>, basada en los requisitos funcionales sin fijarse en el funcionamiento interno del programa. Ambas pueden combinarse para descubrir cualquier tipo de error. </a:t>
            </a:r>
          </a:p>
        </p:txBody>
      </p:sp>
    </p:spTree>
    <p:extLst>
      <p:ext uri="{BB962C8B-B14F-4D97-AF65-F5344CB8AC3E}">
        <p14:creationId xmlns:p14="http://schemas.microsoft.com/office/powerpoint/2010/main" val="1249639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A9224-E5C0-40AF-AC08-4B7BEEC10239}"/>
              </a:ext>
            </a:extLst>
          </p:cNvPr>
          <p:cNvSpPr>
            <a:spLocks noGrp="1"/>
          </p:cNvSpPr>
          <p:nvPr>
            <p:ph type="title"/>
          </p:nvPr>
        </p:nvSpPr>
        <p:spPr/>
        <p:txBody>
          <a:bodyPr>
            <a:normAutofit/>
          </a:bodyPr>
          <a:lstStyle/>
          <a:p>
            <a:r>
              <a:rPr lang="es-ES" sz="4000" b="1" dirty="0">
                <a:latin typeface="Berlin Sans FB Demi" panose="020E0802020502020306" pitchFamily="34" charset="0"/>
                <a:cs typeface="Aharoni" panose="02010803020104030203" pitchFamily="2" charset="-79"/>
              </a:rPr>
              <a:t>7. Pruebas unitarias con JUNIT</a:t>
            </a:r>
          </a:p>
        </p:txBody>
      </p:sp>
      <p:sp>
        <p:nvSpPr>
          <p:cNvPr id="3" name="Marcador de contenido 2">
            <a:extLst>
              <a:ext uri="{FF2B5EF4-FFF2-40B4-BE49-F238E27FC236}">
                <a16:creationId xmlns:a16="http://schemas.microsoft.com/office/drawing/2014/main" id="{CE47A005-0D34-41C0-9BCB-B06DC5F78208}"/>
              </a:ext>
            </a:extLst>
          </p:cNvPr>
          <p:cNvSpPr>
            <a:spLocks noGrp="1"/>
          </p:cNvSpPr>
          <p:nvPr>
            <p:ph idx="1"/>
          </p:nvPr>
        </p:nvSpPr>
        <p:spPr/>
        <p:txBody>
          <a:bodyPr>
            <a:normAutofit/>
          </a:bodyPr>
          <a:lstStyle/>
          <a:p>
            <a:pPr marL="0" indent="0">
              <a:buNone/>
            </a:pPr>
            <a:r>
              <a:rPr lang="es-ES" sz="2000" dirty="0"/>
              <a:t>Hasta ahora, hemos realizado pruebas de forma manual. En este apartado veremos cómo funciona un programa que realiza pruebas para verificar nuestro programa. </a:t>
            </a:r>
          </a:p>
          <a:p>
            <a:pPr marL="0" indent="0">
              <a:buNone/>
            </a:pPr>
            <a:r>
              <a:rPr lang="es-ES" sz="2000" dirty="0"/>
              <a:t>La herramienta que utilizaremos para las pruebas automatizadas será </a:t>
            </a:r>
            <a:r>
              <a:rPr lang="es-ES" sz="2000" dirty="0" err="1"/>
              <a:t>JUnit</a:t>
            </a:r>
            <a:r>
              <a:rPr lang="es-ES" sz="2000" dirty="0"/>
              <a:t>. Estará integrada en Eclipse por lo que no deberemos descargarnos ningún paquete. Estas pruebas se realizarán sobre una clase independientemente del resto de clases. </a:t>
            </a:r>
          </a:p>
          <a:p>
            <a:pPr marL="0" indent="0">
              <a:buNone/>
            </a:pPr>
            <a:endParaRPr lang="es-ES" sz="2000" dirty="0"/>
          </a:p>
          <a:p>
            <a:pPr marL="0" indent="0">
              <a:buNone/>
            </a:pPr>
            <a:endParaRPr lang="es-ES" sz="2000" dirty="0"/>
          </a:p>
          <a:p>
            <a:pPr marL="0" indent="0">
              <a:buNone/>
            </a:pPr>
            <a:r>
              <a:rPr lang="es-ES" sz="2000" b="1" dirty="0"/>
              <a:t>Preparación y ejecución de las pruebas </a:t>
            </a:r>
          </a:p>
          <a:p>
            <a:pPr marL="0" indent="0">
              <a:buNone/>
            </a:pPr>
            <a:r>
              <a:rPr lang="es-ES" sz="2000" dirty="0"/>
              <a:t>Antes de preparar el código vamos a ver los tipos de métodos para realizar comprobaciones</a:t>
            </a:r>
            <a:r>
              <a:rPr lang="es-ES" dirty="0"/>
              <a:t>, </a:t>
            </a:r>
            <a:r>
              <a:rPr lang="es-ES" sz="2000" dirty="0"/>
              <a:t>estos métodos devolverán tipo </a:t>
            </a:r>
            <a:r>
              <a:rPr lang="es-ES" sz="2000" dirty="0" err="1"/>
              <a:t>void</a:t>
            </a:r>
            <a:r>
              <a:rPr lang="es-ES" sz="2000" dirty="0"/>
              <a:t>: </a:t>
            </a:r>
          </a:p>
        </p:txBody>
      </p:sp>
    </p:spTree>
    <p:extLst>
      <p:ext uri="{BB962C8B-B14F-4D97-AF65-F5344CB8AC3E}">
        <p14:creationId xmlns:p14="http://schemas.microsoft.com/office/powerpoint/2010/main" val="257769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D24EB-9BDE-4F55-9806-849FCB5421A2}"/>
              </a:ext>
            </a:extLst>
          </p:cNvPr>
          <p:cNvSpPr>
            <a:spLocks noGrp="1"/>
          </p:cNvSpPr>
          <p:nvPr>
            <p:ph type="title"/>
          </p:nvPr>
        </p:nvSpPr>
        <p:spPr/>
        <p:txBody>
          <a:bodyPr/>
          <a:lstStyle/>
          <a:p>
            <a:endParaRPr lang="es-ES"/>
          </a:p>
        </p:txBody>
      </p:sp>
      <p:sp>
        <p:nvSpPr>
          <p:cNvPr id="6" name="Marcador de contenido 5">
            <a:extLst>
              <a:ext uri="{FF2B5EF4-FFF2-40B4-BE49-F238E27FC236}">
                <a16:creationId xmlns:a16="http://schemas.microsoft.com/office/drawing/2014/main" id="{650E88B6-1438-46AE-87B9-DCCE7E6F1E84}"/>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4C3E36A9-A08F-43F3-979B-2F3CEF0515F9}"/>
              </a:ext>
            </a:extLst>
          </p:cNvPr>
          <p:cNvPicPr>
            <a:picLocks noChangeAspect="1"/>
          </p:cNvPicPr>
          <p:nvPr/>
        </p:nvPicPr>
        <p:blipFill>
          <a:blip r:embed="rId2"/>
          <a:stretch>
            <a:fillRect/>
          </a:stretch>
        </p:blipFill>
        <p:spPr>
          <a:xfrm>
            <a:off x="832757" y="279018"/>
            <a:ext cx="10515600" cy="6523017"/>
          </a:xfrm>
          <a:prstGeom prst="rect">
            <a:avLst/>
          </a:prstGeom>
        </p:spPr>
      </p:pic>
    </p:spTree>
    <p:extLst>
      <p:ext uri="{BB962C8B-B14F-4D97-AF65-F5344CB8AC3E}">
        <p14:creationId xmlns:p14="http://schemas.microsoft.com/office/powerpoint/2010/main" val="1733386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FA7CA-CFBF-44B2-B6D3-3D7A4A3B23F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8FA3D3F-02CF-4463-A33E-35FA0718E1C3}"/>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8D917AE5-3BC7-45B0-8DE2-4406DA0FA55C}"/>
              </a:ext>
            </a:extLst>
          </p:cNvPr>
          <p:cNvPicPr>
            <a:picLocks noChangeAspect="1"/>
          </p:cNvPicPr>
          <p:nvPr/>
        </p:nvPicPr>
        <p:blipFill>
          <a:blip r:embed="rId2"/>
          <a:stretch>
            <a:fillRect/>
          </a:stretch>
        </p:blipFill>
        <p:spPr>
          <a:xfrm>
            <a:off x="838201" y="334748"/>
            <a:ext cx="10515600" cy="6188503"/>
          </a:xfrm>
          <a:prstGeom prst="rect">
            <a:avLst/>
          </a:prstGeom>
        </p:spPr>
      </p:pic>
      <p:sp>
        <p:nvSpPr>
          <p:cNvPr id="5" name="CuadroTexto 4">
            <a:extLst>
              <a:ext uri="{FF2B5EF4-FFF2-40B4-BE49-F238E27FC236}">
                <a16:creationId xmlns:a16="http://schemas.microsoft.com/office/drawing/2014/main" id="{125AD98F-9198-484E-B696-8878989C9CC3}"/>
              </a:ext>
            </a:extLst>
          </p:cNvPr>
          <p:cNvSpPr txBox="1"/>
          <p:nvPr/>
        </p:nvSpPr>
        <p:spPr>
          <a:xfrm>
            <a:off x="8118764" y="3428999"/>
            <a:ext cx="263236" cy="369332"/>
          </a:xfrm>
          <a:prstGeom prst="rect">
            <a:avLst/>
          </a:prstGeom>
          <a:solidFill>
            <a:schemeClr val="accent2">
              <a:lumMod val="75000"/>
            </a:schemeClr>
          </a:solidFill>
        </p:spPr>
        <p:txBody>
          <a:bodyPr wrap="square" rtlCol="0">
            <a:spAutoFit/>
          </a:bodyPr>
          <a:lstStyle/>
          <a:p>
            <a:endParaRPr lang="es-ES" dirty="0"/>
          </a:p>
        </p:txBody>
      </p:sp>
    </p:spTree>
    <p:extLst>
      <p:ext uri="{BB962C8B-B14F-4D97-AF65-F5344CB8AC3E}">
        <p14:creationId xmlns:p14="http://schemas.microsoft.com/office/powerpoint/2010/main" val="3724985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57CB722-FAC9-4764-9858-B30F010362C1}"/>
              </a:ext>
            </a:extLst>
          </p:cNvPr>
          <p:cNvSpPr>
            <a:spLocks noGrp="1"/>
          </p:cNvSpPr>
          <p:nvPr>
            <p:ph type="title"/>
          </p:nvPr>
        </p:nvSpPr>
        <p:spPr/>
        <p:txBody>
          <a:bodyPr>
            <a:normAutofit/>
          </a:bodyPr>
          <a:lstStyle/>
          <a:p>
            <a:r>
              <a:rPr lang="es-ES" sz="4000" b="1" dirty="0">
                <a:latin typeface="Berlin Sans FB Demi" panose="020E0802020502020306" pitchFamily="34" charset="0"/>
                <a:cs typeface="Aharoni" panose="02010803020104030203" pitchFamily="2" charset="-79"/>
              </a:rPr>
              <a:t>7. Pruebas unitarias con JUNIT</a:t>
            </a:r>
          </a:p>
        </p:txBody>
      </p:sp>
      <p:sp>
        <p:nvSpPr>
          <p:cNvPr id="3" name="Marcador de contenido 2">
            <a:extLst>
              <a:ext uri="{FF2B5EF4-FFF2-40B4-BE49-F238E27FC236}">
                <a16:creationId xmlns:a16="http://schemas.microsoft.com/office/drawing/2014/main" id="{10EEC186-E83F-4F3A-AD77-BE0B252541B8}"/>
              </a:ext>
            </a:extLst>
          </p:cNvPr>
          <p:cNvSpPr>
            <a:spLocks noGrp="1"/>
          </p:cNvSpPr>
          <p:nvPr>
            <p:ph idx="1"/>
          </p:nvPr>
        </p:nvSpPr>
        <p:spPr/>
        <p:txBody>
          <a:bodyPr>
            <a:normAutofit fontScale="92500" lnSpcReduction="20000"/>
          </a:bodyPr>
          <a:lstStyle/>
          <a:p>
            <a:pPr marL="0" indent="0">
              <a:buNone/>
            </a:pPr>
            <a:r>
              <a:rPr lang="es-ES" sz="2400" b="1" dirty="0"/>
              <a:t>Tipos de anotaciones </a:t>
            </a:r>
          </a:p>
          <a:p>
            <a:pPr marL="0" indent="0">
              <a:buNone/>
            </a:pPr>
            <a:endParaRPr lang="es-ES" sz="2000" b="1" dirty="0"/>
          </a:p>
          <a:p>
            <a:pPr marL="0" indent="0">
              <a:buNone/>
            </a:pPr>
            <a:r>
              <a:rPr lang="es-ES" sz="2000" dirty="0" err="1"/>
              <a:t>JUnit</a:t>
            </a:r>
            <a:r>
              <a:rPr lang="es-ES" sz="2000" dirty="0"/>
              <a:t> tiene disponible unas anotaciones que permite ejecutar el código antes y después de las pruebas: </a:t>
            </a:r>
          </a:p>
          <a:p>
            <a:pPr marL="711200" indent="0">
              <a:buNone/>
            </a:pPr>
            <a:r>
              <a:rPr lang="es-ES" sz="2000" dirty="0"/>
              <a:t>− </a:t>
            </a:r>
            <a:r>
              <a:rPr lang="es-ES" sz="2000" b="1" dirty="0"/>
              <a:t>@</a:t>
            </a:r>
            <a:r>
              <a:rPr lang="es-ES" sz="2000" b="1" dirty="0" err="1"/>
              <a:t>Before</a:t>
            </a:r>
            <a:r>
              <a:rPr lang="es-ES" sz="2000" dirty="0"/>
              <a:t>: si queremos que se inicie un método antes de que se ejecute cualquier método de prueba usaremos esta anotación en dicho método. Puede haber varios con esta etiqueta. </a:t>
            </a:r>
          </a:p>
          <a:p>
            <a:pPr marL="711200" indent="0">
              <a:buNone/>
            </a:pPr>
            <a:r>
              <a:rPr lang="es-ES" sz="2000" dirty="0"/>
              <a:t>− </a:t>
            </a:r>
            <a:r>
              <a:rPr lang="es-ES" sz="2000" b="1" dirty="0"/>
              <a:t>@After</a:t>
            </a:r>
            <a:r>
              <a:rPr lang="es-ES" sz="2000" dirty="0"/>
              <a:t>: si colocamos esta etiqueta en el método haremos que se ejecute después de cualquier tipo de prueba. Puede haber varios métodos con esta anotación. </a:t>
            </a:r>
          </a:p>
          <a:p>
            <a:pPr marL="711200" indent="0">
              <a:buNone/>
            </a:pPr>
            <a:r>
              <a:rPr lang="es-ES" sz="2000" dirty="0"/>
              <a:t>− </a:t>
            </a:r>
            <a:r>
              <a:rPr lang="es-ES" sz="2000" b="1" dirty="0"/>
              <a:t>@</a:t>
            </a:r>
            <a:r>
              <a:rPr lang="es-ES" sz="2000" b="1" dirty="0" err="1"/>
              <a:t>BeforeClass</a:t>
            </a:r>
            <a:r>
              <a:rPr lang="es-ES" sz="2000" dirty="0"/>
              <a:t>: solo podrá tener esta etiqueta un solo método y se iniciará al principio de realizar las pruebas. </a:t>
            </a:r>
          </a:p>
          <a:p>
            <a:pPr marL="711200" indent="0">
              <a:buNone/>
            </a:pPr>
            <a:r>
              <a:rPr lang="es-ES" sz="2000" dirty="0"/>
              <a:t>− </a:t>
            </a:r>
            <a:r>
              <a:rPr lang="es-ES" sz="2000" b="1" dirty="0"/>
              <a:t>@</a:t>
            </a:r>
            <a:r>
              <a:rPr lang="es-ES" sz="2000" b="1" dirty="0" err="1"/>
              <a:t>AfterClass</a:t>
            </a:r>
            <a:r>
              <a:rPr lang="es-ES" sz="2000" dirty="0"/>
              <a:t>: solo podrá tener esta etiqueta un solo método y se ejecutará una vez se hayan finalizado todas las pruebas. </a:t>
            </a:r>
          </a:p>
          <a:p>
            <a:endParaRPr lang="es-ES" sz="2000" dirty="0"/>
          </a:p>
        </p:txBody>
      </p:sp>
    </p:spTree>
    <p:extLst>
      <p:ext uri="{BB962C8B-B14F-4D97-AF65-F5344CB8AC3E}">
        <p14:creationId xmlns:p14="http://schemas.microsoft.com/office/powerpoint/2010/main" val="41481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3D2D72C-8D07-4C94-BDF4-58D8258DE055}"/>
              </a:ext>
            </a:extLst>
          </p:cNvPr>
          <p:cNvSpPr>
            <a:spLocks noGrp="1"/>
          </p:cNvSpPr>
          <p:nvPr>
            <p:ph type="title"/>
          </p:nvPr>
        </p:nvSpPr>
        <p:spPr/>
        <p:txBody>
          <a:bodyPr>
            <a:normAutofit/>
          </a:bodyPr>
          <a:lstStyle/>
          <a:p>
            <a:r>
              <a:rPr lang="es-ES" sz="4000" b="1" dirty="0">
                <a:latin typeface="Berlin Sans FB Demi" panose="020E0802020502020306" pitchFamily="34" charset="0"/>
                <a:cs typeface="Aharoni" panose="02010803020104030203" pitchFamily="2" charset="-79"/>
              </a:rPr>
              <a:t>7. Pruebas unitarias con JUNIT</a:t>
            </a:r>
          </a:p>
        </p:txBody>
      </p:sp>
      <p:sp>
        <p:nvSpPr>
          <p:cNvPr id="3" name="Marcador de contenido 2">
            <a:extLst>
              <a:ext uri="{FF2B5EF4-FFF2-40B4-BE49-F238E27FC236}">
                <a16:creationId xmlns:a16="http://schemas.microsoft.com/office/drawing/2014/main" id="{4A48760F-367C-4BFF-AC17-A9B0771D75DF}"/>
              </a:ext>
            </a:extLst>
          </p:cNvPr>
          <p:cNvSpPr>
            <a:spLocks noGrp="1"/>
          </p:cNvSpPr>
          <p:nvPr>
            <p:ph idx="1"/>
          </p:nvPr>
        </p:nvSpPr>
        <p:spPr/>
        <p:txBody>
          <a:bodyPr>
            <a:normAutofit/>
          </a:bodyPr>
          <a:lstStyle/>
          <a:p>
            <a:pPr marL="0" indent="0">
              <a:buNone/>
            </a:pPr>
            <a:r>
              <a:rPr lang="es-ES" sz="2400" b="1" dirty="0"/>
              <a:t>Pruebas parametrizadas </a:t>
            </a:r>
          </a:p>
          <a:p>
            <a:pPr marL="0" indent="0">
              <a:buNone/>
            </a:pPr>
            <a:endParaRPr lang="es-ES" sz="2000" dirty="0"/>
          </a:p>
          <a:p>
            <a:pPr marL="0" indent="0">
              <a:buNone/>
            </a:pPr>
            <a:r>
              <a:rPr lang="es-ES" sz="2000" dirty="0"/>
              <a:t>Para ejecutar una prueba varias veces, pero con distintos valores, </a:t>
            </a:r>
            <a:r>
              <a:rPr lang="es-ES" sz="2000" dirty="0" err="1"/>
              <a:t>JUnit</a:t>
            </a:r>
            <a:r>
              <a:rPr lang="es-ES" sz="2000" dirty="0"/>
              <a:t> nos lo permite siguiendo los siguientes pasos: </a:t>
            </a:r>
          </a:p>
          <a:p>
            <a:pPr marL="0" indent="0">
              <a:buNone/>
            </a:pPr>
            <a:r>
              <a:rPr lang="es-ES" sz="2000" dirty="0"/>
              <a:t>1) Añadir etiqueta </a:t>
            </a:r>
            <a:r>
              <a:rPr lang="es-ES" sz="2000" b="1" dirty="0"/>
              <a:t>@</a:t>
            </a:r>
            <a:r>
              <a:rPr lang="es-ES" sz="2000" b="1" dirty="0" err="1"/>
              <a:t>RunWith</a:t>
            </a:r>
            <a:r>
              <a:rPr lang="es-ES" sz="2000" b="1" dirty="0"/>
              <a:t>(</a:t>
            </a:r>
            <a:r>
              <a:rPr lang="es-ES" sz="2000" b="1" dirty="0" err="1"/>
              <a:t>Parameterized.class</a:t>
            </a:r>
            <a:r>
              <a:rPr lang="es-ES" sz="2000" b="1" dirty="0"/>
              <a:t>) </a:t>
            </a:r>
            <a:r>
              <a:rPr lang="es-ES" sz="2000" dirty="0"/>
              <a:t>a la clase de prueba. Con esta especificación indicamos que será usada para realizar varios tipos de prueba. Se declarará un parámetro para cada tipo de prueba y un constructor tendrá tantos argumentos como parámetros. </a:t>
            </a:r>
          </a:p>
          <a:p>
            <a:r>
              <a:rPr lang="es-ES" sz="2000" dirty="0"/>
              <a:t>2) Para devolver la lista de valores a testar incluiremos en el método la etiqueta </a:t>
            </a:r>
            <a:r>
              <a:rPr lang="es-ES" sz="2000" b="1" dirty="0"/>
              <a:t>@</a:t>
            </a:r>
            <a:r>
              <a:rPr lang="es-ES" sz="2000" b="1" dirty="0" err="1"/>
              <a:t>Parameters</a:t>
            </a:r>
            <a:r>
              <a:rPr lang="es-ES" sz="2000" dirty="0"/>
              <a:t>. </a:t>
            </a:r>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1868544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1A86D99-F518-4A1E-A571-BF92FFC32A6D}"/>
              </a:ext>
            </a:extLst>
          </p:cNvPr>
          <p:cNvSpPr>
            <a:spLocks noGrp="1"/>
          </p:cNvSpPr>
          <p:nvPr>
            <p:ph type="title"/>
          </p:nvPr>
        </p:nvSpPr>
        <p:spPr/>
        <p:txBody>
          <a:bodyPr>
            <a:normAutofit/>
          </a:bodyPr>
          <a:lstStyle/>
          <a:p>
            <a:r>
              <a:rPr lang="es-ES" sz="4000" b="1" dirty="0">
                <a:latin typeface="Berlin Sans FB Demi" panose="020E0802020502020306" pitchFamily="34" charset="0"/>
                <a:cs typeface="Aharoni" panose="02010803020104030203" pitchFamily="2" charset="-79"/>
              </a:rPr>
              <a:t>7. Pruebas unitarias con JUNIT</a:t>
            </a:r>
          </a:p>
        </p:txBody>
      </p:sp>
      <p:sp>
        <p:nvSpPr>
          <p:cNvPr id="3" name="Marcador de contenido 2">
            <a:extLst>
              <a:ext uri="{FF2B5EF4-FFF2-40B4-BE49-F238E27FC236}">
                <a16:creationId xmlns:a16="http://schemas.microsoft.com/office/drawing/2014/main" id="{9B7D7DF9-B6E9-404F-82D2-A67071FCFF58}"/>
              </a:ext>
            </a:extLst>
          </p:cNvPr>
          <p:cNvSpPr>
            <a:spLocks noGrp="1"/>
          </p:cNvSpPr>
          <p:nvPr>
            <p:ph idx="1"/>
          </p:nvPr>
        </p:nvSpPr>
        <p:spPr/>
        <p:txBody>
          <a:bodyPr>
            <a:normAutofit/>
          </a:bodyPr>
          <a:lstStyle/>
          <a:p>
            <a:pPr marL="0" indent="0">
              <a:buNone/>
            </a:pPr>
            <a:r>
              <a:rPr lang="es-ES" sz="2400" b="1" dirty="0"/>
              <a:t>Suite de pruebas </a:t>
            </a:r>
          </a:p>
          <a:p>
            <a:pPr marL="0" indent="0">
              <a:buNone/>
            </a:pPr>
            <a:r>
              <a:rPr lang="es-ES" sz="2000" dirty="0"/>
              <a:t>Para poder ejecutar una serie de pruebas, unas tras otras, necesitamos un mecanismo de </a:t>
            </a:r>
            <a:r>
              <a:rPr lang="es-ES" sz="2000" dirty="0" err="1"/>
              <a:t>JUnit</a:t>
            </a:r>
            <a:r>
              <a:rPr lang="es-ES" sz="2000" dirty="0"/>
              <a:t> llamado </a:t>
            </a:r>
            <a:r>
              <a:rPr lang="es-ES" sz="2000" b="1" dirty="0"/>
              <a:t>Test Suites</a:t>
            </a:r>
            <a:r>
              <a:rPr lang="es-ES" sz="2000" dirty="0"/>
              <a:t>. Para crearla vamos al menú</a:t>
            </a:r>
            <a:r>
              <a:rPr lang="es-ES" sz="2000" i="1" dirty="0"/>
              <a:t>: File -&gt; New -&gt; </a:t>
            </a:r>
            <a:r>
              <a:rPr lang="es-ES" sz="2000" i="1" dirty="0" err="1"/>
              <a:t>Other</a:t>
            </a:r>
            <a:r>
              <a:rPr lang="es-ES" sz="2000" i="1" dirty="0"/>
              <a:t> -&gt; Java -&gt; </a:t>
            </a:r>
            <a:r>
              <a:rPr lang="es-ES" sz="2000" i="1" dirty="0" err="1"/>
              <a:t>JUnit</a:t>
            </a:r>
            <a:r>
              <a:rPr lang="es-ES" sz="2000" i="1" dirty="0"/>
              <a:t> -&gt; </a:t>
            </a:r>
            <a:r>
              <a:rPr lang="es-ES" sz="2000" i="1" dirty="0" err="1"/>
              <a:t>JUnit</a:t>
            </a:r>
            <a:r>
              <a:rPr lang="es-ES" sz="2000" i="1" dirty="0"/>
              <a:t> Test Suite </a:t>
            </a:r>
            <a:r>
              <a:rPr lang="es-ES" sz="2000" dirty="0"/>
              <a:t>y pulsamos en </a:t>
            </a:r>
            <a:r>
              <a:rPr lang="es-ES" sz="2000" i="1" dirty="0"/>
              <a:t>Next</a:t>
            </a:r>
            <a:r>
              <a:rPr lang="es-ES" sz="2000" dirty="0"/>
              <a:t>. Elegimos las clases que formarán parte de la suite y marcamos la opción </a:t>
            </a:r>
            <a:r>
              <a:rPr lang="es-ES" sz="2000" i="1" dirty="0"/>
              <a:t>New </a:t>
            </a:r>
            <a:r>
              <a:rPr lang="es-ES" sz="2000" i="1" dirty="0" err="1"/>
              <a:t>JUnit</a:t>
            </a:r>
            <a:r>
              <a:rPr lang="es-ES" sz="2000" i="1" dirty="0"/>
              <a:t> 4 suite </a:t>
            </a:r>
            <a:r>
              <a:rPr lang="es-ES" sz="2000" dirty="0"/>
              <a:t>y la nombramos. A continuación, pulsamos en </a:t>
            </a:r>
            <a:r>
              <a:rPr lang="es-ES" sz="2000" i="1" dirty="0" err="1"/>
              <a:t>Finish</a:t>
            </a:r>
            <a:r>
              <a:rPr lang="es-ES" sz="2000" dirty="0"/>
              <a:t>. </a:t>
            </a:r>
          </a:p>
          <a:p>
            <a:pPr marL="0" indent="0">
              <a:buNone/>
            </a:pPr>
            <a:endParaRPr lang="es-ES" sz="2000" dirty="0"/>
          </a:p>
          <a:p>
            <a:pPr marL="0" indent="0">
              <a:buNone/>
            </a:pPr>
            <a:r>
              <a:rPr lang="es-ES" sz="2000" dirty="0"/>
              <a:t>Podemos destacar dos anotaciones: </a:t>
            </a:r>
            <a:r>
              <a:rPr lang="es-ES" sz="2000" b="1" dirty="0"/>
              <a:t>@</a:t>
            </a:r>
            <a:r>
              <a:rPr lang="es-ES" sz="2000" b="1" dirty="0" err="1"/>
              <a:t>RunWith</a:t>
            </a:r>
            <a:r>
              <a:rPr lang="es-ES" sz="2000" b="1" dirty="0"/>
              <a:t>(</a:t>
            </a:r>
            <a:r>
              <a:rPr lang="es-ES" sz="2000" b="1" dirty="0" err="1"/>
              <a:t>Suite.class</a:t>
            </a:r>
            <a:r>
              <a:rPr lang="es-ES" sz="2000" b="1" dirty="0"/>
              <a:t>), </a:t>
            </a:r>
            <a:r>
              <a:rPr lang="es-ES" sz="2000" dirty="0"/>
              <a:t>que le indica a </a:t>
            </a:r>
            <a:r>
              <a:rPr lang="es-ES" sz="2000" dirty="0" err="1"/>
              <a:t>JUnit</a:t>
            </a:r>
            <a:r>
              <a:rPr lang="es-ES" sz="2000" dirty="0"/>
              <a:t> que es una suite de pruebas, y </a:t>
            </a:r>
            <a:r>
              <a:rPr lang="es-ES" sz="2000" b="1" dirty="0"/>
              <a:t>@</a:t>
            </a:r>
            <a:r>
              <a:rPr lang="es-ES" sz="2000" b="1" dirty="0" err="1"/>
              <a:t>SuiteClasses</a:t>
            </a:r>
            <a:r>
              <a:rPr lang="es-ES" sz="2000" b="1" dirty="0"/>
              <a:t>(), </a:t>
            </a:r>
            <a:r>
              <a:rPr lang="es-ES" sz="2000" dirty="0"/>
              <a:t>que indica las clases que forman parte del conjunto de pruebas y las que se ejecutarán. No se generará ninguna línea de código dentro de la clase. </a:t>
            </a:r>
          </a:p>
        </p:txBody>
      </p:sp>
    </p:spTree>
    <p:extLst>
      <p:ext uri="{BB962C8B-B14F-4D97-AF65-F5344CB8AC3E}">
        <p14:creationId xmlns:p14="http://schemas.microsoft.com/office/powerpoint/2010/main" val="149088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p:txBody>
          <a:bodyPr>
            <a:normAutofit/>
          </a:bodyPr>
          <a:lstStyle/>
          <a:p>
            <a:r>
              <a:rPr lang="es-ES" sz="4000" b="1" dirty="0">
                <a:latin typeface="Berlin Sans FB Demi" panose="020E0802020502020306" pitchFamily="34" charset="0"/>
              </a:rPr>
              <a:t>2.1. Pruebas de caja blanca.</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825625"/>
            <a:ext cx="10515600" cy="4548671"/>
          </a:xfrm>
        </p:spPr>
        <p:txBody>
          <a:bodyPr>
            <a:normAutofit lnSpcReduction="10000"/>
          </a:bodyPr>
          <a:lstStyle/>
          <a:p>
            <a:pPr marL="0" indent="0" algn="just">
              <a:buNone/>
            </a:pPr>
            <a:r>
              <a:rPr lang="es-ES" sz="2000" dirty="0"/>
              <a:t>También se les llama </a:t>
            </a:r>
            <a:r>
              <a:rPr lang="es-ES" sz="2000" i="1" dirty="0"/>
              <a:t>pruebas estructurales o de caja de cristal</a:t>
            </a:r>
            <a:r>
              <a:rPr lang="es-ES" sz="2000" dirty="0"/>
              <a:t>. Su funcionamiento se basa en un exhaustivo examen de los detalles procedimentales del código. Se podrán obtener casos de prueba que: </a:t>
            </a:r>
          </a:p>
          <a:p>
            <a:pPr marL="0" indent="0" algn="just">
              <a:buNone/>
            </a:pPr>
            <a:endParaRPr lang="es-ES" sz="2000" dirty="0"/>
          </a:p>
          <a:p>
            <a:pPr marL="0" indent="0">
              <a:buNone/>
            </a:pPr>
            <a:r>
              <a:rPr lang="es-ES" sz="2000" dirty="0"/>
              <a:t>− Aseguren que se ejecutan por lo menos una vez todos los caminos de cada módulo. </a:t>
            </a:r>
          </a:p>
          <a:p>
            <a:pPr marL="0" indent="0">
              <a:buNone/>
            </a:pPr>
            <a:r>
              <a:rPr lang="es-ES" sz="2000" dirty="0"/>
              <a:t>− Todas las sentencias sean ejecutadas al menos una vez. </a:t>
            </a:r>
          </a:p>
          <a:p>
            <a:pPr marL="0" indent="0">
              <a:buNone/>
            </a:pPr>
            <a:r>
              <a:rPr lang="es-ES" sz="2000" dirty="0"/>
              <a:t>− Todas las decisiones lógicas se ejecuten al menos una vez en parte verdadera y otra en la falsa. </a:t>
            </a:r>
          </a:p>
          <a:p>
            <a:pPr marL="0" indent="0">
              <a:buNone/>
            </a:pPr>
            <a:r>
              <a:rPr lang="es-ES" sz="2000" dirty="0"/>
              <a:t>− Todos los bucles sean ejecutados en sus límites. </a:t>
            </a:r>
          </a:p>
          <a:p>
            <a:pPr marL="0" indent="0">
              <a:buNone/>
            </a:pPr>
            <a:r>
              <a:rPr lang="es-ES" sz="2000" dirty="0"/>
              <a:t>− Se usen todas las estructuras de datos internas que aseguren su validez. </a:t>
            </a:r>
          </a:p>
          <a:p>
            <a:pPr marL="0" indent="0">
              <a:buNone/>
            </a:pPr>
            <a:endParaRPr lang="es-ES" sz="2000" dirty="0"/>
          </a:p>
          <a:p>
            <a:pPr marL="0" indent="0">
              <a:buNone/>
            </a:pPr>
            <a:r>
              <a:rPr lang="es-ES" sz="2000" dirty="0"/>
              <a:t>Una de las pruebas más utilizadas en este tipo será la del camino básico que abordaremos más adelante. </a:t>
            </a:r>
          </a:p>
        </p:txBody>
      </p:sp>
    </p:spTree>
    <p:extLst>
      <p:ext uri="{BB962C8B-B14F-4D97-AF65-F5344CB8AC3E}">
        <p14:creationId xmlns:p14="http://schemas.microsoft.com/office/powerpoint/2010/main" val="152945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959011" y="0"/>
            <a:ext cx="10058400" cy="1609344"/>
          </a:xfrm>
        </p:spPr>
        <p:txBody>
          <a:bodyPr>
            <a:normAutofit/>
          </a:bodyPr>
          <a:lstStyle/>
          <a:p>
            <a:r>
              <a:rPr lang="es-ES" sz="4000" b="1" dirty="0">
                <a:latin typeface="Berlin Sans FB Demi" panose="020E0802020502020306" pitchFamily="34" charset="0"/>
              </a:rPr>
              <a:t>2.2. Pruebas de caja negra.</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247342"/>
            <a:ext cx="10515600" cy="4802187"/>
          </a:xfrm>
        </p:spPr>
        <p:txBody>
          <a:bodyPr>
            <a:noAutofit/>
          </a:bodyPr>
          <a:lstStyle/>
          <a:p>
            <a:pPr marL="0" indent="0" algn="just">
              <a:lnSpc>
                <a:spcPct val="100000"/>
              </a:lnSpc>
              <a:buNone/>
            </a:pPr>
            <a:r>
              <a:rPr lang="es-ES" sz="2000" dirty="0"/>
              <a:t>También se les conoce como </a:t>
            </a:r>
            <a:r>
              <a:rPr lang="es-ES" sz="2000" i="1" dirty="0"/>
              <a:t>prueba de comportamiento</a:t>
            </a:r>
            <a:r>
              <a:rPr lang="es-ES" sz="2000" dirty="0"/>
              <a:t>. Se realiza sobre la interfaz sin necesidad de conocer la estructura del programa ni cómo funciona. Lo que se busca es que demuestren que las funciones del software son operativas. El sistema se verá como una caja negra en la que solo podremos observar la entrada y la salida que nos devuelve en función de los datos aportados. </a:t>
            </a:r>
          </a:p>
          <a:p>
            <a:pPr marL="0" indent="0" algn="just">
              <a:lnSpc>
                <a:spcPct val="100000"/>
              </a:lnSpc>
              <a:buNone/>
            </a:pPr>
            <a:r>
              <a:rPr lang="es-ES" sz="2000" dirty="0"/>
              <a:t>Los errores que pretendemos buscar son los siguientes:</a:t>
            </a:r>
          </a:p>
          <a:p>
            <a:pPr algn="just">
              <a:lnSpc>
                <a:spcPct val="100000"/>
              </a:lnSpc>
              <a:spcBef>
                <a:spcPts val="600"/>
              </a:spcBef>
            </a:pPr>
            <a:r>
              <a:rPr lang="es-ES" sz="2000" dirty="0"/>
              <a:t>Funcionalidades incorrectas o ausentes.</a:t>
            </a:r>
          </a:p>
          <a:p>
            <a:pPr algn="just">
              <a:lnSpc>
                <a:spcPct val="100000"/>
              </a:lnSpc>
              <a:spcBef>
                <a:spcPts val="600"/>
              </a:spcBef>
            </a:pPr>
            <a:r>
              <a:rPr lang="es-ES" sz="2000" dirty="0"/>
              <a:t>Errores de interfaz.</a:t>
            </a:r>
          </a:p>
          <a:p>
            <a:pPr algn="just">
              <a:lnSpc>
                <a:spcPct val="100000"/>
              </a:lnSpc>
              <a:spcBef>
                <a:spcPts val="600"/>
              </a:spcBef>
            </a:pPr>
            <a:r>
              <a:rPr lang="es-ES" sz="2000" dirty="0"/>
              <a:t>Errores en estructuras de datos o en accesos a bases de datos externas.</a:t>
            </a:r>
          </a:p>
          <a:p>
            <a:pPr algn="just">
              <a:lnSpc>
                <a:spcPct val="100000"/>
              </a:lnSpc>
              <a:spcBef>
                <a:spcPts val="600"/>
              </a:spcBef>
            </a:pPr>
            <a:r>
              <a:rPr lang="es-ES" sz="2000" dirty="0"/>
              <a:t>Errores de rendimiento.</a:t>
            </a:r>
          </a:p>
          <a:p>
            <a:pPr algn="just">
              <a:lnSpc>
                <a:spcPct val="100000"/>
              </a:lnSpc>
              <a:spcBef>
                <a:spcPts val="600"/>
              </a:spcBef>
            </a:pPr>
            <a:r>
              <a:rPr lang="es-ES" sz="2000" dirty="0"/>
              <a:t>Errores de inicialización y finalización.</a:t>
            </a:r>
          </a:p>
          <a:p>
            <a:pPr marL="0" indent="0" algn="just">
              <a:lnSpc>
                <a:spcPct val="100000"/>
              </a:lnSpc>
              <a:spcBef>
                <a:spcPts val="600"/>
              </a:spcBef>
              <a:buNone/>
            </a:pPr>
            <a:endParaRPr lang="es-ES" sz="2000" dirty="0"/>
          </a:p>
          <a:p>
            <a:pPr marL="0" indent="0" algn="just">
              <a:lnSpc>
                <a:spcPct val="100000"/>
              </a:lnSpc>
              <a:spcBef>
                <a:spcPts val="600"/>
              </a:spcBef>
              <a:buNone/>
            </a:pPr>
            <a:r>
              <a:rPr lang="es-ES" sz="2000" dirty="0"/>
              <a:t>Algunas técnicas para estos casos son: clases de equivalencia, análisis de valores límite, métodos basados en grafos, pruebas de comparación, etc. Más adelante veremos algunos de ellos. </a:t>
            </a:r>
          </a:p>
        </p:txBody>
      </p:sp>
    </p:spTree>
    <p:extLst>
      <p:ext uri="{BB962C8B-B14F-4D97-AF65-F5344CB8AC3E}">
        <p14:creationId xmlns:p14="http://schemas.microsoft.com/office/powerpoint/2010/main" val="17268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838200" y="166343"/>
            <a:ext cx="10515600" cy="973345"/>
          </a:xfrm>
        </p:spPr>
        <p:txBody>
          <a:bodyPr>
            <a:normAutofit/>
          </a:bodyPr>
          <a:lstStyle/>
          <a:p>
            <a:r>
              <a:rPr lang="es-ES" sz="4000" b="1" dirty="0">
                <a:latin typeface="Berlin Sans FB Demi" panose="020E0802020502020306" pitchFamily="34" charset="0"/>
              </a:rPr>
              <a:t>3. Estrategias de prueba de software.</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245705"/>
            <a:ext cx="10886662" cy="5353188"/>
          </a:xfrm>
        </p:spPr>
        <p:txBody>
          <a:bodyPr>
            <a:noAutofit/>
          </a:bodyPr>
          <a:lstStyle/>
          <a:p>
            <a:pPr marL="0" indent="0" algn="just">
              <a:buNone/>
            </a:pPr>
            <a:r>
              <a:rPr lang="es-ES" sz="2000" dirty="0"/>
              <a:t>Podemos representar las estrategias de pruebas de software como una enorme espiral en la que ubicaremos los diferentes tipos de prueba: </a:t>
            </a:r>
          </a:p>
          <a:p>
            <a:pPr marL="0" indent="0" algn="just">
              <a:buNone/>
            </a:pPr>
            <a:r>
              <a:rPr lang="es-ES" sz="2000" dirty="0"/>
              <a:t>− En el vértice situaremos la </a:t>
            </a:r>
            <a:r>
              <a:rPr lang="es-ES" sz="2000" b="1" dirty="0"/>
              <a:t>prueba de unidad</a:t>
            </a:r>
            <a:r>
              <a:rPr lang="es-ES" sz="2000" dirty="0"/>
              <a:t>. Está centrada en la unidad más pequeña, el módulo tal cual está en el código fuente. </a:t>
            </a:r>
          </a:p>
          <a:p>
            <a:pPr marL="0" indent="0" algn="just">
              <a:buNone/>
            </a:pPr>
            <a:r>
              <a:rPr lang="es-ES" sz="2000" dirty="0"/>
              <a:t>− La siguiente es la </a:t>
            </a:r>
            <a:r>
              <a:rPr lang="es-ES" sz="2000" b="1" dirty="0"/>
              <a:t>prueba de integración</a:t>
            </a:r>
            <a:r>
              <a:rPr lang="es-ES" sz="2000" dirty="0"/>
              <a:t>. Construimos una estructura con los módulos probados en la prueba anterior. El diseño será el foco de atención. </a:t>
            </a:r>
          </a:p>
          <a:p>
            <a:pPr marL="0" indent="0" algn="just">
              <a:buNone/>
            </a:pPr>
            <a:r>
              <a:rPr lang="es-ES" sz="2000" dirty="0"/>
              <a:t>− Seguidamente nos encontramos con la </a:t>
            </a:r>
            <a:r>
              <a:rPr lang="es-ES" sz="2000" b="1" dirty="0"/>
              <a:t>prueba de validación</a:t>
            </a:r>
            <a:r>
              <a:rPr lang="es-ES" sz="2000" dirty="0"/>
              <a:t>. Esta prueba se realizará en el entorno de trabajo del usuario final con la participación del mismo. Validamos los requisitos especificados y los comparamos con el sistema construido.</a:t>
            </a:r>
          </a:p>
          <a:p>
            <a:pPr marL="0" indent="0" algn="just">
              <a:buNone/>
            </a:pPr>
            <a:r>
              <a:rPr lang="es-ES" sz="2000" dirty="0"/>
              <a:t>− La última es la </a:t>
            </a:r>
            <a:r>
              <a:rPr lang="es-ES" sz="2000" b="1" dirty="0"/>
              <a:t>prueba del sistema</a:t>
            </a:r>
            <a:r>
              <a:rPr lang="es-ES" sz="2000" dirty="0"/>
              <a:t>. </a:t>
            </a:r>
          </a:p>
          <a:p>
            <a:pPr marL="0" indent="0" algn="just">
              <a:buNone/>
            </a:pPr>
            <a:r>
              <a:rPr lang="es-ES" sz="2000" dirty="0"/>
              <a:t>Se probará que cada elemento esté construido de forma</a:t>
            </a:r>
          </a:p>
          <a:p>
            <a:pPr marL="0" indent="0" algn="just">
              <a:buNone/>
            </a:pPr>
            <a:r>
              <a:rPr lang="es-ES" sz="2000" dirty="0"/>
              <a:t>eficaz y funcional. El software del sistema se prueba </a:t>
            </a:r>
          </a:p>
          <a:p>
            <a:pPr marL="0" indent="0" algn="just">
              <a:buNone/>
            </a:pPr>
            <a:r>
              <a:rPr lang="es-ES" sz="2000" dirty="0"/>
              <a:t>como un todo. </a:t>
            </a:r>
          </a:p>
          <a:p>
            <a:pPr marL="0" indent="0" algn="just">
              <a:buNone/>
            </a:pPr>
            <a:r>
              <a:rPr lang="es-ES" sz="2000" dirty="0"/>
              <a:t> </a:t>
            </a:r>
          </a:p>
          <a:p>
            <a:pPr marL="0" indent="0" algn="just">
              <a:lnSpc>
                <a:spcPct val="100000"/>
              </a:lnSpc>
              <a:buNone/>
            </a:pPr>
            <a:endParaRPr lang="es-ES" sz="2000" dirty="0"/>
          </a:p>
        </p:txBody>
      </p:sp>
      <p:pic>
        <p:nvPicPr>
          <p:cNvPr id="4" name="Imagen 3">
            <a:extLst>
              <a:ext uri="{FF2B5EF4-FFF2-40B4-BE49-F238E27FC236}">
                <a16:creationId xmlns:a16="http://schemas.microsoft.com/office/drawing/2014/main" id="{D9059693-8E3F-4C5A-A73C-1320E403C3CB}"/>
              </a:ext>
            </a:extLst>
          </p:cNvPr>
          <p:cNvPicPr>
            <a:picLocks noChangeAspect="1"/>
          </p:cNvPicPr>
          <p:nvPr/>
        </p:nvPicPr>
        <p:blipFill>
          <a:blip r:embed="rId2"/>
          <a:stretch>
            <a:fillRect/>
          </a:stretch>
        </p:blipFill>
        <p:spPr>
          <a:xfrm>
            <a:off x="7761556" y="4261540"/>
            <a:ext cx="3592244" cy="2596460"/>
          </a:xfrm>
          <a:prstGeom prst="rect">
            <a:avLst/>
          </a:prstGeom>
        </p:spPr>
      </p:pic>
    </p:spTree>
    <p:extLst>
      <p:ext uri="{BB962C8B-B14F-4D97-AF65-F5344CB8AC3E}">
        <p14:creationId xmlns:p14="http://schemas.microsoft.com/office/powerpoint/2010/main" val="401847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838200" y="67384"/>
            <a:ext cx="10515600" cy="1325563"/>
          </a:xfrm>
        </p:spPr>
        <p:txBody>
          <a:bodyPr>
            <a:normAutofit/>
          </a:bodyPr>
          <a:lstStyle/>
          <a:p>
            <a:r>
              <a:rPr lang="es-ES" sz="4000" b="1" dirty="0">
                <a:latin typeface="Berlin Sans FB Demi" panose="020E0802020502020306" pitchFamily="34" charset="0"/>
              </a:rPr>
              <a:t>3. Estrategias de prueba de software.</a:t>
            </a:r>
          </a:p>
        </p:txBody>
      </p:sp>
      <p:pic>
        <p:nvPicPr>
          <p:cNvPr id="8" name="Imagen 7">
            <a:extLst>
              <a:ext uri="{FF2B5EF4-FFF2-40B4-BE49-F238E27FC236}">
                <a16:creationId xmlns:a16="http://schemas.microsoft.com/office/drawing/2014/main" id="{0C5D44F4-120B-4D1C-84DD-374B54466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36" y="1392947"/>
            <a:ext cx="7583972" cy="5693923"/>
          </a:xfrm>
          <a:prstGeom prst="rect">
            <a:avLst/>
          </a:prstGeom>
        </p:spPr>
      </p:pic>
    </p:spTree>
    <p:extLst>
      <p:ext uri="{BB962C8B-B14F-4D97-AF65-F5344CB8AC3E}">
        <p14:creationId xmlns:p14="http://schemas.microsoft.com/office/powerpoint/2010/main" val="47396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454A-E2E6-4D6A-9605-28782D48C5EA}"/>
              </a:ext>
            </a:extLst>
          </p:cNvPr>
          <p:cNvSpPr>
            <a:spLocks noGrp="1"/>
          </p:cNvSpPr>
          <p:nvPr>
            <p:ph type="title"/>
          </p:nvPr>
        </p:nvSpPr>
        <p:spPr>
          <a:xfrm>
            <a:off x="1066800" y="193686"/>
            <a:ext cx="10058400" cy="1609344"/>
          </a:xfrm>
        </p:spPr>
        <p:txBody>
          <a:bodyPr>
            <a:normAutofit/>
          </a:bodyPr>
          <a:lstStyle/>
          <a:p>
            <a:r>
              <a:rPr lang="es-ES" sz="4000" b="1" dirty="0">
                <a:latin typeface="Berlin Sans FB Demi" panose="020E0802020502020306" pitchFamily="34" charset="0"/>
              </a:rPr>
              <a:t>3.1 Pruebas de unidad.</a:t>
            </a:r>
          </a:p>
        </p:txBody>
      </p:sp>
      <p:sp>
        <p:nvSpPr>
          <p:cNvPr id="3" name="Marcador de contenido 2">
            <a:extLst>
              <a:ext uri="{FF2B5EF4-FFF2-40B4-BE49-F238E27FC236}">
                <a16:creationId xmlns:a16="http://schemas.microsoft.com/office/drawing/2014/main" id="{010B03DD-5E6C-4337-B840-EA09B5D42A37}"/>
              </a:ext>
            </a:extLst>
          </p:cNvPr>
          <p:cNvSpPr>
            <a:spLocks noGrp="1"/>
          </p:cNvSpPr>
          <p:nvPr>
            <p:ph idx="1"/>
          </p:nvPr>
        </p:nvSpPr>
        <p:spPr>
          <a:xfrm>
            <a:off x="838200" y="1261197"/>
            <a:ext cx="10515600" cy="5403117"/>
          </a:xfrm>
        </p:spPr>
        <p:txBody>
          <a:bodyPr>
            <a:noAutofit/>
          </a:bodyPr>
          <a:lstStyle/>
          <a:p>
            <a:pPr marL="0" indent="0" algn="just">
              <a:buNone/>
            </a:pPr>
            <a:endParaRPr lang="es-ES" sz="2000" dirty="0"/>
          </a:p>
          <a:p>
            <a:pPr marL="0" indent="0" algn="just">
              <a:buNone/>
            </a:pPr>
            <a:r>
              <a:rPr lang="es-ES" sz="2000" dirty="0"/>
              <a:t>En esta prueba vamos a comprobar </a:t>
            </a:r>
            <a:r>
              <a:rPr lang="es-ES" sz="2000" b="1" dirty="0"/>
              <a:t>cada módulo </a:t>
            </a:r>
            <a:r>
              <a:rPr lang="es-ES" sz="2000" dirty="0"/>
              <a:t>para eliminar cualquier tipo de error en la interfaz o en la lógica interna. Utiliza ambas técnicas, tanto la prueba de la caja negra como la de la blanca. Se realizarán pruebas sobre: </a:t>
            </a:r>
          </a:p>
          <a:p>
            <a:pPr marL="0" indent="0" algn="just">
              <a:buNone/>
            </a:pPr>
            <a:endParaRPr lang="es-ES" sz="2000" dirty="0"/>
          </a:p>
          <a:p>
            <a:pPr marL="0" indent="0" algn="just">
              <a:buNone/>
            </a:pPr>
            <a:r>
              <a:rPr lang="es-ES" sz="2000" dirty="0"/>
              <a:t>− La interfaz del módulo para asegurar que la información fluye correctamente.</a:t>
            </a:r>
          </a:p>
          <a:p>
            <a:pPr marL="0" indent="0" algn="just">
              <a:buNone/>
            </a:pPr>
            <a:r>
              <a:rPr lang="es-ES" sz="2000" dirty="0"/>
              <a:t>− La estructura de datos locales: comprobación de integridad mientras se ejecuta el programa. </a:t>
            </a:r>
          </a:p>
          <a:p>
            <a:pPr marL="0" indent="0" algn="just">
              <a:buNone/>
            </a:pPr>
            <a:r>
              <a:rPr lang="es-ES" sz="2000" dirty="0"/>
              <a:t>− Las condiciones límite: comprobación de que funciona en los límites establecidos. </a:t>
            </a:r>
          </a:p>
          <a:p>
            <a:pPr marL="0" indent="0" algn="just">
              <a:buNone/>
            </a:pPr>
            <a:r>
              <a:rPr lang="es-ES" sz="2000" dirty="0"/>
              <a:t>− Caminos independientes de la estructura de control, lo que implica asegurar de que se ejecutan   todas las sentencias al menos una vez. </a:t>
            </a:r>
          </a:p>
          <a:p>
            <a:pPr marL="0" indent="0" algn="just">
              <a:buNone/>
            </a:pPr>
            <a:r>
              <a:rPr lang="es-ES" sz="2000" dirty="0"/>
              <a:t>− Todos los caminos de manejo de errores.</a:t>
            </a:r>
          </a:p>
          <a:p>
            <a:pPr marL="0" indent="0" algn="just">
              <a:buNone/>
            </a:pPr>
            <a:endParaRPr lang="es-ES" sz="2000" dirty="0"/>
          </a:p>
          <a:p>
            <a:pPr marL="0" indent="0" algn="just">
              <a:buNone/>
            </a:pPr>
            <a:r>
              <a:rPr lang="es-ES" sz="2000" dirty="0"/>
              <a:t>Algunas herramientas usadas para estas pruebas son:</a:t>
            </a:r>
            <a:r>
              <a:rPr lang="es-ES" sz="2000" b="1" dirty="0"/>
              <a:t> </a:t>
            </a:r>
            <a:r>
              <a:rPr lang="es-ES" sz="2000" b="1" dirty="0" err="1"/>
              <a:t>JUnit</a:t>
            </a:r>
            <a:r>
              <a:rPr lang="es-ES" sz="2000" dirty="0"/>
              <a:t>, </a:t>
            </a:r>
            <a:r>
              <a:rPr lang="es-ES" sz="2000" dirty="0" err="1"/>
              <a:t>CPPUnit</a:t>
            </a:r>
            <a:r>
              <a:rPr lang="es-ES" sz="2000" dirty="0"/>
              <a:t>, </a:t>
            </a:r>
            <a:r>
              <a:rPr lang="es-ES" sz="2000" dirty="0" err="1"/>
              <a:t>PHPUnit</a:t>
            </a:r>
            <a:r>
              <a:rPr lang="es-ES" sz="2000" dirty="0"/>
              <a:t>, etc. </a:t>
            </a:r>
          </a:p>
        </p:txBody>
      </p:sp>
    </p:spTree>
    <p:extLst>
      <p:ext uri="{BB962C8B-B14F-4D97-AF65-F5344CB8AC3E}">
        <p14:creationId xmlns:p14="http://schemas.microsoft.com/office/powerpoint/2010/main" val="284117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1164</TotalTime>
  <Words>4533</Words>
  <Application>Microsoft Office PowerPoint</Application>
  <PresentationFormat>Panorámica</PresentationFormat>
  <Paragraphs>389</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Berlin Sans FB Demi</vt:lpstr>
      <vt:lpstr>Calibri</vt:lpstr>
      <vt:lpstr>Consolas</vt:lpstr>
      <vt:lpstr>Rockwell</vt:lpstr>
      <vt:lpstr>Rockwell Condensed</vt:lpstr>
      <vt:lpstr>Wingdings</vt:lpstr>
      <vt:lpstr>Letras en madera</vt:lpstr>
      <vt:lpstr>TEMA 3  DISEÑO Y REALIZACIÓN DE PRUEBAS</vt:lpstr>
      <vt:lpstr>Índice</vt:lpstr>
      <vt:lpstr>1. Introducción.</vt:lpstr>
      <vt:lpstr>2. Técnicas de diseño de casos de prueba.</vt:lpstr>
      <vt:lpstr>2.1. Pruebas de caja blanca.</vt:lpstr>
      <vt:lpstr>2.2. Pruebas de caja negra.</vt:lpstr>
      <vt:lpstr>3. Estrategias de prueba de software.</vt:lpstr>
      <vt:lpstr>3. Estrategias de prueba de software.</vt:lpstr>
      <vt:lpstr>3.1 Pruebas de unidad.</vt:lpstr>
      <vt:lpstr>3.2 Pruebas de integración.</vt:lpstr>
      <vt:lpstr>3.3.Pruebas de validación.</vt:lpstr>
      <vt:lpstr>3.4 Pruebas de sistema.</vt:lpstr>
      <vt:lpstr>4. Documentación para las pruebas.</vt:lpstr>
      <vt:lpstr>5. Pruebas de código.</vt:lpstr>
      <vt:lpstr>5.1 Prueba del camino básico.</vt:lpstr>
      <vt:lpstr>Presentación de PowerPoint</vt:lpstr>
      <vt:lpstr>5.1 Prueba del camino básico.</vt:lpstr>
      <vt:lpstr>5.1 Prueba del camino básico. GRAFO DE FLUJO </vt:lpstr>
      <vt:lpstr>5.1 Prueba del camino básico. GRAFO DE FLUJO </vt:lpstr>
      <vt:lpstr>Complejidad Ciclomática.</vt:lpstr>
      <vt:lpstr>Complejidad Ciclomática.</vt:lpstr>
      <vt:lpstr>Complejidad Ciclomática.</vt:lpstr>
      <vt:lpstr>Obtención de los casos de prueba.</vt:lpstr>
      <vt:lpstr>Obtención de los casos de prueba.</vt:lpstr>
      <vt:lpstr>Obtención de los casos de prueba.</vt:lpstr>
      <vt:lpstr>5.2. Partición o clases de equivalencia.</vt:lpstr>
      <vt:lpstr>5.2. Partición o clases de equivalencia.</vt:lpstr>
      <vt:lpstr>5.2. Partición o clases de equivalencia.</vt:lpstr>
      <vt:lpstr>5.2. Partición o clases de equivalencia.</vt:lpstr>
      <vt:lpstr>5.2. Partición o clases de equivalencia.</vt:lpstr>
      <vt:lpstr>5.2. Partición o clases de equivalencia.</vt:lpstr>
      <vt:lpstr>5.3. Análisis de valores límite.</vt:lpstr>
      <vt:lpstr>6. Herramientas de depuración.</vt:lpstr>
      <vt:lpstr>6. Herramientas de depuración.</vt:lpstr>
      <vt:lpstr>6. Herramientas de depuración.</vt:lpstr>
      <vt:lpstr>6. Herramientas de depuración.</vt:lpstr>
      <vt:lpstr>6. Herramientas de depuración.</vt:lpstr>
      <vt:lpstr>6. Herramientas de depuración.</vt:lpstr>
      <vt:lpstr>6.1 Puntos de Ruptura y seguimiento</vt:lpstr>
      <vt:lpstr>7. Pruebas unitarias con JUNIT</vt:lpstr>
      <vt:lpstr>Presentación de PowerPoint</vt:lpstr>
      <vt:lpstr>Presentación de PowerPoint</vt:lpstr>
      <vt:lpstr>7. Pruebas unitarias con JUNIT</vt:lpstr>
      <vt:lpstr>7. Pruebas unitarias con JUNIT</vt:lpstr>
      <vt:lpstr>7. Pruebas unitarias con JUNIT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3  DISEÑO Y REALIZACIÓN  DE PRUEBAS</dc:title>
  <dc:creator>Blanca Lorente</dc:creator>
  <cp:lastModifiedBy>Usuario</cp:lastModifiedBy>
  <cp:revision>69</cp:revision>
  <dcterms:created xsi:type="dcterms:W3CDTF">2018-11-10T18:50:18Z</dcterms:created>
  <dcterms:modified xsi:type="dcterms:W3CDTF">2022-11-23T10:30:46Z</dcterms:modified>
</cp:coreProperties>
</file>