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3" r:id="rId3"/>
    <p:sldId id="272" r:id="rId4"/>
    <p:sldId id="261" r:id="rId5"/>
    <p:sldId id="262" r:id="rId6"/>
    <p:sldId id="259" r:id="rId7"/>
    <p:sldId id="264" r:id="rId8"/>
    <p:sldId id="260" r:id="rId9"/>
    <p:sldId id="270" r:id="rId10"/>
    <p:sldId id="266" r:id="rId11"/>
    <p:sldId id="265" r:id="rId12"/>
    <p:sldId id="267" r:id="rId13"/>
    <p:sldId id="268" r:id="rId14"/>
    <p:sldId id="271" r:id="rId15"/>
    <p:sldId id="273" r:id="rId16"/>
    <p:sldId id="276" r:id="rId17"/>
    <p:sldId id="277" r:id="rId18"/>
    <p:sldId id="274" r:id="rId19"/>
  </p:sldIdLst>
  <p:sldSz cx="12192000" cy="6858000"/>
  <p:notesSz cx="7023100" cy="93091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5" d="100"/>
          <a:sy n="75" d="100"/>
        </p:scale>
        <p:origin x="402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9ACB0BC7-E3DA-4CF9-9E80-7E6A7593863E}" type="datetime1">
              <a:rPr lang="pt-BR" smtClean="0"/>
              <a:t>12/09/2019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133759D-DC0C-4748-80A5-09E41E478316}" type="datetime1">
              <a:rPr lang="pt-BR" smtClean="0"/>
              <a:pPr/>
              <a:t>12/09/2019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333E963C-1534-4F8D-B2A7-66D81AA2595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86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91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72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3E963C-1534-4F8D-B2A7-66D81AA2595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09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3E963C-1534-4F8D-B2A7-66D81AA2595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507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C8DDD5-EF94-4D1E-A8F0-7597D88B34C1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deseja adicionar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44ED8D-1B34-47D2-A124-D0AD79DE1AE7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114C5-DED0-4D47-A6E2-F46B25F93AEF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12" name="Caixa de 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88068-6C52-4367-91FC-BC8E6495111A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21191-4B6B-451A-B946-88540833D8CB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23A5C-2C8F-42A0-9063-9467A33244B9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E5B00-697B-4B31-AECB-0EF3E52D0CE2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13B0A6-00B2-45D3-A7C6-14D8685CAC58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405CDC-6BB6-4D24-8D70-7C148BD9FDF5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D4295F-7722-4D00-AC91-506281D7615C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C52075-B764-42C8-80A9-3592F84D214C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FC4CD7-9F4B-4EA1-ABA3-F2516F01F257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8B4EE9-CE97-47E7-8772-28F2B15FCE8C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8B7C56-A19F-46D9-AAF5-4E0388B74F6E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CD1BC7-CF75-421E-9CAD-2747D8FE4437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2915B5-777A-4A45-9622-6AD5C31730AF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0084D-D6A0-4C90-8394-A2DC3CE2AC1D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13C4F0-3855-4D08-86DE-609D17D7CE4D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EF9B5-A545-47A2-BD45-4611A65DC6A0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fld id="{CEB7C6FB-72E8-488E-A040-38CE043FCF73}" type="datetime1">
              <a:rPr lang="pt-BR" noProof="0" smtClean="0"/>
              <a:t>12/09/2019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4" name="Retângulo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86141" y="1053904"/>
            <a:ext cx="9944455" cy="3329581"/>
          </a:xfrm>
        </p:spPr>
        <p:txBody>
          <a:bodyPr rtlCol="0"/>
          <a:lstStyle/>
          <a:p>
            <a:pPr rtl="0"/>
            <a:r>
              <a:rPr lang="pt-BR" sz="5000" dirty="0"/>
              <a:t>BCC 362 – Sistemas Distribuídos 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097802" y="4701180"/>
            <a:ext cx="8825658" cy="1242420"/>
          </a:xfrm>
        </p:spPr>
        <p:txBody>
          <a:bodyPr rtlCol="0"/>
          <a:lstStyle/>
          <a:p>
            <a:pPr rtl="0"/>
            <a:r>
              <a:rPr lang="pt-BR" sz="2800" b="1" dirty="0"/>
              <a:t>BRENDA SOTERO</a:t>
            </a:r>
          </a:p>
          <a:p>
            <a:pPr rtl="0"/>
            <a:r>
              <a:rPr lang="pt-BR" sz="2800" b="1" dirty="0"/>
              <a:t>MARCOS RODRIGUES</a:t>
            </a:r>
          </a:p>
          <a:p>
            <a:pPr rtl="0"/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1097802" y="4366420"/>
            <a:ext cx="9970248" cy="170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97768" y="133404"/>
            <a:ext cx="9404723" cy="853567"/>
          </a:xfrm>
        </p:spPr>
        <p:txBody>
          <a:bodyPr rtlCol="0"/>
          <a:lstStyle/>
          <a:p>
            <a:pPr rtl="0"/>
            <a:r>
              <a:rPr lang="pt-BR" sz="3200" dirty="0">
                <a:solidFill>
                  <a:schemeClr val="tx2">
                    <a:lumMod val="90000"/>
                  </a:schemeClr>
                </a:solidFill>
              </a:rPr>
              <a:t>COMO ELE FUNCIONA?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406401" y="609600"/>
            <a:ext cx="9100457" cy="14514"/>
          </a:xfrm>
          <a:prstGeom prst="line">
            <a:avLst/>
          </a:prstGeom>
          <a:ln w="2222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5"/>
          <p:cNvSpPr txBox="1">
            <a:spLocks/>
          </p:cNvSpPr>
          <p:nvPr/>
        </p:nvSpPr>
        <p:spPr>
          <a:xfrm>
            <a:off x="297768" y="986971"/>
            <a:ext cx="8817203" cy="70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ECOSSISTEMA DO SPARK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7" y="2052918"/>
            <a:ext cx="10029372" cy="45457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97768" y="133404"/>
            <a:ext cx="9404723" cy="853567"/>
          </a:xfrm>
        </p:spPr>
        <p:txBody>
          <a:bodyPr rtlCol="0"/>
          <a:lstStyle/>
          <a:p>
            <a:pPr rtl="0"/>
            <a:r>
              <a:rPr lang="pt-BR" sz="3200" dirty="0">
                <a:solidFill>
                  <a:schemeClr val="tx2">
                    <a:lumMod val="90000"/>
                  </a:schemeClr>
                </a:solidFill>
              </a:rPr>
              <a:t>COMO ELE FUNCIONA?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406401" y="609600"/>
            <a:ext cx="9100457" cy="14514"/>
          </a:xfrm>
          <a:prstGeom prst="line">
            <a:avLst/>
          </a:prstGeom>
          <a:ln w="2222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5"/>
          <p:cNvSpPr txBox="1">
            <a:spLocks/>
          </p:cNvSpPr>
          <p:nvPr/>
        </p:nvSpPr>
        <p:spPr>
          <a:xfrm>
            <a:off x="297768" y="986971"/>
            <a:ext cx="8817203" cy="70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COMPONENTES</a:t>
            </a:r>
          </a:p>
        </p:txBody>
      </p:sp>
      <p:sp>
        <p:nvSpPr>
          <p:cNvPr id="9" name="Espaço Reservado para Conteúdo 4"/>
          <p:cNvSpPr>
            <a:spLocks noGrp="1"/>
          </p:cNvSpPr>
          <p:nvPr>
            <p:ph idx="1"/>
          </p:nvPr>
        </p:nvSpPr>
        <p:spPr>
          <a:xfrm>
            <a:off x="297768" y="2096461"/>
            <a:ext cx="10929256" cy="4195481"/>
          </a:xfrm>
        </p:spPr>
        <p:txBody>
          <a:bodyPr rtlCol="0">
            <a:noAutofit/>
          </a:bodyPr>
          <a:lstStyle/>
          <a:p>
            <a:pPr algn="just" rtl="0"/>
            <a:r>
              <a:rPr lang="pt-BR" sz="2900" dirty="0" err="1"/>
              <a:t>Spark</a:t>
            </a:r>
            <a:r>
              <a:rPr lang="pt-BR" sz="2900" dirty="0"/>
              <a:t> </a:t>
            </a:r>
            <a:r>
              <a:rPr lang="pt-BR" sz="2900" dirty="0" err="1"/>
              <a:t>Streamming</a:t>
            </a:r>
            <a:r>
              <a:rPr lang="pt-BR" sz="2900" dirty="0"/>
              <a:t>, que possibilita o processamento de fluxos em tempo real;</a:t>
            </a:r>
          </a:p>
          <a:p>
            <a:pPr algn="just" rtl="0"/>
            <a:r>
              <a:rPr lang="pt-BR" sz="2900" dirty="0"/>
              <a:t>O </a:t>
            </a:r>
            <a:r>
              <a:rPr lang="pt-BR" sz="2900" dirty="0" err="1"/>
              <a:t>GraphX</a:t>
            </a:r>
            <a:r>
              <a:rPr lang="pt-BR" sz="2900" dirty="0"/>
              <a:t>, que realiza o processamento sobre grafos;</a:t>
            </a:r>
          </a:p>
          <a:p>
            <a:pPr algn="just" rtl="0"/>
            <a:r>
              <a:rPr lang="pt-BR" sz="2900" dirty="0"/>
              <a:t>O </a:t>
            </a:r>
            <a:r>
              <a:rPr lang="pt-BR" sz="2900" dirty="0" err="1"/>
              <a:t>SparkSQL</a:t>
            </a:r>
            <a:r>
              <a:rPr lang="pt-BR" sz="2900" dirty="0"/>
              <a:t> para a realização de consultas e processamento sobre dados no </a:t>
            </a:r>
            <a:r>
              <a:rPr lang="pt-BR" sz="2900" dirty="0" err="1"/>
              <a:t>Spark</a:t>
            </a:r>
            <a:r>
              <a:rPr lang="pt-BR" sz="2900" dirty="0"/>
              <a:t>;</a:t>
            </a:r>
          </a:p>
          <a:p>
            <a:pPr algn="just" rtl="0"/>
            <a:r>
              <a:rPr lang="pt-BR" sz="2900" dirty="0" err="1"/>
              <a:t>MLlib</a:t>
            </a:r>
            <a:r>
              <a:rPr lang="pt-BR" sz="2900" dirty="0"/>
              <a:t> (</a:t>
            </a:r>
            <a:r>
              <a:rPr lang="pt-BR" sz="2900" dirty="0" err="1"/>
              <a:t>Machine</a:t>
            </a:r>
            <a:r>
              <a:rPr lang="pt-BR" sz="2900" dirty="0"/>
              <a:t> Learning), é a biblioteca de aprendizado de máquina, com diferentes algoritmos para as mais diversas atividades, como </a:t>
            </a:r>
            <a:r>
              <a:rPr lang="pt-BR" sz="2900" dirty="0" err="1"/>
              <a:t>clustering</a:t>
            </a:r>
            <a:r>
              <a:rPr lang="pt-BR" sz="2900" dirty="0"/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97768" y="2052918"/>
            <a:ext cx="10747603" cy="4638168"/>
          </a:xfrm>
        </p:spPr>
        <p:txBody>
          <a:bodyPr rtlCol="0">
            <a:noAutofit/>
          </a:bodyPr>
          <a:lstStyle/>
          <a:p>
            <a:pPr algn="just" rtl="0"/>
            <a:r>
              <a:rPr lang="pt-BR" sz="2600" dirty="0" err="1"/>
              <a:t>BlinkDB</a:t>
            </a:r>
            <a:r>
              <a:rPr lang="pt-BR" sz="2600" dirty="0"/>
              <a:t> é uma </a:t>
            </a:r>
            <a:r>
              <a:rPr lang="pt-BR" sz="2600" dirty="0" err="1"/>
              <a:t>engine</a:t>
            </a:r>
            <a:r>
              <a:rPr lang="pt-BR" sz="2600" dirty="0"/>
              <a:t> SQL para consultas por amostragem e pode ser usado para execução de consultas interativas em grandes volumes de dados;</a:t>
            </a:r>
          </a:p>
          <a:p>
            <a:pPr marL="0" indent="0" algn="just" rtl="0">
              <a:buNone/>
            </a:pPr>
            <a:endParaRPr lang="pt-BR" sz="2600" dirty="0"/>
          </a:p>
          <a:p>
            <a:pPr algn="just" rtl="0"/>
            <a:r>
              <a:rPr lang="pt-BR" sz="2600" dirty="0" err="1"/>
              <a:t>Tachyon</a:t>
            </a:r>
            <a:r>
              <a:rPr lang="pt-BR" sz="2600" dirty="0"/>
              <a:t> é um sistema de arquivos distribuídos em memória que permite o compartilhamento de arquivos através e frameworks de cluster;</a:t>
            </a:r>
          </a:p>
          <a:p>
            <a:pPr algn="just" rtl="0"/>
            <a:endParaRPr lang="pt-BR" sz="2600" dirty="0"/>
          </a:p>
          <a:p>
            <a:pPr algn="just" rtl="0"/>
            <a:r>
              <a:rPr lang="pt-BR" sz="2600" dirty="0"/>
              <a:t>Cassandra </a:t>
            </a:r>
            <a:r>
              <a:rPr lang="pt-BR" sz="2600" dirty="0" err="1"/>
              <a:t>Spark</a:t>
            </a:r>
            <a:r>
              <a:rPr lang="pt-BR" sz="2600" dirty="0"/>
              <a:t> </a:t>
            </a:r>
            <a:r>
              <a:rPr lang="pt-BR" sz="2600" dirty="0" err="1"/>
              <a:t>Connector</a:t>
            </a:r>
            <a:r>
              <a:rPr lang="pt-BR" sz="2600" dirty="0"/>
              <a:t> e </a:t>
            </a:r>
            <a:r>
              <a:rPr lang="pt-BR" sz="2600" dirty="0" err="1"/>
              <a:t>Spark</a:t>
            </a:r>
            <a:r>
              <a:rPr lang="pt-BR" sz="2600" dirty="0"/>
              <a:t> R são adaptadores de integração.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97768" y="133404"/>
            <a:ext cx="9404723" cy="853567"/>
          </a:xfrm>
        </p:spPr>
        <p:txBody>
          <a:bodyPr rtlCol="0"/>
          <a:lstStyle/>
          <a:p>
            <a:pPr rtl="0"/>
            <a:r>
              <a:rPr lang="pt-BR" sz="3200" dirty="0">
                <a:solidFill>
                  <a:schemeClr val="tx2">
                    <a:lumMod val="90000"/>
                  </a:schemeClr>
                </a:solidFill>
              </a:rPr>
              <a:t>COMO ELE FUNCIONA?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406401" y="609600"/>
            <a:ext cx="9100457" cy="14514"/>
          </a:xfrm>
          <a:prstGeom prst="line">
            <a:avLst/>
          </a:prstGeom>
          <a:ln w="2222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5"/>
          <p:cNvSpPr txBox="1">
            <a:spLocks/>
          </p:cNvSpPr>
          <p:nvPr/>
        </p:nvSpPr>
        <p:spPr>
          <a:xfrm>
            <a:off x="297768" y="986971"/>
            <a:ext cx="8817203" cy="70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COMPONENTES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97768" y="133404"/>
            <a:ext cx="9404723" cy="853567"/>
          </a:xfrm>
        </p:spPr>
        <p:txBody>
          <a:bodyPr rtlCol="0"/>
          <a:lstStyle/>
          <a:p>
            <a:pPr rtl="0"/>
            <a:r>
              <a:rPr lang="pt-BR" sz="3200" dirty="0">
                <a:solidFill>
                  <a:schemeClr val="tx2">
                    <a:lumMod val="90000"/>
                  </a:schemeClr>
                </a:solidFill>
              </a:rPr>
              <a:t>COMO ELE FUNCIONA?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406401" y="609600"/>
            <a:ext cx="9100457" cy="14514"/>
          </a:xfrm>
          <a:prstGeom prst="line">
            <a:avLst/>
          </a:prstGeom>
          <a:ln w="2222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5"/>
          <p:cNvSpPr txBox="1">
            <a:spLocks/>
          </p:cNvSpPr>
          <p:nvPr/>
        </p:nvSpPr>
        <p:spPr>
          <a:xfrm>
            <a:off x="297768" y="986971"/>
            <a:ext cx="8817203" cy="70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ARQUITETURA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43" y="2052918"/>
            <a:ext cx="8302171" cy="43478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idx="1"/>
          </p:nvPr>
        </p:nvSpPr>
        <p:spPr>
          <a:xfrm>
            <a:off x="406401" y="2052918"/>
            <a:ext cx="10711542" cy="4195481"/>
          </a:xfrm>
        </p:spPr>
        <p:txBody>
          <a:bodyPr rtlCol="0"/>
          <a:lstStyle/>
          <a:p>
            <a:pPr algn="just" rtl="0"/>
            <a:r>
              <a:rPr lang="pt-BR" sz="2700" dirty="0"/>
              <a:t>Armazenamento de dados: usa o arquivo HDFS, compatível com </a:t>
            </a:r>
            <a:r>
              <a:rPr lang="pt-BR" sz="2700" dirty="0" err="1"/>
              <a:t>Hadoop</a:t>
            </a:r>
            <a:r>
              <a:rPr lang="pt-BR" sz="2700" dirty="0"/>
              <a:t>, </a:t>
            </a:r>
            <a:r>
              <a:rPr lang="pt-BR" sz="2700" dirty="0" err="1"/>
              <a:t>Hbase</a:t>
            </a:r>
            <a:r>
              <a:rPr lang="pt-BR" sz="2700" dirty="0"/>
              <a:t>, Cassandra </a:t>
            </a:r>
            <a:r>
              <a:rPr lang="pt-BR" sz="2700" dirty="0" err="1"/>
              <a:t>etc</a:t>
            </a:r>
            <a:r>
              <a:rPr lang="pt-BR" sz="2700" dirty="0"/>
              <a:t>;</a:t>
            </a:r>
          </a:p>
          <a:p>
            <a:pPr marL="0" indent="0" algn="just" rtl="0">
              <a:buNone/>
            </a:pPr>
            <a:endParaRPr lang="pt-BR" sz="2700" dirty="0"/>
          </a:p>
          <a:p>
            <a:pPr algn="just" rtl="0"/>
            <a:r>
              <a:rPr lang="pt-BR" sz="2700" dirty="0"/>
              <a:t>API: desenvolvimento de aplicações;</a:t>
            </a:r>
          </a:p>
          <a:p>
            <a:pPr marL="0" indent="0" algn="just" rtl="0">
              <a:buNone/>
            </a:pPr>
            <a:endParaRPr lang="pt-BR" sz="2700" dirty="0"/>
          </a:p>
          <a:p>
            <a:pPr algn="just" rtl="0"/>
            <a:r>
              <a:rPr lang="pt-BR" sz="2700" dirty="0"/>
              <a:t>Gerenciamento de Recursos: pode ser implantado como máquina local ou uma estrutura de computação distribuída.</a:t>
            </a:r>
          </a:p>
          <a:p>
            <a:pPr rtl="0"/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7768" y="133404"/>
            <a:ext cx="9404723" cy="853567"/>
          </a:xfrm>
        </p:spPr>
        <p:txBody>
          <a:bodyPr rtlCol="0"/>
          <a:lstStyle/>
          <a:p>
            <a:pPr rtl="0"/>
            <a:r>
              <a:rPr lang="pt-BR" sz="3200" dirty="0">
                <a:solidFill>
                  <a:schemeClr val="tx2">
                    <a:lumMod val="90000"/>
                  </a:schemeClr>
                </a:solidFill>
              </a:rPr>
              <a:t>COMO ELE FUNCIONA?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406401" y="609600"/>
            <a:ext cx="9100457" cy="14514"/>
          </a:xfrm>
          <a:prstGeom prst="line">
            <a:avLst/>
          </a:prstGeom>
          <a:ln w="2222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5"/>
          <p:cNvSpPr txBox="1">
            <a:spLocks/>
          </p:cNvSpPr>
          <p:nvPr/>
        </p:nvSpPr>
        <p:spPr>
          <a:xfrm>
            <a:off x="297768" y="986971"/>
            <a:ext cx="8817203" cy="70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97768" y="133404"/>
            <a:ext cx="9404723" cy="853567"/>
          </a:xfrm>
        </p:spPr>
        <p:txBody>
          <a:bodyPr rtlCol="0"/>
          <a:lstStyle/>
          <a:p>
            <a:pPr rtl="0"/>
            <a:r>
              <a:rPr lang="pt-BR" sz="3200" dirty="0">
                <a:solidFill>
                  <a:schemeClr val="tx2">
                    <a:lumMod val="90000"/>
                  </a:schemeClr>
                </a:solidFill>
              </a:rPr>
              <a:t>COMO ELE FUNCIONA?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406401" y="609600"/>
            <a:ext cx="9100457" cy="14514"/>
          </a:xfrm>
          <a:prstGeom prst="line">
            <a:avLst/>
          </a:prstGeom>
          <a:ln w="2222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5"/>
          <p:cNvSpPr txBox="1">
            <a:spLocks/>
          </p:cNvSpPr>
          <p:nvPr/>
        </p:nvSpPr>
        <p:spPr>
          <a:xfrm>
            <a:off x="297768" y="986971"/>
            <a:ext cx="8817203" cy="70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GERENCIADORES DE CLUSTER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idx="1"/>
          </p:nvPr>
        </p:nvSpPr>
        <p:spPr>
          <a:xfrm>
            <a:off x="406401" y="2052918"/>
            <a:ext cx="10711542" cy="4195481"/>
          </a:xfrm>
        </p:spPr>
        <p:txBody>
          <a:bodyPr rtlCol="0"/>
          <a:lstStyle/>
          <a:p>
            <a:pPr algn="just" rtl="0"/>
            <a:r>
              <a:rPr lang="pt-BR" sz="2700" dirty="0" err="1"/>
              <a:t>Standalone</a:t>
            </a:r>
            <a:r>
              <a:rPr lang="pt-BR" sz="2700" dirty="0"/>
              <a:t> </a:t>
            </a:r>
            <a:r>
              <a:rPr lang="pt-BR" sz="2700" dirty="0" err="1"/>
              <a:t>Deploy</a:t>
            </a:r>
            <a:r>
              <a:rPr lang="pt-BR" sz="2700" dirty="0"/>
              <a:t> </a:t>
            </a:r>
            <a:r>
              <a:rPr lang="pt-BR" sz="2700" dirty="0" err="1"/>
              <a:t>Mode</a:t>
            </a:r>
            <a:r>
              <a:rPr lang="pt-BR" sz="2700" dirty="0"/>
              <a:t>;</a:t>
            </a:r>
          </a:p>
          <a:p>
            <a:pPr marL="0" indent="0" algn="just" rtl="0">
              <a:buNone/>
            </a:pPr>
            <a:endParaRPr lang="pt-BR" sz="2700" dirty="0"/>
          </a:p>
          <a:p>
            <a:pPr algn="just" rtl="0"/>
            <a:r>
              <a:rPr lang="pt-BR" sz="2700" dirty="0"/>
              <a:t>Apache Mesos;</a:t>
            </a:r>
          </a:p>
          <a:p>
            <a:pPr algn="just" rtl="0"/>
            <a:endParaRPr lang="pt-BR" sz="2700" dirty="0"/>
          </a:p>
          <a:p>
            <a:pPr algn="just" rtl="0"/>
            <a:r>
              <a:rPr lang="pt-BR" sz="2700" dirty="0" err="1"/>
              <a:t>Hadoop</a:t>
            </a:r>
            <a:r>
              <a:rPr lang="pt-BR" sz="2700" dirty="0"/>
              <a:t> </a:t>
            </a:r>
            <a:r>
              <a:rPr lang="pt-BR" sz="2700" dirty="0" err="1"/>
              <a:t>Yarn</a:t>
            </a:r>
            <a:r>
              <a:rPr lang="pt-BR" sz="2700" dirty="0"/>
              <a:t>;</a:t>
            </a:r>
          </a:p>
          <a:p>
            <a:pPr algn="just" rtl="0"/>
            <a:endParaRPr lang="pt-BR" sz="2700" dirty="0"/>
          </a:p>
          <a:p>
            <a:pPr algn="just" rtl="0"/>
            <a:r>
              <a:rPr lang="pt-BR" sz="2700" dirty="0" err="1"/>
              <a:t>Kubernetes</a:t>
            </a:r>
            <a:r>
              <a:rPr lang="pt-BR" sz="2700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433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97768" y="133404"/>
            <a:ext cx="9404723" cy="853567"/>
          </a:xfrm>
        </p:spPr>
        <p:txBody>
          <a:bodyPr rtlCol="0"/>
          <a:lstStyle/>
          <a:p>
            <a:pPr rtl="0"/>
            <a:r>
              <a:rPr lang="pt-BR" sz="3200" dirty="0">
                <a:solidFill>
                  <a:schemeClr val="tx2">
                    <a:lumMod val="90000"/>
                  </a:schemeClr>
                </a:solidFill>
              </a:rPr>
              <a:t>Eficiente?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406401" y="609600"/>
            <a:ext cx="9100457" cy="14514"/>
          </a:xfrm>
          <a:prstGeom prst="line">
            <a:avLst/>
          </a:prstGeom>
          <a:ln w="2222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B865A-7825-4145-9418-5081E45C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62C1EA6-DE13-4E01-9805-000BC868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001" y="1100310"/>
            <a:ext cx="7281161" cy="511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9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97768" y="133404"/>
            <a:ext cx="9404723" cy="853567"/>
          </a:xfrm>
        </p:spPr>
        <p:txBody>
          <a:bodyPr rtlCol="0"/>
          <a:lstStyle/>
          <a:p>
            <a:pPr rtl="0"/>
            <a:r>
              <a:rPr lang="pt-BR" sz="3200" dirty="0">
                <a:solidFill>
                  <a:schemeClr val="tx2">
                    <a:lumMod val="90000"/>
                  </a:schemeClr>
                </a:solidFill>
              </a:rPr>
              <a:t>Eficiente?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406401" y="609600"/>
            <a:ext cx="9100457" cy="14514"/>
          </a:xfrm>
          <a:prstGeom prst="line">
            <a:avLst/>
          </a:prstGeom>
          <a:ln w="2222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B865A-7825-4145-9418-5081E45C7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986971"/>
            <a:ext cx="8946541" cy="4195481"/>
          </a:xfrm>
        </p:spPr>
        <p:txBody>
          <a:bodyPr/>
          <a:lstStyle/>
          <a:p>
            <a:r>
              <a:rPr lang="pt-BR" dirty="0"/>
              <a:t>Pode ser até x100 mais rápido que o Map </a:t>
            </a:r>
            <a:r>
              <a:rPr lang="pt-BR" dirty="0" err="1"/>
              <a:t>Reduce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FD0597D-4E17-4909-8F7A-381A1AB9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058" y="1463167"/>
            <a:ext cx="5967356" cy="48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936397" y="2862093"/>
            <a:ext cx="10457317" cy="1288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7200" dirty="0">
                <a:solidFill>
                  <a:schemeClr val="tx1"/>
                </a:solidFill>
              </a:rPr>
              <a:t>APLICAÇÃO</a:t>
            </a:r>
          </a:p>
        </p:txBody>
      </p:sp>
      <p:cxnSp>
        <p:nvCxnSpPr>
          <p:cNvPr id="5" name="Conector reto 4"/>
          <p:cNvCxnSpPr/>
          <p:nvPr/>
        </p:nvCxnSpPr>
        <p:spPr>
          <a:xfrm flipV="1">
            <a:off x="936397" y="4151089"/>
            <a:ext cx="9992860" cy="2903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6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6" y="808481"/>
            <a:ext cx="10058400" cy="52353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6397" y="2760491"/>
            <a:ext cx="10108974" cy="1288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8000" dirty="0">
                <a:solidFill>
                  <a:schemeClr val="tx1"/>
                </a:solidFill>
              </a:rPr>
              <a:t>O QUE É O SPARK?</a:t>
            </a:r>
          </a:p>
        </p:txBody>
      </p:sp>
      <p:cxnSp>
        <p:nvCxnSpPr>
          <p:cNvPr id="8" name="Conector reto 7"/>
          <p:cNvCxnSpPr/>
          <p:nvPr/>
        </p:nvCxnSpPr>
        <p:spPr>
          <a:xfrm flipV="1">
            <a:off x="936397" y="4151089"/>
            <a:ext cx="9992860" cy="2903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5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7768" y="133404"/>
            <a:ext cx="9404723" cy="853567"/>
          </a:xfrm>
        </p:spPr>
        <p:txBody>
          <a:bodyPr rtlCol="0"/>
          <a:lstStyle/>
          <a:p>
            <a:pPr rtl="0"/>
            <a:r>
              <a:rPr lang="pt-BR" sz="3200" dirty="0">
                <a:solidFill>
                  <a:schemeClr val="tx2">
                    <a:lumMod val="90000"/>
                  </a:schemeClr>
                </a:solidFill>
              </a:rPr>
              <a:t>O QUE É SPARK?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6401" y="2204465"/>
            <a:ext cx="10697028" cy="4195481"/>
          </a:xfrm>
        </p:spPr>
        <p:txBody>
          <a:bodyPr>
            <a:normAutofit/>
          </a:bodyPr>
          <a:lstStyle/>
          <a:p>
            <a:pPr algn="just"/>
            <a:r>
              <a:rPr lang="pt-BR" sz="3000" dirty="0"/>
              <a:t> </a:t>
            </a:r>
            <a:r>
              <a:rPr lang="pt-BR" sz="3200" dirty="0" err="1"/>
              <a:t>Spark</a:t>
            </a:r>
            <a:r>
              <a:rPr lang="pt-BR" sz="3200" dirty="0"/>
              <a:t> é um framework para processamento de Big Data construído com foco em velocidade, facilidade de uso e análise sofisticada. Foi desenvolvido pelo </a:t>
            </a:r>
            <a:r>
              <a:rPr lang="pt-BR" sz="3200" dirty="0" err="1"/>
              <a:t>AMPLab</a:t>
            </a:r>
            <a:r>
              <a:rPr lang="pt-BR" sz="3200" dirty="0"/>
              <a:t> da Universidade da Califórnia e teve seu código fonte aberto como projeto da Apache Software Foundation.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435429" y="609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406401" y="609600"/>
            <a:ext cx="9100457" cy="14514"/>
          </a:xfrm>
          <a:prstGeom prst="line">
            <a:avLst/>
          </a:prstGeom>
          <a:ln w="2222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ítulo 5"/>
          <p:cNvSpPr txBox="1">
            <a:spLocks/>
          </p:cNvSpPr>
          <p:nvPr/>
        </p:nvSpPr>
        <p:spPr>
          <a:xfrm>
            <a:off x="297768" y="986971"/>
            <a:ext cx="8817203" cy="70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APACHE SPARK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7768" y="133404"/>
            <a:ext cx="9404723" cy="853567"/>
          </a:xfrm>
        </p:spPr>
        <p:txBody>
          <a:bodyPr rtlCol="0"/>
          <a:lstStyle/>
          <a:p>
            <a:pPr rtl="0"/>
            <a:r>
              <a:rPr lang="pt-BR" sz="3200" dirty="0">
                <a:solidFill>
                  <a:schemeClr val="tx2">
                    <a:lumMod val="90000"/>
                  </a:schemeClr>
                </a:solidFill>
              </a:rPr>
              <a:t>O QUE É SPARK?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406401" y="609600"/>
            <a:ext cx="9100457" cy="14514"/>
          </a:xfrm>
          <a:prstGeom prst="line">
            <a:avLst/>
          </a:prstGeom>
          <a:ln w="2222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5"/>
          <p:cNvSpPr txBox="1">
            <a:spLocks/>
          </p:cNvSpPr>
          <p:nvPr/>
        </p:nvSpPr>
        <p:spPr>
          <a:xfrm>
            <a:off x="297768" y="986971"/>
            <a:ext cx="8817203" cy="70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EMPRESAS: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59" y="1936669"/>
            <a:ext cx="3878943" cy="197847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28" y="4557481"/>
            <a:ext cx="3034403" cy="169817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1" y="4161755"/>
            <a:ext cx="3529938" cy="248962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6" y="1816389"/>
            <a:ext cx="3034403" cy="261476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132" y="1617845"/>
            <a:ext cx="2616126" cy="261612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532" y="4897857"/>
            <a:ext cx="3375325" cy="10174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6401" y="2052918"/>
            <a:ext cx="10929256" cy="4195481"/>
          </a:xfrm>
        </p:spPr>
        <p:txBody>
          <a:bodyPr rtlCol="0">
            <a:noAutofit/>
          </a:bodyPr>
          <a:lstStyle/>
          <a:p>
            <a:pPr algn="just" rtl="0"/>
            <a:r>
              <a:rPr lang="pt-BR" sz="2600" b="1" dirty="0"/>
              <a:t>A maioria das empresas rodam com milhares de máquinas;</a:t>
            </a:r>
          </a:p>
          <a:p>
            <a:pPr marL="0" indent="0" algn="just" rtl="0">
              <a:buNone/>
            </a:pPr>
            <a:endParaRPr lang="pt-BR" sz="2600" b="1" dirty="0"/>
          </a:p>
          <a:p>
            <a:pPr algn="just" rtl="0"/>
            <a:r>
              <a:rPr lang="pt-BR" sz="2600" b="1"/>
              <a:t>Trabalha bem </a:t>
            </a:r>
            <a:r>
              <a:rPr lang="pt-BR" sz="2600" b="1" dirty="0"/>
              <a:t>na casa dos </a:t>
            </a:r>
            <a:r>
              <a:rPr lang="pt-BR" sz="2600" b="1" dirty="0" err="1"/>
              <a:t>PetaBytes</a:t>
            </a:r>
            <a:r>
              <a:rPr lang="pt-BR" sz="2600" b="1" dirty="0"/>
              <a:t>;</a:t>
            </a:r>
          </a:p>
          <a:p>
            <a:pPr marL="0" indent="0" algn="just" rtl="0">
              <a:buNone/>
            </a:pPr>
            <a:endParaRPr lang="pt-BR" sz="2600" b="1" dirty="0"/>
          </a:p>
          <a:p>
            <a:pPr algn="just" rtl="0"/>
            <a:r>
              <a:rPr lang="pt-BR" sz="2600" b="1" dirty="0"/>
              <a:t>Já foi usado para ordenar 100TB, três vezes mais rápido que o </a:t>
            </a:r>
            <a:r>
              <a:rPr lang="pt-BR" sz="2600" b="1" dirty="0" err="1"/>
              <a:t>MapReduce</a:t>
            </a:r>
            <a:r>
              <a:rPr lang="pt-BR" sz="2600" b="1" dirty="0"/>
              <a:t>;</a:t>
            </a:r>
          </a:p>
          <a:p>
            <a:pPr marL="0" indent="0" algn="just" rtl="0">
              <a:buNone/>
            </a:pPr>
            <a:endParaRPr lang="pt-BR" sz="2600" b="1" dirty="0"/>
          </a:p>
          <a:p>
            <a:pPr algn="just" rtl="0"/>
            <a:r>
              <a:rPr lang="pt-BR" sz="2600" b="1" dirty="0"/>
              <a:t>Ganhou o </a:t>
            </a:r>
            <a:r>
              <a:rPr lang="pt-BR" sz="2600" b="1" dirty="0" err="1"/>
              <a:t>Daytona</a:t>
            </a:r>
            <a:r>
              <a:rPr lang="pt-BR" sz="2600" b="1" dirty="0"/>
              <a:t> </a:t>
            </a:r>
            <a:r>
              <a:rPr lang="pt-BR" sz="2600" b="1" dirty="0" err="1"/>
              <a:t>GraySort</a:t>
            </a:r>
            <a:r>
              <a:rPr lang="pt-BR" sz="2600" b="1" dirty="0"/>
              <a:t> Benchmark de 2014 ordenando 1PB.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97768" y="133404"/>
            <a:ext cx="9404723" cy="853567"/>
          </a:xfrm>
        </p:spPr>
        <p:txBody>
          <a:bodyPr rtlCol="0"/>
          <a:lstStyle/>
          <a:p>
            <a:pPr rtl="0"/>
            <a:r>
              <a:rPr lang="pt-BR" sz="3200" dirty="0">
                <a:solidFill>
                  <a:schemeClr val="tx2">
                    <a:lumMod val="90000"/>
                  </a:schemeClr>
                </a:solidFill>
              </a:rPr>
              <a:t>O QUE É SPARK?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406401" y="609600"/>
            <a:ext cx="9100457" cy="14514"/>
          </a:xfrm>
          <a:prstGeom prst="line">
            <a:avLst/>
          </a:prstGeom>
          <a:ln w="2222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5"/>
          <p:cNvSpPr txBox="1">
            <a:spLocks/>
          </p:cNvSpPr>
          <p:nvPr/>
        </p:nvSpPr>
        <p:spPr>
          <a:xfrm>
            <a:off x="297768" y="986971"/>
            <a:ext cx="8817203" cy="70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CURIOSIDADES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06401" y="1840538"/>
            <a:ext cx="10682513" cy="4821519"/>
          </a:xfrm>
        </p:spPr>
        <p:txBody>
          <a:bodyPr rtlCol="0">
            <a:noAutofit/>
          </a:bodyPr>
          <a:lstStyle/>
          <a:p>
            <a:pPr rtl="0"/>
            <a:r>
              <a:rPr lang="pt-BR" sz="2400" b="1" dirty="0" err="1"/>
              <a:t>Spark</a:t>
            </a:r>
            <a:r>
              <a:rPr lang="pt-BR" sz="2400" b="1" dirty="0"/>
              <a:t> estende o </a:t>
            </a:r>
            <a:r>
              <a:rPr lang="pt-BR" sz="2400" b="1" dirty="0" err="1"/>
              <a:t>MapReduce</a:t>
            </a:r>
            <a:r>
              <a:rPr lang="pt-BR" sz="2400" b="1" dirty="0"/>
              <a:t>:</a:t>
            </a:r>
          </a:p>
          <a:p>
            <a:pPr lvl="1"/>
            <a:r>
              <a:rPr lang="pt-BR" sz="2400" b="1" dirty="0"/>
              <a:t>Armazenamento de dados em memória;</a:t>
            </a:r>
          </a:p>
          <a:p>
            <a:pPr lvl="1"/>
            <a:r>
              <a:rPr lang="pt-BR" sz="2400" b="1" dirty="0"/>
              <a:t>Processamento próximo ao tempo real;</a:t>
            </a:r>
          </a:p>
          <a:p>
            <a:pPr marL="457200" lvl="1" indent="0">
              <a:buNone/>
            </a:pPr>
            <a:endParaRPr lang="pt-BR" sz="2400" b="1" dirty="0"/>
          </a:p>
          <a:p>
            <a:r>
              <a:rPr lang="pt-BR" sz="2400" b="1" dirty="0"/>
              <a:t>Otimiza o uso de operadores de grafos;</a:t>
            </a:r>
          </a:p>
          <a:p>
            <a:endParaRPr lang="pt-BR" sz="2400" b="1" dirty="0"/>
          </a:p>
          <a:p>
            <a:r>
              <a:rPr lang="pt-BR" sz="2400" b="1" dirty="0"/>
              <a:t>Avaliação sob demanda de consultas de Big Data contribui com a otimização do fluxo global de processamento de dados;</a:t>
            </a:r>
          </a:p>
          <a:p>
            <a:endParaRPr lang="pt-BR" sz="2400" b="1" dirty="0"/>
          </a:p>
          <a:p>
            <a:r>
              <a:rPr lang="pt-BR" sz="2400" b="1" dirty="0"/>
              <a:t>Fornece </a:t>
            </a:r>
            <a:r>
              <a:rPr lang="pt-BR" sz="2400" b="1" dirty="0" err="1"/>
              <a:t>APIs</a:t>
            </a:r>
            <a:r>
              <a:rPr lang="pt-BR" sz="2400" b="1" dirty="0"/>
              <a:t> concisas e consistentes em Scala, Java e Python.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97768" y="133404"/>
            <a:ext cx="9404723" cy="853567"/>
          </a:xfrm>
        </p:spPr>
        <p:txBody>
          <a:bodyPr rtlCol="0"/>
          <a:lstStyle/>
          <a:p>
            <a:pPr rtl="0"/>
            <a:r>
              <a:rPr lang="pt-BR" sz="3200" dirty="0">
                <a:solidFill>
                  <a:schemeClr val="tx2">
                    <a:lumMod val="90000"/>
                  </a:schemeClr>
                </a:solidFill>
              </a:rPr>
              <a:t>O QUE É SPARK?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406401" y="609600"/>
            <a:ext cx="9100457" cy="14514"/>
          </a:xfrm>
          <a:prstGeom prst="line">
            <a:avLst/>
          </a:prstGeom>
          <a:ln w="2222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5"/>
          <p:cNvSpPr txBox="1">
            <a:spLocks/>
          </p:cNvSpPr>
          <p:nvPr/>
        </p:nvSpPr>
        <p:spPr>
          <a:xfrm>
            <a:off x="297768" y="986971"/>
            <a:ext cx="8817203" cy="70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CARACTERÍSTICAS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97768" y="133404"/>
            <a:ext cx="9404723" cy="853567"/>
          </a:xfrm>
        </p:spPr>
        <p:txBody>
          <a:bodyPr rtlCol="0"/>
          <a:lstStyle/>
          <a:p>
            <a:pPr rtl="0"/>
            <a:r>
              <a:rPr lang="pt-BR" sz="3200" dirty="0">
                <a:solidFill>
                  <a:schemeClr val="tx2">
                    <a:lumMod val="90000"/>
                  </a:schemeClr>
                </a:solidFill>
              </a:rPr>
              <a:t>O QUE É SPARK?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406401" y="609600"/>
            <a:ext cx="9100457" cy="14514"/>
          </a:xfrm>
          <a:prstGeom prst="line">
            <a:avLst/>
          </a:prstGeom>
          <a:ln w="2222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5"/>
          <p:cNvSpPr txBox="1">
            <a:spLocks/>
          </p:cNvSpPr>
          <p:nvPr/>
        </p:nvSpPr>
        <p:spPr>
          <a:xfrm>
            <a:off x="297768" y="986971"/>
            <a:ext cx="8817203" cy="70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LINGUAGENS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406402" y="2052918"/>
            <a:ext cx="3120570" cy="4195481"/>
          </a:xfrm>
        </p:spPr>
        <p:txBody>
          <a:bodyPr>
            <a:normAutofit/>
          </a:bodyPr>
          <a:lstStyle/>
          <a:p>
            <a:r>
              <a:rPr lang="pt-BR" sz="3600" b="1" dirty="0"/>
              <a:t>Scala;</a:t>
            </a:r>
          </a:p>
          <a:p>
            <a:endParaRPr lang="pt-BR" sz="3600" b="1" dirty="0"/>
          </a:p>
          <a:p>
            <a:r>
              <a:rPr lang="pt-BR" sz="3600" b="1" dirty="0"/>
              <a:t>Java;</a:t>
            </a:r>
          </a:p>
          <a:p>
            <a:endParaRPr lang="pt-BR" sz="3600" b="1" dirty="0"/>
          </a:p>
          <a:p>
            <a:r>
              <a:rPr lang="pt-BR" sz="3600" b="1" dirty="0"/>
              <a:t>Python;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3" name="Espaço Reservado para Conteúdo 10"/>
          <p:cNvSpPr txBox="1">
            <a:spLocks/>
          </p:cNvSpPr>
          <p:nvPr/>
        </p:nvSpPr>
        <p:spPr>
          <a:xfrm>
            <a:off x="4288973" y="1690061"/>
            <a:ext cx="312057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/>
          </a:p>
          <a:p>
            <a:r>
              <a:rPr lang="pt-BR" sz="3600" b="1" dirty="0" err="1"/>
              <a:t>Clojure</a:t>
            </a:r>
            <a:r>
              <a:rPr lang="pt-BR" sz="3600" b="1" dirty="0"/>
              <a:t>;</a:t>
            </a:r>
          </a:p>
          <a:p>
            <a:endParaRPr lang="pt-BR" sz="3600" b="1" dirty="0"/>
          </a:p>
          <a:p>
            <a:r>
              <a:rPr lang="pt-BR" sz="3600" b="1" dirty="0"/>
              <a:t>R.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936397" y="2862093"/>
            <a:ext cx="10457317" cy="1288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6600" dirty="0">
                <a:solidFill>
                  <a:schemeClr val="tx1"/>
                </a:solidFill>
              </a:rPr>
              <a:t>COMO ELE FUNCIONA?</a:t>
            </a:r>
          </a:p>
        </p:txBody>
      </p:sp>
      <p:cxnSp>
        <p:nvCxnSpPr>
          <p:cNvPr id="9" name="Conector reto 8"/>
          <p:cNvCxnSpPr/>
          <p:nvPr/>
        </p:nvCxnSpPr>
        <p:spPr>
          <a:xfrm flipV="1">
            <a:off x="936397" y="4151089"/>
            <a:ext cx="9992860" cy="2903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842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tratégia de negócios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37833_TF03417222" id="{5D5F933A-385A-4702-A1BB-7727C8D7F40D}" vid="{B877FADB-289F-41CF-A58A-DA6BFB7029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plano de negócios (design íon verde, widescreen)</Template>
  <TotalTime>204</TotalTime>
  <Words>437</Words>
  <Application>Microsoft Office PowerPoint</Application>
  <PresentationFormat>Widescreen</PresentationFormat>
  <Paragraphs>92</Paragraphs>
  <Slides>18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Estratégia de negócios</vt:lpstr>
      <vt:lpstr>BCC 362 – Sistemas Distribuídos </vt:lpstr>
      <vt:lpstr>Apresentação do PowerPoint</vt:lpstr>
      <vt:lpstr>Apresentação do PowerPoint</vt:lpstr>
      <vt:lpstr>O QUE É SPARK?</vt:lpstr>
      <vt:lpstr>O QUE É SPARK?</vt:lpstr>
      <vt:lpstr>O QUE É SPARK?</vt:lpstr>
      <vt:lpstr>O QUE É SPARK?</vt:lpstr>
      <vt:lpstr>O QUE É SPARK?</vt:lpstr>
      <vt:lpstr>Apresentação do PowerPoint</vt:lpstr>
      <vt:lpstr>COMO ELE FUNCIONA?</vt:lpstr>
      <vt:lpstr>COMO ELE FUNCIONA?</vt:lpstr>
      <vt:lpstr>COMO ELE FUNCIONA?</vt:lpstr>
      <vt:lpstr>COMO ELE FUNCIONA?</vt:lpstr>
      <vt:lpstr>COMO ELE FUNCIONA?</vt:lpstr>
      <vt:lpstr>COMO ELE FUNCIONA?</vt:lpstr>
      <vt:lpstr>Eficiente?</vt:lpstr>
      <vt:lpstr>Eficiente?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 362 – Sistemas Distribuídos</dc:title>
  <dc:creator>Brenda .</dc:creator>
  <cp:lastModifiedBy>André Felipe Guimarães</cp:lastModifiedBy>
  <cp:revision>18</cp:revision>
  <cp:lastPrinted>2012-08-15T21:38:02Z</cp:lastPrinted>
  <dcterms:created xsi:type="dcterms:W3CDTF">2019-09-12T01:50:17Z</dcterms:created>
  <dcterms:modified xsi:type="dcterms:W3CDTF">2019-09-12T11:21:26Z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