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63" r:id="rId3"/>
    <p:sldId id="264" r:id="rId4"/>
    <p:sldId id="265" r:id="rId5"/>
    <p:sldId id="266" r:id="rId6"/>
  </p:sldIdLst>
  <p:sldSz cx="9144000" cy="5143500" type="screen16x9"/>
  <p:notesSz cx="6858000" cy="9144000"/>
  <p:embeddedFontLst>
    <p:embeddedFont>
      <p:font typeface="Segoe UI Semibold" panose="020B0702040204020203" pitchFamily="34" charset="0"/>
      <p:bold r:id="rId8"/>
      <p:boldItalic r:id="rId9"/>
    </p:embeddedFont>
    <p:embeddedFont>
      <p:font typeface="Source Sans Pr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Hoja_de_c_lculo_de_Microsoft_Excel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100" b="1" i="0" u="none" strike="noStrike" kern="1200" spc="0" baseline="0">
                <a:solidFill>
                  <a:srgbClr val="611BB8"/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CANTIDAD POR GÉNERO </a:t>
            </a:r>
            <a:endParaRPr lang="en-US" sz="1100" b="1" i="0" u="none" strike="noStrike" kern="1200" spc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100" b="1" i="0" u="none" strike="noStrike" kern="1200" spc="0" baseline="0">
              <a:solidFill>
                <a:srgbClr val="611BB8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31886812880699139"/>
          <c:y val="0.23305854548145188"/>
          <c:w val="0.34794082718782532"/>
          <c:h val="0.5371263922560314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Genero de la Victima</c:v>
                </c:pt>
              </c:strCache>
            </c:strRef>
          </c:tx>
          <c:spPr>
            <a:solidFill>
              <a:schemeClr val="bg2">
                <a:lumMod val="85000"/>
                <a:lumOff val="15000"/>
              </a:schemeClr>
            </a:solidFill>
            <a:ln>
              <a:solidFill>
                <a:srgbClr val="FF99FF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C9-4E7C-843D-D2C87769882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C9-4E7C-843D-D2C87769882E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C9-4E7C-843D-D2C87769882E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C9-4E7C-843D-D2C877698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4"/>
                <c:pt idx="0">
                  <c:v>Musical</c:v>
                </c:pt>
                <c:pt idx="1">
                  <c:v>Aventura</c:v>
                </c:pt>
                <c:pt idx="2">
                  <c:v>Drama</c:v>
                </c:pt>
                <c:pt idx="3">
                  <c:v>Comedia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C9-4E7C-843D-D2C877698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1073181074354"/>
          <c:y val="0.86145860989845613"/>
          <c:w val="0.72562707865536036"/>
          <c:h val="9.4319987116599127E-2"/>
        </c:manualLayout>
      </c:layout>
      <c:overlay val="0"/>
      <c:spPr>
        <a:solidFill>
          <a:schemeClr val="bg2">
            <a:lumMod val="65000"/>
            <a:lumOff val="35000"/>
          </a:schemeClr>
        </a:solidFill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 smtClean="0">
                <a:solidFill>
                  <a:schemeClr val="bg1"/>
                </a:solidFill>
              </a:rPr>
              <a:t>PELICULAS</a:t>
            </a:r>
            <a:r>
              <a:rPr lang="en-US" sz="1100" baseline="0" dirty="0" smtClean="0">
                <a:solidFill>
                  <a:schemeClr val="bg1"/>
                </a:solidFill>
              </a:rPr>
              <a:t> REALIZADAS</a:t>
            </a:r>
            <a:r>
              <a:rPr lang="en-US" sz="1100" dirty="0" smtClean="0">
                <a:solidFill>
                  <a:schemeClr val="bg1"/>
                </a:solidFill>
              </a:rPr>
              <a:t> POR</a:t>
            </a:r>
            <a:r>
              <a:rPr lang="en-US" sz="1100" baseline="0" dirty="0" smtClean="0">
                <a:solidFill>
                  <a:schemeClr val="bg1"/>
                </a:solidFill>
              </a:rPr>
              <a:t> DECADA</a:t>
            </a:r>
            <a:endParaRPr lang="en-US" sz="11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Rango etario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1940-1950</c:v>
                </c:pt>
                <c:pt idx="1">
                  <c:v>1950-1960</c:v>
                </c:pt>
                <c:pt idx="2">
                  <c:v>1960-1970</c:v>
                </c:pt>
                <c:pt idx="3">
                  <c:v>1970-1980</c:v>
                </c:pt>
                <c:pt idx="4">
                  <c:v>1980-1990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35</c:v>
                </c:pt>
                <c:pt idx="1">
                  <c:v>50</c:v>
                </c:pt>
                <c:pt idx="2">
                  <c:v>55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D-4438-BC46-89CA13BBEC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8218767"/>
        <c:axId val="214178495"/>
      </c:lineChart>
      <c:catAx>
        <c:axId val="33821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4178495"/>
        <c:crosses val="autoZero"/>
        <c:auto val="1"/>
        <c:lblAlgn val="ctr"/>
        <c:lblOffset val="100"/>
        <c:noMultiLvlLbl val="0"/>
      </c:catAx>
      <c:valAx>
        <c:axId val="21417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38218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 smtClean="0">
                <a:solidFill>
                  <a:schemeClr val="bg1"/>
                </a:solidFill>
              </a:rPr>
              <a:t>PELICULAS</a:t>
            </a:r>
            <a:r>
              <a:rPr lang="en-US" sz="1100" baseline="0" dirty="0" smtClean="0">
                <a:solidFill>
                  <a:schemeClr val="bg1"/>
                </a:solidFill>
              </a:rPr>
              <a:t> REALIZADAS</a:t>
            </a:r>
            <a:r>
              <a:rPr lang="en-US" sz="1100" dirty="0" smtClean="0">
                <a:solidFill>
                  <a:schemeClr val="bg1"/>
                </a:solidFill>
              </a:rPr>
              <a:t> POR</a:t>
            </a:r>
            <a:r>
              <a:rPr lang="en-US" sz="1100" baseline="0" dirty="0" smtClean="0">
                <a:solidFill>
                  <a:schemeClr val="bg1"/>
                </a:solidFill>
              </a:rPr>
              <a:t> DECADA</a:t>
            </a:r>
            <a:endParaRPr lang="en-US" sz="11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Rango etario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1940-1950</c:v>
                </c:pt>
                <c:pt idx="1">
                  <c:v>1950-1960</c:v>
                </c:pt>
                <c:pt idx="2">
                  <c:v>1960-1970</c:v>
                </c:pt>
                <c:pt idx="3">
                  <c:v>1970-1980</c:v>
                </c:pt>
                <c:pt idx="4">
                  <c:v>1980-1990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35</c:v>
                </c:pt>
                <c:pt idx="1">
                  <c:v>50</c:v>
                </c:pt>
                <c:pt idx="2">
                  <c:v>55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D-4438-BC46-89CA13BBEC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8218767"/>
        <c:axId val="214178495"/>
      </c:lineChart>
      <c:catAx>
        <c:axId val="33821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4178495"/>
        <c:crosses val="autoZero"/>
        <c:auto val="1"/>
        <c:lblAlgn val="ctr"/>
        <c:lblOffset val="100"/>
        <c:noMultiLvlLbl val="0"/>
      </c:catAx>
      <c:valAx>
        <c:axId val="21417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38218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100" b="1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GANANCIAS </a:t>
            </a:r>
            <a:r>
              <a:rPr lang="en-US" sz="1100" b="1" i="0" u="none" strike="noStrike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POR GÉNERO </a:t>
            </a:r>
            <a:endParaRPr lang="en-US" sz="1100" b="1" i="0" u="none" strike="noStrike" kern="1200" spc="0" baseline="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4740038661613145"/>
          <c:y val="1.724536653027187E-2"/>
        </c:manualLayout>
      </c:layout>
      <c:overlay val="0"/>
      <c:spPr>
        <a:gradFill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100" b="1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31886812880699139"/>
          <c:y val="0.23305854548145188"/>
          <c:w val="0.34794082718782532"/>
          <c:h val="0.5371263922560314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Genero de la Victima</c:v>
                </c:pt>
              </c:strCache>
            </c:strRef>
          </c:tx>
          <c:spPr>
            <a:solidFill>
              <a:schemeClr val="bg2">
                <a:lumMod val="85000"/>
                <a:lumOff val="15000"/>
              </a:schemeClr>
            </a:solidFill>
            <a:ln>
              <a:solidFill>
                <a:srgbClr val="FF99FF"/>
              </a:solidFill>
            </a:ln>
          </c:spPr>
          <c:dPt>
            <c:idx val="0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C9-4E7C-843D-D2C87769882E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C9-4E7C-843D-D2C87769882E}"/>
              </c:ext>
            </c:extLst>
          </c:dPt>
          <c:dPt>
            <c:idx val="2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C9-4E7C-843D-D2C87769882E}"/>
              </c:ext>
            </c:extLst>
          </c:dPt>
          <c:dPt>
            <c:idx val="3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C9-4E7C-843D-D2C877698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4"/>
                <c:pt idx="0">
                  <c:v>Musical</c:v>
                </c:pt>
                <c:pt idx="1">
                  <c:v>Aventura</c:v>
                </c:pt>
                <c:pt idx="2">
                  <c:v>Drama</c:v>
                </c:pt>
                <c:pt idx="3">
                  <c:v>Comedia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C9-4E7C-843D-D2C877698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1073181074354"/>
          <c:y val="0.86145860989845613"/>
          <c:w val="0.72562707865536036"/>
          <c:h val="9.4319987116599127E-2"/>
        </c:manualLayout>
      </c:layout>
      <c:overlay val="0"/>
      <c:spPr>
        <a:solidFill>
          <a:schemeClr val="bg2">
            <a:lumMod val="65000"/>
            <a:lumOff val="35000"/>
          </a:schemeClr>
        </a:solidFill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tint val="100000"/>
            <a:shade val="100000"/>
            <a:satMod val="130000"/>
            <a:alpha val="37000"/>
          </a:schemeClr>
        </a:gs>
        <a:gs pos="100000">
          <a:schemeClr val="accent1">
            <a:tint val="50000"/>
            <a:shade val="100000"/>
            <a:satMod val="350000"/>
          </a:schemeClr>
        </a:gs>
      </a:gsLst>
      <a:lin ang="16200000" scaled="0"/>
    </a:gradFill>
    <a:ln>
      <a:solidFill>
        <a:srgbClr val="FF99FF">
          <a:alpha val="99000"/>
        </a:srgbClr>
      </a:solidFill>
    </a:ln>
    <a:effectLst>
      <a:outerShdw blurRad="50800" dist="50800" dir="5400000" algn="ctr" rotWithShape="0">
        <a:srgbClr val="000000">
          <a:alpha val="31000"/>
        </a:srgbClr>
      </a:outerShdw>
    </a:effectLst>
  </c:spPr>
  <c:txPr>
    <a:bodyPr/>
    <a:lstStyle/>
    <a:p>
      <a:pPr>
        <a:defRPr lang="en-US" sz="1197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GANANCIAS POR DECADA EN MILLONES</a:t>
            </a:r>
            <a:endParaRPr lang="en-US" sz="1100" baseline="0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1328148775119273"/>
          <c:y val="5.0467690654606534E-4"/>
        </c:manualLayout>
      </c:layout>
      <c:overlay val="0"/>
      <c:spPr>
        <a:gradFill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55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825017269039015"/>
          <c:y val="0.14215901482256624"/>
          <c:w val="0.86107614961884671"/>
          <c:h val="0.45277086164936636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Rango etario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Hoja1!$A$2:$A$6</c:f>
              <c:strCache>
                <c:ptCount val="5"/>
                <c:pt idx="0">
                  <c:v>1940-1950</c:v>
                </c:pt>
                <c:pt idx="1">
                  <c:v>1950-1960</c:v>
                </c:pt>
                <c:pt idx="2">
                  <c:v>1960-1970</c:v>
                </c:pt>
                <c:pt idx="3">
                  <c:v>1970-1980</c:v>
                </c:pt>
                <c:pt idx="4">
                  <c:v>1980-1990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35</c:v>
                </c:pt>
                <c:pt idx="1">
                  <c:v>50</c:v>
                </c:pt>
                <c:pt idx="2">
                  <c:v>55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1-4944-95B0-C2A1CD894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2212688"/>
        <c:axId val="432218096"/>
        <c:axId val="0"/>
      </c:bar3DChart>
      <c:catAx>
        <c:axId val="43221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2218096"/>
        <c:crosses val="autoZero"/>
        <c:auto val="1"/>
        <c:lblAlgn val="ctr"/>
        <c:lblOffset val="100"/>
        <c:noMultiLvlLbl val="0"/>
      </c:catAx>
      <c:valAx>
        <c:axId val="43221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7030A0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2212688"/>
        <c:crosses val="autoZero"/>
        <c:crossBetween val="between"/>
      </c:valAx>
      <c:spPr>
        <a:gradFill>
          <a:gsLst>
            <a:gs pos="0">
              <a:schemeClr val="accent1">
                <a:tint val="100000"/>
                <a:shade val="100000"/>
                <a:satMod val="130000"/>
                <a:alpha val="13000"/>
              </a:schemeClr>
            </a:gs>
            <a:gs pos="55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100" b="1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GANANCIAS POR </a:t>
            </a:r>
            <a:r>
              <a:rPr lang="en-US" sz="1100" b="1" i="0" u="none" strike="noStrike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TITULO</a:t>
            </a:r>
            <a:endParaRPr lang="en-US" sz="1100" b="1" i="0" u="none" strike="noStrike" kern="1200" spc="0" baseline="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gradFill>
          <a:gsLst>
            <a:gs pos="0">
              <a:schemeClr val="accent1">
                <a:tint val="100000"/>
                <a:shade val="100000"/>
                <a:satMod val="130000"/>
                <a:alpha val="37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100" b="1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31886812880699139"/>
          <c:y val="0.23305854548145188"/>
          <c:w val="0.34794082718782532"/>
          <c:h val="0.5371263922560314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Genero de la Victima</c:v>
                </c:pt>
              </c:strCache>
            </c:strRef>
          </c:tx>
          <c:spPr>
            <a:solidFill>
              <a:schemeClr val="bg2">
                <a:lumMod val="85000"/>
                <a:lumOff val="15000"/>
              </a:schemeClr>
            </a:solidFill>
            <a:ln w="19050">
              <a:solidFill>
                <a:srgbClr val="FF99FF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62-4E3C-9B41-B4421273728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62-4E3C-9B41-B4421273728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62-4E3C-9B41-B44212737284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62-4E3C-9B41-B442127372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Cinderella</c:v>
                </c:pt>
                <c:pt idx="1">
                  <c:v>101 Dalmatians</c:v>
                </c:pt>
                <c:pt idx="2">
                  <c:v>Peter Pan: Return to Neverland</c:v>
                </c:pt>
                <c:pt idx="3">
                  <c:v>The Count of Monte Cristo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62-4E3C-9B41-B44212737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91934688"/>
        <c:axId val="291936352"/>
      </c:barChart>
      <c:valAx>
        <c:axId val="291936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91934688"/>
        <c:crossBetween val="between"/>
      </c:valAx>
      <c:catAx>
        <c:axId val="29193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919363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tint val="100000"/>
            <a:shade val="100000"/>
            <a:satMod val="130000"/>
            <a:alpha val="13000"/>
          </a:schemeClr>
        </a:gs>
        <a:gs pos="55000">
          <a:schemeClr val="accent1">
            <a:tint val="50000"/>
            <a:shade val="100000"/>
            <a:satMod val="350000"/>
          </a:schemeClr>
        </a:gs>
      </a:gsLst>
      <a:lin ang="16200000" scaled="0"/>
    </a:gradFill>
    <a:ln>
      <a:solidFill>
        <a:srgbClr val="FF99FF"/>
      </a:solidFill>
    </a:ln>
    <a:effectLst>
      <a:outerShdw blurRad="50800" dist="50800" dir="5400000" algn="ctr" rotWithShape="0">
        <a:srgbClr val="000000">
          <a:alpha val="31000"/>
        </a:srgbClr>
      </a:outerShdw>
    </a:effectLst>
  </c:spPr>
  <c:txPr>
    <a:bodyPr/>
    <a:lstStyle/>
    <a:p>
      <a:pPr>
        <a:defRPr lang="en-US" sz="1197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s-ES"/>
    </a:p>
  </c:txPr>
  <c:externalData r:id="rId3">
    <c:autoUpdate val="0"/>
  </c:externalData>
</c:chartSpace>
</file>

<file path=ppt/charts/chart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Hoja1!$A$2:$A$5</cx:f>
        <cx:lvl ptCount="4">
          <cx:pt idx="0">Cinderella</cx:pt>
          <cx:pt idx="1">101 Dalmatians</cx:pt>
          <cx:pt idx="2">Peter Pan: Return to Neverland</cx:pt>
          <cx:pt idx="3">The Count of Monte Cristo</cx:pt>
        </cx:lvl>
      </cx:strDim>
      <cx:numDim type="size">
        <cx:f dir="row">Hoja1!$B$2:$B$5</cx:f>
        <cx:lvl ptCount="4" formatCode="General">
          <cx:pt idx="0">0.25</cx:pt>
          <cx:pt idx="1">0.25</cx:pt>
          <cx:pt idx="2">0.25</cx:pt>
          <cx:pt idx="3">0.25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lang="en-US" sz="11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GANANCIAS POR PERSONAJE</a:t>
            </a:r>
            <a:endParaRPr lang="en-US" sz="1100" b="1" i="0" u="none" strike="noStrike" kern="1200" spc="0" baseline="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cx:rich>
      </cx:tx>
      <cx:spPr>
        <a:gradFill>
          <a:gsLst>
            <a:gs pos="0">
              <a:schemeClr val="accent1">
                <a:tint val="100000"/>
                <a:shade val="100000"/>
                <a:satMod val="130000"/>
                <a:alpha val="13000"/>
              </a:schemeClr>
            </a:gs>
            <a:gs pos="55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</cx:spPr>
    </cx:title>
    <cx:plotArea>
      <cx:plotAreaRegion>
        <cx:series layoutId="sunburst" uniqueId="{716F4BAB-B05E-4645-BF4F-E7A3441625F6}">
          <cx:tx>
            <cx:txData>
              <cx:f>Hoja1!$B$1</cx:f>
              <cx:v>Genero de la Victima</cx:v>
            </cx:txData>
          </cx:tx>
          <cx:spPr>
            <a:ln w="12700"/>
          </cx:spPr>
          <cx:dataLabels>
            <cx:visibility seriesName="0" categoryName="1" value="0"/>
          </cx:dataLabels>
          <cx:dataId val="0"/>
        </cx:series>
      </cx:plotAreaRegion>
    </cx:plotArea>
    <cx:legend pos="b" align="ctr" overlay="0">
      <cx:txPr>
        <a:bodyPr spcFirstLastPara="1" vertOverflow="ellipsis" wrap="square" lIns="0" tIns="0" rIns="0" bIns="0" anchor="ctr" anchorCtr="1"/>
        <a:lstStyle/>
        <a:p>
          <a:pPr>
            <a:defRPr sz="800" baseline="0">
              <a:solidFill>
                <a:schemeClr val="bg2"/>
              </a:solidFill>
            </a:defRPr>
          </a:pPr>
          <a:endParaRPr lang="es-ES" sz="800" baseline="0">
            <a:solidFill>
              <a:schemeClr val="bg2"/>
            </a:solidFill>
          </a:endParaRPr>
        </a:p>
      </cx:txPr>
    </cx:legend>
  </cx:chart>
  <cx:spPr>
    <a:gradFill>
      <a:gsLst>
        <a:gs pos="0">
          <a:schemeClr val="accent1">
            <a:tint val="100000"/>
            <a:shade val="100000"/>
            <a:satMod val="130000"/>
            <a:alpha val="13000"/>
          </a:schemeClr>
        </a:gs>
        <a:gs pos="55000">
          <a:schemeClr val="accent1">
            <a:tint val="50000"/>
            <a:shade val="100000"/>
            <a:satMod val="350000"/>
          </a:schemeClr>
        </a:gs>
      </a:gsLst>
      <a:lin ang="16200000" scaled="0"/>
    </a:gradFill>
  </cx:spPr>
</cx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100" b="1" i="0" u="none" strike="noStrike" kern="1200" spc="0" baseline="0">
                <a:solidFill>
                  <a:srgbClr val="611BB8"/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CANTIDAD POR GÉNERO </a:t>
            </a:r>
            <a:endParaRPr lang="en-US" sz="1100" b="1" i="0" u="none" strike="noStrike" kern="1200" spc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100" b="1" i="0" u="none" strike="noStrike" kern="1200" spc="0" baseline="0">
              <a:solidFill>
                <a:srgbClr val="611BB8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31886812880699139"/>
          <c:y val="0.23305854548145188"/>
          <c:w val="0.34794082718782532"/>
          <c:h val="0.5371263922560314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Genero de la Victima</c:v>
                </c:pt>
              </c:strCache>
            </c:strRef>
          </c:tx>
          <c:spPr>
            <a:solidFill>
              <a:schemeClr val="bg2">
                <a:lumMod val="85000"/>
                <a:lumOff val="15000"/>
              </a:schemeClr>
            </a:solidFill>
            <a:ln>
              <a:solidFill>
                <a:srgbClr val="FF99FF"/>
              </a:solidFill>
            </a:ln>
          </c:spPr>
          <c:dPt>
            <c:idx val="0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C9-4E7C-843D-D2C87769882E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C9-4E7C-843D-D2C87769882E}"/>
              </c:ext>
            </c:extLst>
          </c:dPt>
          <c:dPt>
            <c:idx val="2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C9-4E7C-843D-D2C87769882E}"/>
              </c:ext>
            </c:extLst>
          </c:dPt>
          <c:dPt>
            <c:idx val="3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C9-4E7C-843D-D2C877698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4"/>
                <c:pt idx="0">
                  <c:v>Musical</c:v>
                </c:pt>
                <c:pt idx="1">
                  <c:v>Aventura</c:v>
                </c:pt>
                <c:pt idx="2">
                  <c:v>Drama</c:v>
                </c:pt>
                <c:pt idx="3">
                  <c:v>Comedia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C9-4E7C-843D-D2C877698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1073181074354"/>
          <c:y val="0.86145860989845613"/>
          <c:w val="0.72562707865536036"/>
          <c:h val="9.4319987116599127E-2"/>
        </c:manualLayout>
      </c:layout>
      <c:overlay val="0"/>
      <c:spPr>
        <a:solidFill>
          <a:schemeClr val="bg2">
            <a:lumMod val="65000"/>
            <a:lumOff val="35000"/>
          </a:schemeClr>
        </a:solidFill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 smtClean="0">
                <a:solidFill>
                  <a:schemeClr val="bg1"/>
                </a:solidFill>
              </a:rPr>
              <a:t>PELICULAS</a:t>
            </a:r>
            <a:r>
              <a:rPr lang="en-US" sz="1100" baseline="0" dirty="0" smtClean="0">
                <a:solidFill>
                  <a:schemeClr val="bg1"/>
                </a:solidFill>
              </a:rPr>
              <a:t> REALIZADAS</a:t>
            </a:r>
            <a:r>
              <a:rPr lang="en-US" sz="1100" dirty="0" smtClean="0">
                <a:solidFill>
                  <a:schemeClr val="bg1"/>
                </a:solidFill>
              </a:rPr>
              <a:t> POR</a:t>
            </a:r>
            <a:r>
              <a:rPr lang="en-US" sz="1100" baseline="0" dirty="0" smtClean="0">
                <a:solidFill>
                  <a:schemeClr val="bg1"/>
                </a:solidFill>
              </a:rPr>
              <a:t> DECADA</a:t>
            </a:r>
            <a:endParaRPr lang="en-US" sz="11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Rango etario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1940-1950</c:v>
                </c:pt>
                <c:pt idx="1">
                  <c:v>1950-1960</c:v>
                </c:pt>
                <c:pt idx="2">
                  <c:v>1960-1970</c:v>
                </c:pt>
                <c:pt idx="3">
                  <c:v>1970-1980</c:v>
                </c:pt>
                <c:pt idx="4">
                  <c:v>1980-1990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35</c:v>
                </c:pt>
                <c:pt idx="1">
                  <c:v>50</c:v>
                </c:pt>
                <c:pt idx="2">
                  <c:v>55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D-4438-BC46-89CA13BBEC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8218767"/>
        <c:axId val="214178495"/>
      </c:lineChart>
      <c:catAx>
        <c:axId val="33821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4178495"/>
        <c:crosses val="autoZero"/>
        <c:auto val="1"/>
        <c:lblAlgn val="ctr"/>
        <c:lblOffset val="100"/>
        <c:noMultiLvlLbl val="0"/>
      </c:catAx>
      <c:valAx>
        <c:axId val="21417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38218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100" b="1" i="0" u="none" strike="noStrike" kern="1200" spc="0" baseline="0">
                <a:solidFill>
                  <a:srgbClr val="611BB8"/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CANTIDAD POR GÉNERO </a:t>
            </a:r>
            <a:endParaRPr lang="en-US" sz="1100" b="1" i="0" u="none" strike="noStrike" kern="1200" spc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100" b="1" i="0" u="none" strike="noStrike" kern="1200" spc="0" baseline="0">
              <a:solidFill>
                <a:srgbClr val="611BB8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31886812880699139"/>
          <c:y val="0.23305854548145188"/>
          <c:w val="0.34794082718782532"/>
          <c:h val="0.5371263922560314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Genero de la Victima</c:v>
                </c:pt>
              </c:strCache>
            </c:strRef>
          </c:tx>
          <c:spPr>
            <a:solidFill>
              <a:schemeClr val="bg2">
                <a:lumMod val="85000"/>
                <a:lumOff val="15000"/>
              </a:schemeClr>
            </a:solidFill>
            <a:ln>
              <a:solidFill>
                <a:srgbClr val="FF99FF"/>
              </a:solidFill>
            </a:ln>
          </c:spPr>
          <c:dPt>
            <c:idx val="0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C9-4E7C-843D-D2C87769882E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C9-4E7C-843D-D2C87769882E}"/>
              </c:ext>
            </c:extLst>
          </c:dPt>
          <c:dPt>
            <c:idx val="2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C9-4E7C-843D-D2C87769882E}"/>
              </c:ext>
            </c:extLst>
          </c:dPt>
          <c:dPt>
            <c:idx val="3"/>
            <c:bubble3D val="0"/>
            <c:spPr>
              <a:solidFill>
                <a:schemeClr val="bg2">
                  <a:lumMod val="85000"/>
                  <a:lumOff val="15000"/>
                </a:schemeClr>
              </a:solidFill>
              <a:ln w="19050">
                <a:solidFill>
                  <a:srgbClr val="FF99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C9-4E7C-843D-D2C877698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4"/>
                <c:pt idx="0">
                  <c:v>Musical</c:v>
                </c:pt>
                <c:pt idx="1">
                  <c:v>Aventura</c:v>
                </c:pt>
                <c:pt idx="2">
                  <c:v>Drama</c:v>
                </c:pt>
                <c:pt idx="3">
                  <c:v>Comedia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C9-4E7C-843D-D2C877698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1073181074354"/>
          <c:y val="0.86145860989845613"/>
          <c:w val="0.72562707865536036"/>
          <c:h val="9.4319987116599127E-2"/>
        </c:manualLayout>
      </c:layout>
      <c:overlay val="0"/>
      <c:spPr>
        <a:solidFill>
          <a:schemeClr val="bg2">
            <a:lumMod val="65000"/>
            <a:lumOff val="35000"/>
          </a:schemeClr>
        </a:solidFill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87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95000"/>
      </a:schemeClr>
    </cs:fontRef>
    <cs:defRPr sz="1131"/>
  </cs:dataLabel>
  <cs:dataLabelCallout>
    <cs:lnRef idx="0"/>
    <cs:fillRef idx="0"/>
    <cs:effectRef idx="0"/>
    <cs:fontRef idx="minor">
      <a:schemeClr val="lt1">
        <a:lumMod val="95000"/>
      </a:schemeClr>
    </cs:fontRef>
    <cs:spPr>
      <a:solidFill>
        <a:schemeClr val="lt1"/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 w="9525">
        <a:solidFill>
          <a:schemeClr val="tx1"/>
        </a:solidFill>
      </a:ln>
      <a:effectLst>
        <a:outerShdw blurRad="57150" dist="19050" dir="5400000" algn="ctr" rotWithShape="0">
          <a:srgbClr val="000000">
            <a:alpha val="63000"/>
          </a:srgb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261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498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007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063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uck%20up.pptx#-1,3,Presentaci&#243;n de PowerPoi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5.png"/><Relationship Id="rId5" Type="http://schemas.openxmlformats.org/officeDocument/2006/relationships/chart" Target="../charts/chart4.xml"/><Relationship Id="rId10" Type="http://schemas.openxmlformats.org/officeDocument/2006/relationships/chart" Target="../charts/chart6.xml"/><Relationship Id="rId4" Type="http://schemas.openxmlformats.org/officeDocument/2006/relationships/chart" Target="../charts/chart3.xml"/><Relationship Id="rId9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>
            <a:extLst>
              <a:ext uri="{FF2B5EF4-FFF2-40B4-BE49-F238E27FC236}">
                <a16:creationId xmlns:a16="http://schemas.microsoft.com/office/drawing/2014/main" id="{E16F8BE9-89EA-47F2-9A80-9241143D25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47" y="-48701"/>
            <a:ext cx="9230850" cy="5295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3E2C2E8-22C4-4BEE-B149-1A1DAC3FA0D9}"/>
              </a:ext>
            </a:extLst>
          </p:cNvPr>
          <p:cNvSpPr/>
          <p:nvPr/>
        </p:nvSpPr>
        <p:spPr>
          <a:xfrm>
            <a:off x="6602262" y="1907666"/>
            <a:ext cx="2099729" cy="8215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B6D2665-F30A-416A-922A-F81CEBDEA47E}"/>
              </a:ext>
            </a:extLst>
          </p:cNvPr>
          <p:cNvSpPr/>
          <p:nvPr/>
        </p:nvSpPr>
        <p:spPr>
          <a:xfrm>
            <a:off x="3884970" y="1907667"/>
            <a:ext cx="2099729" cy="8215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DE71CA29-1414-4C1C-8A0E-08732CC1FBFE}"/>
              </a:ext>
            </a:extLst>
          </p:cNvPr>
          <p:cNvSpPr txBox="1">
            <a:spLocks/>
          </p:cNvSpPr>
          <p:nvPr/>
        </p:nvSpPr>
        <p:spPr>
          <a:xfrm>
            <a:off x="518291" y="353908"/>
            <a:ext cx="8183700" cy="55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2800" dirty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Disney Word Movies Análisis</a:t>
            </a:r>
            <a:endParaRPr lang="es-AR" sz="28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13A7AD8-5981-4BBD-AFB7-C04E9E1D9368}"/>
              </a:ext>
            </a:extLst>
          </p:cNvPr>
          <p:cNvSpPr/>
          <p:nvPr/>
        </p:nvSpPr>
        <p:spPr>
          <a:xfrm>
            <a:off x="1206970" y="1983405"/>
            <a:ext cx="2153326" cy="7458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253CFF4-18C0-412A-A0FC-C5A8F76A99E8}"/>
              </a:ext>
            </a:extLst>
          </p:cNvPr>
          <p:cNvSpPr txBox="1"/>
          <p:nvPr/>
        </p:nvSpPr>
        <p:spPr>
          <a:xfrm>
            <a:off x="1346008" y="2086614"/>
            <a:ext cx="1070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Películas</a:t>
            </a:r>
            <a:endParaRPr lang="es-AR" sz="16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Flecha: a la derecha 30">
            <a:hlinkClick r:id="rId3" action="ppaction://hlinkpres?slideindex=3&amp;slidetitle=Presentación de PowerPoint"/>
            <a:extLst>
              <a:ext uri="{FF2B5EF4-FFF2-40B4-BE49-F238E27FC236}">
                <a16:creationId xmlns:a16="http://schemas.microsoft.com/office/drawing/2014/main" id="{8E25B3FC-1372-45FD-8FCA-95624DE9FAD2}"/>
              </a:ext>
            </a:extLst>
          </p:cNvPr>
          <p:cNvSpPr/>
          <p:nvPr/>
        </p:nvSpPr>
        <p:spPr>
          <a:xfrm>
            <a:off x="2548334" y="2103527"/>
            <a:ext cx="494064" cy="3047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echa: a la derecha 31">
            <a:hlinkClick r:id="rId4" action="ppaction://hlinksldjump"/>
            <a:extLst>
              <a:ext uri="{FF2B5EF4-FFF2-40B4-BE49-F238E27FC236}">
                <a16:creationId xmlns:a16="http://schemas.microsoft.com/office/drawing/2014/main" id="{3A826028-5D77-466D-9B5D-3A26F7D6E10E}"/>
              </a:ext>
            </a:extLst>
          </p:cNvPr>
          <p:cNvSpPr/>
          <p:nvPr/>
        </p:nvSpPr>
        <p:spPr>
          <a:xfrm>
            <a:off x="7942139" y="2047205"/>
            <a:ext cx="494064" cy="3047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: a la derecha 32">
            <a:hlinkClick r:id="rId5" action="ppaction://hlinksldjump"/>
            <a:extLst>
              <a:ext uri="{FF2B5EF4-FFF2-40B4-BE49-F238E27FC236}">
                <a16:creationId xmlns:a16="http://schemas.microsoft.com/office/drawing/2014/main" id="{214A67CB-9813-4471-8732-62FAAD9B0FE0}"/>
              </a:ext>
            </a:extLst>
          </p:cNvPr>
          <p:cNvSpPr/>
          <p:nvPr/>
        </p:nvSpPr>
        <p:spPr>
          <a:xfrm>
            <a:off x="5320724" y="2112661"/>
            <a:ext cx="494064" cy="3047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D967F0-A06B-4B8D-AE88-6E73B92A45D8}"/>
              </a:ext>
            </a:extLst>
          </p:cNvPr>
          <p:cNvSpPr/>
          <p:nvPr/>
        </p:nvSpPr>
        <p:spPr>
          <a:xfrm>
            <a:off x="711940" y="1540687"/>
            <a:ext cx="8090951" cy="3521643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253CFF4-18C0-412A-A0FC-C5A8F76A99E8}"/>
              </a:ext>
            </a:extLst>
          </p:cNvPr>
          <p:cNvSpPr txBox="1"/>
          <p:nvPr/>
        </p:nvSpPr>
        <p:spPr>
          <a:xfrm>
            <a:off x="4092048" y="2086614"/>
            <a:ext cx="1216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Ganancias </a:t>
            </a:r>
            <a:endParaRPr lang="es-AR" sz="16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253CFF4-18C0-412A-A0FC-C5A8F76A99E8}"/>
              </a:ext>
            </a:extLst>
          </p:cNvPr>
          <p:cNvSpPr txBox="1"/>
          <p:nvPr/>
        </p:nvSpPr>
        <p:spPr>
          <a:xfrm>
            <a:off x="6728514" y="2008446"/>
            <a:ext cx="142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Directores</a:t>
            </a:r>
            <a:endParaRPr lang="es-AR" sz="16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Rectángulo: esquinas redondeadas 34">
            <a:extLst>
              <a:ext uri="{FF2B5EF4-FFF2-40B4-BE49-F238E27FC236}">
                <a16:creationId xmlns:a16="http://schemas.microsoft.com/office/drawing/2014/main" id="{A3E2C2E8-22C4-4BEE-B149-1A1DAC3FA0D9}"/>
              </a:ext>
            </a:extLst>
          </p:cNvPr>
          <p:cNvSpPr/>
          <p:nvPr/>
        </p:nvSpPr>
        <p:spPr>
          <a:xfrm>
            <a:off x="3884970" y="3774457"/>
            <a:ext cx="2099729" cy="6915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253CFF4-18C0-412A-A0FC-C5A8F76A99E8}"/>
              </a:ext>
            </a:extLst>
          </p:cNvPr>
          <p:cNvSpPr txBox="1"/>
          <p:nvPr/>
        </p:nvSpPr>
        <p:spPr>
          <a:xfrm>
            <a:off x="3884970" y="3870359"/>
            <a:ext cx="134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Personajes</a:t>
            </a:r>
            <a:endParaRPr lang="es-AR" sz="16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" name="Flecha: a la derecha 30">
            <a:hlinkClick r:id="rId3" action="ppaction://hlinkpres?slideindex=3&amp;slidetitle=Presentación de PowerPoint"/>
            <a:extLst>
              <a:ext uri="{FF2B5EF4-FFF2-40B4-BE49-F238E27FC236}">
                <a16:creationId xmlns:a16="http://schemas.microsoft.com/office/drawing/2014/main" id="{8E25B3FC-1372-45FD-8FCA-95624DE9FAD2}"/>
              </a:ext>
            </a:extLst>
          </p:cNvPr>
          <p:cNvSpPr/>
          <p:nvPr/>
        </p:nvSpPr>
        <p:spPr>
          <a:xfrm>
            <a:off x="5256819" y="3887272"/>
            <a:ext cx="494064" cy="3047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09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6;p14">
            <a:extLst>
              <a:ext uri="{FF2B5EF4-FFF2-40B4-BE49-F238E27FC236}">
                <a16:creationId xmlns:a16="http://schemas.microsoft.com/office/drawing/2014/main" id="{CE94B26F-2CE9-4E7A-898C-A1F7343DD75F}"/>
              </a:ext>
            </a:extLst>
          </p:cNvPr>
          <p:cNvSpPr txBox="1">
            <a:spLocks/>
          </p:cNvSpPr>
          <p:nvPr/>
        </p:nvSpPr>
        <p:spPr>
          <a:xfrm>
            <a:off x="1755501" y="4300567"/>
            <a:ext cx="1761421" cy="775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16F8BE9-89EA-47F2-9A80-9241143D25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01" y="305436"/>
            <a:ext cx="9173492" cy="49803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D5D1A91-B9AB-46CB-99C0-AB6B769D5BA1}"/>
              </a:ext>
            </a:extLst>
          </p:cNvPr>
          <p:cNvSpPr/>
          <p:nvPr/>
        </p:nvSpPr>
        <p:spPr>
          <a:xfrm rot="16200000">
            <a:off x="-1541681" y="1981977"/>
            <a:ext cx="4713876" cy="1524001"/>
          </a:xfrm>
          <a:prstGeom prst="roundRect">
            <a:avLst/>
          </a:prstGeom>
          <a:solidFill>
            <a:schemeClr val="bg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8F55ADB-20DB-41C7-BC60-551851CB8262}"/>
              </a:ext>
            </a:extLst>
          </p:cNvPr>
          <p:cNvSpPr/>
          <p:nvPr/>
        </p:nvSpPr>
        <p:spPr>
          <a:xfrm>
            <a:off x="57311" y="35951"/>
            <a:ext cx="8913496" cy="7274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10BB615-E76A-4837-880E-8AA05607E775}"/>
              </a:ext>
            </a:extLst>
          </p:cNvPr>
          <p:cNvSpPr txBox="1"/>
          <p:nvPr/>
        </p:nvSpPr>
        <p:spPr>
          <a:xfrm>
            <a:off x="173193" y="159421"/>
            <a:ext cx="72813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500" dirty="0" smtClean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		PELICULAS</a:t>
            </a:r>
            <a:endParaRPr lang="es-AR" sz="2500" dirty="0"/>
          </a:p>
        </p:txBody>
      </p:sp>
      <p:sp>
        <p:nvSpPr>
          <p:cNvPr id="44" name="Google Shape;66;p14">
            <a:extLst>
              <a:ext uri="{FF2B5EF4-FFF2-40B4-BE49-F238E27FC236}">
                <a16:creationId xmlns:a16="http://schemas.microsoft.com/office/drawing/2014/main" id="{755CBB42-4CF6-4478-A3AF-E2917AA992D5}"/>
              </a:ext>
            </a:extLst>
          </p:cNvPr>
          <p:cNvSpPr txBox="1">
            <a:spLocks/>
          </p:cNvSpPr>
          <p:nvPr/>
        </p:nvSpPr>
        <p:spPr>
          <a:xfrm>
            <a:off x="5407157" y="844631"/>
            <a:ext cx="3546765" cy="908635"/>
          </a:xfrm>
          <a:prstGeom prst="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  <a:tint val="66000"/>
                  <a:satMod val="160000"/>
                </a:srgbClr>
              </a:gs>
              <a:gs pos="50000">
                <a:srgbClr val="FF99FF">
                  <a:shade val="30000"/>
                  <a:satMod val="115000"/>
                  <a:tint val="44500"/>
                  <a:satMod val="160000"/>
                </a:srgbClr>
              </a:gs>
              <a:gs pos="100000">
                <a:srgbClr val="FF99FF">
                  <a:shade val="30000"/>
                  <a:satMod val="115000"/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VE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DE </a:t>
            </a:r>
            <a:r>
              <a:rPr lang="es-VE" sz="16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PELICULAS</a:t>
            </a: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VE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XXX</a:t>
            </a:r>
          </a:p>
        </p:txBody>
      </p:sp>
      <p:graphicFrame>
        <p:nvGraphicFramePr>
          <p:cNvPr id="45" name="Gráfico 44">
            <a:extLst>
              <a:ext uri="{FF2B5EF4-FFF2-40B4-BE49-F238E27FC236}">
                <a16:creationId xmlns:a16="http://schemas.microsoft.com/office/drawing/2014/main" id="{FFB43DC1-5A25-49F9-857C-814506D0E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7512"/>
              </p:ext>
            </p:extLst>
          </p:nvPr>
        </p:nvGraphicFramePr>
        <p:xfrm>
          <a:off x="5460509" y="1906089"/>
          <a:ext cx="3546764" cy="22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Gráfico 45">
            <a:extLst>
              <a:ext uri="{FF2B5EF4-FFF2-40B4-BE49-F238E27FC236}">
                <a16:creationId xmlns:a16="http://schemas.microsoft.com/office/drawing/2014/main" id="{D5E6DE0D-1019-4B6F-B4B3-A0A2BEEEC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757883"/>
              </p:ext>
            </p:extLst>
          </p:nvPr>
        </p:nvGraphicFramePr>
        <p:xfrm>
          <a:off x="1704294" y="1906089"/>
          <a:ext cx="3702863" cy="22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4F3A1C4-B3C4-40F1-8C29-CF0817149316}"/>
              </a:ext>
            </a:extLst>
          </p:cNvPr>
          <p:cNvCxnSpPr>
            <a:cxnSpLocks/>
          </p:cNvCxnSpPr>
          <p:nvPr/>
        </p:nvCxnSpPr>
        <p:spPr>
          <a:xfrm flipV="1">
            <a:off x="5853100" y="4866093"/>
            <a:ext cx="280936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ángulo: esquinas redondeadas 1">
            <a:hlinkClick r:id="rId6" action="ppaction://hlinksldjump"/>
            <a:extLst>
              <a:ext uri="{FF2B5EF4-FFF2-40B4-BE49-F238E27FC236}">
                <a16:creationId xmlns:a16="http://schemas.microsoft.com/office/drawing/2014/main" id="{68160526-846B-4F50-BF3A-840BF9F7BB73}"/>
              </a:ext>
            </a:extLst>
          </p:cNvPr>
          <p:cNvSpPr/>
          <p:nvPr/>
        </p:nvSpPr>
        <p:spPr>
          <a:xfrm>
            <a:off x="109291" y="799730"/>
            <a:ext cx="1425064" cy="41476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GANANCIAS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207" y="47245"/>
            <a:ext cx="495300" cy="685800"/>
          </a:xfrm>
          <a:prstGeom prst="rect">
            <a:avLst/>
          </a:prstGeom>
        </p:spPr>
      </p:pic>
      <p:sp>
        <p:nvSpPr>
          <p:cNvPr id="56" name="Rectángulo: esquinas redondeadas 46">
            <a:hlinkClick r:id="rId8" action="ppaction://hlinksldjump"/>
            <a:extLst>
              <a:ext uri="{FF2B5EF4-FFF2-40B4-BE49-F238E27FC236}">
                <a16:creationId xmlns:a16="http://schemas.microsoft.com/office/drawing/2014/main" id="{2F8BAD77-17ED-4A3E-A7CB-EFE6FDB5215A}"/>
              </a:ext>
            </a:extLst>
          </p:cNvPr>
          <p:cNvSpPr/>
          <p:nvPr/>
        </p:nvSpPr>
        <p:spPr>
          <a:xfrm>
            <a:off x="98801" y="1269059"/>
            <a:ext cx="1425064" cy="4147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DIRECTORES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" name="Rectángulo: esquinas redondeadas 46">
            <a:hlinkClick r:id="rId8" action="ppaction://hlinksldjump"/>
            <a:extLst>
              <a:ext uri="{FF2B5EF4-FFF2-40B4-BE49-F238E27FC236}">
                <a16:creationId xmlns:a16="http://schemas.microsoft.com/office/drawing/2014/main" id="{2F8BAD77-17ED-4A3E-A7CB-EFE6FDB5215A}"/>
              </a:ext>
            </a:extLst>
          </p:cNvPr>
          <p:cNvSpPr/>
          <p:nvPr/>
        </p:nvSpPr>
        <p:spPr>
          <a:xfrm>
            <a:off x="98801" y="1739204"/>
            <a:ext cx="1425064" cy="4147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PERSONAJES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88311" y="3457679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0" y="3136440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TITULOS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9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88311" y="2295724"/>
            <a:ext cx="1411030" cy="648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79421" y="4271485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109291" y="2549398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53255" y="3958058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GÉNEROS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53256" y="2267707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FECHA DE ESTRENO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55501" y="1828800"/>
            <a:ext cx="3705008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5488163" y="1828800"/>
            <a:ext cx="3337785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62845" y="3089325"/>
            <a:ext cx="1435554" cy="648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79421" y="3958057"/>
            <a:ext cx="1435554" cy="6934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6;p14">
            <a:extLst>
              <a:ext uri="{FF2B5EF4-FFF2-40B4-BE49-F238E27FC236}">
                <a16:creationId xmlns:a16="http://schemas.microsoft.com/office/drawing/2014/main" id="{CE94B26F-2CE9-4E7A-898C-A1F7343DD75F}"/>
              </a:ext>
            </a:extLst>
          </p:cNvPr>
          <p:cNvSpPr txBox="1">
            <a:spLocks/>
          </p:cNvSpPr>
          <p:nvPr/>
        </p:nvSpPr>
        <p:spPr>
          <a:xfrm>
            <a:off x="1755501" y="4300567"/>
            <a:ext cx="1761421" cy="775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16F8BE9-89EA-47F2-9A80-9241143D25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0055" y="117951"/>
            <a:ext cx="9358747" cy="50255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D5D1A91-B9AB-46CB-99C0-AB6B769D5BA1}"/>
              </a:ext>
            </a:extLst>
          </p:cNvPr>
          <p:cNvSpPr/>
          <p:nvPr/>
        </p:nvSpPr>
        <p:spPr>
          <a:xfrm rot="16200000">
            <a:off x="-1581477" y="2009553"/>
            <a:ext cx="4781482" cy="1524001"/>
          </a:xfrm>
          <a:prstGeom prst="roundRect">
            <a:avLst/>
          </a:prstGeom>
          <a:solidFill>
            <a:schemeClr val="bg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8F55ADB-20DB-41C7-BC60-551851CB8262}"/>
              </a:ext>
            </a:extLst>
          </p:cNvPr>
          <p:cNvSpPr/>
          <p:nvPr/>
        </p:nvSpPr>
        <p:spPr>
          <a:xfrm>
            <a:off x="57310" y="35952"/>
            <a:ext cx="9086690" cy="7162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10BB615-E76A-4837-880E-8AA05607E775}"/>
              </a:ext>
            </a:extLst>
          </p:cNvPr>
          <p:cNvSpPr txBox="1"/>
          <p:nvPr/>
        </p:nvSpPr>
        <p:spPr>
          <a:xfrm>
            <a:off x="173193" y="159421"/>
            <a:ext cx="72813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500" dirty="0" smtClean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	</a:t>
            </a:r>
            <a:r>
              <a:rPr lang="es-419" sz="2500" dirty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419" sz="2500" dirty="0" smtClean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 GANANCIAS	</a:t>
            </a:r>
            <a:endParaRPr lang="es-AR" sz="2500" dirty="0"/>
          </a:p>
        </p:txBody>
      </p:sp>
      <p:graphicFrame>
        <p:nvGraphicFramePr>
          <p:cNvPr id="45" name="Gráfico 44">
            <a:extLst>
              <a:ext uri="{FF2B5EF4-FFF2-40B4-BE49-F238E27FC236}">
                <a16:creationId xmlns:a16="http://schemas.microsoft.com/office/drawing/2014/main" id="{FFB43DC1-5A25-49F9-857C-814506D0E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639967"/>
              </p:ext>
            </p:extLst>
          </p:nvPr>
        </p:nvGraphicFramePr>
        <p:xfrm>
          <a:off x="5433729" y="2955887"/>
          <a:ext cx="3772616" cy="200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Gráfico 45">
            <a:extLst>
              <a:ext uri="{FF2B5EF4-FFF2-40B4-BE49-F238E27FC236}">
                <a16:creationId xmlns:a16="http://schemas.microsoft.com/office/drawing/2014/main" id="{D5E6DE0D-1019-4B6F-B4B3-A0A2BEEEC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713464"/>
              </p:ext>
            </p:extLst>
          </p:nvPr>
        </p:nvGraphicFramePr>
        <p:xfrm>
          <a:off x="1812922" y="2968464"/>
          <a:ext cx="3726322" cy="2094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ángulo: esquinas redondeadas 1">
            <a:hlinkClick r:id="rId6" action="ppaction://hlinksldjump"/>
            <a:extLst>
              <a:ext uri="{FF2B5EF4-FFF2-40B4-BE49-F238E27FC236}">
                <a16:creationId xmlns:a16="http://schemas.microsoft.com/office/drawing/2014/main" id="{68160526-846B-4F50-BF3A-840BF9F7BB73}"/>
              </a:ext>
            </a:extLst>
          </p:cNvPr>
          <p:cNvSpPr/>
          <p:nvPr/>
        </p:nvSpPr>
        <p:spPr>
          <a:xfrm>
            <a:off x="109291" y="799730"/>
            <a:ext cx="1425064" cy="41476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PELICULAS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207" y="47245"/>
            <a:ext cx="495300" cy="685800"/>
          </a:xfrm>
          <a:prstGeom prst="rect">
            <a:avLst/>
          </a:prstGeom>
        </p:spPr>
      </p:pic>
      <p:sp>
        <p:nvSpPr>
          <p:cNvPr id="56" name="Rectángulo: esquinas redondeadas 46">
            <a:hlinkClick r:id="rId8" action="ppaction://hlinksldjump"/>
            <a:extLst>
              <a:ext uri="{FF2B5EF4-FFF2-40B4-BE49-F238E27FC236}">
                <a16:creationId xmlns:a16="http://schemas.microsoft.com/office/drawing/2014/main" id="{2F8BAD77-17ED-4A3E-A7CB-EFE6FDB5215A}"/>
              </a:ext>
            </a:extLst>
          </p:cNvPr>
          <p:cNvSpPr/>
          <p:nvPr/>
        </p:nvSpPr>
        <p:spPr>
          <a:xfrm>
            <a:off x="98801" y="1269059"/>
            <a:ext cx="1425064" cy="4147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DIRECTORES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" name="Rectángulo: esquinas redondeadas 46">
            <a:hlinkClick r:id="rId8" action="ppaction://hlinksldjump"/>
            <a:extLst>
              <a:ext uri="{FF2B5EF4-FFF2-40B4-BE49-F238E27FC236}">
                <a16:creationId xmlns:a16="http://schemas.microsoft.com/office/drawing/2014/main" id="{2F8BAD77-17ED-4A3E-A7CB-EFE6FDB5215A}"/>
              </a:ext>
            </a:extLst>
          </p:cNvPr>
          <p:cNvSpPr/>
          <p:nvPr/>
        </p:nvSpPr>
        <p:spPr>
          <a:xfrm>
            <a:off x="98801" y="1739204"/>
            <a:ext cx="1425064" cy="4147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PERSONAJES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109290" y="3254370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84991" y="2998217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TITULOS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9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88310" y="2295724"/>
            <a:ext cx="1440799" cy="648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93556" y="3960843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109291" y="2549398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88311" y="3695594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GÉNEROS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53256" y="2267707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FECHA DE ESTRENO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85332" y="2944418"/>
            <a:ext cx="3651717" cy="211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5437049" y="2944419"/>
            <a:ext cx="3679920" cy="211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98801" y="3647949"/>
            <a:ext cx="1435554" cy="6451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93556" y="2948851"/>
            <a:ext cx="1435554" cy="6934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103624" y="4386314"/>
            <a:ext cx="1414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PERSONAJES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87047" y="4661653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38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96500" y="4298715"/>
            <a:ext cx="1424418" cy="607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789809" y="864496"/>
            <a:ext cx="3670354" cy="202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FFB43DC1-5A25-49F9-857C-814506D0E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716496"/>
              </p:ext>
            </p:extLst>
          </p:nvPr>
        </p:nvGraphicFramePr>
        <p:xfrm>
          <a:off x="5481823" y="845411"/>
          <a:ext cx="3635147" cy="2045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2" name="Rectángulo 41"/>
          <p:cNvSpPr/>
          <p:nvPr/>
        </p:nvSpPr>
        <p:spPr>
          <a:xfrm>
            <a:off x="5466230" y="864496"/>
            <a:ext cx="3650739" cy="202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47" name="Gráfico 46">
                <a:extLst>
                  <a:ext uri="{FF2B5EF4-FFF2-40B4-BE49-F238E27FC236}">
                    <a16:creationId xmlns:a16="http://schemas.microsoft.com/office/drawing/2014/main" id="{FFB43DC1-5A25-49F9-857C-814506D0EEC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7213640"/>
                  </p:ext>
                </p:extLst>
              </p:nvPr>
            </p:nvGraphicFramePr>
            <p:xfrm>
              <a:off x="1812922" y="891939"/>
              <a:ext cx="3647241" cy="2106278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47" name="Gráfico 46">
                <a:extLst>
                  <a:ext uri="{FF2B5EF4-FFF2-40B4-BE49-F238E27FC236}">
                    <a16:creationId xmlns:a16="http://schemas.microsoft.com/office/drawing/2014/main" id="{FFB43DC1-5A25-49F9-857C-814506D0EE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2922" y="891939"/>
                <a:ext cx="3647241" cy="21062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30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6;p14">
            <a:extLst>
              <a:ext uri="{FF2B5EF4-FFF2-40B4-BE49-F238E27FC236}">
                <a16:creationId xmlns:a16="http://schemas.microsoft.com/office/drawing/2014/main" id="{CE94B26F-2CE9-4E7A-898C-A1F7343DD75F}"/>
              </a:ext>
            </a:extLst>
          </p:cNvPr>
          <p:cNvSpPr txBox="1">
            <a:spLocks/>
          </p:cNvSpPr>
          <p:nvPr/>
        </p:nvSpPr>
        <p:spPr>
          <a:xfrm>
            <a:off x="1755501" y="4300567"/>
            <a:ext cx="1761421" cy="775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16F8BE9-89EA-47F2-9A80-9241143D25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01" y="305436"/>
            <a:ext cx="9173492" cy="49803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D5D1A91-B9AB-46CB-99C0-AB6B769D5BA1}"/>
              </a:ext>
            </a:extLst>
          </p:cNvPr>
          <p:cNvSpPr/>
          <p:nvPr/>
        </p:nvSpPr>
        <p:spPr>
          <a:xfrm rot="16200000">
            <a:off x="-1541681" y="1981977"/>
            <a:ext cx="4713876" cy="1524001"/>
          </a:xfrm>
          <a:prstGeom prst="roundRect">
            <a:avLst/>
          </a:prstGeom>
          <a:solidFill>
            <a:schemeClr val="bg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8F55ADB-20DB-41C7-BC60-551851CB8262}"/>
              </a:ext>
            </a:extLst>
          </p:cNvPr>
          <p:cNvSpPr/>
          <p:nvPr/>
        </p:nvSpPr>
        <p:spPr>
          <a:xfrm>
            <a:off x="57311" y="35951"/>
            <a:ext cx="8913496" cy="7274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10BB615-E76A-4837-880E-8AA05607E775}"/>
              </a:ext>
            </a:extLst>
          </p:cNvPr>
          <p:cNvSpPr txBox="1"/>
          <p:nvPr/>
        </p:nvSpPr>
        <p:spPr>
          <a:xfrm>
            <a:off x="173193" y="159421"/>
            <a:ext cx="72813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500" dirty="0" smtClean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		</a:t>
            </a:r>
            <a:r>
              <a:rPr lang="es-419" sz="2500" dirty="0" smtClean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DIRECTORES</a:t>
            </a:r>
            <a:endParaRPr lang="es-AR" sz="2500" dirty="0"/>
          </a:p>
        </p:txBody>
      </p:sp>
      <p:sp>
        <p:nvSpPr>
          <p:cNvPr id="44" name="Google Shape;66;p14">
            <a:extLst>
              <a:ext uri="{FF2B5EF4-FFF2-40B4-BE49-F238E27FC236}">
                <a16:creationId xmlns:a16="http://schemas.microsoft.com/office/drawing/2014/main" id="{755CBB42-4CF6-4478-A3AF-E2917AA992D5}"/>
              </a:ext>
            </a:extLst>
          </p:cNvPr>
          <p:cNvSpPr txBox="1">
            <a:spLocks/>
          </p:cNvSpPr>
          <p:nvPr/>
        </p:nvSpPr>
        <p:spPr>
          <a:xfrm>
            <a:off x="5407157" y="844631"/>
            <a:ext cx="3546765" cy="908635"/>
          </a:xfrm>
          <a:prstGeom prst="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  <a:tint val="66000"/>
                  <a:satMod val="160000"/>
                </a:srgbClr>
              </a:gs>
              <a:gs pos="50000">
                <a:srgbClr val="FF99FF">
                  <a:shade val="30000"/>
                  <a:satMod val="115000"/>
                  <a:tint val="44500"/>
                  <a:satMod val="160000"/>
                </a:srgbClr>
              </a:gs>
              <a:gs pos="100000">
                <a:srgbClr val="FF99FF">
                  <a:shade val="30000"/>
                  <a:satMod val="115000"/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VE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DE </a:t>
            </a:r>
            <a:r>
              <a:rPr lang="es-VE" sz="16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PELICULAS</a:t>
            </a: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VE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XXX</a:t>
            </a:r>
          </a:p>
        </p:txBody>
      </p:sp>
      <p:graphicFrame>
        <p:nvGraphicFramePr>
          <p:cNvPr id="45" name="Gráfico 44">
            <a:extLst>
              <a:ext uri="{FF2B5EF4-FFF2-40B4-BE49-F238E27FC236}">
                <a16:creationId xmlns:a16="http://schemas.microsoft.com/office/drawing/2014/main" id="{FFB43DC1-5A25-49F9-857C-814506D0EEC7}"/>
              </a:ext>
            </a:extLst>
          </p:cNvPr>
          <p:cNvGraphicFramePr/>
          <p:nvPr>
            <p:extLst/>
          </p:nvPr>
        </p:nvGraphicFramePr>
        <p:xfrm>
          <a:off x="5460509" y="1906089"/>
          <a:ext cx="3546764" cy="22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Gráfico 45">
            <a:extLst>
              <a:ext uri="{FF2B5EF4-FFF2-40B4-BE49-F238E27FC236}">
                <a16:creationId xmlns:a16="http://schemas.microsoft.com/office/drawing/2014/main" id="{D5E6DE0D-1019-4B6F-B4B3-A0A2BEEEC2C4}"/>
              </a:ext>
            </a:extLst>
          </p:cNvPr>
          <p:cNvGraphicFramePr/>
          <p:nvPr>
            <p:extLst/>
          </p:nvPr>
        </p:nvGraphicFramePr>
        <p:xfrm>
          <a:off x="1704294" y="1906089"/>
          <a:ext cx="3702863" cy="22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4F3A1C4-B3C4-40F1-8C29-CF0817149316}"/>
              </a:ext>
            </a:extLst>
          </p:cNvPr>
          <p:cNvCxnSpPr>
            <a:cxnSpLocks/>
          </p:cNvCxnSpPr>
          <p:nvPr/>
        </p:nvCxnSpPr>
        <p:spPr>
          <a:xfrm flipV="1">
            <a:off x="5853100" y="4866093"/>
            <a:ext cx="280936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ángulo: esquinas redondeadas 1">
            <a:hlinkClick r:id="rId6" action="ppaction://hlinksldjump"/>
            <a:extLst>
              <a:ext uri="{FF2B5EF4-FFF2-40B4-BE49-F238E27FC236}">
                <a16:creationId xmlns:a16="http://schemas.microsoft.com/office/drawing/2014/main" id="{68160526-846B-4F50-BF3A-840BF9F7BB73}"/>
              </a:ext>
            </a:extLst>
          </p:cNvPr>
          <p:cNvSpPr/>
          <p:nvPr/>
        </p:nvSpPr>
        <p:spPr>
          <a:xfrm>
            <a:off x="109291" y="799730"/>
            <a:ext cx="1425064" cy="41476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PELICULAS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207" y="47245"/>
            <a:ext cx="495300" cy="685800"/>
          </a:xfrm>
          <a:prstGeom prst="rect">
            <a:avLst/>
          </a:prstGeom>
        </p:spPr>
      </p:pic>
      <p:sp>
        <p:nvSpPr>
          <p:cNvPr id="56" name="Rectángulo: esquinas redondeadas 46">
            <a:hlinkClick r:id="rId8" action="ppaction://hlinksldjump"/>
            <a:extLst>
              <a:ext uri="{FF2B5EF4-FFF2-40B4-BE49-F238E27FC236}">
                <a16:creationId xmlns:a16="http://schemas.microsoft.com/office/drawing/2014/main" id="{2F8BAD77-17ED-4A3E-A7CB-EFE6FDB5215A}"/>
              </a:ext>
            </a:extLst>
          </p:cNvPr>
          <p:cNvSpPr/>
          <p:nvPr/>
        </p:nvSpPr>
        <p:spPr>
          <a:xfrm>
            <a:off x="98801" y="1269059"/>
            <a:ext cx="1425064" cy="4147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GANANCIAS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" name="Rectángulo: esquinas redondeadas 46">
            <a:hlinkClick r:id="rId8" action="ppaction://hlinksldjump"/>
            <a:extLst>
              <a:ext uri="{FF2B5EF4-FFF2-40B4-BE49-F238E27FC236}">
                <a16:creationId xmlns:a16="http://schemas.microsoft.com/office/drawing/2014/main" id="{2F8BAD77-17ED-4A3E-A7CB-EFE6FDB5215A}"/>
              </a:ext>
            </a:extLst>
          </p:cNvPr>
          <p:cNvSpPr/>
          <p:nvPr/>
        </p:nvSpPr>
        <p:spPr>
          <a:xfrm>
            <a:off x="98801" y="1739204"/>
            <a:ext cx="1425064" cy="4147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PERSONAJES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88311" y="3457679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0" y="3136440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TITULOS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9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88311" y="2295724"/>
            <a:ext cx="1411030" cy="648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79421" y="4271485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109291" y="2549398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53255" y="3958058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GÉNEROS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53256" y="2267707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FECHA DE ESTRENO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55501" y="1828800"/>
            <a:ext cx="3705008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5488163" y="1828800"/>
            <a:ext cx="3337785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62845" y="3089325"/>
            <a:ext cx="1435554" cy="648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79421" y="3958057"/>
            <a:ext cx="1435554" cy="6934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6;p14">
            <a:extLst>
              <a:ext uri="{FF2B5EF4-FFF2-40B4-BE49-F238E27FC236}">
                <a16:creationId xmlns:a16="http://schemas.microsoft.com/office/drawing/2014/main" id="{CE94B26F-2CE9-4E7A-898C-A1F7343DD75F}"/>
              </a:ext>
            </a:extLst>
          </p:cNvPr>
          <p:cNvSpPr txBox="1">
            <a:spLocks/>
          </p:cNvSpPr>
          <p:nvPr/>
        </p:nvSpPr>
        <p:spPr>
          <a:xfrm>
            <a:off x="1755501" y="4300567"/>
            <a:ext cx="1761421" cy="775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16F8BE9-89EA-47F2-9A80-9241143D25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01" y="305436"/>
            <a:ext cx="9173492" cy="49803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D5D1A91-B9AB-46CB-99C0-AB6B769D5BA1}"/>
              </a:ext>
            </a:extLst>
          </p:cNvPr>
          <p:cNvSpPr/>
          <p:nvPr/>
        </p:nvSpPr>
        <p:spPr>
          <a:xfrm rot="16200000">
            <a:off x="-1541681" y="1981977"/>
            <a:ext cx="4713876" cy="1524001"/>
          </a:xfrm>
          <a:prstGeom prst="roundRect">
            <a:avLst/>
          </a:prstGeom>
          <a:solidFill>
            <a:schemeClr val="bg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8F55ADB-20DB-41C7-BC60-551851CB8262}"/>
              </a:ext>
            </a:extLst>
          </p:cNvPr>
          <p:cNvSpPr/>
          <p:nvPr/>
        </p:nvSpPr>
        <p:spPr>
          <a:xfrm>
            <a:off x="57311" y="35951"/>
            <a:ext cx="8913496" cy="7274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10BB615-E76A-4837-880E-8AA05607E775}"/>
              </a:ext>
            </a:extLst>
          </p:cNvPr>
          <p:cNvSpPr txBox="1"/>
          <p:nvPr/>
        </p:nvSpPr>
        <p:spPr>
          <a:xfrm>
            <a:off x="173193" y="159421"/>
            <a:ext cx="72813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500" dirty="0" smtClean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		</a:t>
            </a:r>
            <a:r>
              <a:rPr lang="es-419" sz="2500" dirty="0" smtClean="0">
                <a:solidFill>
                  <a:schemeClr val="l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PERSONAJES</a:t>
            </a:r>
            <a:endParaRPr lang="es-AR" sz="2500" dirty="0"/>
          </a:p>
        </p:txBody>
      </p:sp>
      <p:sp>
        <p:nvSpPr>
          <p:cNvPr id="44" name="Google Shape;66;p14">
            <a:extLst>
              <a:ext uri="{FF2B5EF4-FFF2-40B4-BE49-F238E27FC236}">
                <a16:creationId xmlns:a16="http://schemas.microsoft.com/office/drawing/2014/main" id="{755CBB42-4CF6-4478-A3AF-E2917AA992D5}"/>
              </a:ext>
            </a:extLst>
          </p:cNvPr>
          <p:cNvSpPr txBox="1">
            <a:spLocks/>
          </p:cNvSpPr>
          <p:nvPr/>
        </p:nvSpPr>
        <p:spPr>
          <a:xfrm>
            <a:off x="5407157" y="844631"/>
            <a:ext cx="3546765" cy="908635"/>
          </a:xfrm>
          <a:prstGeom prst="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  <a:tint val="66000"/>
                  <a:satMod val="160000"/>
                </a:srgbClr>
              </a:gs>
              <a:gs pos="50000">
                <a:srgbClr val="FF99FF">
                  <a:shade val="30000"/>
                  <a:satMod val="115000"/>
                  <a:tint val="44500"/>
                  <a:satMod val="160000"/>
                </a:srgbClr>
              </a:gs>
              <a:gs pos="100000">
                <a:srgbClr val="FF99FF">
                  <a:shade val="30000"/>
                  <a:satMod val="115000"/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VE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DE </a:t>
            </a:r>
            <a:r>
              <a:rPr lang="es-VE" sz="16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PELICULAS</a:t>
            </a: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s-VE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XXX</a:t>
            </a:r>
          </a:p>
        </p:txBody>
      </p:sp>
      <p:graphicFrame>
        <p:nvGraphicFramePr>
          <p:cNvPr id="45" name="Gráfico 44">
            <a:extLst>
              <a:ext uri="{FF2B5EF4-FFF2-40B4-BE49-F238E27FC236}">
                <a16:creationId xmlns:a16="http://schemas.microsoft.com/office/drawing/2014/main" id="{FFB43DC1-5A25-49F9-857C-814506D0EEC7}"/>
              </a:ext>
            </a:extLst>
          </p:cNvPr>
          <p:cNvGraphicFramePr/>
          <p:nvPr>
            <p:extLst/>
          </p:nvPr>
        </p:nvGraphicFramePr>
        <p:xfrm>
          <a:off x="5460509" y="1906089"/>
          <a:ext cx="3546764" cy="22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Gráfico 45">
            <a:extLst>
              <a:ext uri="{FF2B5EF4-FFF2-40B4-BE49-F238E27FC236}">
                <a16:creationId xmlns:a16="http://schemas.microsoft.com/office/drawing/2014/main" id="{D5E6DE0D-1019-4B6F-B4B3-A0A2BEEEC2C4}"/>
              </a:ext>
            </a:extLst>
          </p:cNvPr>
          <p:cNvGraphicFramePr/>
          <p:nvPr>
            <p:extLst/>
          </p:nvPr>
        </p:nvGraphicFramePr>
        <p:xfrm>
          <a:off x="1704294" y="1906089"/>
          <a:ext cx="3702863" cy="22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4F3A1C4-B3C4-40F1-8C29-CF0817149316}"/>
              </a:ext>
            </a:extLst>
          </p:cNvPr>
          <p:cNvCxnSpPr>
            <a:cxnSpLocks/>
          </p:cNvCxnSpPr>
          <p:nvPr/>
        </p:nvCxnSpPr>
        <p:spPr>
          <a:xfrm flipV="1">
            <a:off x="5853100" y="4866093"/>
            <a:ext cx="280936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ángulo: esquinas redondeadas 1">
            <a:hlinkClick r:id="rId6" action="ppaction://hlinksldjump"/>
            <a:extLst>
              <a:ext uri="{FF2B5EF4-FFF2-40B4-BE49-F238E27FC236}">
                <a16:creationId xmlns:a16="http://schemas.microsoft.com/office/drawing/2014/main" id="{68160526-846B-4F50-BF3A-840BF9F7BB73}"/>
              </a:ext>
            </a:extLst>
          </p:cNvPr>
          <p:cNvSpPr/>
          <p:nvPr/>
        </p:nvSpPr>
        <p:spPr>
          <a:xfrm>
            <a:off x="109291" y="799730"/>
            <a:ext cx="1425064" cy="41476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PELICULAS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207" y="47245"/>
            <a:ext cx="495300" cy="685800"/>
          </a:xfrm>
          <a:prstGeom prst="rect">
            <a:avLst/>
          </a:prstGeom>
        </p:spPr>
      </p:pic>
      <p:sp>
        <p:nvSpPr>
          <p:cNvPr id="56" name="Rectángulo: esquinas redondeadas 46">
            <a:hlinkClick r:id="rId8" action="ppaction://hlinksldjump"/>
            <a:extLst>
              <a:ext uri="{FF2B5EF4-FFF2-40B4-BE49-F238E27FC236}">
                <a16:creationId xmlns:a16="http://schemas.microsoft.com/office/drawing/2014/main" id="{2F8BAD77-17ED-4A3E-A7CB-EFE6FDB5215A}"/>
              </a:ext>
            </a:extLst>
          </p:cNvPr>
          <p:cNvSpPr/>
          <p:nvPr/>
        </p:nvSpPr>
        <p:spPr>
          <a:xfrm>
            <a:off x="98801" y="1269059"/>
            <a:ext cx="1425064" cy="4147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GANANCIAS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" name="Rectángulo: esquinas redondeadas 46">
            <a:hlinkClick r:id="rId8" action="ppaction://hlinksldjump"/>
            <a:extLst>
              <a:ext uri="{FF2B5EF4-FFF2-40B4-BE49-F238E27FC236}">
                <a16:creationId xmlns:a16="http://schemas.microsoft.com/office/drawing/2014/main" id="{2F8BAD77-17ED-4A3E-A7CB-EFE6FDB5215A}"/>
              </a:ext>
            </a:extLst>
          </p:cNvPr>
          <p:cNvSpPr/>
          <p:nvPr/>
        </p:nvSpPr>
        <p:spPr>
          <a:xfrm>
            <a:off x="98801" y="1739204"/>
            <a:ext cx="1425064" cy="4147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DIRECTORES</a:t>
            </a:r>
            <a:endParaRPr lang="es-A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88311" y="3457679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0" y="3136440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TITULOS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19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88311" y="2295724"/>
            <a:ext cx="1411030" cy="648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79421" y="4271485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833DA6B-FCCB-49C7-8D9A-05AF0680CB71}"/>
              </a:ext>
            </a:extLst>
          </p:cNvPr>
          <p:cNvSpPr txBox="1"/>
          <p:nvPr/>
        </p:nvSpPr>
        <p:spPr>
          <a:xfrm>
            <a:off x="109291" y="2549398"/>
            <a:ext cx="1111703" cy="2462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/>
            </a:lvl1pPr>
          </a:lstStyle>
          <a:p>
            <a:r>
              <a:rPr lang="es-VE" sz="1000" dirty="0">
                <a:solidFill>
                  <a:schemeClr val="bg1"/>
                </a:solidFill>
              </a:rPr>
              <a:t>Todas              ˅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53255" y="3958058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GÉNEROS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3DE01F-1075-4B98-A818-962EEC3B5DF5}"/>
              </a:ext>
            </a:extLst>
          </p:cNvPr>
          <p:cNvSpPr txBox="1"/>
          <p:nvPr/>
        </p:nvSpPr>
        <p:spPr>
          <a:xfrm>
            <a:off x="53256" y="2267707"/>
            <a:ext cx="1863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s-VE" dirty="0" smtClean="0">
                <a:solidFill>
                  <a:schemeClr val="bg1"/>
                </a:solidFill>
              </a:rPr>
              <a:t>FECHA DE ESTRENO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55501" y="1828800"/>
            <a:ext cx="3705008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5488163" y="1828800"/>
            <a:ext cx="3337785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62845" y="3089325"/>
            <a:ext cx="1435554" cy="648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Google Shape;66;p14">
            <a:extLst>
              <a:ext uri="{FF2B5EF4-FFF2-40B4-BE49-F238E27FC236}">
                <a16:creationId xmlns:a16="http://schemas.microsoft.com/office/drawing/2014/main" id="{58DF71D8-2506-40E3-BFF4-246DDB92580A}"/>
              </a:ext>
            </a:extLst>
          </p:cNvPr>
          <p:cNvSpPr txBox="1">
            <a:spLocks/>
          </p:cNvSpPr>
          <p:nvPr/>
        </p:nvSpPr>
        <p:spPr>
          <a:xfrm>
            <a:off x="79421" y="3958057"/>
            <a:ext cx="1435554" cy="6934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s-VE" sz="1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193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111</Words>
  <Application>Microsoft Office PowerPoint</Application>
  <PresentationFormat>Presentación en pantalla (16:9)</PresentationFormat>
  <Paragraphs>62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Segoe UI Semibold</vt:lpstr>
      <vt:lpstr>Source Sans Pro</vt:lpstr>
      <vt:lpstr>Raleway</vt:lpstr>
      <vt:lpstr>Plum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VIOLENCIA DE GÉNERO</dc:title>
  <dc:creator>Daniel</dc:creator>
  <cp:lastModifiedBy>W10-PC</cp:lastModifiedBy>
  <cp:revision>47</cp:revision>
  <dcterms:modified xsi:type="dcterms:W3CDTF">2022-03-20T14:01:51Z</dcterms:modified>
</cp:coreProperties>
</file>