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Cada camada podrá completar el nombre del especialista cuando esté definido.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WORKSHOP BASE DE DATOS</a:t>
            </a:r>
            <a:endParaRPr b="0" i="1" sz="3600" u="none" cap="none" strike="noStrike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AR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09. </a:t>
            </a:r>
            <a:r>
              <a:rPr b="0" i="0" lang="es-AR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 Analytics </a:t>
            </a:r>
            <a:endParaRPr b="0" i="0" sz="1400" u="none" cap="none" strike="noStrike"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629375" y="319825"/>
            <a:ext cx="6068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ENTIDAD RELACIÓN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83275" y="4298913"/>
            <a:ext cx="83697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s-AR" sz="14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</a:t>
            </a:r>
            <a:r>
              <a:rPr b="0" i="1" lang="es-AR" sz="14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Las tablas en el diagrama sólo presentan los campos claves (PK Y FK) para identificar las relaciones. El detalle de cada tabla debe obtenerse desde el sistema de gestión de base de datos. </a:t>
            </a:r>
            <a:endParaRPr b="0" i="1" sz="14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1" sz="19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093" y="803487"/>
            <a:ext cx="6203577" cy="345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1537950" y="2456913"/>
            <a:ext cx="60681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DE NEGOCIO: </a:t>
            </a:r>
            <a:endParaRPr b="0" i="1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 OPERATIVO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9087" y="1191087"/>
            <a:ext cx="1265824" cy="126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447330" y="1138516"/>
            <a:ext cx="8414100" cy="32125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Arial"/>
              <a:buAutoNum type="arabicPeriod"/>
            </a:pP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Análisis de docentes por camada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Arial"/>
              <a:buChar char="-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Número de documento, nombre de docente y camada para identificar la camada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 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 la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 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según el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 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 la 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camada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Arial"/>
              <a:buChar char="-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Número de documento, nombre de docente y camada para identificar la camada con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fecha de ingreso 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 2021. </a:t>
            </a:r>
            <a:endParaRPr/>
          </a:p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Arial"/>
              <a:buChar char="-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Agregar un campo indicador que informe cuales son los registros ”mayor o menor” y los que son “Mayo 2021” y ordenar el listado de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 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por camada.</a:t>
            </a:r>
            <a:endParaRPr/>
          </a:p>
          <a:p>
            <a:pPr indent="0" lvl="0" marL="1270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s-AR" sz="12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para el ejercicio 1, los dos análisis deben encontrarse en el mismo reporte. Identificar si es necesario unificar o reunir la consulta SQL.</a:t>
            </a:r>
            <a:endParaRPr b="0" i="0" sz="13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0175" y="0"/>
            <a:ext cx="733825" cy="7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629375" y="319825"/>
            <a:ext cx="6068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Indicadores para nivel operativo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474225" y="966300"/>
            <a:ext cx="84141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Arial"/>
              <a:buAutoNum type="arabicPeriod" startAt="2"/>
            </a:pP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Análisis diario de estudiantes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/>
          </a:p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Helvetica Neue"/>
              <a:buChar char="-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Por medio de la fecha de ingreso de los estudiantes identificar: cantidad total de estudiantes.</a:t>
            </a:r>
            <a:endParaRPr/>
          </a:p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Helvetica Neue"/>
              <a:buChar char="-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Mostrar los periodos de tiempo separados por año, mes y día, y presentar la información ordenada por la fecha que mas ingresaron estudiantes.</a:t>
            </a:r>
            <a:endParaRPr b="1" i="1" sz="12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Helvetica Neue"/>
              <a:buNone/>
            </a:pPr>
            <a:r>
              <a:t/>
            </a:r>
            <a:endParaRPr b="1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Arial"/>
              <a:buAutoNum type="arabicPeriod" startAt="3"/>
            </a:pP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Análisis de encargados con mas docentes a cargo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Helvetica Neue"/>
              <a:buChar char="-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Identificar el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top 10 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 los encargados que tiene más docentes a cargo, filtrar solo los que tienen a cargo docentes. </a:t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Helvetica Neue"/>
              <a:buChar char="-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Ordenar de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para poder tener el listado correctamente.</a:t>
            </a:r>
            <a:endParaRPr/>
          </a:p>
          <a:p>
            <a:pPr indent="0" lvl="0" marL="1270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629375" y="319825"/>
            <a:ext cx="6068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Indicadores para nivel operativo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0175" y="0"/>
            <a:ext cx="733825" cy="7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474225" y="966300"/>
            <a:ext cx="8414100" cy="3354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699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Arial"/>
              <a:buAutoNum type="arabicPeriod" startAt="4"/>
            </a:pP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Análisis de profesiones con mas estudiantes: </a:t>
            </a:r>
            <a:endParaRPr/>
          </a:p>
          <a:p>
            <a:pPr indent="-285750" lvl="1" marL="86995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Arial"/>
              <a:buChar char="-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Identificar la profesión y la cantidad de estudiantes que ejercen, mostrar el listado solo de las profesiones que tienen mas de 5 estudiantes.</a:t>
            </a:r>
            <a:endParaRPr/>
          </a:p>
          <a:p>
            <a:pPr indent="-285750" lvl="1" marL="86995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Arial"/>
              <a:buChar char="-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Ordenar de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por la profesión que tenga mas estudiantes.</a:t>
            </a:r>
            <a:endParaRPr b="1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699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Arial"/>
              <a:buAutoNum type="arabicPeriod" startAt="4"/>
            </a:pP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Análisis de estudiantes por área de educación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/>
          </a:p>
          <a:p>
            <a:pPr indent="-285750" lvl="0" marL="41275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Arial"/>
              <a:buChar char="-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Identificar: nombre del área, si la asignatura es carrera o curso , a qué jornada pertenece, cantidad de estudiantes y monto total del costo de la asignatura. </a:t>
            </a:r>
            <a:endParaRPr/>
          </a:p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Helvetica Neue"/>
              <a:buChar char="-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Ordenar el informe de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por monto de costos total tener en cuenta los docentes que no tienen asignaturas ni estudiantes asignados, también sumarlos.</a:t>
            </a:r>
            <a:endParaRPr/>
          </a:p>
          <a:p>
            <a:pPr indent="0" lvl="0" marL="1270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1" marL="86995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629375" y="319825"/>
            <a:ext cx="6068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Indicadores para nivel operativo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0175" y="0"/>
            <a:ext cx="733825" cy="7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806824" y="-60960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AR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AR" sz="6000" u="none" cap="none" strike="noStrike">
                <a:solidFill>
                  <a:srgbClr val="E0FF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AR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9087" y="1191075"/>
            <a:ext cx="1265825" cy="12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/>
        </p:nvSpPr>
        <p:spPr>
          <a:xfrm>
            <a:off x="1537950" y="2456913"/>
            <a:ext cx="60681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DE NEGOCIO:</a:t>
            </a:r>
            <a:endParaRPr b="0" i="1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 TÁCTICO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282025" y="966300"/>
            <a:ext cx="8606400" cy="4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73075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50"/>
              <a:buFont typeface="Arial"/>
              <a:buAutoNum type="arabicPeriod"/>
            </a:pPr>
            <a:r>
              <a:rPr b="1" i="0" lang="es-AR" sz="155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Análisis mensual de estudiantes por área:</a:t>
            </a:r>
            <a:r>
              <a:rPr b="0" i="0" lang="es-AR" sz="155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55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7025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50"/>
              <a:buFont typeface="Helvetica Neue"/>
              <a:buChar char="-"/>
            </a:pPr>
            <a:r>
              <a:rPr b="0" i="0" lang="es-AR" sz="155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Identificar para cada área: el año y el mes (concatenados en formato YYYYMM), cantidad de estudiantes y monto total de las asignaturas. </a:t>
            </a:r>
            <a:endParaRPr b="0" i="0" sz="155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7025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50"/>
              <a:buFont typeface="Helvetica Neue"/>
              <a:buChar char="-"/>
            </a:pPr>
            <a:r>
              <a:rPr b="0" i="0" lang="es-AR" sz="155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Ordenar por mes del más actual al más antiguo y por cantidad de clientes de </a:t>
            </a:r>
            <a:r>
              <a:rPr b="1" i="0" lang="es-AR" sz="155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</a:t>
            </a:r>
            <a:r>
              <a:rPr b="0" i="0" lang="es-AR" sz="155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b="1" i="0" lang="es-AR" sz="155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b="0" i="0" lang="es-AR" sz="155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55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73075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50"/>
              <a:buFont typeface="Arial"/>
              <a:buAutoNum type="arabicPeriod" startAt="2"/>
            </a:pPr>
            <a:r>
              <a:rPr b="1" i="0" lang="es-AR" sz="155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Análisis encargado tutores jornada noche:</a:t>
            </a:r>
            <a:r>
              <a:rPr b="0" i="0" lang="es-AR" sz="155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55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7025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50"/>
              <a:buFont typeface="Helvetica Neue"/>
              <a:buChar char="-"/>
            </a:pPr>
            <a:r>
              <a:rPr b="0" i="0" lang="es-AR" sz="155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Identificar el nombre del encargado, el documento, el numero de la camada(solo el numero) y la fecha de ingreso del tutor. Ordenar por camada de forma </a:t>
            </a:r>
            <a:r>
              <a:rPr b="1" i="0" lang="es-AR" sz="155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</a:t>
            </a:r>
            <a:r>
              <a:rPr b="0" i="0" lang="es-AR" sz="155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b="1" i="0" lang="es-AR" sz="155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b="0" i="0" lang="es-AR" sz="155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473075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50"/>
              <a:buFont typeface="Arial"/>
              <a:buAutoNum type="arabicPeriod" startAt="3"/>
            </a:pPr>
            <a:r>
              <a:rPr b="1" i="0" lang="es-AR" sz="155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Análisis asignaturas sin docentes o tutores:</a:t>
            </a:r>
            <a:r>
              <a:rPr b="0" i="0" lang="es-AR" sz="155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327025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50"/>
              <a:buFont typeface="Helvetica Neue"/>
              <a:buChar char="-"/>
            </a:pPr>
            <a:r>
              <a:rPr b="0" i="0" lang="es-AR" sz="155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Identificar el tipo de asignatura, la jornada, la cantidad de áreas únicas y la cantidad total de asignaturas que no tienen asignadas docentes o tutores.</a:t>
            </a:r>
            <a:endParaRPr b="0" i="0" sz="155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7025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50"/>
              <a:buFont typeface="Helvetica Neue"/>
              <a:buChar char="-"/>
            </a:pPr>
            <a:r>
              <a:rPr b="0" i="0" lang="es-AR" sz="155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Ordenar por tipo de forma </a:t>
            </a:r>
            <a:r>
              <a:rPr b="1" i="0" lang="es-AR" sz="155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descendente</a:t>
            </a:r>
            <a:r>
              <a:rPr b="0" i="0" lang="es-AR" sz="155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b="0" i="0" sz="155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629375" y="243625"/>
            <a:ext cx="6068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Indicadores para nivel táctico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0175" y="0"/>
            <a:ext cx="733825" cy="7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288750" y="971500"/>
            <a:ext cx="8414100" cy="4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50"/>
              <a:buFont typeface="Arial"/>
              <a:buAutoNum type="arabicPeriod" startAt="4"/>
            </a:pPr>
            <a:r>
              <a:rPr b="1" i="0" lang="es-AR" sz="155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Análisis asignaturas mayor al promedio:</a:t>
            </a:r>
            <a:r>
              <a:rPr b="0" i="0" lang="es-AR" sz="155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55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7025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50"/>
              <a:buFont typeface="Helvetica Neue"/>
              <a:buChar char="-"/>
            </a:pPr>
            <a:r>
              <a:rPr b="0" i="0" lang="es-AR" sz="155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Identificar el nombre de la asignatura, el costo de la asignatura y el promedio del costo de las asignaturas por área. </a:t>
            </a:r>
            <a:endParaRPr b="0" i="0" sz="155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7025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50"/>
              <a:buFont typeface="Helvetica Neue"/>
              <a:buChar char="-"/>
            </a:pPr>
            <a:r>
              <a:rPr b="0" i="0" lang="es-AR" sz="155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vez obtenido el dato, del promedio se debe visualizar solo las carreras que se encuentran por encima del promedio. </a:t>
            </a:r>
            <a:endParaRPr b="1" i="0" sz="155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73075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50"/>
              <a:buFont typeface="Arial"/>
              <a:buAutoNum type="arabicPeriod" startAt="5"/>
            </a:pPr>
            <a:r>
              <a:rPr b="1" i="0" lang="es-AR" sz="155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Análisis aumento de salario docentes: </a:t>
            </a:r>
            <a:endParaRPr b="1" i="0" sz="155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7025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50"/>
              <a:buFont typeface="Helvetica Neue"/>
              <a:buChar char="-"/>
            </a:pPr>
            <a:r>
              <a:rPr b="0" i="0" lang="es-AR" sz="155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Identificar el nombre, documento, el área, la asignatura y el aumento del salario del docente, este ultimo calcularlo sacándole un porcentaje al costo de la asignatura, todos las áreas tienen un porcentaje distinto, Marketing-17%, Diseño-20%, Programacion-23%, Producto-13%, Data-15%, Herramientas 8%</a:t>
            </a:r>
            <a:endParaRPr b="0" i="0" sz="155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AR" sz="115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 para el ejercicio 5, los dos indicadores deben encontrarse en el mismo reporte, identificar si es necesario unificar o reunir la consulta SQL.</a:t>
            </a:r>
            <a:endParaRPr b="0" i="0" sz="115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629375" y="243625"/>
            <a:ext cx="6068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Indicadores para nivel táctico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0175" y="0"/>
            <a:ext cx="733825" cy="7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0575" y="40930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998988" y="1720725"/>
            <a:ext cx="714600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AR" sz="3000" u="none" cap="none" strike="noStrike">
                <a:solidFill>
                  <a:srgbClr val="EEFF41"/>
                </a:solidFill>
                <a:latin typeface="Arial"/>
                <a:ea typeface="Arial"/>
                <a:cs typeface="Arial"/>
                <a:sym typeface="Arial"/>
              </a:rPr>
              <a:t>¡PARA RECORDAR!</a:t>
            </a:r>
            <a:endParaRPr b="0" i="1" sz="2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1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AR" sz="2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viene la primera entrega intermedia del Proyecto Final. </a:t>
            </a:r>
            <a:endParaRPr b="0" i="0" sz="2500" u="none" cap="none" strike="noStrike">
              <a:solidFill>
                <a:srgbClr val="E8E7E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3972375" y="11939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Implementar los conocimientos adquiridos durante el módulo de base de datos.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Identificar el modelo relacional de una base de datos.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Desarrollar consultas SQL.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387150" y="1168000"/>
            <a:ext cx="8369700" cy="3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b="0" i="0" lang="es-A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la clase número 11 realizarán la primera entrega del Proyecto Final. Por ese motivo, les sugerimos corroborar con sus equipos que estén al día con los desafíos. 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b="0" i="0" lang="es-A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particular, vayan definiendo la base de datos (archivo plano) y la documentación correspondiente.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A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Todos los detalles de la entrega serán explicados en la clase 11.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629375" y="319825"/>
            <a:ext cx="6068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parcial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0575" y="40930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998988" y="1720725"/>
            <a:ext cx="714600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AR" sz="3000" u="none" cap="none" strike="noStrike">
                <a:solidFill>
                  <a:srgbClr val="EEFF41"/>
                </a:solidFill>
                <a:latin typeface="Arial"/>
                <a:ea typeface="Arial"/>
                <a:cs typeface="Arial"/>
                <a:sym typeface="Arial"/>
              </a:rPr>
              <a:t>¡PRÓXIMA CLASE!</a:t>
            </a:r>
            <a:endParaRPr b="0" i="1" sz="2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1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AR" sz="2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¡Especialista en bases de datos! </a:t>
            </a:r>
            <a:endParaRPr b="0" i="0" sz="2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AR" sz="2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Nos contará la importancia que tienen las bases de datos en las organizaciones. </a:t>
            </a:r>
            <a:endParaRPr b="0" i="0" sz="2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AR" sz="4000" u="none" cap="none" strike="noStrike">
                <a:solidFill>
                  <a:srgbClr val="E0FF00"/>
                </a:solidFill>
                <a:latin typeface="Arial"/>
                <a:ea typeface="Arial"/>
                <a:cs typeface="Arial"/>
                <a:sym typeface="Arial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iger Face on Apple iOS 12.2" id="236" name="Google Shape;23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/>
        </p:nvSpPr>
        <p:spPr>
          <a:xfrm>
            <a:off x="1956450" y="1856100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AR" sz="4800" u="none" cap="none" strike="noStrike">
                <a:solidFill>
                  <a:srgbClr val="E0FF00"/>
                </a:solidFill>
                <a:latin typeface="Arial"/>
                <a:ea typeface="Arial"/>
                <a:cs typeface="Arial"/>
                <a:sym typeface="Arial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E0FF00"/>
                </a:solidFill>
                <a:latin typeface="Arial"/>
                <a:ea typeface="Arial"/>
                <a:cs typeface="Arial"/>
                <a:sym typeface="Arial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zzy on Apple iOS 12.2" id="247" name="Google Shape;24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2187450" y="20772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E0FF00"/>
                </a:solidFill>
                <a:latin typeface="Arial"/>
                <a:ea typeface="Arial"/>
                <a:cs typeface="Arial"/>
                <a:sym typeface="Arial"/>
              </a:rPr>
              <a:t>CASO PRÁCTICO</a:t>
            </a:r>
            <a:endParaRPr b="0" i="1" sz="3600" u="none" cap="none" strike="noStrik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endParaRPr b="0" i="1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444625" y="846725"/>
            <a:ext cx="84141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Una empresa llamada </a:t>
            </a:r>
            <a:r>
              <a:rPr b="0" i="1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Coderhouse 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 una plataforma de comunidad educativa que conecta personas que buscan aprender de manera online. La misma cuenta con una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base de datos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en SQL server, administrada por medio del SGBD management studio. </a:t>
            </a:r>
            <a:endParaRPr b="0" i="0" sz="16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organización tiene planificado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generar reportes automáticos en Power BI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para el cuarto trimestre del próximo año, por lo que actualmente los informes son el resultado de consultas SQL, que luego guardan en archivos de excel y arman tablas dinámicas. </a:t>
            </a:r>
            <a:endParaRPr b="0" i="0" sz="16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Para este trimestre la empresa tiene como objetivo iniciar el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desarrollo de consultas SQL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con nuevos indicadores para el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departamento de ventas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Las queries serán la fuente de los reportes automáticos. Además, esta etapa servirá para garantizar la calidad de los datos que se utilizaran en Power BI. </a:t>
            </a:r>
            <a:endParaRPr b="0" i="0" sz="10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29375" y="319825"/>
            <a:ext cx="6068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Coderhouse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444625" y="1074325"/>
            <a:ext cx="8414100" cy="3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empresa actualmente cuenta con 164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asignaturas 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 educación, distribuidas en 6 áreas Diseño, Marketing, Programación, Producto, Data, y Herramientas.</a:t>
            </a:r>
            <a:endParaRPr/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cantidad 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estudiantes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que tiene por área va desde 71 hasta 1000 en total, entre los cuales se encuentran los que estudiantes que hacen una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carrera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 un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curso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6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Los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informes 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que se planean generar deben poder implementarse a nivel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operativo 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 a nivel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Táctico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Deben responder dudas puntuales de los líderes de equipo para obtener información que debe ser provista a los analistas de ventas y también a los gerentes de ventas y de operaciones. </a:t>
            </a:r>
            <a:endParaRPr b="0" i="0" sz="16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629375" y="319825"/>
            <a:ext cx="6068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Organización de la empresa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A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CONSIGNAS</a:t>
            </a:r>
            <a:endParaRPr b="0" i="1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629375" y="319825"/>
            <a:ext cx="6068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DINÁMICA DE TRABAJO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74225" y="966300"/>
            <a:ext cx="83697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Esta clase propone poner en práctica lo aprendido durante el módulo y elevar el nivel de conocimiento y experiencia en el tema.</a:t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Para cumplir con el objetivo, les proponemos una dinámica en la cual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combinemos trabajo individual 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explicaciones y correcciones colectivas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Por cada consigna:</a:t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Helvetica Neue"/>
              <a:buAutoNum type="arabicPeriod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profesor explicará y dará las orientaciones necesarias para su realización.</a:t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Helvetica Neue"/>
              <a:buAutoNum type="arabicPeriod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Tendrán unos minutos para resolverla. Durante este tiempo, contarán con la colaboración de sus tutores para evacuar dudas.</a:t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Helvetica Neue"/>
              <a:buAutoNum type="arabicPeriod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profesor hará la corrección y puesta en común. </a:t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Helvetica Neue"/>
              <a:buAutoNum type="arabicPeriod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Avanzaremos hacia la siguiente consigna. </a:t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629375" y="319825"/>
            <a:ext cx="6068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CONSIGNAS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474225" y="966300"/>
            <a:ext cx="83697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tiempo propuesto para la actividad es de 75 minutos. </a:t>
            </a:r>
            <a:endParaRPr b="0" i="1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Helvetica Neue"/>
              <a:buAutoNum type="arabicPeriod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 base en el diagrama de entidad relación presentado (siguiente slide), identificar las relaciones de las tablas para hacer un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relevamiento del modelo de negocios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Helvetica Neue"/>
              <a:buAutoNum type="arabicPeriod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Desarrollar la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consulta SQL 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por cada análisis de negocio presentado (siguientes slides), renombrando todos los campos que se utilicen en el select.</a:t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Arial"/>
              <a:buChar char="-"/>
            </a:pP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Implementar las </a:t>
            </a: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sentencias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que sean necesarias en cada caso: where, group by, having, join, union, etc.</a:t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Arial"/>
              <a:buChar char="-"/>
            </a:pPr>
            <a:r>
              <a:rPr b="1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Documentar con comentarios </a:t>
            </a:r>
            <a:r>
              <a:rPr b="0" i="0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cada consulta indicando el proceso implementado, ejemplo: </a:t>
            </a:r>
            <a:r>
              <a:rPr b="0" i="1" lang="es-AR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“esta subconsulta brinda el id de cliente que más compras realizó”.</a:t>
            </a:r>
            <a:endParaRPr b="0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E1E1E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