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00174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5594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EC-E3C5-4640-A3D1-72853E6D198B}" type="datetimeFigureOut">
              <a:rPr lang="pt-BR" smtClean="0"/>
              <a:t>04/09/2013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A1F7-0136-4D56-96A0-398C30856F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EC-E3C5-4640-A3D1-72853E6D198B}" type="datetimeFigureOut">
              <a:rPr lang="pt-BR" smtClean="0"/>
              <a:t>04/09/2013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A1F7-0136-4D56-96A0-398C30856F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EC-E3C5-4640-A3D1-72853E6D198B}" type="datetimeFigureOut">
              <a:rPr lang="pt-BR" smtClean="0"/>
              <a:t>04/09/2013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A1F7-0136-4D56-96A0-398C30856F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EC-E3C5-4640-A3D1-72853E6D198B}" type="datetimeFigureOut">
              <a:rPr lang="pt-BR" smtClean="0"/>
              <a:t>04/09/2013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A1F7-0136-4D56-96A0-398C30856F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EC-E3C5-4640-A3D1-72853E6D198B}" type="datetimeFigureOut">
              <a:rPr lang="pt-BR" smtClean="0"/>
              <a:t>04/09/2013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A1F7-0136-4D56-96A0-398C30856F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EC-E3C5-4640-A3D1-72853E6D198B}" type="datetimeFigureOut">
              <a:rPr lang="pt-BR" smtClean="0"/>
              <a:t>04/09/2013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A1F7-0136-4D56-96A0-398C30856F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EC-E3C5-4640-A3D1-72853E6D198B}" type="datetimeFigureOut">
              <a:rPr lang="pt-BR" smtClean="0"/>
              <a:t>04/09/2013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A1F7-0136-4D56-96A0-398C30856F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EC-E3C5-4640-A3D1-72853E6D198B}" type="datetimeFigureOut">
              <a:rPr lang="pt-BR" smtClean="0"/>
              <a:t>04/09/2013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A1F7-0136-4D56-96A0-398C30856F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EC-E3C5-4640-A3D1-72853E6D198B}" type="datetimeFigureOut">
              <a:rPr lang="pt-BR" smtClean="0"/>
              <a:t>04/09/2013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A1F7-0136-4D56-96A0-398C30856F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Caminho.jpg"/>
          <p:cNvPicPr>
            <a:picLocks noChangeAspect="1"/>
          </p:cNvPicPr>
          <p:nvPr userDrawn="1"/>
        </p:nvPicPr>
        <p:blipFill>
          <a:blip r:embed="rId13"/>
          <a:srcRect l="2326" b="36885"/>
          <a:stretch>
            <a:fillRect/>
          </a:stretch>
        </p:blipFill>
        <p:spPr>
          <a:xfrm>
            <a:off x="0" y="1357298"/>
            <a:ext cx="9000484" cy="5500702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2747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86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D5BEC-E3C5-4640-A3D1-72853E6D198B}" type="datetimeFigureOut">
              <a:rPr lang="pt-BR" smtClean="0"/>
              <a:t>04/09/2013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8A1F7-0136-4D56-96A0-398C30856F14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 descr="flyer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1" y="5917047"/>
            <a:ext cx="9144001" cy="86953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i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Escalonamento de processos</a:t>
            </a:r>
            <a:endParaRPr lang="pt-BR" dirty="0"/>
          </a:p>
        </p:txBody>
      </p:sp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400800" cy="859468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Sistemas Operacionais</a:t>
            </a:r>
          </a:p>
          <a:p>
            <a:r>
              <a:rPr lang="pt-BR" dirty="0" smtClean="0"/>
              <a:t>Prof. Leandro </a:t>
            </a:r>
            <a:r>
              <a:rPr lang="pt-BR" dirty="0" err="1" smtClean="0"/>
              <a:t>Lottermann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609600" y="295252"/>
            <a:ext cx="8229600" cy="12747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i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66837" y="116632"/>
            <a:ext cx="6715125" cy="1247775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200" dirty="0" smtClean="0"/>
              <a:t>Visão Geral</a:t>
            </a:r>
            <a:endParaRPr lang="en-GB" sz="3200" b="1" dirty="0" smtClean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79512" y="932645"/>
            <a:ext cx="87849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/>
              <a:t>O gerenciador da CPU é a combinação de dois </a:t>
            </a:r>
            <a:r>
              <a:rPr lang="pt-BR" sz="2400" dirty="0" err="1" smtClean="0"/>
              <a:t>subgerenciadores</a:t>
            </a:r>
            <a:r>
              <a:rPr lang="pt-BR" sz="2400" dirty="0" smtClean="0"/>
              <a:t>: um responsável pelo escalonamento de programas e outro, pelo escalonamento de processos. Eles recebem o nome de </a:t>
            </a:r>
            <a:r>
              <a:rPr lang="pt-BR" sz="2400" b="1" dirty="0" smtClean="0"/>
              <a:t>Escalonador de programas </a:t>
            </a:r>
            <a:r>
              <a:rPr lang="pt-BR" sz="2400" dirty="0" smtClean="0"/>
              <a:t>e </a:t>
            </a:r>
            <a:r>
              <a:rPr lang="pt-BR" sz="2400" b="1" dirty="0" smtClean="0"/>
              <a:t>Escalonador de processos.</a:t>
            </a:r>
          </a:p>
          <a:p>
            <a:pPr algn="just"/>
            <a:r>
              <a:rPr lang="pt-BR" sz="2400" dirty="0" smtClean="0"/>
              <a:t>Cada programa a ser executado deve passar por uma hierarquia de gerenciadores. O escalonador de programas é o primeiro deles e, por essa razão, </a:t>
            </a:r>
            <a:r>
              <a:rPr lang="pt-BR" sz="2400" dirty="0" smtClean="0"/>
              <a:t>também </a:t>
            </a:r>
            <a:r>
              <a:rPr lang="pt-BR" sz="2400" dirty="0" smtClean="0"/>
              <a:t>é conhecido como </a:t>
            </a:r>
            <a:r>
              <a:rPr lang="pt-BR" sz="2400" b="1" dirty="0" smtClean="0"/>
              <a:t>escalonador de alto nível</a:t>
            </a:r>
            <a:r>
              <a:rPr lang="pt-BR" sz="2400" dirty="0" smtClean="0"/>
              <a:t>. Sua preocupação é selecionar programas em uma fila de entrada e colocá-los na fila de processos. O Escalonador de processos é de </a:t>
            </a:r>
            <a:r>
              <a:rPr lang="pt-BR" sz="2400" b="1" dirty="0" smtClean="0"/>
              <a:t>baixo nível </a:t>
            </a:r>
            <a:r>
              <a:rPr lang="pt-BR" sz="2400" dirty="0" smtClean="0"/>
              <a:t>e instrui a CPU a executar os processos daqueles programas que foram colocados na fila de “pronto” pelo escalonador de programas.</a:t>
            </a:r>
            <a:endParaRPr lang="pt-BR" sz="2400" b="1" dirty="0"/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8881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609600" y="295252"/>
            <a:ext cx="8229600" cy="12747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i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66837" y="116632"/>
            <a:ext cx="6715125" cy="1247775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200" dirty="0" smtClean="0"/>
              <a:t>Estados de Programas e Processos</a:t>
            </a:r>
            <a:endParaRPr lang="en-GB" sz="3200" b="1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1772816"/>
            <a:ext cx="5544616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65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609600" y="295252"/>
            <a:ext cx="8229600" cy="12747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i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66837" y="116632"/>
            <a:ext cx="6715125" cy="1247775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200" dirty="0" smtClean="0"/>
              <a:t>Objetivos do Escalonamento</a:t>
            </a:r>
            <a:endParaRPr lang="en-GB" sz="3200" b="1" dirty="0" smtClean="0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09600" y="1443841"/>
            <a:ext cx="77788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dirty="0"/>
              <a:t>Maximizar </a:t>
            </a:r>
            <a:r>
              <a:rPr lang="pt-BR" sz="2400" dirty="0" smtClean="0"/>
              <a:t>a utilização do processador.</a:t>
            </a:r>
            <a:endParaRPr lang="pt-B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 smtClean="0"/>
              <a:t>Maximizar </a:t>
            </a:r>
            <a:r>
              <a:rPr lang="pt-BR" sz="2400" dirty="0"/>
              <a:t>a produção do sistema (</a:t>
            </a:r>
            <a:r>
              <a:rPr lang="pt-BR" sz="2400" dirty="0" err="1"/>
              <a:t>throughput</a:t>
            </a:r>
            <a:r>
              <a:rPr lang="pt-BR" sz="2400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 smtClean="0"/>
              <a:t>Número </a:t>
            </a:r>
            <a:r>
              <a:rPr lang="pt-BR" sz="2400" dirty="0"/>
              <a:t>de processos executados por unidade de tempo.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 smtClean="0"/>
              <a:t>Maximizar </a:t>
            </a:r>
            <a:r>
              <a:rPr lang="pt-BR" sz="2400" dirty="0"/>
              <a:t>o tempo de execução (turnaround)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 smtClean="0"/>
              <a:t>Tempo </a:t>
            </a:r>
            <a:r>
              <a:rPr lang="pt-BR" sz="2400" dirty="0"/>
              <a:t>total para executar um determinado processo.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 smtClean="0"/>
              <a:t>Minimizar </a:t>
            </a:r>
            <a:r>
              <a:rPr lang="pt-BR" sz="2400" dirty="0"/>
              <a:t>o tempo de espera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 smtClean="0"/>
              <a:t>Tempo </a:t>
            </a:r>
            <a:r>
              <a:rPr lang="pt-BR" sz="2400" dirty="0"/>
              <a:t>que um processo permanece na lista de aptos.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 smtClean="0"/>
              <a:t>Minimizar </a:t>
            </a:r>
            <a:r>
              <a:rPr lang="pt-BR" sz="2400" dirty="0"/>
              <a:t>o tempo de resposta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 smtClean="0"/>
              <a:t>Tempo </a:t>
            </a:r>
            <a:r>
              <a:rPr lang="pt-BR" sz="2400" dirty="0"/>
              <a:t>decorrido entre uma requisição e a sua realização.</a:t>
            </a:r>
          </a:p>
        </p:txBody>
      </p:sp>
    </p:spTree>
    <p:extLst>
      <p:ext uri="{BB962C8B-B14F-4D97-AF65-F5344CB8AC3E}">
        <p14:creationId xmlns:p14="http://schemas.microsoft.com/office/powerpoint/2010/main" val="16847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609600" y="295252"/>
            <a:ext cx="8229600" cy="12747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i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66837" y="116632"/>
            <a:ext cx="6715125" cy="1247775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200" dirty="0" smtClean="0"/>
              <a:t>Estratégia de escalonamento</a:t>
            </a:r>
            <a:endParaRPr lang="en-GB" sz="3200" b="1" dirty="0" smtClean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23528" y="1052736"/>
            <a:ext cx="8424936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pt-BR" sz="2000" b="1" dirty="0" smtClean="0"/>
              <a:t>Critério </a:t>
            </a:r>
            <a:r>
              <a:rPr lang="pt-BR" sz="2000" b="1" dirty="0" err="1" smtClean="0"/>
              <a:t>preemptivo</a:t>
            </a:r>
            <a:r>
              <a:rPr lang="pt-BR" sz="2000" b="1" dirty="0" smtClean="0"/>
              <a:t> de escalonamento</a:t>
            </a:r>
            <a:r>
              <a:rPr lang="pt-BR" sz="2000" dirty="0" smtClean="0"/>
              <a:t>: é a estratégia de escalonamento que interrompe a execução de um programa e transfere a CPU para outro. Utilizado em ambientes de tempo compartilhado.</a:t>
            </a:r>
          </a:p>
          <a:p>
            <a:pPr algn="just"/>
            <a:endParaRPr lang="pt-BR" sz="20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pt-BR" sz="2000" b="1" dirty="0" smtClean="0"/>
              <a:t>Critério não </a:t>
            </a:r>
            <a:r>
              <a:rPr lang="pt-BR" sz="2000" b="1" dirty="0" err="1" smtClean="0"/>
              <a:t>preemptivo</a:t>
            </a:r>
            <a:r>
              <a:rPr lang="pt-BR" sz="2000" b="1" dirty="0" smtClean="0"/>
              <a:t> de escalonamento</a:t>
            </a:r>
            <a:r>
              <a:rPr lang="pt-BR" sz="2000" dirty="0" smtClean="0"/>
              <a:t>: Não permite interrupções externas à tarefa. Nesse caso quando um programa se apodera da CPU e começa a ser executado, ele permanece ininterruptamente no estado “em execução” até que um comando de E/S (espera natural) seja emitido ou que o programa termine.</a:t>
            </a:r>
          </a:p>
          <a:p>
            <a:pPr algn="just"/>
            <a:endParaRPr lang="pt-BR" sz="2000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864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609600" y="295252"/>
            <a:ext cx="8229600" cy="12747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i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5" y="116632"/>
            <a:ext cx="8064896" cy="1247775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200" dirty="0" smtClean="0"/>
              <a:t>Princípios dos Algoritmos de escalonamento</a:t>
            </a:r>
            <a:endParaRPr lang="en-GB" sz="3200" b="1" dirty="0" smtClean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23528" y="1052736"/>
            <a:ext cx="842493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pt-BR" sz="2200" b="1" dirty="0" smtClean="0"/>
              <a:t>PCPA</a:t>
            </a:r>
            <a:r>
              <a:rPr lang="pt-BR" sz="2200" dirty="0" smtClean="0"/>
              <a:t>: primeiro a chegar é o primeiro a sair, é um algoritmo não </a:t>
            </a:r>
            <a:r>
              <a:rPr lang="pt-BR" sz="2200" dirty="0" err="1" smtClean="0"/>
              <a:t>preemptivo</a:t>
            </a:r>
            <a:r>
              <a:rPr lang="pt-BR" sz="2200" dirty="0" smtClean="0"/>
              <a:t> que lida com os programas de acordo com a ordem de chegada.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pt-BR" sz="2200" b="1" dirty="0" smtClean="0"/>
              <a:t>Menor programa primeiro (MP)</a:t>
            </a:r>
            <a:r>
              <a:rPr lang="pt-BR" sz="2200" dirty="0" smtClean="0"/>
              <a:t>: algoritmo não </a:t>
            </a:r>
            <a:r>
              <a:rPr lang="pt-BR" sz="2200" dirty="0" err="1" smtClean="0"/>
              <a:t>preemptivo</a:t>
            </a:r>
            <a:r>
              <a:rPr lang="pt-BR" sz="2200" dirty="0" smtClean="0"/>
              <a:t> que lida com os programas de acordo com a extensão de seus ciclos de CPU.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pt-BR" sz="2200" b="1" dirty="0" smtClean="0"/>
              <a:t>Escalonamento por prioridade: </a:t>
            </a:r>
            <a:r>
              <a:rPr lang="pt-BR" sz="2200" dirty="0" smtClean="0"/>
              <a:t>Algoritmo não </a:t>
            </a:r>
            <a:r>
              <a:rPr lang="pt-BR" sz="2200" dirty="0" err="1" smtClean="0"/>
              <a:t>preemptivo</a:t>
            </a:r>
            <a:r>
              <a:rPr lang="pt-BR" sz="2200" dirty="0" smtClean="0"/>
              <a:t>, muito comum nos sistemas em lote, algumas vezes retornando um tempo mais lento para os usuários. Dá tratamento especial aos programas com maior importância.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pt-BR" sz="2200" b="1" dirty="0" smtClean="0"/>
              <a:t>Menor tempo restante (MTR): </a:t>
            </a:r>
            <a:r>
              <a:rPr lang="pt-BR" sz="2200" dirty="0" smtClean="0"/>
              <a:t>é a versão </a:t>
            </a:r>
            <a:r>
              <a:rPr lang="pt-BR" sz="2200" dirty="0" err="1" smtClean="0"/>
              <a:t>preemptiva</a:t>
            </a:r>
            <a:r>
              <a:rPr lang="pt-BR" sz="2200" dirty="0" smtClean="0"/>
              <a:t> do algoritmo MP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pt-BR" sz="2200" b="1" dirty="0" smtClean="0"/>
              <a:t>Rodizio:</a:t>
            </a:r>
            <a:r>
              <a:rPr lang="pt-BR" sz="2200" dirty="0" smtClean="0"/>
              <a:t> Algoritmo </a:t>
            </a:r>
            <a:r>
              <a:rPr lang="pt-BR" sz="2200" dirty="0" err="1" smtClean="0"/>
              <a:t>preemptivo</a:t>
            </a:r>
            <a:r>
              <a:rPr lang="pt-BR" sz="2200" dirty="0" smtClean="0"/>
              <a:t> de processos amplamente utilizado em sistemas interativos.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05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7565</TotalTime>
  <Words>419</Words>
  <Application>Microsoft Office PowerPoint</Application>
  <PresentationFormat>Apresentação na tela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Escalonamento de processos</vt:lpstr>
      <vt:lpstr>Visão Geral</vt:lpstr>
      <vt:lpstr>Estados de Programas e Processos</vt:lpstr>
      <vt:lpstr>Objetivos do Escalonamento</vt:lpstr>
      <vt:lpstr>Estratégia de escalonamento</vt:lpstr>
      <vt:lpstr>Princípios dos Algoritmos de escalonamento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fabiferreira</dc:creator>
  <cp:lastModifiedBy>Leandro Lottermann</cp:lastModifiedBy>
  <cp:revision>227</cp:revision>
  <dcterms:created xsi:type="dcterms:W3CDTF">2011-11-09T18:25:51Z</dcterms:created>
  <dcterms:modified xsi:type="dcterms:W3CDTF">2013-09-04T20:11:39Z</dcterms:modified>
</cp:coreProperties>
</file>