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5ea725de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5ea725de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5ea725de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5ea725de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5c01eb0d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5c01eb0d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5ea725de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5ea725de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5ea725de4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5ea725de4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5ea725de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5ea725de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5c01eb0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5c01eb0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549850"/>
            <a:ext cx="4408200" cy="9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WALTER</a:t>
            </a:r>
            <a:r>
              <a:rPr b="1" lang="es" sz="24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s" sz="3000">
                <a:solidFill>
                  <a:srgbClr val="348FD5"/>
                </a:solidFill>
                <a:latin typeface="Roboto"/>
                <a:ea typeface="Roboto"/>
                <a:cs typeface="Roboto"/>
                <a:sym typeface="Roboto"/>
              </a:rPr>
              <a:t>RUBIO</a:t>
            </a:r>
            <a:endParaRPr b="1" sz="3000">
              <a:solidFill>
                <a:srgbClr val="348FD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5" name="Google Shape;55;p13"/>
          <p:cNvCxnSpPr/>
          <p:nvPr/>
        </p:nvCxnSpPr>
        <p:spPr>
          <a:xfrm>
            <a:off x="382800" y="1181000"/>
            <a:ext cx="2429100" cy="0"/>
          </a:xfrm>
          <a:prstGeom prst="straightConnector1">
            <a:avLst/>
          </a:prstGeom>
          <a:noFill/>
          <a:ln cap="flat" cmpd="sng" w="9525">
            <a:solidFill>
              <a:srgbClr val="00AE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" name="Google Shape;56;p13"/>
          <p:cNvCxnSpPr/>
          <p:nvPr/>
        </p:nvCxnSpPr>
        <p:spPr>
          <a:xfrm>
            <a:off x="1002250" y="549850"/>
            <a:ext cx="3048600" cy="0"/>
          </a:xfrm>
          <a:prstGeom prst="straightConnector1">
            <a:avLst/>
          </a:prstGeom>
          <a:noFill/>
          <a:ln cap="flat" cmpd="sng" w="9525">
            <a:solidFill>
              <a:srgbClr val="00AEE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" name="Google Shape;57;p13"/>
          <p:cNvSpPr txBox="1"/>
          <p:nvPr/>
        </p:nvSpPr>
        <p:spPr>
          <a:xfrm>
            <a:off x="1981200" y="1921450"/>
            <a:ext cx="4408200" cy="9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MAGDALENA</a:t>
            </a:r>
            <a:r>
              <a:rPr b="1" lang="es" sz="24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s" sz="3000">
                <a:solidFill>
                  <a:srgbClr val="348FD5"/>
                </a:solidFill>
                <a:latin typeface="Roboto"/>
                <a:ea typeface="Roboto"/>
                <a:cs typeface="Roboto"/>
                <a:sym typeface="Roboto"/>
              </a:rPr>
              <a:t>VILLAN</a:t>
            </a:r>
            <a:endParaRPr b="1" sz="3000">
              <a:solidFill>
                <a:srgbClr val="348FD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8" name="Google Shape;58;p13"/>
          <p:cNvCxnSpPr/>
          <p:nvPr/>
        </p:nvCxnSpPr>
        <p:spPr>
          <a:xfrm>
            <a:off x="2298449" y="2552600"/>
            <a:ext cx="2429100" cy="0"/>
          </a:xfrm>
          <a:prstGeom prst="straightConnector1">
            <a:avLst/>
          </a:prstGeom>
          <a:noFill/>
          <a:ln cap="flat" cmpd="sng" w="9525">
            <a:solidFill>
              <a:srgbClr val="00AE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13"/>
          <p:cNvCxnSpPr/>
          <p:nvPr/>
        </p:nvCxnSpPr>
        <p:spPr>
          <a:xfrm>
            <a:off x="2917899" y="1921450"/>
            <a:ext cx="3048600" cy="0"/>
          </a:xfrm>
          <a:prstGeom prst="straightConnector1">
            <a:avLst/>
          </a:prstGeom>
          <a:noFill/>
          <a:ln cap="flat" cmpd="sng" w="9525">
            <a:solidFill>
              <a:srgbClr val="00AEE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Google Shape;60;p13"/>
          <p:cNvSpPr txBox="1"/>
          <p:nvPr/>
        </p:nvSpPr>
        <p:spPr>
          <a:xfrm>
            <a:off x="4572000" y="3140650"/>
            <a:ext cx="4408200" cy="9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MARCOS</a:t>
            </a:r>
            <a:r>
              <a:rPr b="1" lang="es" sz="24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s" sz="3000">
                <a:solidFill>
                  <a:srgbClr val="348FD5"/>
                </a:solidFill>
                <a:latin typeface="Roboto"/>
                <a:ea typeface="Roboto"/>
                <a:cs typeface="Roboto"/>
                <a:sym typeface="Roboto"/>
              </a:rPr>
              <a:t>SAYONI</a:t>
            </a:r>
            <a:endParaRPr b="1" sz="3000">
              <a:solidFill>
                <a:srgbClr val="348FD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1" name="Google Shape;61;p13"/>
          <p:cNvCxnSpPr/>
          <p:nvPr/>
        </p:nvCxnSpPr>
        <p:spPr>
          <a:xfrm>
            <a:off x="4954800" y="3771800"/>
            <a:ext cx="2429100" cy="0"/>
          </a:xfrm>
          <a:prstGeom prst="straightConnector1">
            <a:avLst/>
          </a:prstGeom>
          <a:noFill/>
          <a:ln cap="flat" cmpd="sng" w="9525">
            <a:solidFill>
              <a:srgbClr val="00AE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Google Shape;62;p13"/>
          <p:cNvCxnSpPr/>
          <p:nvPr/>
        </p:nvCxnSpPr>
        <p:spPr>
          <a:xfrm>
            <a:off x="5574250" y="3140650"/>
            <a:ext cx="3048600" cy="0"/>
          </a:xfrm>
          <a:prstGeom prst="straightConnector1">
            <a:avLst/>
          </a:prstGeom>
          <a:noFill/>
          <a:ln cap="flat" cmpd="sng" w="9525">
            <a:solidFill>
              <a:srgbClr val="00AEE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/>
        </p:nvSpPr>
        <p:spPr>
          <a:xfrm>
            <a:off x="948175" y="350700"/>
            <a:ext cx="18927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595959"/>
                </a:solidFill>
              </a:rPr>
              <a:t>Objetivo</a:t>
            </a:r>
            <a:endParaRPr sz="3600">
              <a:solidFill>
                <a:srgbClr val="595959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1307025" y="3259750"/>
            <a:ext cx="61308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51350" y="1760400"/>
            <a:ext cx="8340600" cy="25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8FD5"/>
              </a:buClr>
              <a:buSzPts val="1800"/>
              <a:buChar char="■"/>
            </a:pPr>
            <a:r>
              <a:rPr lang="es" sz="1800">
                <a:solidFill>
                  <a:srgbClr val="348FD5"/>
                </a:solidFill>
              </a:rPr>
              <a:t>Efectuar una limpieza del dataset provisto. Particularmente, deberá diseñar estrategias para lidiar con los datos perdidos en ciertas variables.</a:t>
            </a:r>
            <a:endParaRPr sz="1800">
              <a:solidFill>
                <a:srgbClr val="348FD5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8FD5"/>
              </a:buClr>
              <a:buSzPts val="1800"/>
              <a:buChar char="■"/>
            </a:pPr>
            <a:r>
              <a:rPr lang="es" sz="1800">
                <a:solidFill>
                  <a:srgbClr val="348FD5"/>
                </a:solidFill>
              </a:rPr>
              <a:t>Realizar un análisis descriptivo de las principales variables.</a:t>
            </a:r>
            <a:endParaRPr sz="1800">
              <a:solidFill>
                <a:srgbClr val="348FD5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8FD5"/>
              </a:buClr>
              <a:buSzPts val="1800"/>
              <a:buChar char="■"/>
            </a:pPr>
            <a:r>
              <a:rPr lang="es" sz="1800">
                <a:solidFill>
                  <a:srgbClr val="348FD5"/>
                </a:solidFill>
              </a:rPr>
              <a:t>Crear nuevas columnas a partir de las características dadas que puedan tener valor predictivo.</a:t>
            </a:r>
            <a:endParaRPr sz="1800">
              <a:solidFill>
                <a:srgbClr val="348FD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48FD5"/>
              </a:solidFill>
            </a:endParaRPr>
          </a:p>
        </p:txBody>
      </p:sp>
      <p:cxnSp>
        <p:nvCxnSpPr>
          <p:cNvPr id="70" name="Google Shape;70;p14"/>
          <p:cNvCxnSpPr/>
          <p:nvPr/>
        </p:nvCxnSpPr>
        <p:spPr>
          <a:xfrm>
            <a:off x="382800" y="1028600"/>
            <a:ext cx="2429100" cy="0"/>
          </a:xfrm>
          <a:prstGeom prst="straightConnector1">
            <a:avLst/>
          </a:prstGeom>
          <a:noFill/>
          <a:ln cap="flat" cmpd="sng" w="9525">
            <a:solidFill>
              <a:srgbClr val="00AE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4"/>
          <p:cNvCxnSpPr/>
          <p:nvPr/>
        </p:nvCxnSpPr>
        <p:spPr>
          <a:xfrm>
            <a:off x="1002250" y="397450"/>
            <a:ext cx="3048600" cy="0"/>
          </a:xfrm>
          <a:prstGeom prst="straightConnector1">
            <a:avLst/>
          </a:prstGeom>
          <a:noFill/>
          <a:ln cap="flat" cmpd="sng" w="9525">
            <a:solidFill>
              <a:srgbClr val="00AEE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/>
        </p:nvSpPr>
        <p:spPr>
          <a:xfrm>
            <a:off x="230400" y="2024950"/>
            <a:ext cx="4896600" cy="15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Identificamos que no toda la información está completa o es correcta. Por esto, realizamos un proceso inicial de limpieza y corrección de información, intentando recuperar información a partir de otras variables.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 b="9650" l="23143" r="49387" t="30665"/>
          <a:stretch/>
        </p:blipFill>
        <p:spPr>
          <a:xfrm>
            <a:off x="5753175" y="651675"/>
            <a:ext cx="3430402" cy="41903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-152400" y="152400"/>
            <a:ext cx="44082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LIMPIEZA DE INFORMACIÓN</a:t>
            </a:r>
            <a:endParaRPr b="1" sz="2000">
              <a:solidFill>
                <a:srgbClr val="348FD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" name="Google Shape;79;p15"/>
          <p:cNvCxnSpPr/>
          <p:nvPr/>
        </p:nvCxnSpPr>
        <p:spPr>
          <a:xfrm>
            <a:off x="230400" y="636150"/>
            <a:ext cx="2429100" cy="0"/>
          </a:xfrm>
          <a:prstGeom prst="straightConnector1">
            <a:avLst/>
          </a:prstGeom>
          <a:noFill/>
          <a:ln cap="flat" cmpd="sng" w="9525">
            <a:solidFill>
              <a:srgbClr val="00AE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5"/>
          <p:cNvCxnSpPr/>
          <p:nvPr/>
        </p:nvCxnSpPr>
        <p:spPr>
          <a:xfrm>
            <a:off x="849850" y="152400"/>
            <a:ext cx="3048600" cy="0"/>
          </a:xfrm>
          <a:prstGeom prst="straightConnector1">
            <a:avLst/>
          </a:prstGeom>
          <a:noFill/>
          <a:ln cap="flat" cmpd="sng" w="9525">
            <a:solidFill>
              <a:srgbClr val="00AEE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/>
        </p:nvSpPr>
        <p:spPr>
          <a:xfrm>
            <a:off x="-152400" y="152400"/>
            <a:ext cx="44082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LIMPIEZA DE INFORMACIÓN</a:t>
            </a:r>
            <a:endParaRPr b="1" sz="2000">
              <a:solidFill>
                <a:srgbClr val="348FD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6" name="Google Shape;86;p16"/>
          <p:cNvCxnSpPr/>
          <p:nvPr/>
        </p:nvCxnSpPr>
        <p:spPr>
          <a:xfrm>
            <a:off x="230400" y="636150"/>
            <a:ext cx="2429100" cy="0"/>
          </a:xfrm>
          <a:prstGeom prst="straightConnector1">
            <a:avLst/>
          </a:prstGeom>
          <a:noFill/>
          <a:ln cap="flat" cmpd="sng" w="9525">
            <a:solidFill>
              <a:srgbClr val="00AE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6"/>
          <p:cNvCxnSpPr/>
          <p:nvPr/>
        </p:nvCxnSpPr>
        <p:spPr>
          <a:xfrm>
            <a:off x="849850" y="152400"/>
            <a:ext cx="3048600" cy="0"/>
          </a:xfrm>
          <a:prstGeom prst="straightConnector1">
            <a:avLst/>
          </a:prstGeom>
          <a:noFill/>
          <a:ln cap="flat" cmpd="sng" w="9525">
            <a:solidFill>
              <a:srgbClr val="00AE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b="8425" l="23664" r="35102" t="35404"/>
          <a:stretch/>
        </p:blipFill>
        <p:spPr>
          <a:xfrm>
            <a:off x="4674500" y="1288425"/>
            <a:ext cx="4469501" cy="342299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165275" y="1870400"/>
            <a:ext cx="43011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Analizamos principales características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Completamos place_name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Correlación total mts2 vs precio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Correlación habitaciones vs precio</a:t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3711600" y="19678"/>
            <a:ext cx="14412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348FD5"/>
                </a:solidFill>
              </a:rPr>
              <a:t>correlación</a:t>
            </a:r>
            <a:endParaRPr b="1" sz="1800">
              <a:solidFill>
                <a:srgbClr val="348FD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7"/>
          <p:cNvPicPr preferRelativeResize="0"/>
          <p:nvPr/>
        </p:nvPicPr>
        <p:blipFill rotWithShape="1">
          <a:blip r:embed="rId3">
            <a:alphaModFix/>
          </a:blip>
          <a:srcRect b="15234" l="19790" r="42705" t="38417"/>
          <a:stretch/>
        </p:blipFill>
        <p:spPr>
          <a:xfrm>
            <a:off x="4300775" y="912525"/>
            <a:ext cx="4801476" cy="33361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115525" y="1327225"/>
            <a:ext cx="4301100" cy="18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Análisis de outliers por metro2 en dolares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Eliminamos outliers utilizando el criterio de 3 cuartil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-152400" y="152400"/>
            <a:ext cx="44082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LIMPIEZA DE INFORMACIÓN</a:t>
            </a:r>
            <a:endParaRPr b="1" sz="2000">
              <a:solidFill>
                <a:srgbClr val="348FD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7"/>
          <p:cNvCxnSpPr/>
          <p:nvPr/>
        </p:nvCxnSpPr>
        <p:spPr>
          <a:xfrm>
            <a:off x="230400" y="636150"/>
            <a:ext cx="2429100" cy="0"/>
          </a:xfrm>
          <a:prstGeom prst="straightConnector1">
            <a:avLst/>
          </a:prstGeom>
          <a:noFill/>
          <a:ln cap="flat" cmpd="sng" w="9525">
            <a:solidFill>
              <a:srgbClr val="00AE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7"/>
          <p:cNvCxnSpPr/>
          <p:nvPr/>
        </p:nvCxnSpPr>
        <p:spPr>
          <a:xfrm>
            <a:off x="849850" y="152400"/>
            <a:ext cx="3048600" cy="0"/>
          </a:xfrm>
          <a:prstGeom prst="straightConnector1">
            <a:avLst/>
          </a:prstGeom>
          <a:noFill/>
          <a:ln cap="flat" cmpd="sng" w="9525">
            <a:solidFill>
              <a:srgbClr val="00AEE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7"/>
          <p:cNvSpPr txBox="1"/>
          <p:nvPr/>
        </p:nvSpPr>
        <p:spPr>
          <a:xfrm>
            <a:off x="3711600" y="19678"/>
            <a:ext cx="14412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348FD5"/>
                </a:solidFill>
              </a:rPr>
              <a:t>outliers</a:t>
            </a:r>
            <a:endParaRPr b="1" sz="1800">
              <a:solidFill>
                <a:srgbClr val="348FD5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4375" y="1909725"/>
            <a:ext cx="4173124" cy="300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400" y="1043700"/>
            <a:ext cx="4216000" cy="287979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-152400" y="152400"/>
            <a:ext cx="44082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LIMPIEZA DE INFORMACIÓN</a:t>
            </a:r>
            <a:endParaRPr b="1" sz="2000">
              <a:solidFill>
                <a:srgbClr val="348FD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8" name="Google Shape;108;p18"/>
          <p:cNvCxnSpPr/>
          <p:nvPr/>
        </p:nvCxnSpPr>
        <p:spPr>
          <a:xfrm>
            <a:off x="230400" y="636150"/>
            <a:ext cx="2429100" cy="0"/>
          </a:xfrm>
          <a:prstGeom prst="straightConnector1">
            <a:avLst/>
          </a:prstGeom>
          <a:noFill/>
          <a:ln cap="flat" cmpd="sng" w="9525">
            <a:solidFill>
              <a:srgbClr val="00AE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8"/>
          <p:cNvCxnSpPr/>
          <p:nvPr/>
        </p:nvCxnSpPr>
        <p:spPr>
          <a:xfrm>
            <a:off x="849850" y="152400"/>
            <a:ext cx="3048600" cy="0"/>
          </a:xfrm>
          <a:prstGeom prst="straightConnector1">
            <a:avLst/>
          </a:prstGeom>
          <a:noFill/>
          <a:ln cap="flat" cmpd="sng" w="9525">
            <a:solidFill>
              <a:srgbClr val="00AEE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8"/>
          <p:cNvSpPr txBox="1"/>
          <p:nvPr/>
        </p:nvSpPr>
        <p:spPr>
          <a:xfrm>
            <a:off x="3711600" y="19678"/>
            <a:ext cx="14412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348FD5"/>
                </a:solidFill>
              </a:rPr>
              <a:t>outliers</a:t>
            </a:r>
            <a:endParaRPr b="1" sz="1800">
              <a:solidFill>
                <a:srgbClr val="348FD5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/>
        </p:nvSpPr>
        <p:spPr>
          <a:xfrm>
            <a:off x="440651" y="459175"/>
            <a:ext cx="83904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Realizamos dos tipos de selecciones: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La primera es la selección de características que pueden llegar a </a:t>
            </a:r>
            <a:r>
              <a:rPr b="1" lang="es" sz="1200">
                <a:solidFill>
                  <a:schemeClr val="dk1"/>
                </a:solidFill>
              </a:rPr>
              <a:t>explicar el precio de la propiedad</a:t>
            </a:r>
            <a:r>
              <a:rPr lang="es" sz="1200">
                <a:solidFill>
                  <a:schemeClr val="dk1"/>
                </a:solidFill>
              </a:rPr>
              <a:t>. Decidimos que estas características son: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" sz="1200">
                <a:solidFill>
                  <a:schemeClr val="dk1"/>
                </a:solidFill>
              </a:rPr>
              <a:t>Tipo de propiedad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" sz="1200">
                <a:solidFill>
                  <a:schemeClr val="dk1"/>
                </a:solidFill>
              </a:rPr>
              <a:t>Nombre del Lugar (Provincia, ciudad, barrio)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" sz="1200">
                <a:solidFill>
                  <a:schemeClr val="dk1"/>
                </a:solidFill>
              </a:rPr>
              <a:t>Superficie total en m2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" sz="1200">
                <a:solidFill>
                  <a:schemeClr val="dk1"/>
                </a:solidFill>
              </a:rPr>
              <a:t>Ambientes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La segunda es la selección de características que pueden llegar a </a:t>
            </a:r>
            <a:r>
              <a:rPr b="1" lang="es" sz="1200">
                <a:solidFill>
                  <a:schemeClr val="dk1"/>
                </a:solidFill>
              </a:rPr>
              <a:t>decirnos algo sobre el precio,</a:t>
            </a:r>
            <a:r>
              <a:rPr lang="es" sz="1200">
                <a:solidFill>
                  <a:schemeClr val="dk1"/>
                </a:solidFill>
              </a:rPr>
              <a:t> pero no están relacionadas específicamente a el. Esto significa que podemos armar características nuevas a partir de unas que no están completamente relacionadas: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" sz="1200">
                <a:solidFill>
                  <a:srgbClr val="FF0000"/>
                </a:solidFill>
              </a:rPr>
              <a:t>Latitud y Longitud</a:t>
            </a:r>
            <a:r>
              <a:rPr lang="es" sz="1200">
                <a:solidFill>
                  <a:schemeClr val="dk1"/>
                </a:solidFill>
              </a:rPr>
              <a:t>: Nos van a dar la ubicación exacta de la propiedad. Esto nos va a servir para extraer información de otro dataset, relacionando su ubicación.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" sz="1200">
                <a:solidFill>
                  <a:srgbClr val="FF0000"/>
                </a:solidFill>
              </a:rPr>
              <a:t>Descripción:</a:t>
            </a:r>
            <a:r>
              <a:rPr lang="es" sz="1200">
                <a:solidFill>
                  <a:schemeClr val="dk1"/>
                </a:solidFill>
              </a:rPr>
              <a:t> La descripción puede llegar a contener mucha información adicional que nos va a permitir generar características que no existen en el dataset original.</a:t>
            </a:r>
            <a:endParaRPr sz="1200"/>
          </a:p>
        </p:txBody>
      </p:sp>
      <p:sp>
        <p:nvSpPr>
          <p:cNvPr id="116" name="Google Shape;116;p19"/>
          <p:cNvSpPr txBox="1"/>
          <p:nvPr/>
        </p:nvSpPr>
        <p:spPr>
          <a:xfrm>
            <a:off x="-152400" y="152400"/>
            <a:ext cx="44082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Selección  de </a:t>
            </a:r>
            <a:r>
              <a:rPr b="1" lang="es" sz="20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Características</a:t>
            </a:r>
            <a:r>
              <a:rPr b="1" lang="es" sz="20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2000">
              <a:solidFill>
                <a:srgbClr val="348FD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7" name="Google Shape;117;p19"/>
          <p:cNvCxnSpPr/>
          <p:nvPr/>
        </p:nvCxnSpPr>
        <p:spPr>
          <a:xfrm>
            <a:off x="230400" y="636150"/>
            <a:ext cx="2429100" cy="0"/>
          </a:xfrm>
          <a:prstGeom prst="straightConnector1">
            <a:avLst/>
          </a:prstGeom>
          <a:noFill/>
          <a:ln cap="flat" cmpd="sng" w="9525">
            <a:solidFill>
              <a:srgbClr val="00AE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9"/>
          <p:cNvCxnSpPr/>
          <p:nvPr/>
        </p:nvCxnSpPr>
        <p:spPr>
          <a:xfrm>
            <a:off x="849850" y="152400"/>
            <a:ext cx="3048600" cy="0"/>
          </a:xfrm>
          <a:prstGeom prst="straightConnector1">
            <a:avLst/>
          </a:prstGeom>
          <a:noFill/>
          <a:ln cap="flat" cmpd="sng" w="9525">
            <a:solidFill>
              <a:srgbClr val="00AEE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