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Bilbo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ibJ3RUcpA1V9dTQ0T/TKCT/Ja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8e3c6c89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608e3c6c8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08e3c6c8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608e3c6c8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9291253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62929125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8e3c6c89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608e3c6c8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08e3c6c89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608e3c6c8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8e3c6c89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608e3c6c8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9291253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629291253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29291253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62929125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29291253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62929125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9291253e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629291253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8e3c6c8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608e3c6c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8e3c6c8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608e3c6c8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8e3c6c8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608e3c6c8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8e3c6c89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608e3c6c8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8e3c6c89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608e3c6c8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8e3c6c89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608e3c6c8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8e3c6c89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608e3c6c8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sz="4800" b="1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4650" y="2633575"/>
            <a:ext cx="97128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Algoritmos e Lógica de Programação 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8e3c6c89_0_122"/>
          <p:cNvSpPr txBox="1"/>
          <p:nvPr/>
        </p:nvSpPr>
        <p:spPr>
          <a:xfrm>
            <a:off x="1148778" y="1356925"/>
            <a:ext cx="6472200" cy="5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(v1= 10) E (v2 = 10)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(v1= 15) E (v2 = 10)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(v1= 15) E (v3 = v2)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(v2 &gt; 5) OU (v3 &lt; 10)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(v4= 1) OU (v3 = 4)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(v2= 10) OU (v4 = 5)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(v1&gt;10  E  v2&lt;15) E (v3 &lt;10  E  v4 = 0)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v1&lt;10  E  v2&gt;15) OU (v3&gt;5 OU v4 = 0)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((v2= 10) OU (v4 = 5) 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Não (v2= 10) OU (v4 = 5)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608e3c6c89_0_122"/>
          <p:cNvSpPr txBox="1"/>
          <p:nvPr/>
        </p:nvSpPr>
        <p:spPr>
          <a:xfrm>
            <a:off x="917112" y="182775"/>
            <a:ext cx="64722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Sendo v1=15, v2 = 10 v3=5 e v4=0, defina a resposta (F OU V) 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08e3c6c89_0_122"/>
          <p:cNvSpPr/>
          <p:nvPr/>
        </p:nvSpPr>
        <p:spPr>
          <a:xfrm>
            <a:off x="8572500" y="3542912"/>
            <a:ext cx="1928700" cy="1143000"/>
          </a:xfrm>
          <a:prstGeom prst="doubleWave">
            <a:avLst>
              <a:gd name="adj1" fmla="val 1350"/>
              <a:gd name="adj2" fmla="val 0"/>
            </a:avLst>
          </a:prstGeom>
          <a:solidFill>
            <a:srgbClr val="0070C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Bilbo"/>
              <a:buNone/>
            </a:pPr>
            <a:r>
              <a:rPr lang="pt-BR" sz="3300" b="1" i="0" u="none">
                <a:solidFill>
                  <a:srgbClr val="FFFFFF"/>
                </a:solidFill>
                <a:latin typeface="Bilbo"/>
                <a:ea typeface="Bilbo"/>
                <a:cs typeface="Bilbo"/>
                <a:sym typeface="Bilbo"/>
              </a:rPr>
              <a:t>Pratique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8e3c6c89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Entrada e Saída</a:t>
            </a:r>
            <a:endParaRPr/>
          </a:p>
        </p:txBody>
      </p:sp>
      <p:sp>
        <p:nvSpPr>
          <p:cNvPr id="173" name="Google Shape;173;g608e3c6c89_0_45"/>
          <p:cNvSpPr txBox="1"/>
          <p:nvPr/>
        </p:nvSpPr>
        <p:spPr>
          <a:xfrm>
            <a:off x="555775" y="2434225"/>
            <a:ext cx="50817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Pseudocódigo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		LEIA (  )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			ESCREVA (  )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Atribuição		:= , &lt;- 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608e3c6c89_0_45"/>
          <p:cNvSpPr txBox="1"/>
          <p:nvPr/>
        </p:nvSpPr>
        <p:spPr>
          <a:xfrm>
            <a:off x="6367950" y="2722500"/>
            <a:ext cx="56655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3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	Console.ReadLine (  )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  		Console.WriteLine (  )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Atribuição  	= 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608e3c6c89_0_45"/>
          <p:cNvSpPr/>
          <p:nvPr/>
        </p:nvSpPr>
        <p:spPr>
          <a:xfrm>
            <a:off x="2568875" y="4218750"/>
            <a:ext cx="262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08e3c6c89_0_45"/>
          <p:cNvSpPr/>
          <p:nvPr/>
        </p:nvSpPr>
        <p:spPr>
          <a:xfrm>
            <a:off x="2264075" y="3228150"/>
            <a:ext cx="262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608e3c6c89_0_45"/>
          <p:cNvSpPr/>
          <p:nvPr/>
        </p:nvSpPr>
        <p:spPr>
          <a:xfrm>
            <a:off x="2264075" y="3761550"/>
            <a:ext cx="262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608e3c6c89_0_45"/>
          <p:cNvSpPr/>
          <p:nvPr/>
        </p:nvSpPr>
        <p:spPr>
          <a:xfrm>
            <a:off x="7903175" y="3549475"/>
            <a:ext cx="262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08e3c6c89_0_45"/>
          <p:cNvSpPr/>
          <p:nvPr/>
        </p:nvSpPr>
        <p:spPr>
          <a:xfrm>
            <a:off x="7750775" y="4006675"/>
            <a:ext cx="262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608e3c6c89_0_45"/>
          <p:cNvSpPr/>
          <p:nvPr/>
        </p:nvSpPr>
        <p:spPr>
          <a:xfrm>
            <a:off x="8360375" y="4540075"/>
            <a:ext cx="262500" cy="16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9291253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/>
          </a:p>
        </p:txBody>
      </p:sp>
      <p:sp>
        <p:nvSpPr>
          <p:cNvPr id="186" name="Google Shape;186;g629291253e_0_0"/>
          <p:cNvSpPr txBox="1"/>
          <p:nvPr/>
        </p:nvSpPr>
        <p:spPr>
          <a:xfrm>
            <a:off x="1314450" y="2860675"/>
            <a:ext cx="19542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A:= 10                                                  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B:= 20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Escrever B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B:= 5      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Escrever A, B 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29291253e_0_0"/>
          <p:cNvSpPr txBox="1"/>
          <p:nvPr/>
        </p:nvSpPr>
        <p:spPr>
          <a:xfrm>
            <a:off x="3833812" y="2860675"/>
            <a:ext cx="2952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A:= 10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B:= 20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C:= A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B:= 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A:= B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Escrever A, B, 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29291253e_0_0"/>
          <p:cNvSpPr txBox="1"/>
          <p:nvPr/>
        </p:nvSpPr>
        <p:spPr>
          <a:xfrm>
            <a:off x="6858000" y="2573337"/>
            <a:ext cx="3025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X:= 1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Y:= 2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Z:=y– X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Escrever Z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X:= 5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Y:= X + Z                                                      Escrever X, Y, Z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629291253e_0_0"/>
          <p:cNvSpPr txBox="1"/>
          <p:nvPr/>
        </p:nvSpPr>
        <p:spPr>
          <a:xfrm>
            <a:off x="1241425" y="2212975"/>
            <a:ext cx="1584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629291253e_0_0"/>
          <p:cNvSpPr txBox="1"/>
          <p:nvPr/>
        </p:nvSpPr>
        <p:spPr>
          <a:xfrm>
            <a:off x="3906837" y="2212975"/>
            <a:ext cx="1584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629291253e_0_0"/>
          <p:cNvSpPr txBox="1"/>
          <p:nvPr/>
        </p:nvSpPr>
        <p:spPr>
          <a:xfrm>
            <a:off x="6786562" y="2068512"/>
            <a:ext cx="1584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8e3c6c89_0_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197" name="Google Shape;197;g608e3c6c89_0_53"/>
          <p:cNvSpPr txBox="1"/>
          <p:nvPr/>
        </p:nvSpPr>
        <p:spPr>
          <a:xfrm>
            <a:off x="838200" y="1500175"/>
            <a:ext cx="8229600" cy="47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Início</a:t>
            </a: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fim de programa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 manual  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Exibição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608e3c6c89_0_53"/>
          <p:cNvSpPr txBox="1"/>
          <p:nvPr/>
        </p:nvSpPr>
        <p:spPr>
          <a:xfrm>
            <a:off x="4834025" y="3149062"/>
            <a:ext cx="1923900" cy="785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608e3c6c89_0_53"/>
          <p:cNvSpPr/>
          <p:nvPr/>
        </p:nvSpPr>
        <p:spPr>
          <a:xfrm>
            <a:off x="4608537" y="4116250"/>
            <a:ext cx="2160587" cy="990600"/>
          </a:xfrm>
          <a:prstGeom prst="flowChartDecision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608e3c6c89_0_53"/>
          <p:cNvSpPr/>
          <p:nvPr/>
        </p:nvSpPr>
        <p:spPr>
          <a:xfrm>
            <a:off x="4795862" y="2181750"/>
            <a:ext cx="2000250" cy="785812"/>
          </a:xfrm>
          <a:prstGeom prst="flowChartManualInpu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608e3c6c89_0_53"/>
          <p:cNvSpPr/>
          <p:nvPr/>
        </p:nvSpPr>
        <p:spPr>
          <a:xfrm>
            <a:off x="5081600" y="1428762"/>
            <a:ext cx="1714500" cy="571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2" name="Google Shape;202;g608e3c6c89_0_53"/>
          <p:cNvGrpSpPr/>
          <p:nvPr/>
        </p:nvGrpSpPr>
        <p:grpSpPr>
          <a:xfrm>
            <a:off x="4379772" y="5288357"/>
            <a:ext cx="2214566" cy="785817"/>
            <a:chOff x="3286116" y="5929330"/>
            <a:chExt cx="2214566" cy="785817"/>
          </a:xfrm>
        </p:grpSpPr>
        <p:sp>
          <p:nvSpPr>
            <p:cNvPr id="203" name="Google Shape;203;g608e3c6c89_0_53"/>
            <p:cNvSpPr/>
            <p:nvPr/>
          </p:nvSpPr>
          <p:spPr>
            <a:xfrm rot="-5400000">
              <a:off x="3179016" y="6036547"/>
              <a:ext cx="785700" cy="5715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g608e3c6c89_0_53"/>
            <p:cNvSpPr/>
            <p:nvPr/>
          </p:nvSpPr>
          <p:spPr>
            <a:xfrm>
              <a:off x="3786182" y="5929330"/>
              <a:ext cx="1714500" cy="785700"/>
            </a:xfrm>
            <a:prstGeom prst="roundRect">
              <a:avLst>
                <a:gd name="adj" fmla="val 3151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08e3c6c89_0_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210" name="Google Shape;210;g608e3c6c89_0_67"/>
          <p:cNvSpPr/>
          <p:nvPr/>
        </p:nvSpPr>
        <p:spPr>
          <a:xfrm>
            <a:off x="5381625" y="1152525"/>
            <a:ext cx="1714500" cy="571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08e3c6c89_0_67"/>
          <p:cNvSpPr/>
          <p:nvPr/>
        </p:nvSpPr>
        <p:spPr>
          <a:xfrm>
            <a:off x="5381625" y="6010275"/>
            <a:ext cx="1714500" cy="571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608e3c6c89_0_67"/>
          <p:cNvSpPr/>
          <p:nvPr/>
        </p:nvSpPr>
        <p:spPr>
          <a:xfrm>
            <a:off x="5238750" y="2152650"/>
            <a:ext cx="2000250" cy="785812"/>
          </a:xfrm>
          <a:prstGeom prst="flowChartManualInpu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608e3c6c89_0_67"/>
          <p:cNvSpPr txBox="1"/>
          <p:nvPr/>
        </p:nvSpPr>
        <p:spPr>
          <a:xfrm>
            <a:off x="5310187" y="3509962"/>
            <a:ext cx="1923900" cy="785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pt-BR"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S:=A+B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g608e3c6c89_0_67"/>
          <p:cNvGrpSpPr/>
          <p:nvPr/>
        </p:nvGrpSpPr>
        <p:grpSpPr>
          <a:xfrm>
            <a:off x="5024460" y="4724435"/>
            <a:ext cx="2214565" cy="785817"/>
            <a:chOff x="3500430" y="4572008"/>
            <a:chExt cx="2214565" cy="785817"/>
          </a:xfrm>
        </p:grpSpPr>
        <p:sp>
          <p:nvSpPr>
            <p:cNvPr id="215" name="Google Shape;215;g608e3c6c89_0_67"/>
            <p:cNvSpPr/>
            <p:nvPr/>
          </p:nvSpPr>
          <p:spPr>
            <a:xfrm rot="-5400000">
              <a:off x="3393330" y="4679225"/>
              <a:ext cx="785700" cy="571500"/>
            </a:xfrm>
            <a:prstGeom prst="triangle">
              <a:avLst>
                <a:gd name="adj" fmla="val 50000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608e3c6c89_0_67"/>
            <p:cNvSpPr/>
            <p:nvPr/>
          </p:nvSpPr>
          <p:spPr>
            <a:xfrm>
              <a:off x="4000495" y="4572008"/>
              <a:ext cx="1714500" cy="785700"/>
            </a:xfrm>
            <a:prstGeom prst="roundRect">
              <a:avLst>
                <a:gd name="adj" fmla="val 3151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pt-BR" sz="240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7" name="Google Shape;217;g608e3c6c89_0_67"/>
          <p:cNvCxnSpPr/>
          <p:nvPr/>
        </p:nvCxnSpPr>
        <p:spPr>
          <a:xfrm>
            <a:off x="6238875" y="1720850"/>
            <a:ext cx="0" cy="4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18" name="Google Shape;218;g608e3c6c89_0_67"/>
          <p:cNvCxnSpPr/>
          <p:nvPr/>
        </p:nvCxnSpPr>
        <p:spPr>
          <a:xfrm>
            <a:off x="6310312" y="3009900"/>
            <a:ext cx="0" cy="4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19" name="Google Shape;219;g608e3c6c89_0_67"/>
          <p:cNvCxnSpPr/>
          <p:nvPr/>
        </p:nvCxnSpPr>
        <p:spPr>
          <a:xfrm>
            <a:off x="6238875" y="4295775"/>
            <a:ext cx="0" cy="4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20" name="Google Shape;220;g608e3c6c89_0_67"/>
          <p:cNvCxnSpPr/>
          <p:nvPr/>
        </p:nvCxnSpPr>
        <p:spPr>
          <a:xfrm>
            <a:off x="6310312" y="5578475"/>
            <a:ext cx="0" cy="43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8e3c6c89_0_13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Diversas Sintaxe</a:t>
            </a:r>
            <a:endParaRPr/>
          </a:p>
        </p:txBody>
      </p:sp>
      <p:sp>
        <p:nvSpPr>
          <p:cNvPr id="226" name="Google Shape;226;g608e3c6c89_0_133"/>
          <p:cNvSpPr txBox="1"/>
          <p:nvPr/>
        </p:nvSpPr>
        <p:spPr>
          <a:xfrm>
            <a:off x="526000" y="1068675"/>
            <a:ext cx="3580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NARRATIVA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 variável A recebe 10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 variável B recebe 10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. A variável S recebe A + 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608e3c6c89_0_133"/>
          <p:cNvSpPr txBox="1"/>
          <p:nvPr/>
        </p:nvSpPr>
        <p:spPr>
          <a:xfrm>
            <a:off x="1911025" y="3718975"/>
            <a:ext cx="3103800" cy="2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PSEUDOCÓDIGO</a:t>
            </a:r>
            <a:endParaRPr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A:= 10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B:=10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S:= A+ 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g608e3c6c89_0_133"/>
          <p:cNvGrpSpPr/>
          <p:nvPr/>
        </p:nvGrpSpPr>
        <p:grpSpPr>
          <a:xfrm>
            <a:off x="5123095" y="2126128"/>
            <a:ext cx="1582750" cy="3694062"/>
            <a:chOff x="3500461" y="1000125"/>
            <a:chExt cx="2214565" cy="5429250"/>
          </a:xfrm>
        </p:grpSpPr>
        <p:sp>
          <p:nvSpPr>
            <p:cNvPr id="229" name="Google Shape;229;g608e3c6c89_0_133"/>
            <p:cNvSpPr/>
            <p:nvPr/>
          </p:nvSpPr>
          <p:spPr>
            <a:xfrm>
              <a:off x="3857625" y="1000125"/>
              <a:ext cx="1714500" cy="57150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pt-BR" sz="2400" b="0" i="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Início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0" name="Google Shape;230;g608e3c6c89_0_133"/>
            <p:cNvSpPr/>
            <p:nvPr/>
          </p:nvSpPr>
          <p:spPr>
            <a:xfrm>
              <a:off x="3857625" y="5857875"/>
              <a:ext cx="1714500" cy="571500"/>
            </a:xfrm>
            <a:prstGeom prst="roundRect">
              <a:avLst>
                <a:gd name="adj" fmla="val 16667"/>
              </a:avLst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pt-BR" sz="2400" b="0" i="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1" name="Google Shape;231;g608e3c6c89_0_133"/>
            <p:cNvSpPr/>
            <p:nvPr/>
          </p:nvSpPr>
          <p:spPr>
            <a:xfrm>
              <a:off x="3714750" y="2000250"/>
              <a:ext cx="2000250" cy="785813"/>
            </a:xfrm>
            <a:prstGeom prst="flowChartManualInput">
              <a:avLst/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pt-BR" sz="2400" b="0" i="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A,B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32" name="Google Shape;232;g608e3c6c89_0_133"/>
            <p:cNvSpPr txBox="1"/>
            <p:nvPr/>
          </p:nvSpPr>
          <p:spPr>
            <a:xfrm>
              <a:off x="3786188" y="3357563"/>
              <a:ext cx="1923900" cy="7857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pt-BR" sz="2400" b="0" i="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S:=A+B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33" name="Google Shape;233;g608e3c6c89_0_133"/>
            <p:cNvGrpSpPr/>
            <p:nvPr/>
          </p:nvGrpSpPr>
          <p:grpSpPr>
            <a:xfrm>
              <a:off x="3500461" y="4572029"/>
              <a:ext cx="2214565" cy="785817"/>
              <a:chOff x="3500430" y="4572008"/>
              <a:chExt cx="2214565" cy="785817"/>
            </a:xfrm>
          </p:grpSpPr>
          <p:sp>
            <p:nvSpPr>
              <p:cNvPr id="234" name="Google Shape;234;g608e3c6c89_0_133"/>
              <p:cNvSpPr/>
              <p:nvPr/>
            </p:nvSpPr>
            <p:spPr>
              <a:xfrm rot="-5400000">
                <a:off x="3393330" y="4679225"/>
                <a:ext cx="785700" cy="571500"/>
              </a:xfrm>
              <a:prstGeom prst="triangle">
                <a:avLst>
                  <a:gd name="adj" fmla="val 50000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Google Shape;235;g608e3c6c89_0_133"/>
              <p:cNvSpPr/>
              <p:nvPr/>
            </p:nvSpPr>
            <p:spPr>
              <a:xfrm>
                <a:off x="4000495" y="4572008"/>
                <a:ext cx="1714500" cy="785700"/>
              </a:xfrm>
              <a:prstGeom prst="roundRect">
                <a:avLst>
                  <a:gd name="adj" fmla="val 3151"/>
                </a:avLst>
              </a:prstGeom>
              <a:solidFill>
                <a:srgbClr val="990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None/>
                </a:pPr>
                <a:r>
                  <a:rPr lang="pt-BR" sz="2400" b="0" i="0" u="non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36" name="Google Shape;236;g608e3c6c89_0_133"/>
            <p:cNvCxnSpPr/>
            <p:nvPr/>
          </p:nvCxnSpPr>
          <p:spPr>
            <a:xfrm>
              <a:off x="4714875" y="1568450"/>
              <a:ext cx="0" cy="431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237" name="Google Shape;237;g608e3c6c89_0_133"/>
            <p:cNvCxnSpPr/>
            <p:nvPr/>
          </p:nvCxnSpPr>
          <p:spPr>
            <a:xfrm>
              <a:off x="4786313" y="2857500"/>
              <a:ext cx="0" cy="431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238" name="Google Shape;238;g608e3c6c89_0_133"/>
            <p:cNvCxnSpPr/>
            <p:nvPr/>
          </p:nvCxnSpPr>
          <p:spPr>
            <a:xfrm>
              <a:off x="4714875" y="4143375"/>
              <a:ext cx="0" cy="431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239" name="Google Shape;239;g608e3c6c89_0_133"/>
            <p:cNvCxnSpPr/>
            <p:nvPr/>
          </p:nvCxnSpPr>
          <p:spPr>
            <a:xfrm>
              <a:off x="4786313" y="5426075"/>
              <a:ext cx="0" cy="431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sp>
        <p:nvSpPr>
          <p:cNvPr id="240" name="Google Shape;240;g608e3c6c89_0_133"/>
          <p:cNvSpPr txBox="1"/>
          <p:nvPr/>
        </p:nvSpPr>
        <p:spPr>
          <a:xfrm>
            <a:off x="5014825" y="1325712"/>
            <a:ext cx="244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pt-BR" sz="2200" i="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FLUXOGRAMA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608e3c6c89_0_133"/>
          <p:cNvSpPr txBox="1"/>
          <p:nvPr/>
        </p:nvSpPr>
        <p:spPr>
          <a:xfrm>
            <a:off x="8226350" y="3516125"/>
            <a:ext cx="3103800" cy="2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A=10;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B=10;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S=A+B;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S=Console.WriteLine (  );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9291253e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Algoritmo X Programa</a:t>
            </a:r>
            <a:endParaRPr/>
          </a:p>
        </p:txBody>
      </p:sp>
      <p:sp>
        <p:nvSpPr>
          <p:cNvPr id="247" name="Google Shape;247;g629291253e_0_40"/>
          <p:cNvSpPr txBox="1"/>
          <p:nvPr/>
        </p:nvSpPr>
        <p:spPr>
          <a:xfrm>
            <a:off x="457200" y="1600200"/>
            <a:ext cx="7620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pt-BR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uma seqüência lógica de ações a para se executar uma determinada tarefa.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04800" algn="just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pt-BR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a formalização de um algoritmo em uma determinada linguagem de programação, segundo suas regras de sintaxe e semântica, de forma a permitir que o computador possa entender a seqüência de ações.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9291253e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/>
          </a:p>
        </p:txBody>
      </p:sp>
      <p:sp>
        <p:nvSpPr>
          <p:cNvPr id="253" name="Google Shape;253;g629291253e_0_18"/>
          <p:cNvSpPr txBox="1"/>
          <p:nvPr/>
        </p:nvSpPr>
        <p:spPr>
          <a:xfrm>
            <a:off x="468301" y="1412875"/>
            <a:ext cx="75396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495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 a Média Final dos alunos da 3ª Série. Os alunos realizarão três provas: P1, P2, P3 e um trabalho: T1, onde: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Média Final =  </a:t>
            </a:r>
            <a:r>
              <a:rPr lang="pt-BR" sz="2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P1 +  P2 +   P3 +  T1  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lvl="0" indent="-5334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4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lvl="0" indent="-4953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montar o algoritmo proposto faremos três perguntas: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95400" lvl="2" indent="-368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arenR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Quais são os dados de entrada?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95400" lvl="2" indent="-368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arenR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será o procedimento a ser utilizado?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95400" lvl="2" indent="-368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arenR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Quais serão os dados de saída?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9291253e_0_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 - Exemplo</a:t>
            </a:r>
            <a:endParaRPr/>
          </a:p>
        </p:txBody>
      </p:sp>
      <p:sp>
        <p:nvSpPr>
          <p:cNvPr id="259" name="Google Shape;259;g629291253e_0_34"/>
          <p:cNvSpPr txBox="1"/>
          <p:nvPr/>
        </p:nvSpPr>
        <p:spPr>
          <a:xfrm>
            <a:off x="349250" y="1412875"/>
            <a:ext cx="879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ALGORITMO (Forma Narrativa):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8750" lvl="2" indent="-50165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Receba a nota da prova 1;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8750" lvl="2" indent="-50165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Receba a nota da prova 2;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8750" lvl="2" indent="-50165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Receba a nota da prova 3;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8750" lvl="2" indent="-50165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Receba a nota da prova 4;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8750" lvl="2" indent="-50165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as notas e divida o resultado por 4;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8750" lvl="2" indent="-50165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Mostre o resultado da divisão.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8750" lvl="2" indent="-514350" algn="l" rtl="0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Agora faça o algoritmo com a sintaxe Fluxograma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29291253e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Exercícios -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 sz="2600"/>
              <a:t>Faça em fluxograma e Pseudocódigo</a:t>
            </a:r>
            <a:endParaRPr sz="2600"/>
          </a:p>
        </p:txBody>
      </p:sp>
      <p:sp>
        <p:nvSpPr>
          <p:cNvPr id="265" name="Google Shape;265;g629291253e_0_46"/>
          <p:cNvSpPr txBox="1"/>
          <p:nvPr/>
        </p:nvSpPr>
        <p:spPr>
          <a:xfrm>
            <a:off x="457200" y="1995075"/>
            <a:ext cx="735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leitura de 3 números inteiros, informe a soma e a média destes números.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Sabendo que uma empresa está dividindo em três vezes o valor de suas compras, escreva um algoritmo que leia o valor total da compra e que calcule e escreva logo em seguida o valor de cada parcela.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034475" y="1690700"/>
            <a:ext cx="6945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“... é </a:t>
            </a:r>
            <a:r>
              <a:rPr lang="pt-BR" sz="3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sequencia finita de passos que levam a execução de uma tarefa”.</a:t>
            </a:r>
            <a:r>
              <a:rPr lang="pt-BR" sz="3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Ascencio, 1999.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611775" y="3090300"/>
            <a:ext cx="9416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Até mesmo as coisas mais simples, podem ser descritas por sequencias lógicas.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Por exemplo, “Chupar uma bala”: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60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Pegar a bala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60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Retirar o papel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60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a bala na boca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60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Chupar a bala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60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Jogar o papel no lixo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8e3c6c89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17" name="Google Shape;117;g608e3c6c89_0_4"/>
          <p:cNvSpPr txBox="1"/>
          <p:nvPr/>
        </p:nvSpPr>
        <p:spPr>
          <a:xfrm>
            <a:off x="838200" y="1690825"/>
            <a:ext cx="74007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ALGORITMO: TROCAR UMA LÂMPADA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1: Pegar a lâmpada nova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2: Pegar a escada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3: Posicionar a escada embaixo da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lâmpada queimada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4: Subir na escada com a lâmpada nova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5: Retirar a lâmpada queimada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6: Colocar a lâmpada nova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7: Descer da escada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8: Ligar o interruptor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9: Guardar a escada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 10: Jogar a lâmpada velha no lixo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8e3c6c89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Sintaxe  X  Semântica</a:t>
            </a:r>
            <a:endParaRPr/>
          </a:p>
        </p:txBody>
      </p:sp>
      <p:sp>
        <p:nvSpPr>
          <p:cNvPr id="123" name="Google Shape;123;g608e3c6c89_0_11"/>
          <p:cNvSpPr txBox="1"/>
          <p:nvPr/>
        </p:nvSpPr>
        <p:spPr>
          <a:xfrm>
            <a:off x="838200" y="2625800"/>
            <a:ext cx="9525900" cy="19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Sintaxe – É a forma como as “instruções” de uma linguagem são escritas.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Semântica – É o significado das “instruções”.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e3c6c89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Sintaxe  X  Semântica</a:t>
            </a:r>
            <a:endParaRPr/>
          </a:p>
        </p:txBody>
      </p:sp>
      <p:sp>
        <p:nvSpPr>
          <p:cNvPr id="129" name="Google Shape;129;g608e3c6c89_0_18"/>
          <p:cNvSpPr txBox="1"/>
          <p:nvPr/>
        </p:nvSpPr>
        <p:spPr>
          <a:xfrm>
            <a:off x="915450" y="1529150"/>
            <a:ext cx="705480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Sintaxe – É a forma como as “instruções” de uma linguagem são escritas.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Semântica – É o significado das “instruções”.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608e3c6c89_0_18"/>
          <p:cNvSpPr txBox="1"/>
          <p:nvPr/>
        </p:nvSpPr>
        <p:spPr>
          <a:xfrm>
            <a:off x="1232100" y="4289325"/>
            <a:ext cx="6421500" cy="21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Exemplos de Sintaxe:</a:t>
            </a:r>
            <a:endParaRPr sz="22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Narrativa, Fluxograma, Pseudocódigo ou Portugol e Liguagem de Programação (C++, Java, Python...).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6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608e3c6c89_0_18"/>
          <p:cNvSpPr txBox="1"/>
          <p:nvPr/>
        </p:nvSpPr>
        <p:spPr>
          <a:xfrm>
            <a:off x="8248150" y="4119400"/>
            <a:ext cx="3507600" cy="2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Ambiente de Programação: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Turbo Pascal, Turbo C, </a:t>
            </a:r>
            <a:r>
              <a:rPr lang="pt-BR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Dev-C++</a:t>
            </a: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Delph, Scilab, etc…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6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8e3c6c89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Variáveis e Constantes</a:t>
            </a:r>
            <a:endParaRPr/>
          </a:p>
        </p:txBody>
      </p:sp>
      <p:sp>
        <p:nvSpPr>
          <p:cNvPr id="137" name="Google Shape;137;g608e3c6c89_0_25"/>
          <p:cNvSpPr txBox="1"/>
          <p:nvPr/>
        </p:nvSpPr>
        <p:spPr>
          <a:xfrm>
            <a:off x="838200" y="1838075"/>
            <a:ext cx="6946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Identificadores, espaço alocado na memória RAM.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608e3c6c89_0_25"/>
          <p:cNvSpPr txBox="1"/>
          <p:nvPr/>
        </p:nvSpPr>
        <p:spPr>
          <a:xfrm>
            <a:off x="1465325" y="3087100"/>
            <a:ext cx="5639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 (real e inteiro)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8e3c6c89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Variáveis e Constantes</a:t>
            </a:r>
            <a:endParaRPr/>
          </a:p>
        </p:txBody>
      </p:sp>
      <p:sp>
        <p:nvSpPr>
          <p:cNvPr id="144" name="Google Shape;144;g608e3c6c89_0_37"/>
          <p:cNvSpPr txBox="1"/>
          <p:nvPr/>
        </p:nvSpPr>
        <p:spPr>
          <a:xfrm>
            <a:off x="838200" y="1807150"/>
            <a:ext cx="88968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Inteiro: x, y, idade, funcionarios.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Real: salario, peso, valor.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Caracter: nome, endereco, data.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Lógico: temdependente, maiordeidade.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     “João”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   12345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Letra           “A”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8e3c6c89_0_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150" name="Google Shape;150;g608e3c6c89_0_90"/>
          <p:cNvSpPr txBox="1"/>
          <p:nvPr/>
        </p:nvSpPr>
        <p:spPr>
          <a:xfrm>
            <a:off x="1363350" y="1907075"/>
            <a:ext cx="4143300" cy="385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 soma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  subtração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  divisão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Multiplicação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^   potência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 MOD ( resto da divisão inteira)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608e3c6c89_0_90"/>
          <p:cNvSpPr txBox="1"/>
          <p:nvPr/>
        </p:nvSpPr>
        <p:spPr>
          <a:xfrm>
            <a:off x="6486950" y="2980152"/>
            <a:ext cx="4105200" cy="34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pt-BR" sz="2500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Operadores relacionais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5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   menor que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5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 = menor ou igual que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5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   maior que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5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&gt;=  maior ou igual que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5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&lt;&gt;  diferente </a:t>
            </a:r>
            <a:r>
              <a:rPr lang="pt-BR" sz="2500" i="0" u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(!= em C#)</a:t>
            </a:r>
            <a:endParaRPr sz="25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pt-BR" sz="25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igualdade </a:t>
            </a:r>
            <a:r>
              <a:rPr lang="pt-BR" sz="2500" i="0" u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(== em C</a:t>
            </a:r>
            <a:r>
              <a:rPr lang="pt-BR" sz="2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pt-BR" sz="2500" i="0" u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8e3c6c89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42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157" name="Google Shape;157;g608e3c6c89_0_97"/>
          <p:cNvSpPr txBox="1"/>
          <p:nvPr/>
        </p:nvSpPr>
        <p:spPr>
          <a:xfrm>
            <a:off x="1008100" y="1567274"/>
            <a:ext cx="6869400" cy="1595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sz="2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Pseudocódigo							C# </a:t>
            </a:r>
            <a:r>
              <a:rPr lang="pt-BR" sz="2500" dirty="0">
                <a:latin typeface="Calibri"/>
                <a:ea typeface="Calibri"/>
                <a:cs typeface="Calibri"/>
                <a:sym typeface="Calibri"/>
              </a:rPr>
              <a:t>E, OU, NÃO						&amp;&amp;, ||, !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608e3c6c89_0_97"/>
          <p:cNvSpPr txBox="1"/>
          <p:nvPr/>
        </p:nvSpPr>
        <p:spPr>
          <a:xfrm>
            <a:off x="2820425" y="3184312"/>
            <a:ext cx="2459100" cy="319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pt-BR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 ( || )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OU V =V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OU F = V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OU V = V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OU F = F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608e3c6c89_0_97"/>
          <p:cNvSpPr txBox="1"/>
          <p:nvPr/>
        </p:nvSpPr>
        <p:spPr>
          <a:xfrm>
            <a:off x="5672400" y="3162850"/>
            <a:ext cx="2525700" cy="324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pt-BR" sz="320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 ( &amp;&amp; 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E V = 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E F = 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 E V = 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 E F = 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608e3c6c89_0_97"/>
          <p:cNvSpPr txBox="1"/>
          <p:nvPr/>
        </p:nvSpPr>
        <p:spPr>
          <a:xfrm>
            <a:off x="8590987" y="3162850"/>
            <a:ext cx="2603400" cy="324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pt-BR" sz="320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 ( </a:t>
            </a:r>
            <a:r>
              <a:rPr lang="pt-BR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lang="pt-BR" sz="320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V = 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F = 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Widescreen</PresentationFormat>
  <Paragraphs>195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Times New Roman</vt:lpstr>
      <vt:lpstr>Arial</vt:lpstr>
      <vt:lpstr>Bilbo</vt:lpstr>
      <vt:lpstr>Tema do Office</vt:lpstr>
      <vt:lpstr>Apresentação do PowerPoint</vt:lpstr>
      <vt:lpstr>Algoritmo</vt:lpstr>
      <vt:lpstr>Algoritmo</vt:lpstr>
      <vt:lpstr>Sintaxe  X  Semântica</vt:lpstr>
      <vt:lpstr>Sintaxe  X  Semântica</vt:lpstr>
      <vt:lpstr>Variáveis e Constantes</vt:lpstr>
      <vt:lpstr>Variáveis e Constantes</vt:lpstr>
      <vt:lpstr>Operadores</vt:lpstr>
      <vt:lpstr>Operadores</vt:lpstr>
      <vt:lpstr>Apresentação do PowerPoint</vt:lpstr>
      <vt:lpstr>Entrada e Saída</vt:lpstr>
      <vt:lpstr>Pratique</vt:lpstr>
      <vt:lpstr>Fluxograma</vt:lpstr>
      <vt:lpstr>Fluxograma</vt:lpstr>
      <vt:lpstr>Diversas Sintaxe</vt:lpstr>
      <vt:lpstr>Algoritmo X Programa</vt:lpstr>
      <vt:lpstr>Pratique</vt:lpstr>
      <vt:lpstr>Pratique - Exemplo</vt:lpstr>
      <vt:lpstr>Exercícios -  Faça em fluxograma e Pseudocódigo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Carolline Alves Barros</cp:lastModifiedBy>
  <cp:revision>2</cp:revision>
  <dcterms:created xsi:type="dcterms:W3CDTF">2019-07-18T17:13:22Z</dcterms:created>
  <dcterms:modified xsi:type="dcterms:W3CDTF">2020-02-17T10:48:00Z</dcterms:modified>
</cp:coreProperties>
</file>