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OzVp3B4laTvVs5ovYs7zYoNvB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80d32b8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80d32b8e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780d32b8e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80d32b8e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4780d32b8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8e3c6c8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608e3c6c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80d32b8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4780d32b8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80d32b8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4780d32b8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80d32b8e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4780d32b8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80d32b8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4780d32b8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80d32b8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80d32b8e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4780d32b8e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80d32b8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80d32b8e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780d32b8e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sz="4800" b="1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4650" y="2633575"/>
            <a:ext cx="97128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Algoritmos e Lógica de Programação </a:t>
            </a:r>
            <a:endParaRPr sz="60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4500" b="1">
                <a:solidFill>
                  <a:srgbClr val="3A3838"/>
                </a:solidFill>
              </a:rPr>
              <a:t>Estrutura Condicional</a:t>
            </a:r>
            <a:endParaRPr sz="4500" b="1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80d32b8e_0_83"/>
          <p:cNvSpPr txBox="1">
            <a:spLocks noGrp="1"/>
          </p:cNvSpPr>
          <p:nvPr>
            <p:ph type="title"/>
          </p:nvPr>
        </p:nvSpPr>
        <p:spPr>
          <a:xfrm>
            <a:off x="629175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 Escolha (Outro Caso)</a:t>
            </a:r>
            <a:endParaRPr/>
          </a:p>
        </p:txBody>
      </p:sp>
      <p:sp>
        <p:nvSpPr>
          <p:cNvPr id="209" name="Google Shape;209;g4780d32b8e_0_83"/>
          <p:cNvSpPr txBox="1"/>
          <p:nvPr/>
        </p:nvSpPr>
        <p:spPr>
          <a:xfrm>
            <a:off x="1240975" y="1499225"/>
            <a:ext cx="5847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ESCOLHA operacao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CASO "+"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resultado := numero1 + numero2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CASO "-"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resultado := numero1 - numero2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CASO "*"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resultado := numero1 * numero2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CASO "/"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resultado := numero1 / numero2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OUTROCASO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ESCREVA("A operação digitada é inválida!")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FIMESCOLHA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780d32b8e_0_91"/>
          <p:cNvSpPr txBox="1">
            <a:spLocks noGrp="1"/>
          </p:cNvSpPr>
          <p:nvPr>
            <p:ph type="title"/>
          </p:nvPr>
        </p:nvSpPr>
        <p:spPr>
          <a:xfrm>
            <a:off x="387450" y="312875"/>
            <a:ext cx="771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/>
          </a:p>
        </p:txBody>
      </p:sp>
      <p:sp>
        <p:nvSpPr>
          <p:cNvPr id="215" name="Google Shape;215;g4780d32b8e_0_91"/>
          <p:cNvSpPr txBox="1"/>
          <p:nvPr/>
        </p:nvSpPr>
        <p:spPr>
          <a:xfrm>
            <a:off x="540150" y="1429575"/>
            <a:ext cx="7262700" cy="4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aça um algoritmo que leia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número de um pedido de um cliente: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 digitar 1: Hamburguer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 digitar 2: Cheese Salada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 digitar 3: Cheese buguer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 digitar 4: Cheese bacon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Se digitar qualquer outro valor: “Opção inválida”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decisão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505100" y="1428200"/>
            <a:ext cx="7350000" cy="1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Instruções de </a:t>
            </a:r>
            <a:r>
              <a:rPr lang="pt-BR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desvio</a:t>
            </a: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pode-se fazer com que o algoritmo proceda de uma ou outra maneira, de acordo com as decisões lógicas.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838200" y="3391975"/>
            <a:ext cx="735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principais estruturas de decisão são: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SE...ENTÃO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SE...ENTÃO...SENÃO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8e3c6c89_0_4"/>
          <p:cNvSpPr txBox="1">
            <a:spLocks noGrp="1"/>
          </p:cNvSpPr>
          <p:nvPr>
            <p:ph type="title"/>
          </p:nvPr>
        </p:nvSpPr>
        <p:spPr>
          <a:xfrm>
            <a:off x="387450" y="469625"/>
            <a:ext cx="771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Condicional Simples</a:t>
            </a:r>
            <a:endParaRPr/>
          </a:p>
        </p:txBody>
      </p:sp>
      <p:sp>
        <p:nvSpPr>
          <p:cNvPr id="117" name="Google Shape;117;g608e3c6c89_0_4"/>
          <p:cNvSpPr txBox="1"/>
          <p:nvPr/>
        </p:nvSpPr>
        <p:spPr>
          <a:xfrm>
            <a:off x="1219200" y="2542625"/>
            <a:ext cx="57303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Leia (N)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&lt; 0)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Escreva (“É negativo!”)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608e3c6c89_0_4"/>
          <p:cNvSpPr txBox="1"/>
          <p:nvPr/>
        </p:nvSpPr>
        <p:spPr>
          <a:xfrm>
            <a:off x="7515150" y="2924225"/>
            <a:ext cx="3387900" cy="1691400"/>
          </a:xfrm>
          <a:prstGeom prst="rect">
            <a:avLst/>
          </a:prstGeom>
          <a:noFill/>
          <a:ln w="317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3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Poderá ser </a:t>
            </a:r>
            <a:r>
              <a:rPr lang="pt-BR" sz="300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ou F, </a:t>
            </a:r>
            <a:r>
              <a:rPr lang="pt-BR" sz="3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dependendo do valor de 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608e3c6c89_0_4"/>
          <p:cNvCxnSpPr/>
          <p:nvPr/>
        </p:nvCxnSpPr>
        <p:spPr>
          <a:xfrm rot="10800000" flipH="1">
            <a:off x="3455125" y="3526775"/>
            <a:ext cx="3866700" cy="17400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80d32b8e_0_8"/>
          <p:cNvSpPr txBox="1">
            <a:spLocks noGrp="1"/>
          </p:cNvSpPr>
          <p:nvPr>
            <p:ph type="title"/>
          </p:nvPr>
        </p:nvSpPr>
        <p:spPr>
          <a:xfrm>
            <a:off x="387450" y="469625"/>
            <a:ext cx="771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Condicional Composta</a:t>
            </a:r>
            <a:endParaRPr/>
          </a:p>
        </p:txBody>
      </p:sp>
      <p:sp>
        <p:nvSpPr>
          <p:cNvPr id="125" name="Google Shape;125;g4780d32b8e_0_8"/>
          <p:cNvSpPr txBox="1"/>
          <p:nvPr/>
        </p:nvSpPr>
        <p:spPr>
          <a:xfrm>
            <a:off x="1219200" y="2542625"/>
            <a:ext cx="6183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Leia (N)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&lt; 0)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Escreva (“É negativo!”)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senão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Escreva (“É positivo!”)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4780d32b8e_0_8"/>
          <p:cNvSpPr txBox="1"/>
          <p:nvPr/>
        </p:nvSpPr>
        <p:spPr>
          <a:xfrm>
            <a:off x="8266600" y="2618825"/>
            <a:ext cx="2560200" cy="1047000"/>
          </a:xfrm>
          <a:prstGeom prst="rect">
            <a:avLst/>
          </a:prstGeom>
          <a:noFill/>
          <a:ln w="317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Resposta teste </a:t>
            </a:r>
            <a:r>
              <a:rPr lang="pt-B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Verdadeiro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4780d32b8e_0_8"/>
          <p:cNvCxnSpPr>
            <a:endCxn id="126" idx="1"/>
          </p:cNvCxnSpPr>
          <p:nvPr/>
        </p:nvCxnSpPr>
        <p:spPr>
          <a:xfrm rot="10800000" flipH="1">
            <a:off x="6873100" y="3142325"/>
            <a:ext cx="1393500" cy="922500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8" name="Google Shape;128;g4780d32b8e_0_8"/>
          <p:cNvSpPr txBox="1"/>
          <p:nvPr/>
        </p:nvSpPr>
        <p:spPr>
          <a:xfrm>
            <a:off x="8419000" y="4878700"/>
            <a:ext cx="2560200" cy="1047000"/>
          </a:xfrm>
          <a:prstGeom prst="rect">
            <a:avLst/>
          </a:prstGeom>
          <a:noFill/>
          <a:ln w="317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Resposta teste </a:t>
            </a:r>
            <a:r>
              <a:rPr lang="pt-BR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4780d32b8e_0_8"/>
          <p:cNvCxnSpPr/>
          <p:nvPr/>
        </p:nvCxnSpPr>
        <p:spPr>
          <a:xfrm>
            <a:off x="6827525" y="4667800"/>
            <a:ext cx="1550400" cy="627300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80d32b8e_0_17"/>
          <p:cNvSpPr txBox="1">
            <a:spLocks noGrp="1"/>
          </p:cNvSpPr>
          <p:nvPr>
            <p:ph type="title"/>
          </p:nvPr>
        </p:nvSpPr>
        <p:spPr>
          <a:xfrm>
            <a:off x="387450" y="469625"/>
            <a:ext cx="771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/>
          </a:p>
        </p:txBody>
      </p:sp>
      <p:sp>
        <p:nvSpPr>
          <p:cNvPr id="135" name="Google Shape;135;g4780d32b8e_0_17"/>
          <p:cNvSpPr txBox="1"/>
          <p:nvPr/>
        </p:nvSpPr>
        <p:spPr>
          <a:xfrm>
            <a:off x="666100" y="1881025"/>
            <a:ext cx="3409500" cy="19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receba três notas, calcule e mostre a média e o conceito de APROVADO se tiver média igual ou acima de 6 e REPROVADO se a média for abaixo de 6.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780d32b8e_0_17"/>
          <p:cNvSpPr/>
          <p:nvPr/>
        </p:nvSpPr>
        <p:spPr>
          <a:xfrm>
            <a:off x="5538650" y="714475"/>
            <a:ext cx="1933300" cy="836000"/>
          </a:xfrm>
          <a:prstGeom prst="flowChartManualInput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N1, N2, N3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7" name="Google Shape;137;g4780d32b8e_0_17"/>
          <p:cNvSpPr/>
          <p:nvPr/>
        </p:nvSpPr>
        <p:spPr>
          <a:xfrm>
            <a:off x="5120625" y="2246800"/>
            <a:ext cx="2769325" cy="592200"/>
          </a:xfrm>
          <a:prstGeom prst="flowChartProcess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M:= (N1+N2+N3)/3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38" name="Google Shape;138;g4780d32b8e_0_17"/>
          <p:cNvSpPr/>
          <p:nvPr/>
        </p:nvSpPr>
        <p:spPr>
          <a:xfrm>
            <a:off x="5270875" y="3396325"/>
            <a:ext cx="2438400" cy="1062475"/>
          </a:xfrm>
          <a:prstGeom prst="flowChartDecision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M&gt;=6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139" name="Google Shape;139;g4780d32b8e_0_17"/>
          <p:cNvGrpSpPr/>
          <p:nvPr/>
        </p:nvGrpSpPr>
        <p:grpSpPr>
          <a:xfrm>
            <a:off x="3340575" y="5016125"/>
            <a:ext cx="2433276" cy="763650"/>
            <a:chOff x="3286115" y="5929329"/>
            <a:chExt cx="2433276" cy="785810"/>
          </a:xfrm>
        </p:grpSpPr>
        <p:sp>
          <p:nvSpPr>
            <p:cNvPr id="140" name="Google Shape;140;g4780d32b8e_0_17"/>
            <p:cNvSpPr/>
            <p:nvPr/>
          </p:nvSpPr>
          <p:spPr>
            <a:xfrm rot="-5400000">
              <a:off x="3157565" y="6068789"/>
              <a:ext cx="774900" cy="5178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g4780d32b8e_0_17"/>
            <p:cNvSpPr/>
            <p:nvPr/>
          </p:nvSpPr>
          <p:spPr>
            <a:xfrm>
              <a:off x="3786190" y="5929329"/>
              <a:ext cx="1933200" cy="785700"/>
            </a:xfrm>
            <a:prstGeom prst="roundRect">
              <a:avLst>
                <a:gd name="adj" fmla="val 3151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“APROVADO”</a:t>
              </a:r>
              <a:endParaRPr sz="2200" b="1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g4780d32b8e_0_17"/>
          <p:cNvGrpSpPr/>
          <p:nvPr/>
        </p:nvGrpSpPr>
        <p:grpSpPr>
          <a:xfrm>
            <a:off x="7188950" y="5016125"/>
            <a:ext cx="2433275" cy="763650"/>
            <a:chOff x="3286115" y="5929329"/>
            <a:chExt cx="2433275" cy="785810"/>
          </a:xfrm>
        </p:grpSpPr>
        <p:sp>
          <p:nvSpPr>
            <p:cNvPr id="143" name="Google Shape;143;g4780d32b8e_0_17"/>
            <p:cNvSpPr/>
            <p:nvPr/>
          </p:nvSpPr>
          <p:spPr>
            <a:xfrm rot="-5400000">
              <a:off x="3157565" y="6068789"/>
              <a:ext cx="774900" cy="5178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g4780d32b8e_0_17"/>
            <p:cNvSpPr/>
            <p:nvPr/>
          </p:nvSpPr>
          <p:spPr>
            <a:xfrm>
              <a:off x="3786190" y="5929329"/>
              <a:ext cx="1933200" cy="785700"/>
            </a:xfrm>
            <a:prstGeom prst="roundRect">
              <a:avLst>
                <a:gd name="adj" fmla="val 3151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“REPROVADO”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5" name="Google Shape;145;g4780d32b8e_0_17"/>
          <p:cNvCxnSpPr>
            <a:stCxn id="136" idx="2"/>
            <a:endCxn id="137" idx="0"/>
          </p:cNvCxnSpPr>
          <p:nvPr/>
        </p:nvCxnSpPr>
        <p:spPr>
          <a:xfrm>
            <a:off x="6505300" y="1550475"/>
            <a:ext cx="0" cy="69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g4780d32b8e_0_17"/>
          <p:cNvCxnSpPr>
            <a:stCxn id="137" idx="2"/>
            <a:endCxn id="138" idx="0"/>
          </p:cNvCxnSpPr>
          <p:nvPr/>
        </p:nvCxnSpPr>
        <p:spPr>
          <a:xfrm flipH="1">
            <a:off x="6489988" y="2839000"/>
            <a:ext cx="15300" cy="55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g4780d32b8e_0_17"/>
          <p:cNvCxnSpPr>
            <a:stCxn id="138" idx="3"/>
            <a:endCxn id="144" idx="0"/>
          </p:cNvCxnSpPr>
          <p:nvPr/>
        </p:nvCxnSpPr>
        <p:spPr>
          <a:xfrm>
            <a:off x="7709275" y="3927563"/>
            <a:ext cx="946500" cy="10887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4780d32b8e_0_17"/>
          <p:cNvCxnSpPr>
            <a:stCxn id="138" idx="1"/>
          </p:cNvCxnSpPr>
          <p:nvPr/>
        </p:nvCxnSpPr>
        <p:spPr>
          <a:xfrm flipH="1">
            <a:off x="4493575" y="3927563"/>
            <a:ext cx="777300" cy="10887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g4780d32b8e_0_17"/>
          <p:cNvSpPr txBox="1"/>
          <p:nvPr/>
        </p:nvSpPr>
        <p:spPr>
          <a:xfrm>
            <a:off x="4602475" y="3500850"/>
            <a:ext cx="777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SIM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4780d32b8e_0_17"/>
          <p:cNvSpPr txBox="1"/>
          <p:nvPr/>
        </p:nvSpPr>
        <p:spPr>
          <a:xfrm>
            <a:off x="7793875" y="3500850"/>
            <a:ext cx="777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NÃO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4780d32b8e_0_17"/>
          <p:cNvSpPr txBox="1"/>
          <p:nvPr/>
        </p:nvSpPr>
        <p:spPr>
          <a:xfrm>
            <a:off x="4892100" y="6104850"/>
            <a:ext cx="3884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Faça em Pseudocódigo</a:t>
            </a:r>
            <a:endParaRPr sz="3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80d32b8e_0_96"/>
          <p:cNvSpPr txBox="1">
            <a:spLocks noGrp="1"/>
          </p:cNvSpPr>
          <p:nvPr>
            <p:ph type="title"/>
          </p:nvPr>
        </p:nvSpPr>
        <p:spPr>
          <a:xfrm>
            <a:off x="387450" y="469625"/>
            <a:ext cx="771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/>
          </a:p>
        </p:txBody>
      </p:sp>
      <p:sp>
        <p:nvSpPr>
          <p:cNvPr id="157" name="Google Shape;157;g4780d32b8e_0_96"/>
          <p:cNvSpPr txBox="1"/>
          <p:nvPr/>
        </p:nvSpPr>
        <p:spPr>
          <a:xfrm>
            <a:off x="666100" y="1881025"/>
            <a:ext cx="34095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média maior que ou igual 6 o conceito de APROVADO, se for menor que 6 e maior que 4, RECUPERAÇÃO, abaixo de 4 REPROVADO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4780d32b8e_0_96"/>
          <p:cNvSpPr/>
          <p:nvPr/>
        </p:nvSpPr>
        <p:spPr>
          <a:xfrm>
            <a:off x="5538650" y="714475"/>
            <a:ext cx="1933300" cy="836000"/>
          </a:xfrm>
          <a:prstGeom prst="flowChartManualInput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N1, N2, N3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9" name="Google Shape;159;g4780d32b8e_0_96"/>
          <p:cNvSpPr/>
          <p:nvPr/>
        </p:nvSpPr>
        <p:spPr>
          <a:xfrm>
            <a:off x="5120625" y="2246800"/>
            <a:ext cx="2769325" cy="592200"/>
          </a:xfrm>
          <a:prstGeom prst="flowChartProcess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M:= (N1+N2+N3)/3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60" name="Google Shape;160;g4780d32b8e_0_96"/>
          <p:cNvSpPr/>
          <p:nvPr/>
        </p:nvSpPr>
        <p:spPr>
          <a:xfrm>
            <a:off x="5270875" y="3396325"/>
            <a:ext cx="2438400" cy="1062475"/>
          </a:xfrm>
          <a:prstGeom prst="flowChartDecision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M&gt;=6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161" name="Google Shape;161;g4780d32b8e_0_96"/>
          <p:cNvGrpSpPr/>
          <p:nvPr/>
        </p:nvGrpSpPr>
        <p:grpSpPr>
          <a:xfrm>
            <a:off x="2426175" y="4406525"/>
            <a:ext cx="2433276" cy="763650"/>
            <a:chOff x="3286115" y="5929329"/>
            <a:chExt cx="2433276" cy="785810"/>
          </a:xfrm>
        </p:grpSpPr>
        <p:sp>
          <p:nvSpPr>
            <p:cNvPr id="162" name="Google Shape;162;g4780d32b8e_0_96"/>
            <p:cNvSpPr/>
            <p:nvPr/>
          </p:nvSpPr>
          <p:spPr>
            <a:xfrm rot="-5400000">
              <a:off x="3157565" y="6068789"/>
              <a:ext cx="774900" cy="5178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g4780d32b8e_0_96"/>
            <p:cNvSpPr/>
            <p:nvPr/>
          </p:nvSpPr>
          <p:spPr>
            <a:xfrm>
              <a:off x="3786190" y="5929329"/>
              <a:ext cx="1933200" cy="785700"/>
            </a:xfrm>
            <a:prstGeom prst="roundRect">
              <a:avLst>
                <a:gd name="adj" fmla="val 3151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“APROVADO”</a:t>
              </a:r>
              <a:endParaRPr sz="2200" b="1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g4780d32b8e_0_96"/>
          <p:cNvGrpSpPr/>
          <p:nvPr/>
        </p:nvGrpSpPr>
        <p:grpSpPr>
          <a:xfrm>
            <a:off x="9530125" y="5556075"/>
            <a:ext cx="2433275" cy="763650"/>
            <a:chOff x="3286115" y="5929329"/>
            <a:chExt cx="2433275" cy="785810"/>
          </a:xfrm>
        </p:grpSpPr>
        <p:sp>
          <p:nvSpPr>
            <p:cNvPr id="165" name="Google Shape;165;g4780d32b8e_0_96"/>
            <p:cNvSpPr/>
            <p:nvPr/>
          </p:nvSpPr>
          <p:spPr>
            <a:xfrm rot="-5400000">
              <a:off x="3157565" y="6068789"/>
              <a:ext cx="774900" cy="5178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g4780d32b8e_0_96"/>
            <p:cNvSpPr/>
            <p:nvPr/>
          </p:nvSpPr>
          <p:spPr>
            <a:xfrm>
              <a:off x="3786190" y="5929329"/>
              <a:ext cx="1933200" cy="785700"/>
            </a:xfrm>
            <a:prstGeom prst="roundRect">
              <a:avLst>
                <a:gd name="adj" fmla="val 3151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“REPROVADO”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7" name="Google Shape;167;g4780d32b8e_0_96"/>
          <p:cNvCxnSpPr>
            <a:stCxn id="158" idx="2"/>
            <a:endCxn id="159" idx="0"/>
          </p:cNvCxnSpPr>
          <p:nvPr/>
        </p:nvCxnSpPr>
        <p:spPr>
          <a:xfrm>
            <a:off x="6505300" y="1550475"/>
            <a:ext cx="0" cy="69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g4780d32b8e_0_96"/>
          <p:cNvCxnSpPr>
            <a:stCxn id="159" idx="2"/>
            <a:endCxn id="160" idx="0"/>
          </p:cNvCxnSpPr>
          <p:nvPr/>
        </p:nvCxnSpPr>
        <p:spPr>
          <a:xfrm flipH="1">
            <a:off x="6489988" y="2839000"/>
            <a:ext cx="15300" cy="55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g4780d32b8e_0_96"/>
          <p:cNvCxnSpPr>
            <a:stCxn id="160" idx="3"/>
          </p:cNvCxnSpPr>
          <p:nvPr/>
        </p:nvCxnSpPr>
        <p:spPr>
          <a:xfrm>
            <a:off x="7709275" y="3927563"/>
            <a:ext cx="1643700" cy="461700"/>
          </a:xfrm>
          <a:prstGeom prst="bentConnector3">
            <a:avLst>
              <a:gd name="adj1" fmla="val 10000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g4780d32b8e_0_96"/>
          <p:cNvCxnSpPr>
            <a:stCxn id="160" idx="1"/>
          </p:cNvCxnSpPr>
          <p:nvPr/>
        </p:nvCxnSpPr>
        <p:spPr>
          <a:xfrm flipH="1">
            <a:off x="4040875" y="3927563"/>
            <a:ext cx="1230000" cy="504000"/>
          </a:xfrm>
          <a:prstGeom prst="bentConnector3">
            <a:avLst>
              <a:gd name="adj1" fmla="val 10000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g4780d32b8e_0_96"/>
          <p:cNvSpPr txBox="1"/>
          <p:nvPr/>
        </p:nvSpPr>
        <p:spPr>
          <a:xfrm>
            <a:off x="4602475" y="3500850"/>
            <a:ext cx="777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SIM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4780d32b8e_0_96"/>
          <p:cNvSpPr txBox="1"/>
          <p:nvPr/>
        </p:nvSpPr>
        <p:spPr>
          <a:xfrm>
            <a:off x="7793875" y="3500850"/>
            <a:ext cx="777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NÃO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4780d32b8e_0_96"/>
          <p:cNvSpPr txBox="1"/>
          <p:nvPr/>
        </p:nvSpPr>
        <p:spPr>
          <a:xfrm>
            <a:off x="4859450" y="6304650"/>
            <a:ext cx="3884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Faça em Pseudocódigo</a:t>
            </a:r>
            <a:endParaRPr sz="3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g4780d32b8e_0_96"/>
          <p:cNvGrpSpPr/>
          <p:nvPr/>
        </p:nvGrpSpPr>
        <p:grpSpPr>
          <a:xfrm>
            <a:off x="5344951" y="5554856"/>
            <a:ext cx="2839065" cy="763650"/>
            <a:chOff x="2856819" y="5929329"/>
            <a:chExt cx="2665789" cy="785810"/>
          </a:xfrm>
        </p:grpSpPr>
        <p:sp>
          <p:nvSpPr>
            <p:cNvPr id="175" name="Google Shape;175;g4780d32b8e_0_96"/>
            <p:cNvSpPr/>
            <p:nvPr/>
          </p:nvSpPr>
          <p:spPr>
            <a:xfrm rot="-5400000">
              <a:off x="2728269" y="6068789"/>
              <a:ext cx="774900" cy="5178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g4780d32b8e_0_96"/>
            <p:cNvSpPr/>
            <p:nvPr/>
          </p:nvSpPr>
          <p:spPr>
            <a:xfrm>
              <a:off x="3356908" y="5929329"/>
              <a:ext cx="2165700" cy="785700"/>
            </a:xfrm>
            <a:prstGeom prst="roundRect">
              <a:avLst>
                <a:gd name="adj" fmla="val 3151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“RECUPERAÇÃO”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7" name="Google Shape;177;g4780d32b8e_0_96"/>
          <p:cNvSpPr/>
          <p:nvPr/>
        </p:nvSpPr>
        <p:spPr>
          <a:xfrm>
            <a:off x="8120700" y="4389275"/>
            <a:ext cx="2438400" cy="1062475"/>
          </a:xfrm>
          <a:prstGeom prst="flowChartDecision">
            <a:avLst/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M&lt;6  E M&gt;=4</a:t>
            </a:r>
            <a:endParaRPr sz="2200">
              <a:solidFill>
                <a:srgbClr val="FFFFFF"/>
              </a:solidFill>
            </a:endParaRPr>
          </a:p>
        </p:txBody>
      </p:sp>
      <p:cxnSp>
        <p:nvCxnSpPr>
          <p:cNvPr id="178" name="Google Shape;178;g4780d32b8e_0_96"/>
          <p:cNvCxnSpPr>
            <a:stCxn id="177" idx="1"/>
            <a:endCxn id="176" idx="0"/>
          </p:cNvCxnSpPr>
          <p:nvPr/>
        </p:nvCxnSpPr>
        <p:spPr>
          <a:xfrm flipH="1">
            <a:off x="7030800" y="4920513"/>
            <a:ext cx="1089900" cy="634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g4780d32b8e_0_96"/>
          <p:cNvCxnSpPr>
            <a:stCxn id="177" idx="3"/>
            <a:endCxn id="166" idx="0"/>
          </p:cNvCxnSpPr>
          <p:nvPr/>
        </p:nvCxnSpPr>
        <p:spPr>
          <a:xfrm>
            <a:off x="10559100" y="4920513"/>
            <a:ext cx="437700" cy="6357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g4780d32b8e_0_96"/>
          <p:cNvSpPr txBox="1"/>
          <p:nvPr/>
        </p:nvSpPr>
        <p:spPr>
          <a:xfrm>
            <a:off x="7030800" y="4480600"/>
            <a:ext cx="777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SIM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4780d32b8e_0_96"/>
          <p:cNvSpPr txBox="1"/>
          <p:nvPr/>
        </p:nvSpPr>
        <p:spPr>
          <a:xfrm>
            <a:off x="10559100" y="4458800"/>
            <a:ext cx="777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NÃO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80d32b8e_0_47"/>
          <p:cNvSpPr txBox="1">
            <a:spLocks noGrp="1"/>
          </p:cNvSpPr>
          <p:nvPr>
            <p:ph type="title"/>
          </p:nvPr>
        </p:nvSpPr>
        <p:spPr>
          <a:xfrm>
            <a:off x="387450" y="312875"/>
            <a:ext cx="771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/>
          </a:p>
        </p:txBody>
      </p:sp>
      <p:sp>
        <p:nvSpPr>
          <p:cNvPr id="187" name="Google Shape;187;g4780d32b8e_0_47"/>
          <p:cNvSpPr txBox="1"/>
          <p:nvPr/>
        </p:nvSpPr>
        <p:spPr>
          <a:xfrm>
            <a:off x="540150" y="1429575"/>
            <a:ext cx="7262700" cy="4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1-</a:t>
            </a: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o preço total a ser pago for inferior a R$ 100, então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subtraia R$25,00 do preço total</a:t>
            </a: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Faça um algoritmo que leia d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ois números inteiros e retorne o maior valor lido.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 preço total a ser pago ficar entre 100 e 1000, então forneça um desconto de 15%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4-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algoritmo que leia três números inteiros e retorne o maior valor lido.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80d32b8e_0_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 Escolha (Caso)</a:t>
            </a:r>
            <a:endParaRPr/>
          </a:p>
        </p:txBody>
      </p:sp>
      <p:sp>
        <p:nvSpPr>
          <p:cNvPr id="194" name="Google Shape;194;g4780d32b8e_0_69"/>
          <p:cNvSpPr txBox="1"/>
          <p:nvPr/>
        </p:nvSpPr>
        <p:spPr>
          <a:xfrm>
            <a:off x="997800" y="2680700"/>
            <a:ext cx="7705800" cy="25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pt-BR" sz="3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termos de organização de código a estrutura ESCOLHA-CASO é uma opção muito elegante quando se tem muitos SE-ENTÃO-SENÃO para verificar a mesma variável. Facilita a leitura do algoritmo e a manutenção do código.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80d32b8e_0_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 Escolha (Caso)</a:t>
            </a:r>
            <a:endParaRPr/>
          </a:p>
        </p:txBody>
      </p:sp>
      <p:sp>
        <p:nvSpPr>
          <p:cNvPr id="201" name="Google Shape;201;g4780d32b8e_0_75"/>
          <p:cNvSpPr txBox="1"/>
          <p:nvPr/>
        </p:nvSpPr>
        <p:spPr>
          <a:xfrm>
            <a:off x="261250" y="1919750"/>
            <a:ext cx="4932300" cy="3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algoritmo "CalculadoraBasicaEscolha"</a:t>
            </a:r>
            <a:endParaRPr sz="3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Var   numero1, numero 2, Resultado : REAL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      operacao : CARACTERE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inicio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ESCREVA ("Digite o primeiro número: ")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LEIA (numero1)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ESCREVA ("Digite a operação: ")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LEIA (operacao)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ESCREVA ("Digite o segundo número: ")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LEIA (numero2)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     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4780d32b8e_0_75"/>
          <p:cNvSpPr txBox="1"/>
          <p:nvPr/>
        </p:nvSpPr>
        <p:spPr>
          <a:xfrm>
            <a:off x="5576700" y="1919750"/>
            <a:ext cx="4356000" cy="3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operacao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CASO "+"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resultado := numero1 + numero2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CASO "-"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resultado := numero1 - numero2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CASO "*"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resultado := numero1 * numero2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CASO "/"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resultado := numero1 / numero2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FIMESCOLHA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ESCREVA ("Resultado: ", resultado)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fimalgoritmo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Tema do Office</vt:lpstr>
      <vt:lpstr>Apresentação do PowerPoint</vt:lpstr>
      <vt:lpstr>Estrutura de decisão</vt:lpstr>
      <vt:lpstr>Estrutura Condicional Simples</vt:lpstr>
      <vt:lpstr>Estrutura Condicional Composta</vt:lpstr>
      <vt:lpstr>Pratique</vt:lpstr>
      <vt:lpstr>Pratique</vt:lpstr>
      <vt:lpstr>Pratique</vt:lpstr>
      <vt:lpstr>Múltipla Escolha (Caso)</vt:lpstr>
      <vt:lpstr>Múltipla Escolha (Caso)</vt:lpstr>
      <vt:lpstr>Múltipla Escolha (Outro Caso)</vt:lpstr>
      <vt:lpstr>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Carolline Alves Barros</cp:lastModifiedBy>
  <cp:revision>1</cp:revision>
  <dcterms:created xsi:type="dcterms:W3CDTF">2019-07-18T17:13:22Z</dcterms:created>
  <dcterms:modified xsi:type="dcterms:W3CDTF">2020-02-14T19:23:11Z</dcterms:modified>
</cp:coreProperties>
</file>