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43.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2.xml"/>
  <Override ContentType="application/vnd.openxmlformats-officedocument.presentationml.notesSlide+xml" PartName="/ppt/notesSlides/notesSlide49.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26.xml"/>
  <Override ContentType="application/vnd.openxmlformats-officedocument.presentationml.notesSlide+xml" PartName="/ppt/notesSlides/notesSlide40.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6.xml"/>
  <Override ContentType="application/vnd.openxmlformats-officedocument.presentationml.notesSlide+xml" PartName="/ppt/notesSlides/notesSlide18.xml"/>
  <Override ContentType="application/vnd.openxmlformats-officedocument.presentationml.notesSlide+xml" PartName="/ppt/notesSlides/notesSlide39.xml"/>
  <Override ContentType="application/vnd.openxmlformats-officedocument.presentationml.notesSlide+xml" PartName="/ppt/notesSlides/notesSlide20.xml"/>
  <Override ContentType="application/vnd.openxmlformats-officedocument.presentationml.notesSlide+xml" PartName="/ppt/notesSlides/notesSlide24.xml"/>
  <Override ContentType="application/vnd.openxmlformats-officedocument.presentationml.notesSlide+xml" PartName="/ppt/notesSlides/notesSlide48.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47.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31.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38.xml"/>
  <Override ContentType="application/vnd.openxmlformats-officedocument.presentationml.notesSlide+xml" PartName="/ppt/notesSlides/notesSlide8.xml"/>
  <Override ContentType="application/vnd.openxmlformats-officedocument.presentationml.notesSlide+xml" PartName="/ppt/notesSlides/notesSlide45.xml"/>
  <Override ContentType="application/vnd.openxmlformats-officedocument.presentationml.notesSlide+xml" PartName="/ppt/notesSlides/notesSlide44.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47.xml"/>
  <Override ContentType="application/vnd.openxmlformats-officedocument.presentationml.slide+xml" PartName="/ppt/slides/slide45.xml"/>
  <Override ContentType="application/vnd.openxmlformats-officedocument.presentationml.slide+xml" PartName="/ppt/slides/slide6.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24.xml"/>
  <Override ContentType="application/vnd.openxmlformats-officedocument.presentationml.slide+xml" PartName="/ppt/slides/slide5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40.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46.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49.xml"/>
  <Override ContentType="application/vnd.openxmlformats-officedocument.presentationml.slide+xml" PartName="/ppt/slides/slide4.xml"/>
  <Override ContentType="application/vnd.openxmlformats-officedocument.presentationml.slide+xml" PartName="/ppt/slides/slide28.xml"/>
  <Override ContentType="application/vnd.openxmlformats-officedocument.presentationml.slide+xml" PartName="/ppt/slides/slide14.xml"/>
  <Override ContentType="application/vnd.openxmlformats-officedocument.presentationml.slide+xml" PartName="/ppt/slides/slide22.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48.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34.xml"/>
  <Override ContentType="application/vnd.openxmlformats-officedocument.presentationml.slide+xml" PartName="/ppt/slides/slide10.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3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EDC57AB-780C-443A-8945-895820AB148A}">
  <a:tblStyle styleId="{1EDC57AB-780C-443A-8945-895820AB148A}"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0063E0CD-C0F6-4F7C-AD9A-BBF63FAB9C1D}"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2BC09043-DE6A-456D-B241-A9ADF9197B00}" styleName="Table_2">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A59C6B56-EF41-4443-8DCB-10F2C2F3F40C}" styleName="Table_3">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84FF7A8B-F2B2-4499-B68D-9FD3780C1562}" styleName="Table_4">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F5BD32B7-0845-4898-9584-4A7FE5E2467E}" styleName="Table_5">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E441FA5F-F243-4188-9AD2-79F4A0907BE7}" styleName="Table_6">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172E82B3-F1D8-4E14-85E8-36EAC20919DC}" styleName="Table_7">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FEDF829B-4EB8-4BBE-BE86-9B100BA16B06}" styleName="Table_8">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79CC647E-DF13-4871-A1EE-FB7623D282B7}" styleName="Table_9">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25DE2A0D-DC9F-4664-8D74-69D335ECA245}" styleName="Table_1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EC04997A-2713-4403-87C2-2DD8DAC85896}" styleName="Table_1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84D12F97-6F1E-486D-8B54-030D72AE49E4}" styleName="Table_12">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48" Type="http://schemas.openxmlformats.org/officeDocument/2006/relationships/slide" Target="slides/slide43.xml"/><Relationship Id="rId47" Type="http://schemas.openxmlformats.org/officeDocument/2006/relationships/slide" Target="slides/slide42.xml"/><Relationship Id="rId29" Type="http://schemas.openxmlformats.org/officeDocument/2006/relationships/slide" Target="slides/slide24.xml"/><Relationship Id="rId49" Type="http://schemas.openxmlformats.org/officeDocument/2006/relationships/slide" Target="slides/slide4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40" Type="http://schemas.openxmlformats.org/officeDocument/2006/relationships/slide" Target="slides/slide35.xml"/><Relationship Id="rId1" Type="http://schemas.openxmlformats.org/officeDocument/2006/relationships/theme" Target="theme/theme2.xml"/><Relationship Id="rId22" Type="http://schemas.openxmlformats.org/officeDocument/2006/relationships/slide" Target="slides/slide17.xml"/><Relationship Id="rId41" Type="http://schemas.openxmlformats.org/officeDocument/2006/relationships/slide" Target="slides/slide36.xml"/><Relationship Id="rId4" Type="http://schemas.openxmlformats.org/officeDocument/2006/relationships/slideMaster" Target="slideMasters/slideMaster1.xml"/><Relationship Id="rId23" Type="http://schemas.openxmlformats.org/officeDocument/2006/relationships/slide" Target="slides/slide18.xml"/><Relationship Id="rId42" Type="http://schemas.openxmlformats.org/officeDocument/2006/relationships/slide" Target="slides/slide37.xml"/><Relationship Id="rId3" Type="http://schemas.openxmlformats.org/officeDocument/2006/relationships/tableStyles" Target="tableStyles.xml"/><Relationship Id="rId24" Type="http://schemas.openxmlformats.org/officeDocument/2006/relationships/slide" Target="slides/slide19.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8" name="Shape 3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1" name="Shape 3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5" name="Shape 4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3" name="Shape 4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6" name="Shape 4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4" name="Shape 5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9" name="Shape 5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2" name="Shape 5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8" name="Shape 5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4" name="Shape 5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0" name="Shape 5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6" name="Shape 5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2" name="Shape 5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8" name="Shape 5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4" name="Shape 5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0" name="Shape 5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6" name="Shape 5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2" name="Shape 6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8" name="Shape 6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2" name="Shape 6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8" name="Shape 6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1" name="Shape 6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6" name="Shape 6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1" name="Shape 6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6" name="Shape 6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2" name="Shape 6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0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0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0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0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0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blipFill>
          <a:blip r:embed="rId2">
            <a:alphaModFix/>
          </a:blip>
          <a:stretch>
            <a:fillRect/>
          </a:stretch>
        </a:blipFill>
      </p:bgPr>
    </p:bg>
    <p:spTree>
      <p:nvGrpSpPr>
        <p:cNvPr id="7" name="Shape 7"/>
        <p:cNvGrpSpPr/>
        <p:nvPr/>
      </p:nvGrpSpPr>
      <p:grpSpPr>
        <a:xfrm>
          <a:off x="0" y="0"/>
          <a:ext cx="0" cy="0"/>
          <a:chOff x="0" y="0"/>
          <a:chExt cx="0" cy="0"/>
        </a:xfrm>
      </p:grpSpPr>
      <p:sp>
        <p:nvSpPr>
          <p:cNvPr id="8" name="Shape 8"/>
          <p:cNvSpPr txBox="1"/>
          <p:nvPr>
            <p:ph type="ctrTitle"/>
          </p:nvPr>
        </p:nvSpPr>
        <p:spPr>
          <a:xfrm>
            <a:off x="1700184" y="1020262"/>
            <a:ext cx="5807399" cy="1159799"/>
          </a:xfrm>
          <a:prstGeom prst="rect">
            <a:avLst/>
          </a:prstGeom>
        </p:spPr>
        <p:txBody>
          <a:bodyPr anchorCtr="0" anchor="t" bIns="91425" lIns="91425" rIns="91425" tIns="91425"/>
          <a:lstStyle>
            <a:lvl1pPr rtl="0">
              <a:spcBef>
                <a:spcPts val="0"/>
              </a:spcBef>
              <a:buClr>
                <a:srgbClr val="0091EA"/>
              </a:buClr>
              <a:buSzPct val="100000"/>
              <a:defRPr b="1" sz="6000">
                <a:solidFill>
                  <a:srgbClr val="0091EA"/>
                </a:solidFill>
              </a:defRPr>
            </a:lvl1pPr>
            <a:lvl2pPr rtl="0">
              <a:spcBef>
                <a:spcPts val="0"/>
              </a:spcBef>
              <a:buClr>
                <a:srgbClr val="0091EA"/>
              </a:buClr>
              <a:buSzPct val="100000"/>
              <a:defRPr b="1" sz="6000">
                <a:solidFill>
                  <a:srgbClr val="0091EA"/>
                </a:solidFill>
              </a:defRPr>
            </a:lvl2pPr>
            <a:lvl3pPr rtl="0">
              <a:spcBef>
                <a:spcPts val="0"/>
              </a:spcBef>
              <a:buClr>
                <a:srgbClr val="0091EA"/>
              </a:buClr>
              <a:buSzPct val="100000"/>
              <a:defRPr b="1" sz="6000">
                <a:solidFill>
                  <a:srgbClr val="0091EA"/>
                </a:solidFill>
              </a:defRPr>
            </a:lvl3pPr>
            <a:lvl4pPr rtl="0">
              <a:spcBef>
                <a:spcPts val="0"/>
              </a:spcBef>
              <a:buClr>
                <a:srgbClr val="0091EA"/>
              </a:buClr>
              <a:buSzPct val="100000"/>
              <a:defRPr b="1" sz="6000">
                <a:solidFill>
                  <a:srgbClr val="0091EA"/>
                </a:solidFill>
              </a:defRPr>
            </a:lvl4pPr>
            <a:lvl5pPr rtl="0">
              <a:spcBef>
                <a:spcPts val="0"/>
              </a:spcBef>
              <a:buClr>
                <a:srgbClr val="0091EA"/>
              </a:buClr>
              <a:buSzPct val="100000"/>
              <a:defRPr b="1" sz="6000">
                <a:solidFill>
                  <a:srgbClr val="0091EA"/>
                </a:solidFill>
              </a:defRPr>
            </a:lvl5pPr>
            <a:lvl6pPr rtl="0">
              <a:spcBef>
                <a:spcPts val="0"/>
              </a:spcBef>
              <a:buClr>
                <a:srgbClr val="0091EA"/>
              </a:buClr>
              <a:buSzPct val="100000"/>
              <a:defRPr b="1" sz="6000">
                <a:solidFill>
                  <a:srgbClr val="0091EA"/>
                </a:solidFill>
              </a:defRPr>
            </a:lvl6pPr>
            <a:lvl7pPr rtl="0">
              <a:spcBef>
                <a:spcPts val="0"/>
              </a:spcBef>
              <a:buClr>
                <a:srgbClr val="0091EA"/>
              </a:buClr>
              <a:buSzPct val="100000"/>
              <a:defRPr b="1" sz="6000">
                <a:solidFill>
                  <a:srgbClr val="0091EA"/>
                </a:solidFill>
              </a:defRPr>
            </a:lvl7pPr>
            <a:lvl8pPr rtl="0">
              <a:spcBef>
                <a:spcPts val="0"/>
              </a:spcBef>
              <a:buClr>
                <a:srgbClr val="0091EA"/>
              </a:buClr>
              <a:buSzPct val="100000"/>
              <a:defRPr b="1" sz="6000">
                <a:solidFill>
                  <a:srgbClr val="0091EA"/>
                </a:solidFill>
              </a:defRPr>
            </a:lvl8pPr>
            <a:lvl9pPr rtl="0">
              <a:spcBef>
                <a:spcPts val="0"/>
              </a:spcBef>
              <a:buClr>
                <a:srgbClr val="0091EA"/>
              </a:buClr>
              <a:buSzPct val="100000"/>
              <a:defRPr b="1" sz="6000">
                <a:solidFill>
                  <a:srgbClr val="0091EA"/>
                </a:solidFill>
              </a:defRPr>
            </a:lvl9pPr>
          </a:lstStyle>
          <a:p/>
        </p:txBody>
      </p:sp>
      <p:sp>
        <p:nvSpPr>
          <p:cNvPr id="9" name="Shape 9"/>
          <p:cNvSpPr/>
          <p:nvPr/>
        </p:nvSpPr>
        <p:spPr>
          <a:xfrm>
            <a:off x="6897625" y="4649962"/>
            <a:ext cx="126900" cy="95100"/>
          </a:xfrm>
          <a:prstGeom prst="ellipse">
            <a:avLst/>
          </a:prstGeom>
          <a:solidFill>
            <a:srgbClr val="0091EA"/>
          </a:solidFill>
          <a:ln>
            <a:noFill/>
          </a:ln>
        </p:spPr>
        <p:txBody>
          <a:bodyPr anchorCtr="0" anchor="ctr" bIns="91425" lIns="91425" rIns="91425" tIns="91425">
            <a:noAutofit/>
          </a:bodyPr>
          <a:lstStyle/>
          <a:p>
            <a:pPr>
              <a:spcBef>
                <a:spcPts val="0"/>
              </a:spcBef>
              <a:buNone/>
            </a:pPr>
            <a:r>
              <a:t/>
            </a:r>
            <a:endParaRPr/>
          </a:p>
        </p:txBody>
      </p:sp>
      <p:sp>
        <p:nvSpPr>
          <p:cNvPr id="10" name="Shape 10"/>
          <p:cNvSpPr/>
          <p:nvPr/>
        </p:nvSpPr>
        <p:spPr>
          <a:xfrm>
            <a:off x="7454375" y="4229100"/>
            <a:ext cx="126900" cy="95100"/>
          </a:xfrm>
          <a:prstGeom prst="ellipse">
            <a:avLst/>
          </a:prstGeom>
          <a:solidFill>
            <a:srgbClr val="0091EA"/>
          </a:solidFill>
          <a:ln>
            <a:noFill/>
          </a:ln>
        </p:spPr>
        <p:txBody>
          <a:bodyPr anchorCtr="0" anchor="ctr" bIns="91425" lIns="91425" rIns="91425" tIns="91425">
            <a:noAutofit/>
          </a:bodyPr>
          <a:lstStyle/>
          <a:p>
            <a:pPr>
              <a:spcBef>
                <a:spcPts val="0"/>
              </a:spcBef>
              <a:buNone/>
            </a:pPr>
            <a:r>
              <a:t/>
            </a:r>
            <a:endParaRPr/>
          </a:p>
        </p:txBody>
      </p:sp>
      <p:sp>
        <p:nvSpPr>
          <p:cNvPr id="11" name="Shape 11"/>
          <p:cNvSpPr/>
          <p:nvPr/>
        </p:nvSpPr>
        <p:spPr>
          <a:xfrm>
            <a:off x="8827727" y="3448165"/>
            <a:ext cx="75899" cy="56999"/>
          </a:xfrm>
          <a:prstGeom prst="ellipse">
            <a:avLst/>
          </a:prstGeom>
          <a:solidFill>
            <a:srgbClr val="0091EA"/>
          </a:solidFill>
          <a:ln>
            <a:noFill/>
          </a:ln>
        </p:spPr>
        <p:txBody>
          <a:bodyPr anchorCtr="0" anchor="ctr" bIns="91425" lIns="91425" rIns="91425" tIns="91425">
            <a:noAutofit/>
          </a:bodyPr>
          <a:lstStyle/>
          <a:p>
            <a:pPr>
              <a:spcBef>
                <a:spcPts val="0"/>
              </a:spcBef>
              <a:buNone/>
            </a:pPr>
            <a:r>
              <a:t/>
            </a:r>
            <a:endParaRPr/>
          </a:p>
        </p:txBody>
      </p:sp>
      <p:sp>
        <p:nvSpPr>
          <p:cNvPr id="12" name="Shape 12"/>
          <p:cNvSpPr/>
          <p:nvPr/>
        </p:nvSpPr>
        <p:spPr>
          <a:xfrm>
            <a:off x="8677050" y="4933406"/>
            <a:ext cx="126900" cy="95100"/>
          </a:xfrm>
          <a:prstGeom prst="ellipse">
            <a:avLst/>
          </a:prstGeom>
          <a:solidFill>
            <a:srgbClr val="0091EA"/>
          </a:solidFill>
          <a:ln>
            <a:noFill/>
          </a:ln>
        </p:spPr>
        <p:txBody>
          <a:bodyPr anchorCtr="0" anchor="ctr" bIns="91425" lIns="91425" rIns="91425" tIns="91425">
            <a:noAutofit/>
          </a:bodyPr>
          <a:lstStyle/>
          <a:p>
            <a:pPr>
              <a:spcBef>
                <a:spcPts val="0"/>
              </a:spcBef>
              <a:buNone/>
            </a:pPr>
            <a:r>
              <a:t/>
            </a:r>
            <a:endParaRPr/>
          </a:p>
        </p:txBody>
      </p:sp>
      <p:sp>
        <p:nvSpPr>
          <p:cNvPr id="13" name="Shape 13"/>
          <p:cNvSpPr/>
          <p:nvPr/>
        </p:nvSpPr>
        <p:spPr>
          <a:xfrm>
            <a:off x="2972225" y="475050"/>
            <a:ext cx="126900" cy="95100"/>
          </a:xfrm>
          <a:prstGeom prst="ellipse">
            <a:avLst/>
          </a:prstGeom>
          <a:solidFill>
            <a:srgbClr val="0091EA"/>
          </a:solidFill>
          <a:ln>
            <a:noFill/>
          </a:ln>
        </p:spPr>
        <p:txBody>
          <a:bodyPr anchorCtr="0" anchor="ctr" bIns="91425" lIns="91425" rIns="91425" tIns="91425">
            <a:noAutofit/>
          </a:bodyPr>
          <a:lstStyle/>
          <a:p>
            <a:pPr>
              <a:spcBef>
                <a:spcPts val="0"/>
              </a:spcBef>
              <a:buNone/>
            </a:pPr>
            <a:r>
              <a:t/>
            </a:r>
            <a:endParaRPr/>
          </a:p>
        </p:txBody>
      </p:sp>
      <p:sp>
        <p:nvSpPr>
          <p:cNvPr id="14" name="Shape 14"/>
          <p:cNvSpPr/>
          <p:nvPr/>
        </p:nvSpPr>
        <p:spPr>
          <a:xfrm>
            <a:off x="579634" y="2530108"/>
            <a:ext cx="126900" cy="95100"/>
          </a:xfrm>
          <a:prstGeom prst="ellipse">
            <a:avLst/>
          </a:prstGeom>
          <a:solidFill>
            <a:srgbClr val="0091EA"/>
          </a:solidFill>
          <a:ln>
            <a:noFill/>
          </a:ln>
        </p:spPr>
        <p:txBody>
          <a:bodyPr anchorCtr="0" anchor="ctr" bIns="91425" lIns="91425" rIns="91425" tIns="91425">
            <a:noAutofit/>
          </a:bodyPr>
          <a:lstStyle/>
          <a:p>
            <a:pPr>
              <a:spcBef>
                <a:spcPts val="0"/>
              </a:spcBef>
              <a:buNone/>
            </a:pPr>
            <a:r>
              <a:t/>
            </a:r>
            <a:endParaRPr/>
          </a:p>
        </p:txBody>
      </p:sp>
      <p:sp>
        <p:nvSpPr>
          <p:cNvPr id="15" name="Shape 15"/>
          <p:cNvSpPr/>
          <p:nvPr/>
        </p:nvSpPr>
        <p:spPr>
          <a:xfrm>
            <a:off x="311843" y="593638"/>
            <a:ext cx="126900" cy="95100"/>
          </a:xfrm>
          <a:prstGeom prst="ellipse">
            <a:avLst/>
          </a:prstGeom>
          <a:solidFill>
            <a:srgbClr val="0091EA"/>
          </a:solidFill>
          <a:ln>
            <a:noFill/>
          </a:ln>
        </p:spPr>
        <p:txBody>
          <a:bodyPr anchorCtr="0" anchor="ctr" bIns="91425" lIns="91425" rIns="91425" tIns="91425">
            <a:noAutofit/>
          </a:bodyPr>
          <a:lstStyle/>
          <a:p>
            <a:pPr>
              <a:spcBef>
                <a:spcPts val="0"/>
              </a:spcBef>
              <a:buNone/>
            </a:pPr>
            <a:r>
              <a:t/>
            </a:r>
            <a:endParaRPr/>
          </a:p>
        </p:txBody>
      </p:sp>
      <p:sp>
        <p:nvSpPr>
          <p:cNvPr id="16" name="Shape 16"/>
          <p:cNvSpPr/>
          <p:nvPr/>
        </p:nvSpPr>
        <p:spPr>
          <a:xfrm>
            <a:off x="626321" y="1004903"/>
            <a:ext cx="2538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 name="Shape 17"/>
          <p:cNvSpPr/>
          <p:nvPr/>
        </p:nvSpPr>
        <p:spPr>
          <a:xfrm>
            <a:off x="8104500" y="3722325"/>
            <a:ext cx="190200" cy="1428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 name="Shape 18"/>
          <p:cNvSpPr/>
          <p:nvPr/>
        </p:nvSpPr>
        <p:spPr>
          <a:xfrm>
            <a:off x="8803950" y="4240992"/>
            <a:ext cx="190200" cy="1428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 name="Shape 19"/>
          <p:cNvSpPr/>
          <p:nvPr/>
        </p:nvSpPr>
        <p:spPr>
          <a:xfrm>
            <a:off x="196310" y="1493167"/>
            <a:ext cx="75899" cy="56999"/>
          </a:xfrm>
          <a:prstGeom prst="ellipse">
            <a:avLst/>
          </a:prstGeom>
          <a:solidFill>
            <a:srgbClr val="0091EA"/>
          </a:solidFill>
          <a:ln>
            <a:noFill/>
          </a:ln>
        </p:spPr>
        <p:txBody>
          <a:bodyPr anchorCtr="0" anchor="ctr" bIns="91425" lIns="91425" rIns="91425" tIns="91425">
            <a:noAutofit/>
          </a:bodyPr>
          <a:lstStyle/>
          <a:p>
            <a:pPr>
              <a:spcBef>
                <a:spcPts val="0"/>
              </a:spcBef>
              <a:buNone/>
            </a:pPr>
            <a:r>
              <a:t/>
            </a:r>
            <a:endParaRPr/>
          </a:p>
        </p:txBody>
      </p:sp>
      <p:sp>
        <p:nvSpPr>
          <p:cNvPr id="20" name="Shape 20"/>
          <p:cNvSpPr/>
          <p:nvPr/>
        </p:nvSpPr>
        <p:spPr>
          <a:xfrm>
            <a:off x="1738050" y="203491"/>
            <a:ext cx="2538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 name="Shape 21"/>
          <p:cNvSpPr/>
          <p:nvPr/>
        </p:nvSpPr>
        <p:spPr>
          <a:xfrm>
            <a:off x="771658" y="1878364"/>
            <a:ext cx="75899" cy="56999"/>
          </a:xfrm>
          <a:prstGeom prst="ellipse">
            <a:avLst/>
          </a:prstGeom>
          <a:solidFill>
            <a:srgbClr val="0091EA"/>
          </a:solidFill>
          <a:ln>
            <a:noFill/>
          </a:ln>
        </p:spPr>
        <p:txBody>
          <a:bodyPr anchorCtr="0" anchor="ctr" bIns="91425" lIns="91425" rIns="91425" tIns="91425">
            <a:noAutofit/>
          </a:bodyPr>
          <a:lstStyle/>
          <a:p>
            <a:pPr>
              <a:spcBef>
                <a:spcPts val="0"/>
              </a:spcBef>
              <a:buNone/>
            </a:pPr>
            <a:r>
              <a:t/>
            </a:r>
            <a:endParaRPr/>
          </a:p>
        </p:txBody>
      </p:sp>
      <p:sp>
        <p:nvSpPr>
          <p:cNvPr id="22" name="Shape 22"/>
          <p:cNvSpPr/>
          <p:nvPr/>
        </p:nvSpPr>
        <p:spPr>
          <a:xfrm>
            <a:off x="4271583" y="356119"/>
            <a:ext cx="75899" cy="56999"/>
          </a:xfrm>
          <a:prstGeom prst="ellipse">
            <a:avLst/>
          </a:prstGeom>
          <a:solidFill>
            <a:srgbClr val="0091EA"/>
          </a:solidFill>
          <a:ln>
            <a:noFill/>
          </a:ln>
        </p:spPr>
        <p:txBody>
          <a:bodyPr anchorCtr="0" anchor="ctr" bIns="91425" lIns="91425" rIns="91425" tIns="91425">
            <a:noAutofit/>
          </a:bodyPr>
          <a:lstStyle/>
          <a:p>
            <a:pPr>
              <a:spcBef>
                <a:spcPts val="0"/>
              </a:spcBef>
              <a:buNone/>
            </a:pPr>
            <a:r>
              <a:t/>
            </a:r>
            <a:endParaRPr/>
          </a:p>
        </p:txBody>
      </p:sp>
      <p:sp>
        <p:nvSpPr>
          <p:cNvPr id="23" name="Shape 23"/>
          <p:cNvSpPr/>
          <p:nvPr/>
        </p:nvSpPr>
        <p:spPr>
          <a:xfrm>
            <a:off x="7729213" y="4595578"/>
            <a:ext cx="253800" cy="190500"/>
          </a:xfrm>
          <a:prstGeom prst="ellipse">
            <a:avLst/>
          </a:prstGeom>
          <a:noFill/>
          <a:ln cap="flat" cmpd="sng" w="19050">
            <a:solidFill>
              <a:srgbClr val="0091E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omplete pattern">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Shape 55"/>
          <p:cNvSpPr/>
          <p:nvPr/>
        </p:nvSpPr>
        <p:spPr>
          <a:xfrm>
            <a:off x="-26550" y="-14850"/>
            <a:ext cx="9197100" cy="5173200"/>
          </a:xfrm>
          <a:prstGeom prst="rect">
            <a:avLst/>
          </a:prstGeom>
          <a:solidFill>
            <a:srgbClr val="CFD8DC">
              <a:alpha val="49230"/>
            </a:srgbClr>
          </a:solidFill>
          <a:ln>
            <a:noFill/>
          </a:ln>
        </p:spPr>
        <p:txBody>
          <a:bodyPr anchorCtr="0" anchor="ctr" bIns="91425" lIns="91425" rIns="91425" tIns="91425">
            <a:noAutofit/>
          </a:bodyPr>
          <a:lstStyle/>
          <a:p>
            <a:pPr>
              <a:spcBef>
                <a:spcPts val="0"/>
              </a:spcBef>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2">
    <p:spTree>
      <p:nvGrpSpPr>
        <p:cNvPr id="56" name="Shape 56"/>
        <p:cNvGrpSpPr/>
        <p:nvPr/>
      </p:nvGrpSpPr>
      <p:grpSpPr>
        <a:xfrm>
          <a:off x="0" y="0"/>
          <a:ext cx="0" cy="0"/>
          <a:chOff x="0" y="0"/>
          <a:chExt cx="0" cy="0"/>
        </a:xfrm>
      </p:grpSpPr>
      <p:sp>
        <p:nvSpPr>
          <p:cNvPr id="57" name="Shape 57"/>
          <p:cNvSpPr txBox="1"/>
          <p:nvPr>
            <p:ph type="ctrTitle"/>
          </p:nvPr>
        </p:nvSpPr>
        <p:spPr>
          <a:xfrm>
            <a:off x="685800" y="1583342"/>
            <a:ext cx="7772400" cy="1159799"/>
          </a:xfrm>
          <a:prstGeom prst="rect">
            <a:avLst/>
          </a:prstGeom>
        </p:spPr>
        <p:txBody>
          <a:bodyPr anchorCtr="0" anchor="b" bIns="91425" lIns="91425" rIns="91425" tIns="91425"/>
          <a:lstStyle>
            <a:lvl1pPr rtl="0" algn="ctr">
              <a:spcBef>
                <a:spcPts val="0"/>
              </a:spcBef>
              <a:buSzPct val="100000"/>
              <a:defRPr sz="4800"/>
            </a:lvl1pPr>
            <a:lvl2pPr rtl="0" algn="ctr">
              <a:spcBef>
                <a:spcPts val="0"/>
              </a:spcBef>
              <a:buSzPct val="100000"/>
              <a:defRPr sz="4800"/>
            </a:lvl2pPr>
            <a:lvl3pPr rtl="0" algn="ctr">
              <a:spcBef>
                <a:spcPts val="0"/>
              </a:spcBef>
              <a:buSzPct val="100000"/>
              <a:defRPr sz="4800"/>
            </a:lvl3pPr>
            <a:lvl4pPr rtl="0" algn="ctr">
              <a:spcBef>
                <a:spcPts val="0"/>
              </a:spcBef>
              <a:buSzPct val="100000"/>
              <a:defRPr sz="4800"/>
            </a:lvl4pPr>
            <a:lvl5pPr rtl="0" algn="ctr">
              <a:spcBef>
                <a:spcPts val="0"/>
              </a:spcBef>
              <a:buSzPct val="100000"/>
              <a:defRPr sz="4800"/>
            </a:lvl5pPr>
            <a:lvl6pPr rtl="0" algn="ctr">
              <a:spcBef>
                <a:spcPts val="0"/>
              </a:spcBef>
              <a:buSzPct val="100000"/>
              <a:defRPr sz="4800"/>
            </a:lvl6pPr>
            <a:lvl7pPr rtl="0" algn="ctr">
              <a:spcBef>
                <a:spcPts val="0"/>
              </a:spcBef>
              <a:buSzPct val="100000"/>
              <a:defRPr sz="4800"/>
            </a:lvl7pPr>
            <a:lvl8pPr rtl="0" algn="ctr">
              <a:spcBef>
                <a:spcPts val="0"/>
              </a:spcBef>
              <a:buSzPct val="100000"/>
              <a:defRPr sz="4800"/>
            </a:lvl8pPr>
            <a:lvl9pPr rtl="0" algn="ctr">
              <a:spcBef>
                <a:spcPts val="0"/>
              </a:spcBef>
              <a:buSzPct val="100000"/>
              <a:defRPr sz="4800"/>
            </a:lvl9pPr>
          </a:lstStyle>
          <a:p/>
        </p:txBody>
      </p:sp>
      <p:sp>
        <p:nvSpPr>
          <p:cNvPr id="58" name="Shape 58"/>
          <p:cNvSpPr txBox="1"/>
          <p:nvPr>
            <p:ph idx="1" type="subTitle"/>
          </p:nvPr>
        </p:nvSpPr>
        <p:spPr>
          <a:xfrm>
            <a:off x="685800" y="2840053"/>
            <a:ext cx="7772400" cy="784799"/>
          </a:xfrm>
          <a:prstGeom prst="rect">
            <a:avLst/>
          </a:prstGeom>
        </p:spPr>
        <p:txBody>
          <a:bodyPr anchorCtr="0" anchor="t" bIns="91425" lIns="91425" rIns="91425" tIns="91425"/>
          <a:lstStyle>
            <a:lvl1pPr rtl="0" algn="ctr">
              <a:spcBef>
                <a:spcPts val="0"/>
              </a:spcBef>
              <a:buClr>
                <a:schemeClr val="dk2"/>
              </a:buClr>
              <a:buNone/>
              <a:defRPr>
                <a:solidFill>
                  <a:schemeClr val="dk2"/>
                </a:solidFill>
              </a:defRPr>
            </a:lvl1pPr>
            <a:lvl2pPr rtl="0" algn="ctr">
              <a:spcBef>
                <a:spcPts val="0"/>
              </a:spcBef>
              <a:buClr>
                <a:schemeClr val="dk2"/>
              </a:buClr>
              <a:buSzPct val="100000"/>
              <a:buNone/>
              <a:defRPr sz="3000">
                <a:solidFill>
                  <a:schemeClr val="dk2"/>
                </a:solidFill>
              </a:defRPr>
            </a:lvl2pPr>
            <a:lvl3pPr rtl="0" algn="ctr">
              <a:spcBef>
                <a:spcPts val="0"/>
              </a:spcBef>
              <a:buClr>
                <a:schemeClr val="dk2"/>
              </a:buClr>
              <a:buSzPct val="100000"/>
              <a:buNone/>
              <a:defRPr sz="3000">
                <a:solidFill>
                  <a:schemeClr val="dk2"/>
                </a:solidFill>
              </a:defRPr>
            </a:lvl3pPr>
            <a:lvl4pPr rtl="0" algn="ctr">
              <a:spcBef>
                <a:spcPts val="0"/>
              </a:spcBef>
              <a:buClr>
                <a:schemeClr val="dk2"/>
              </a:buClr>
              <a:buSzPct val="100000"/>
              <a:buNone/>
              <a:defRPr sz="3000">
                <a:solidFill>
                  <a:schemeClr val="dk2"/>
                </a:solidFill>
              </a:defRPr>
            </a:lvl4pPr>
            <a:lvl5pPr rtl="0" algn="ctr">
              <a:spcBef>
                <a:spcPts val="0"/>
              </a:spcBef>
              <a:buClr>
                <a:schemeClr val="dk2"/>
              </a:buClr>
              <a:buSzPct val="100000"/>
              <a:buNone/>
              <a:defRPr sz="3000">
                <a:solidFill>
                  <a:schemeClr val="dk2"/>
                </a:solidFill>
              </a:defRPr>
            </a:lvl5pPr>
            <a:lvl6pPr rtl="0" algn="ctr">
              <a:spcBef>
                <a:spcPts val="0"/>
              </a:spcBef>
              <a:buClr>
                <a:schemeClr val="dk2"/>
              </a:buClr>
              <a:buSzPct val="100000"/>
              <a:buNone/>
              <a:defRPr sz="3000">
                <a:solidFill>
                  <a:schemeClr val="dk2"/>
                </a:solidFill>
              </a:defRPr>
            </a:lvl6pPr>
            <a:lvl7pPr rtl="0" algn="ctr">
              <a:spcBef>
                <a:spcPts val="0"/>
              </a:spcBef>
              <a:buClr>
                <a:schemeClr val="dk2"/>
              </a:buClr>
              <a:buSzPct val="100000"/>
              <a:buNone/>
              <a:defRPr sz="3000">
                <a:solidFill>
                  <a:schemeClr val="dk2"/>
                </a:solidFill>
              </a:defRPr>
            </a:lvl7pPr>
            <a:lvl8pPr rtl="0" algn="ctr">
              <a:spcBef>
                <a:spcPts val="0"/>
              </a:spcBef>
              <a:buClr>
                <a:schemeClr val="dk2"/>
              </a:buClr>
              <a:buSzPct val="100000"/>
              <a:buNone/>
              <a:defRPr sz="3000">
                <a:solidFill>
                  <a:schemeClr val="dk2"/>
                </a:solidFill>
              </a:defRPr>
            </a:lvl8pPr>
            <a:lvl9pPr rtl="0" algn="ctr">
              <a:spcBef>
                <a:spcPts val="0"/>
              </a:spcBef>
              <a:buClr>
                <a:schemeClr val="dk2"/>
              </a:buClr>
              <a:buSzPct val="100000"/>
              <a:buNone/>
              <a:defRPr sz="3000">
                <a:solidFill>
                  <a:schemeClr val="dk2"/>
                </a:solidFill>
              </a:defRPr>
            </a:lvl9pPr>
          </a:lstStyle>
          <a:p/>
        </p:txBody>
      </p:sp>
      <p:sp>
        <p:nvSpPr>
          <p:cNvPr id="59" name="Shape 59"/>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rtl="0">
              <a:spcBef>
                <a:spcPts val="0"/>
              </a:spcBef>
              <a:buNone/>
              <a:defRPr/>
            </a:lvl1pPr>
          </a:lstStyle>
          <a:p>
            <a:pPr lvl="0">
              <a:spcBef>
                <a:spcPts val="0"/>
              </a:spcBef>
              <a:buNone/>
            </a:pPr>
            <a:fld id="{00000000-1234-1234-1234-123412341234}" type="slidenum">
              <a:rPr lang="it"/>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Shape 25"/>
          <p:cNvSpPr txBox="1"/>
          <p:nvPr>
            <p:ph type="ctrTitle"/>
          </p:nvPr>
        </p:nvSpPr>
        <p:spPr>
          <a:xfrm>
            <a:off x="1546025" y="1526193"/>
            <a:ext cx="5832600" cy="1159799"/>
          </a:xfrm>
          <a:prstGeom prst="rect">
            <a:avLst/>
          </a:prstGeom>
        </p:spPr>
        <p:txBody>
          <a:bodyPr anchorCtr="0" anchor="b" bIns="91425" lIns="91425" rIns="91425" tIns="91425"/>
          <a:lstStyle>
            <a:lvl1pPr rtl="0">
              <a:spcBef>
                <a:spcPts val="0"/>
              </a:spcBef>
              <a:buSzPct val="100000"/>
              <a:defRPr b="1" sz="4800"/>
            </a:lvl1pPr>
            <a:lvl2pPr rtl="0">
              <a:spcBef>
                <a:spcPts val="0"/>
              </a:spcBef>
              <a:buSzPct val="100000"/>
              <a:defRPr b="1" sz="4800"/>
            </a:lvl2pPr>
            <a:lvl3pPr rtl="0">
              <a:spcBef>
                <a:spcPts val="0"/>
              </a:spcBef>
              <a:buSzPct val="100000"/>
              <a:defRPr b="1" sz="4800"/>
            </a:lvl3pPr>
            <a:lvl4pPr rtl="0">
              <a:spcBef>
                <a:spcPts val="0"/>
              </a:spcBef>
              <a:buSzPct val="100000"/>
              <a:defRPr b="1" sz="4800"/>
            </a:lvl4pPr>
            <a:lvl5pPr rtl="0">
              <a:spcBef>
                <a:spcPts val="0"/>
              </a:spcBef>
              <a:buSzPct val="100000"/>
              <a:defRPr b="1" sz="4800"/>
            </a:lvl5pPr>
            <a:lvl6pPr rtl="0">
              <a:spcBef>
                <a:spcPts val="0"/>
              </a:spcBef>
              <a:buSzPct val="100000"/>
              <a:defRPr b="1" sz="4800"/>
            </a:lvl6pPr>
            <a:lvl7pPr rtl="0">
              <a:spcBef>
                <a:spcPts val="0"/>
              </a:spcBef>
              <a:buSzPct val="100000"/>
              <a:defRPr b="1" sz="4800"/>
            </a:lvl7pPr>
            <a:lvl8pPr rtl="0">
              <a:spcBef>
                <a:spcPts val="0"/>
              </a:spcBef>
              <a:buSzPct val="100000"/>
              <a:defRPr b="1" sz="4800"/>
            </a:lvl8pPr>
            <a:lvl9pPr rtl="0">
              <a:spcBef>
                <a:spcPts val="0"/>
              </a:spcBef>
              <a:buSzPct val="100000"/>
              <a:defRPr b="1" sz="4800"/>
            </a:lvl9pPr>
          </a:lstStyle>
          <a:p/>
        </p:txBody>
      </p:sp>
      <p:sp>
        <p:nvSpPr>
          <p:cNvPr id="26" name="Shape 26"/>
          <p:cNvSpPr txBox="1"/>
          <p:nvPr>
            <p:ph idx="1" type="subTitle"/>
          </p:nvPr>
        </p:nvSpPr>
        <p:spPr>
          <a:xfrm>
            <a:off x="1546025" y="2782911"/>
            <a:ext cx="5832600" cy="784799"/>
          </a:xfrm>
          <a:prstGeom prst="rect">
            <a:avLst/>
          </a:prstGeom>
        </p:spPr>
        <p:txBody>
          <a:bodyPr anchorCtr="0" anchor="t" bIns="91425" lIns="91425" rIns="91425" tIns="91425"/>
          <a:lstStyle>
            <a:lvl1pPr rtl="0">
              <a:spcBef>
                <a:spcPts val="0"/>
              </a:spcBef>
              <a:buClr>
                <a:srgbClr val="607D8B"/>
              </a:buClr>
              <a:buNone/>
              <a:defRPr>
                <a:solidFill>
                  <a:srgbClr val="607D8B"/>
                </a:solidFill>
              </a:defRPr>
            </a:lvl1pPr>
            <a:lvl2pPr rtl="0">
              <a:spcBef>
                <a:spcPts val="0"/>
              </a:spcBef>
              <a:buClr>
                <a:srgbClr val="607D8B"/>
              </a:buClr>
              <a:buSzPct val="100000"/>
              <a:buNone/>
              <a:defRPr sz="3000">
                <a:solidFill>
                  <a:srgbClr val="607D8B"/>
                </a:solidFill>
              </a:defRPr>
            </a:lvl2pPr>
            <a:lvl3pPr rtl="0">
              <a:spcBef>
                <a:spcPts val="0"/>
              </a:spcBef>
              <a:buClr>
                <a:srgbClr val="607D8B"/>
              </a:buClr>
              <a:buSzPct val="100000"/>
              <a:buNone/>
              <a:defRPr sz="3000">
                <a:solidFill>
                  <a:srgbClr val="607D8B"/>
                </a:solidFill>
              </a:defRPr>
            </a:lvl3pPr>
            <a:lvl4pPr rtl="0">
              <a:spcBef>
                <a:spcPts val="0"/>
              </a:spcBef>
              <a:buClr>
                <a:srgbClr val="607D8B"/>
              </a:buClr>
              <a:buSzPct val="100000"/>
              <a:buNone/>
              <a:defRPr sz="3000">
                <a:solidFill>
                  <a:srgbClr val="607D8B"/>
                </a:solidFill>
              </a:defRPr>
            </a:lvl4pPr>
            <a:lvl5pPr rtl="0">
              <a:spcBef>
                <a:spcPts val="0"/>
              </a:spcBef>
              <a:buClr>
                <a:srgbClr val="607D8B"/>
              </a:buClr>
              <a:buSzPct val="100000"/>
              <a:buNone/>
              <a:defRPr sz="3000">
                <a:solidFill>
                  <a:srgbClr val="607D8B"/>
                </a:solidFill>
              </a:defRPr>
            </a:lvl5pPr>
            <a:lvl6pPr rtl="0">
              <a:spcBef>
                <a:spcPts val="0"/>
              </a:spcBef>
              <a:buClr>
                <a:srgbClr val="607D8B"/>
              </a:buClr>
              <a:buSzPct val="100000"/>
              <a:buNone/>
              <a:defRPr sz="3000">
                <a:solidFill>
                  <a:srgbClr val="607D8B"/>
                </a:solidFill>
              </a:defRPr>
            </a:lvl6pPr>
            <a:lvl7pPr rtl="0">
              <a:spcBef>
                <a:spcPts val="0"/>
              </a:spcBef>
              <a:buClr>
                <a:srgbClr val="607D8B"/>
              </a:buClr>
              <a:buSzPct val="100000"/>
              <a:buNone/>
              <a:defRPr sz="3000">
                <a:solidFill>
                  <a:srgbClr val="607D8B"/>
                </a:solidFill>
              </a:defRPr>
            </a:lvl7pPr>
            <a:lvl8pPr rtl="0">
              <a:spcBef>
                <a:spcPts val="0"/>
              </a:spcBef>
              <a:buClr>
                <a:srgbClr val="607D8B"/>
              </a:buClr>
              <a:buSzPct val="100000"/>
              <a:buNone/>
              <a:defRPr sz="3000">
                <a:solidFill>
                  <a:srgbClr val="607D8B"/>
                </a:solidFill>
              </a:defRPr>
            </a:lvl8pPr>
            <a:lvl9pPr rtl="0">
              <a:spcBef>
                <a:spcPts val="0"/>
              </a:spcBef>
              <a:buClr>
                <a:srgbClr val="607D8B"/>
              </a:buClr>
              <a:buSzPct val="100000"/>
              <a:buNone/>
              <a:defRPr sz="3000">
                <a:solidFill>
                  <a:srgbClr val="607D8B"/>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7" name="Shape 27"/>
        <p:cNvGrpSpPr/>
        <p:nvPr/>
      </p:nvGrpSpPr>
      <p:grpSpPr>
        <a:xfrm>
          <a:off x="0" y="0"/>
          <a:ext cx="0" cy="0"/>
          <a:chOff x="0" y="0"/>
          <a:chExt cx="0" cy="0"/>
        </a:xfrm>
      </p:grpSpPr>
      <p:pic>
        <p:nvPicPr>
          <p:cNvPr id="28" name="Shape 28"/>
          <p:cNvPicPr preferRelativeResize="0"/>
          <p:nvPr/>
        </p:nvPicPr>
        <p:blipFill>
          <a:blip r:embed="rId2">
            <a:alphaModFix/>
          </a:blip>
          <a:stretch>
            <a:fillRect/>
          </a:stretch>
        </p:blipFill>
        <p:spPr>
          <a:xfrm flipH="1" rot="10800000">
            <a:off x="5945" y="1"/>
            <a:ext cx="6849080" cy="5143498"/>
          </a:xfrm>
          <a:prstGeom prst="rect">
            <a:avLst/>
          </a:prstGeom>
          <a:noFill/>
          <a:ln>
            <a:noFill/>
          </a:ln>
        </p:spPr>
      </p:pic>
      <p:sp>
        <p:nvSpPr>
          <p:cNvPr id="29" name="Shape 29"/>
          <p:cNvSpPr txBox="1"/>
          <p:nvPr>
            <p:ph idx="1" type="body"/>
          </p:nvPr>
        </p:nvSpPr>
        <p:spPr>
          <a:xfrm>
            <a:off x="1215300" y="1876050"/>
            <a:ext cx="6713399" cy="819899"/>
          </a:xfrm>
          <a:prstGeom prst="rect">
            <a:avLst/>
          </a:prstGeom>
        </p:spPr>
        <p:txBody>
          <a:bodyPr anchorCtr="0" anchor="t" bIns="91425" lIns="91425" rIns="91425" tIns="91425"/>
          <a:lstStyle>
            <a:lvl1pPr rtl="0" algn="ctr">
              <a:spcBef>
                <a:spcPts val="0"/>
              </a:spcBef>
              <a:buClr>
                <a:srgbClr val="263238"/>
              </a:buClr>
              <a:buSzPct val="100000"/>
              <a:defRPr i="1" sz="3600"/>
            </a:lvl1pPr>
            <a:lvl2pPr rtl="0" algn="ctr">
              <a:spcBef>
                <a:spcPts val="0"/>
              </a:spcBef>
              <a:buClr>
                <a:srgbClr val="263238"/>
              </a:buClr>
              <a:buSzPct val="100000"/>
              <a:defRPr i="1" sz="3600"/>
            </a:lvl2pPr>
            <a:lvl3pPr rtl="0" algn="ctr">
              <a:spcBef>
                <a:spcPts val="0"/>
              </a:spcBef>
              <a:buClr>
                <a:srgbClr val="263238"/>
              </a:buClr>
              <a:buSzPct val="100000"/>
              <a:defRPr i="1" sz="3600"/>
            </a:lvl3pPr>
            <a:lvl4pPr rtl="0" algn="ctr">
              <a:spcBef>
                <a:spcPts val="0"/>
              </a:spcBef>
              <a:buClr>
                <a:srgbClr val="263238"/>
              </a:buClr>
              <a:buSzPct val="100000"/>
              <a:defRPr i="1" sz="3600"/>
            </a:lvl4pPr>
            <a:lvl5pPr rtl="0" algn="ctr">
              <a:spcBef>
                <a:spcPts val="0"/>
              </a:spcBef>
              <a:buClr>
                <a:srgbClr val="263238"/>
              </a:buClr>
              <a:buSzPct val="100000"/>
              <a:defRPr i="1" sz="3600"/>
            </a:lvl5pPr>
            <a:lvl6pPr rtl="0" algn="ctr">
              <a:spcBef>
                <a:spcPts val="0"/>
              </a:spcBef>
              <a:buClr>
                <a:srgbClr val="263238"/>
              </a:buClr>
              <a:buSzPct val="100000"/>
              <a:defRPr i="1" sz="3600"/>
            </a:lvl6pPr>
            <a:lvl7pPr rtl="0" algn="ctr">
              <a:spcBef>
                <a:spcPts val="0"/>
              </a:spcBef>
              <a:buClr>
                <a:srgbClr val="263238"/>
              </a:buClr>
              <a:buSzPct val="100000"/>
              <a:defRPr i="1" sz="3600"/>
            </a:lvl7pPr>
            <a:lvl8pPr rtl="0" algn="ctr">
              <a:spcBef>
                <a:spcPts val="0"/>
              </a:spcBef>
              <a:buClr>
                <a:srgbClr val="263238"/>
              </a:buClr>
              <a:buSzPct val="100000"/>
              <a:defRPr i="1" sz="3600"/>
            </a:lvl8pPr>
            <a:lvl9pPr rtl="0" algn="ctr">
              <a:spcBef>
                <a:spcPts val="0"/>
              </a:spcBef>
              <a:buClr>
                <a:srgbClr val="263238"/>
              </a:buClr>
              <a:buSzPct val="100000"/>
              <a:defRPr i="1" sz="3600"/>
            </a:lvl9pPr>
          </a:lstStyle>
          <a:p/>
        </p:txBody>
      </p:sp>
      <p:grpSp>
        <p:nvGrpSpPr>
          <p:cNvPr id="30" name="Shape 30"/>
          <p:cNvGrpSpPr/>
          <p:nvPr/>
        </p:nvGrpSpPr>
        <p:grpSpPr>
          <a:xfrm>
            <a:off x="3593400" y="805713"/>
            <a:ext cx="1957200" cy="819899"/>
            <a:chOff x="3593400" y="1760084"/>
            <a:chExt cx="1957200" cy="1093199"/>
          </a:xfrm>
        </p:grpSpPr>
        <p:sp>
          <p:nvSpPr>
            <p:cNvPr id="31" name="Shape 31"/>
            <p:cNvSpPr txBox="1"/>
            <p:nvPr/>
          </p:nvSpPr>
          <p:spPr>
            <a:xfrm>
              <a:off x="3593400" y="1872096"/>
              <a:ext cx="1957200" cy="871499"/>
            </a:xfrm>
            <a:prstGeom prst="rect">
              <a:avLst/>
            </a:prstGeom>
            <a:noFill/>
            <a:ln>
              <a:noFill/>
            </a:ln>
          </p:spPr>
          <p:txBody>
            <a:bodyPr anchorCtr="0" anchor="t" bIns="91425" lIns="91425" rIns="91425" tIns="91425">
              <a:noAutofit/>
            </a:bodyPr>
            <a:lstStyle/>
            <a:p>
              <a:pPr lvl="0" rtl="0" algn="ctr">
                <a:spcBef>
                  <a:spcPts val="0"/>
                </a:spcBef>
                <a:buNone/>
              </a:pPr>
              <a:r>
                <a:rPr b="1" lang="it" sz="6000">
                  <a:solidFill>
                    <a:srgbClr val="0091EA"/>
                  </a:solidFill>
                  <a:latin typeface="Source Sans Pro"/>
                  <a:ea typeface="Source Sans Pro"/>
                  <a:cs typeface="Source Sans Pro"/>
                  <a:sym typeface="Source Sans Pro"/>
                </a:rPr>
                <a:t>“</a:t>
              </a:r>
            </a:p>
          </p:txBody>
        </p:sp>
        <p:sp>
          <p:nvSpPr>
            <p:cNvPr id="32" name="Shape 32"/>
            <p:cNvSpPr/>
            <p:nvPr/>
          </p:nvSpPr>
          <p:spPr>
            <a:xfrm>
              <a:off x="4025400" y="1760084"/>
              <a:ext cx="1093199" cy="1093199"/>
            </a:xfrm>
            <a:prstGeom prst="ellipse">
              <a:avLst/>
            </a:prstGeom>
            <a:noFill/>
            <a:ln cap="flat" cmpd="sng" w="9525">
              <a:solidFill>
                <a:srgbClr val="CFD8DC"/>
              </a:solidFill>
              <a:prstDash val="dash"/>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3" name="Shape 33"/>
            <p:cNvSpPr/>
            <p:nvPr/>
          </p:nvSpPr>
          <p:spPr>
            <a:xfrm>
              <a:off x="4190700" y="1925384"/>
              <a:ext cx="762600" cy="762600"/>
            </a:xfrm>
            <a:prstGeom prst="ellipse">
              <a:avLst/>
            </a:prstGeom>
            <a:noFill/>
            <a:ln cap="flat" cmpd="sng" w="19050">
              <a:solidFill>
                <a:srgbClr val="CFD8DC"/>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cxnSp>
        <p:nvCxnSpPr>
          <p:cNvPr id="34" name="Shape 34"/>
          <p:cNvCxnSpPr>
            <a:endCxn id="32" idx="1"/>
          </p:cNvCxnSpPr>
          <p:nvPr/>
        </p:nvCxnSpPr>
        <p:spPr>
          <a:xfrm>
            <a:off x="3742095" y="653985"/>
            <a:ext cx="443400" cy="271799"/>
          </a:xfrm>
          <a:prstGeom prst="straightConnector1">
            <a:avLst/>
          </a:prstGeom>
          <a:noFill/>
          <a:ln cap="flat" cmpd="sng" w="9525">
            <a:solidFill>
              <a:srgbClr val="CFD8DC"/>
            </a:solidFill>
            <a:prstDash val="solid"/>
            <a:round/>
            <a:headEnd len="lg" w="lg" type="none"/>
            <a:tailEnd len="lg" w="lg" type="none"/>
          </a:ln>
        </p:spPr>
      </p:cxnSp>
      <p:cxnSp>
        <p:nvCxnSpPr>
          <p:cNvPr id="35" name="Shape 35"/>
          <p:cNvCxnSpPr/>
          <p:nvPr/>
        </p:nvCxnSpPr>
        <p:spPr>
          <a:xfrm rot="10800000">
            <a:off x="4114799" y="202113"/>
            <a:ext cx="457200" cy="603599"/>
          </a:xfrm>
          <a:prstGeom prst="straightConnector1">
            <a:avLst/>
          </a:prstGeom>
          <a:noFill/>
          <a:ln cap="flat" cmpd="sng" w="9525">
            <a:solidFill>
              <a:srgbClr val="CFD8DC"/>
            </a:solidFill>
            <a:prstDash val="solid"/>
            <a:round/>
            <a:headEnd len="lg" w="lg" type="none"/>
            <a:tailEnd len="lg" w="lg" type="none"/>
          </a:ln>
        </p:spPr>
      </p:cxnSp>
      <p:cxnSp>
        <p:nvCxnSpPr>
          <p:cNvPr id="36" name="Shape 36"/>
          <p:cNvCxnSpPr/>
          <p:nvPr/>
        </p:nvCxnSpPr>
        <p:spPr>
          <a:xfrm flipH="1" rot="10800000">
            <a:off x="4749075" y="564918"/>
            <a:ext cx="95100" cy="261600"/>
          </a:xfrm>
          <a:prstGeom prst="straightConnector1">
            <a:avLst/>
          </a:prstGeom>
          <a:noFill/>
          <a:ln cap="flat" cmpd="sng" w="9525">
            <a:solidFill>
              <a:srgbClr val="CFD8DC"/>
            </a:solidFill>
            <a:prstDash val="solid"/>
            <a:round/>
            <a:headEnd len="lg" w="lg" type="none"/>
            <a:tailEnd len="lg" w="lg"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37" name="Shape 37"/>
        <p:cNvGrpSpPr/>
        <p:nvPr/>
      </p:nvGrpSpPr>
      <p:grpSpPr>
        <a:xfrm>
          <a:off x="0" y="0"/>
          <a:ext cx="0" cy="0"/>
          <a:chOff x="0" y="0"/>
          <a:chExt cx="0" cy="0"/>
        </a:xfrm>
      </p:grpSpPr>
      <p:sp>
        <p:nvSpPr>
          <p:cNvPr id="38" name="Shape 38"/>
          <p:cNvSpPr txBox="1"/>
          <p:nvPr>
            <p:ph type="title"/>
          </p:nvPr>
        </p:nvSpPr>
        <p:spPr>
          <a:xfrm>
            <a:off x="786150" y="308119"/>
            <a:ext cx="7571700" cy="702600"/>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1" type="body"/>
          </p:nvPr>
        </p:nvSpPr>
        <p:spPr>
          <a:xfrm>
            <a:off x="786150" y="1261700"/>
            <a:ext cx="7571700" cy="3573600"/>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40" name="Shape 40"/>
        <p:cNvGrpSpPr/>
        <p:nvPr/>
      </p:nvGrpSpPr>
      <p:grpSpPr>
        <a:xfrm>
          <a:off x="0" y="0"/>
          <a:ext cx="0" cy="0"/>
          <a:chOff x="0" y="0"/>
          <a:chExt cx="0" cy="0"/>
        </a:xfrm>
      </p:grpSpPr>
      <p:sp>
        <p:nvSpPr>
          <p:cNvPr id="41" name="Shape 41"/>
          <p:cNvSpPr txBox="1"/>
          <p:nvPr>
            <p:ph type="title"/>
          </p:nvPr>
        </p:nvSpPr>
        <p:spPr>
          <a:xfrm>
            <a:off x="786150" y="308119"/>
            <a:ext cx="7571700" cy="702600"/>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2" name="Shape 42"/>
          <p:cNvSpPr txBox="1"/>
          <p:nvPr>
            <p:ph idx="1" type="body"/>
          </p:nvPr>
        </p:nvSpPr>
        <p:spPr>
          <a:xfrm>
            <a:off x="786137" y="1200150"/>
            <a:ext cx="3675300" cy="3725699"/>
          </a:xfrm>
          <a:prstGeom prst="rect">
            <a:avLst/>
          </a:prstGeom>
        </p:spPr>
        <p:txBody>
          <a:bodyPr anchorCtr="0" anchor="t" bIns="91425" lIns="91425" rIns="91425" tIns="91425"/>
          <a:lstStyle>
            <a:lvl1pPr rtl="0">
              <a:spcBef>
                <a:spcPts val="0"/>
              </a:spcBef>
              <a:buSzPct val="100000"/>
              <a:defRPr sz="2600"/>
            </a:lvl1pPr>
            <a:lvl2pPr rtl="0">
              <a:spcBef>
                <a:spcPts val="0"/>
              </a:spcBef>
              <a:buSzPct val="100000"/>
              <a:defRPr sz="2600"/>
            </a:lvl2pPr>
            <a:lvl3pPr rtl="0">
              <a:spcBef>
                <a:spcPts val="0"/>
              </a:spcBef>
              <a:buSzPct val="100000"/>
              <a:defRPr sz="2600"/>
            </a:lvl3pPr>
            <a:lvl4pPr rtl="0">
              <a:spcBef>
                <a:spcPts val="0"/>
              </a:spcBef>
              <a:buSzPct val="100000"/>
              <a:defRPr sz="2600"/>
            </a:lvl4pPr>
            <a:lvl5pPr rtl="0">
              <a:spcBef>
                <a:spcPts val="0"/>
              </a:spcBef>
              <a:buSzPct val="100000"/>
              <a:defRPr sz="2600"/>
            </a:lvl5pPr>
            <a:lvl6pPr rtl="0">
              <a:spcBef>
                <a:spcPts val="0"/>
              </a:spcBef>
              <a:buSzPct val="100000"/>
              <a:defRPr sz="2600"/>
            </a:lvl6pPr>
            <a:lvl7pPr rtl="0">
              <a:spcBef>
                <a:spcPts val="0"/>
              </a:spcBef>
              <a:buSzPct val="100000"/>
              <a:defRPr sz="2600"/>
            </a:lvl7pPr>
            <a:lvl8pPr rtl="0">
              <a:spcBef>
                <a:spcPts val="0"/>
              </a:spcBef>
              <a:buSzPct val="100000"/>
              <a:defRPr sz="2600"/>
            </a:lvl8pPr>
            <a:lvl9pPr rtl="0">
              <a:spcBef>
                <a:spcPts val="0"/>
              </a:spcBef>
              <a:buSzPct val="100000"/>
              <a:defRPr sz="2600"/>
            </a:lvl9pPr>
          </a:lstStyle>
          <a:p/>
        </p:txBody>
      </p:sp>
      <p:sp>
        <p:nvSpPr>
          <p:cNvPr id="43" name="Shape 43"/>
          <p:cNvSpPr txBox="1"/>
          <p:nvPr>
            <p:ph idx="2" type="body"/>
          </p:nvPr>
        </p:nvSpPr>
        <p:spPr>
          <a:xfrm>
            <a:off x="4682658" y="1200150"/>
            <a:ext cx="3675300" cy="3725699"/>
          </a:xfrm>
          <a:prstGeom prst="rect">
            <a:avLst/>
          </a:prstGeom>
        </p:spPr>
        <p:txBody>
          <a:bodyPr anchorCtr="0" anchor="t" bIns="91425" lIns="91425" rIns="91425" tIns="91425"/>
          <a:lstStyle>
            <a:lvl1pPr rtl="0">
              <a:spcBef>
                <a:spcPts val="0"/>
              </a:spcBef>
              <a:buSzPct val="100000"/>
              <a:defRPr sz="2600"/>
            </a:lvl1pPr>
            <a:lvl2pPr rtl="0">
              <a:spcBef>
                <a:spcPts val="0"/>
              </a:spcBef>
              <a:buSzPct val="100000"/>
              <a:defRPr sz="2600"/>
            </a:lvl2pPr>
            <a:lvl3pPr rtl="0">
              <a:spcBef>
                <a:spcPts val="0"/>
              </a:spcBef>
              <a:buSzPct val="100000"/>
              <a:defRPr sz="2600"/>
            </a:lvl3pPr>
            <a:lvl4pPr rtl="0">
              <a:spcBef>
                <a:spcPts val="0"/>
              </a:spcBef>
              <a:buSzPct val="100000"/>
              <a:defRPr sz="2600"/>
            </a:lvl4pPr>
            <a:lvl5pPr rtl="0">
              <a:spcBef>
                <a:spcPts val="0"/>
              </a:spcBef>
              <a:buSzPct val="100000"/>
              <a:defRPr sz="2600"/>
            </a:lvl5pPr>
            <a:lvl6pPr rtl="0">
              <a:spcBef>
                <a:spcPts val="0"/>
              </a:spcBef>
              <a:buSzPct val="100000"/>
              <a:defRPr sz="2600"/>
            </a:lvl6pPr>
            <a:lvl7pPr rtl="0">
              <a:spcBef>
                <a:spcPts val="0"/>
              </a:spcBef>
              <a:buSzPct val="100000"/>
              <a:defRPr sz="2600"/>
            </a:lvl7pPr>
            <a:lvl8pPr rtl="0">
              <a:spcBef>
                <a:spcPts val="0"/>
              </a:spcBef>
              <a:buSzPct val="100000"/>
              <a:defRPr sz="2600"/>
            </a:lvl8pPr>
            <a:lvl9pPr rtl="0">
              <a:spcBef>
                <a:spcPts val="0"/>
              </a:spcBef>
              <a:buSzPct val="100000"/>
              <a:defRPr sz="2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44" name="Shape 44"/>
        <p:cNvGrpSpPr/>
        <p:nvPr/>
      </p:nvGrpSpPr>
      <p:grpSpPr>
        <a:xfrm>
          <a:off x="0" y="0"/>
          <a:ext cx="0" cy="0"/>
          <a:chOff x="0" y="0"/>
          <a:chExt cx="0" cy="0"/>
        </a:xfrm>
      </p:grpSpPr>
      <p:sp>
        <p:nvSpPr>
          <p:cNvPr id="45" name="Shape 45"/>
          <p:cNvSpPr txBox="1"/>
          <p:nvPr>
            <p:ph type="title"/>
          </p:nvPr>
        </p:nvSpPr>
        <p:spPr>
          <a:xfrm>
            <a:off x="786150" y="308119"/>
            <a:ext cx="7571700" cy="702600"/>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 type="body"/>
          </p:nvPr>
        </p:nvSpPr>
        <p:spPr>
          <a:xfrm>
            <a:off x="786150" y="1200150"/>
            <a:ext cx="2419799" cy="3725699"/>
          </a:xfrm>
          <a:prstGeom prst="rect">
            <a:avLst/>
          </a:prstGeom>
        </p:spPr>
        <p:txBody>
          <a:bodyPr anchorCtr="0" anchor="t" bIns="91425" lIns="91425" rIns="91425" tIns="91425"/>
          <a:lstStyle>
            <a:lvl1pPr rtl="0">
              <a:spcBef>
                <a:spcPts val="0"/>
              </a:spcBef>
              <a:buSzPct val="100000"/>
              <a:defRPr sz="2000"/>
            </a:lvl1pPr>
            <a:lvl2pPr rtl="0">
              <a:spcBef>
                <a:spcPts val="0"/>
              </a:spcBef>
              <a:buSzPct val="100000"/>
              <a:defRPr sz="2000"/>
            </a:lvl2pPr>
            <a:lvl3pPr rtl="0">
              <a:spcBef>
                <a:spcPts val="0"/>
              </a:spcBef>
              <a:buSzPct val="100000"/>
              <a:defRPr sz="2000"/>
            </a:lvl3pPr>
            <a:lvl4pPr rtl="0">
              <a:spcBef>
                <a:spcPts val="0"/>
              </a:spcBef>
              <a:buSzPct val="100000"/>
              <a:defRPr sz="2000"/>
            </a:lvl4pPr>
            <a:lvl5pPr rtl="0">
              <a:spcBef>
                <a:spcPts val="0"/>
              </a:spcBef>
              <a:buSzPct val="100000"/>
              <a:defRPr sz="2000"/>
            </a:lvl5pPr>
            <a:lvl6pPr rtl="0">
              <a:spcBef>
                <a:spcPts val="0"/>
              </a:spcBef>
              <a:buSzPct val="100000"/>
              <a:defRPr sz="2000"/>
            </a:lvl6pPr>
            <a:lvl7pPr rtl="0">
              <a:spcBef>
                <a:spcPts val="0"/>
              </a:spcBef>
              <a:buSzPct val="100000"/>
              <a:defRPr sz="2000"/>
            </a:lvl7pPr>
            <a:lvl8pPr rtl="0">
              <a:spcBef>
                <a:spcPts val="0"/>
              </a:spcBef>
              <a:buSzPct val="100000"/>
              <a:defRPr sz="2000"/>
            </a:lvl8pPr>
            <a:lvl9pPr rtl="0">
              <a:spcBef>
                <a:spcPts val="0"/>
              </a:spcBef>
              <a:buSzPct val="100000"/>
              <a:defRPr sz="2000"/>
            </a:lvl9pPr>
          </a:lstStyle>
          <a:p/>
        </p:txBody>
      </p:sp>
      <p:sp>
        <p:nvSpPr>
          <p:cNvPr id="47" name="Shape 47"/>
          <p:cNvSpPr txBox="1"/>
          <p:nvPr>
            <p:ph idx="2" type="body"/>
          </p:nvPr>
        </p:nvSpPr>
        <p:spPr>
          <a:xfrm>
            <a:off x="3329991" y="1200150"/>
            <a:ext cx="2419799" cy="3725699"/>
          </a:xfrm>
          <a:prstGeom prst="rect">
            <a:avLst/>
          </a:prstGeom>
        </p:spPr>
        <p:txBody>
          <a:bodyPr anchorCtr="0" anchor="t" bIns="91425" lIns="91425" rIns="91425" tIns="91425"/>
          <a:lstStyle>
            <a:lvl1pPr rtl="0">
              <a:spcBef>
                <a:spcPts val="0"/>
              </a:spcBef>
              <a:buSzPct val="100000"/>
              <a:defRPr sz="2000"/>
            </a:lvl1pPr>
            <a:lvl2pPr rtl="0">
              <a:spcBef>
                <a:spcPts val="0"/>
              </a:spcBef>
              <a:buSzPct val="100000"/>
              <a:defRPr sz="2000"/>
            </a:lvl2pPr>
            <a:lvl3pPr rtl="0">
              <a:spcBef>
                <a:spcPts val="0"/>
              </a:spcBef>
              <a:buSzPct val="100000"/>
              <a:defRPr sz="2000"/>
            </a:lvl3pPr>
            <a:lvl4pPr rtl="0">
              <a:spcBef>
                <a:spcPts val="0"/>
              </a:spcBef>
              <a:buSzPct val="100000"/>
              <a:defRPr sz="2000"/>
            </a:lvl4pPr>
            <a:lvl5pPr rtl="0">
              <a:spcBef>
                <a:spcPts val="0"/>
              </a:spcBef>
              <a:buSzPct val="100000"/>
              <a:defRPr sz="2000"/>
            </a:lvl5pPr>
            <a:lvl6pPr rtl="0">
              <a:spcBef>
                <a:spcPts val="0"/>
              </a:spcBef>
              <a:buSzPct val="100000"/>
              <a:defRPr sz="2000"/>
            </a:lvl6pPr>
            <a:lvl7pPr rtl="0">
              <a:spcBef>
                <a:spcPts val="0"/>
              </a:spcBef>
              <a:buSzPct val="100000"/>
              <a:defRPr sz="2000"/>
            </a:lvl7pPr>
            <a:lvl8pPr rtl="0">
              <a:spcBef>
                <a:spcPts val="0"/>
              </a:spcBef>
              <a:buSzPct val="100000"/>
              <a:defRPr sz="2000"/>
            </a:lvl8pPr>
            <a:lvl9pPr rtl="0">
              <a:spcBef>
                <a:spcPts val="0"/>
              </a:spcBef>
              <a:buSzPct val="100000"/>
              <a:defRPr sz="2000"/>
            </a:lvl9pPr>
          </a:lstStyle>
          <a:p/>
        </p:txBody>
      </p:sp>
      <p:sp>
        <p:nvSpPr>
          <p:cNvPr id="48" name="Shape 48"/>
          <p:cNvSpPr txBox="1"/>
          <p:nvPr>
            <p:ph idx="3" type="body"/>
          </p:nvPr>
        </p:nvSpPr>
        <p:spPr>
          <a:xfrm>
            <a:off x="5873833" y="1200150"/>
            <a:ext cx="2419799" cy="3725699"/>
          </a:xfrm>
          <a:prstGeom prst="rect">
            <a:avLst/>
          </a:prstGeom>
        </p:spPr>
        <p:txBody>
          <a:bodyPr anchorCtr="0" anchor="t" bIns="91425" lIns="91425" rIns="91425" tIns="91425"/>
          <a:lstStyle>
            <a:lvl1pPr rtl="0">
              <a:spcBef>
                <a:spcPts val="0"/>
              </a:spcBef>
              <a:buSzPct val="100000"/>
              <a:defRPr sz="2000"/>
            </a:lvl1pPr>
            <a:lvl2pPr rtl="0">
              <a:spcBef>
                <a:spcPts val="0"/>
              </a:spcBef>
              <a:buSzPct val="100000"/>
              <a:defRPr sz="2000"/>
            </a:lvl2pPr>
            <a:lvl3pPr rtl="0">
              <a:spcBef>
                <a:spcPts val="0"/>
              </a:spcBef>
              <a:buSzPct val="100000"/>
              <a:defRPr sz="2000"/>
            </a:lvl3pPr>
            <a:lvl4pPr rtl="0">
              <a:spcBef>
                <a:spcPts val="0"/>
              </a:spcBef>
              <a:buSzPct val="100000"/>
              <a:defRPr sz="2000"/>
            </a:lvl4pPr>
            <a:lvl5pPr rtl="0">
              <a:spcBef>
                <a:spcPts val="0"/>
              </a:spcBef>
              <a:buSzPct val="100000"/>
              <a:defRPr sz="2000"/>
            </a:lvl5pPr>
            <a:lvl6pPr rtl="0">
              <a:spcBef>
                <a:spcPts val="0"/>
              </a:spcBef>
              <a:buSzPct val="100000"/>
              <a:defRPr sz="2000"/>
            </a:lvl6pPr>
            <a:lvl7pPr rtl="0">
              <a:spcBef>
                <a:spcPts val="0"/>
              </a:spcBef>
              <a:buSzPct val="100000"/>
              <a:defRPr sz="2000"/>
            </a:lvl7pPr>
            <a:lvl8pPr rtl="0">
              <a:spcBef>
                <a:spcPts val="0"/>
              </a:spcBef>
              <a:buSzPct val="100000"/>
              <a:defRPr sz="2000"/>
            </a:lvl8pPr>
            <a:lvl9pPr rtl="0">
              <a:spcBef>
                <a:spcPts val="0"/>
              </a:spcBef>
              <a:buSzPct val="100000"/>
              <a:defRPr sz="2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Shape 50"/>
          <p:cNvSpPr txBox="1"/>
          <p:nvPr>
            <p:ph type="title"/>
          </p:nvPr>
        </p:nvSpPr>
        <p:spPr>
          <a:xfrm>
            <a:off x="786150" y="308119"/>
            <a:ext cx="7571700" cy="702600"/>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Shape 52"/>
          <p:cNvSpPr txBox="1"/>
          <p:nvPr>
            <p:ph idx="1" type="body"/>
          </p:nvPr>
        </p:nvSpPr>
        <p:spPr>
          <a:xfrm>
            <a:off x="457200" y="4055342"/>
            <a:ext cx="8229600" cy="368700"/>
          </a:xfrm>
          <a:prstGeom prst="rect">
            <a:avLst/>
          </a:prstGeom>
        </p:spPr>
        <p:txBody>
          <a:bodyPr anchorCtr="0" anchor="t" bIns="91425" lIns="91425" rIns="91425" tIns="91425"/>
          <a:lstStyle>
            <a:lvl1pPr rtl="0" algn="ctr">
              <a:spcBef>
                <a:spcPts val="360"/>
              </a:spcBef>
              <a:buSzPct val="100000"/>
              <a:buNone/>
              <a:defRPr sz="18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blipFill>
          <a:blip r:embed="rId2">
            <a:alphaModFix/>
          </a:blip>
          <a:stretch>
            <a:fillRect/>
          </a:stretch>
        </a:blipFill>
      </p:bgPr>
    </p:bg>
    <p:spTree>
      <p:nvGrpSpPr>
        <p:cNvPr id="53" name="Shape 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1.xml"/><Relationship Id="rId12" Type="http://schemas.openxmlformats.org/officeDocument/2006/relationships/slideLayout" Target="../slideLayouts/slideLayout11.xml"/><Relationship Id="rId13" Type="http://schemas.openxmlformats.org/officeDocument/2006/relationships/theme" Target="../theme/theme1.xml"/><Relationship Id="rId1" Type="http://schemas.openxmlformats.org/officeDocument/2006/relationships/image" Target="../media/image00.png"/><Relationship Id="rId4" Type="http://schemas.openxmlformats.org/officeDocument/2006/relationships/slideLayout" Target="../slideLayouts/slideLayout3.xml"/><Relationship Id="rId10" Type="http://schemas.openxmlformats.org/officeDocument/2006/relationships/slideLayout" Target="../slideLayouts/slideLayout9.xml"/><Relationship Id="rId3" Type="http://schemas.openxmlformats.org/officeDocument/2006/relationships/slideLayout" Target="../slideLayouts/slideLayout2.xml"/><Relationship Id="rId11" Type="http://schemas.openxmlformats.org/officeDocument/2006/relationships/slideLayout" Target="../slideLayouts/slideLayout10.xml"/><Relationship Id="rId9" Type="http://schemas.openxmlformats.org/officeDocument/2006/relationships/slideLayout" Target="../slideLayouts/slideLayout8.xml"/><Relationship Id="rId6" Type="http://schemas.openxmlformats.org/officeDocument/2006/relationships/slideLayout" Target="../slideLayouts/slideLayout5.xml"/><Relationship Id="rId5" Type="http://schemas.openxmlformats.org/officeDocument/2006/relationships/slideLayout" Target="../slideLayouts/slideLayout4.xml"/><Relationship Id="rId8" Type="http://schemas.openxmlformats.org/officeDocument/2006/relationships/slideLayout" Target="../slideLayouts/slideLayout7.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4" name="Shape 4"/>
        <p:cNvGrpSpPr/>
        <p:nvPr/>
      </p:nvGrpSpPr>
      <p:grpSpPr>
        <a:xfrm>
          <a:off x="0" y="0"/>
          <a:ext cx="0" cy="0"/>
          <a:chOff x="0" y="0"/>
          <a:chExt cx="0" cy="0"/>
        </a:xfrm>
      </p:grpSpPr>
      <p:sp>
        <p:nvSpPr>
          <p:cNvPr id="5" name="Shape 5"/>
          <p:cNvSpPr txBox="1"/>
          <p:nvPr>
            <p:ph type="title"/>
          </p:nvPr>
        </p:nvSpPr>
        <p:spPr>
          <a:xfrm>
            <a:off x="786150" y="308119"/>
            <a:ext cx="7571700" cy="702600"/>
          </a:xfrm>
          <a:prstGeom prst="rect">
            <a:avLst/>
          </a:prstGeom>
          <a:noFill/>
          <a:ln>
            <a:noFill/>
          </a:ln>
        </p:spPr>
        <p:txBody>
          <a:bodyPr anchorCtr="0" anchor="b" bIns="91425" lIns="91425" rIns="91425" tIns="91425"/>
          <a:lstStyle>
            <a:lvl1pPr rtl="0">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1pPr>
            <a:lvl2pPr rtl="0">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2pPr>
            <a:lvl3pPr rtl="0">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3pPr>
            <a:lvl4pPr rtl="0">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4pPr>
            <a:lvl5pPr rtl="0">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5pPr>
            <a:lvl6pPr rtl="0">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6pPr>
            <a:lvl7pPr rtl="0">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7pPr>
            <a:lvl8pPr rtl="0">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8pPr>
            <a:lvl9pPr rtl="0">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9pPr>
          </a:lstStyle>
          <a:p/>
        </p:txBody>
      </p:sp>
      <p:sp>
        <p:nvSpPr>
          <p:cNvPr id="6" name="Shape 6"/>
          <p:cNvSpPr txBox="1"/>
          <p:nvPr>
            <p:ph idx="1" type="body"/>
          </p:nvPr>
        </p:nvSpPr>
        <p:spPr>
          <a:xfrm>
            <a:off x="786150" y="1261700"/>
            <a:ext cx="7571700" cy="3573600"/>
          </a:xfrm>
          <a:prstGeom prst="rect">
            <a:avLst/>
          </a:prstGeom>
          <a:noFill/>
          <a:ln>
            <a:noFill/>
          </a:ln>
        </p:spPr>
        <p:txBody>
          <a:bodyPr anchorCtr="0" anchor="t" bIns="91425" lIns="91425" rIns="91425" tIns="91425"/>
          <a:lstStyle>
            <a:lvl1pPr rtl="0">
              <a:spcBef>
                <a:spcPts val="600"/>
              </a:spcBef>
              <a:buClr>
                <a:srgbClr val="CFD8DC"/>
              </a:buClr>
              <a:buSzPct val="100000"/>
              <a:buFont typeface="Source Sans Pro"/>
              <a:buChar char="◎"/>
              <a:defRPr sz="3000">
                <a:solidFill>
                  <a:srgbClr val="263238"/>
                </a:solidFill>
                <a:latin typeface="Source Sans Pro"/>
                <a:ea typeface="Source Sans Pro"/>
                <a:cs typeface="Source Sans Pro"/>
                <a:sym typeface="Source Sans Pro"/>
              </a:defRPr>
            </a:lvl1pPr>
            <a:lvl2pPr rtl="0">
              <a:spcBef>
                <a:spcPts val="480"/>
              </a:spcBef>
              <a:buClr>
                <a:srgbClr val="CFD8DC"/>
              </a:buClr>
              <a:buSzPct val="100000"/>
              <a:buFont typeface="Source Sans Pro"/>
              <a:buChar char="○"/>
              <a:defRPr sz="2400">
                <a:solidFill>
                  <a:srgbClr val="263238"/>
                </a:solidFill>
                <a:latin typeface="Source Sans Pro"/>
                <a:ea typeface="Source Sans Pro"/>
                <a:cs typeface="Source Sans Pro"/>
                <a:sym typeface="Source Sans Pro"/>
              </a:defRPr>
            </a:lvl2pPr>
            <a:lvl3pPr rtl="0">
              <a:spcBef>
                <a:spcPts val="480"/>
              </a:spcBef>
              <a:buClr>
                <a:srgbClr val="CFD8DC"/>
              </a:buClr>
              <a:buSzPct val="100000"/>
              <a:buFont typeface="Source Sans Pro"/>
              <a:buChar char="◉"/>
              <a:defRPr sz="2400">
                <a:solidFill>
                  <a:srgbClr val="263238"/>
                </a:solidFill>
                <a:latin typeface="Source Sans Pro"/>
                <a:ea typeface="Source Sans Pro"/>
                <a:cs typeface="Source Sans Pro"/>
                <a:sym typeface="Source Sans Pro"/>
              </a:defRPr>
            </a:lvl3pPr>
            <a:lvl4pPr rtl="0">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4pPr>
            <a:lvl5pPr rtl="0">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5pPr>
            <a:lvl6pPr rtl="0">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6pPr>
            <a:lvl7pPr rtl="0">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7pPr>
            <a:lvl8pPr rtl="0">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8pPr>
            <a:lvl9pPr rtl="0">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 Id="rId3" Type="http://schemas.openxmlformats.org/officeDocument/2006/relationships/hyperlink" Target="https://github.com/marcostrambini/ProgettoIngegneria.gi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 Id="rId3" Type="http://schemas.openxmlformats.org/officeDocument/2006/relationships/image" Target="../media/image0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 Id="rId3" Type="http://schemas.openxmlformats.org/officeDocument/2006/relationships/image" Target="../media/image0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 Id="rId3" Type="http://schemas.openxmlformats.org/officeDocument/2006/relationships/image" Target="../media/image0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 Id="rId3" Type="http://schemas.openxmlformats.org/officeDocument/2006/relationships/image" Target="../media/image0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ctrTitle"/>
          </p:nvPr>
        </p:nvSpPr>
        <p:spPr>
          <a:xfrm>
            <a:off x="1546025" y="1526193"/>
            <a:ext cx="5832600" cy="1159799"/>
          </a:xfrm>
          <a:prstGeom prst="rect">
            <a:avLst/>
          </a:prstGeom>
        </p:spPr>
        <p:txBody>
          <a:bodyPr anchorCtr="0" anchor="b" bIns="91425" lIns="91425" rIns="91425" tIns="91425">
            <a:noAutofit/>
          </a:bodyPr>
          <a:lstStyle/>
          <a:p>
            <a:pPr>
              <a:spcBef>
                <a:spcPts val="0"/>
              </a:spcBef>
              <a:buNone/>
            </a:pPr>
            <a:r>
              <a:rPr lang="it" sz="3600"/>
              <a:t>Ingegneria del Software</a:t>
            </a:r>
          </a:p>
        </p:txBody>
      </p:sp>
      <p:sp>
        <p:nvSpPr>
          <p:cNvPr id="62" name="Shape 62"/>
          <p:cNvSpPr txBox="1"/>
          <p:nvPr>
            <p:ph idx="1" type="subTitle"/>
          </p:nvPr>
        </p:nvSpPr>
        <p:spPr>
          <a:xfrm>
            <a:off x="1546025" y="2782887"/>
            <a:ext cx="5832600" cy="1677900"/>
          </a:xfrm>
          <a:prstGeom prst="rect">
            <a:avLst/>
          </a:prstGeom>
        </p:spPr>
        <p:txBody>
          <a:bodyPr anchorCtr="0" anchor="t" bIns="91425" lIns="91425" rIns="91425" tIns="91425">
            <a:noAutofit/>
          </a:bodyPr>
          <a:lstStyle/>
          <a:p>
            <a:pPr rtl="0">
              <a:spcBef>
                <a:spcPts val="0"/>
              </a:spcBef>
              <a:buNone/>
            </a:pPr>
            <a:r>
              <a:rPr lang="it" sz="2400"/>
              <a:t>AA 2014/2015</a:t>
            </a:r>
          </a:p>
          <a:p>
            <a:pPr lvl="0" rtl="0">
              <a:spcBef>
                <a:spcPts val="0"/>
              </a:spcBef>
              <a:buClr>
                <a:schemeClr val="dk1"/>
              </a:buClr>
              <a:buSzPct val="45833"/>
              <a:buFont typeface="Arial"/>
              <a:buNone/>
            </a:pPr>
            <a:r>
              <a:rPr lang="it" sz="2400"/>
              <a:t>Progetto </a:t>
            </a:r>
            <a:r>
              <a:rPr i="1" lang="it" sz="2400"/>
              <a:t>Book Sharing </a:t>
            </a:r>
            <a:r>
              <a:rPr lang="it" sz="2400"/>
              <a:t>di Marco Strambini</a:t>
            </a:r>
          </a:p>
          <a:p>
            <a:pPr rtl="0">
              <a:spcBef>
                <a:spcPts val="0"/>
              </a:spcBef>
              <a:buNone/>
            </a:pPr>
            <a:r>
              <a:t/>
            </a:r>
            <a:endParaRPr sz="2400"/>
          </a:p>
          <a:p>
            <a:pPr rtl="0">
              <a:spcBef>
                <a:spcPts val="0"/>
              </a:spcBef>
              <a:buNone/>
            </a:pPr>
            <a:r>
              <a:rPr lang="it" sz="1400"/>
              <a:t>documentazione e sorgenti presso repository GitHub:</a:t>
            </a:r>
          </a:p>
          <a:p>
            <a:pPr rtl="0">
              <a:spcBef>
                <a:spcPts val="0"/>
              </a:spcBef>
              <a:buNone/>
            </a:pPr>
            <a:r>
              <a:rPr lang="it" sz="1400" u="sng">
                <a:solidFill>
                  <a:schemeClr val="hlink"/>
                </a:solidFill>
                <a:hlinkClick r:id="rId3"/>
              </a:rPr>
              <a:t>https://github.com/marcostrambini/ProgettoIngegneria.git</a:t>
            </a:r>
          </a:p>
          <a:p>
            <a:pPr>
              <a:spcBef>
                <a:spcPts val="0"/>
              </a:spcBef>
              <a:buNone/>
            </a:pPr>
            <a:r>
              <a:t/>
            </a:r>
            <a:endParaRPr sz="140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786150" y="31412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Documento di Vision</a:t>
            </a: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Business Needs</a:t>
            </a: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rPr b="1" lang="it" sz="1700">
                <a:solidFill>
                  <a:schemeClr val="dk1"/>
                </a:solidFill>
                <a:latin typeface="Arial"/>
                <a:ea typeface="Arial"/>
                <a:cs typeface="Arial"/>
                <a:sym typeface="Arial"/>
              </a:rPr>
              <a:t>	 	 	</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graphicFrame>
        <p:nvGraphicFramePr>
          <p:cNvPr id="112" name="Shape 112"/>
          <p:cNvGraphicFramePr/>
          <p:nvPr/>
        </p:nvGraphicFramePr>
        <p:xfrm>
          <a:off x="952500" y="2289000"/>
          <a:ext cx="3000000" cy="3000000"/>
        </p:xfrm>
        <a:graphic>
          <a:graphicData uri="http://schemas.openxmlformats.org/drawingml/2006/table">
            <a:tbl>
              <a:tblPr>
                <a:noFill/>
                <a:tableStyleId>{84FF7A8B-F2B2-4499-B68D-9FD3780C1562}</a:tableStyleId>
              </a:tblPr>
              <a:tblGrid>
                <a:gridCol w="3695875"/>
                <a:gridCol w="3695875"/>
              </a:tblGrid>
              <a:tr h="381000">
                <a:tc>
                  <a:txBody>
                    <a:bodyPr>
                      <a:noAutofit/>
                    </a:bodyPr>
                    <a:lstStyle/>
                    <a:p>
                      <a:pPr lvl="0" rtl="0">
                        <a:spcBef>
                          <a:spcPts val="0"/>
                        </a:spcBef>
                        <a:buNone/>
                      </a:pPr>
                      <a:r>
                        <a:rPr b="1" lang="it"/>
                        <a:t>Nome</a:t>
                      </a:r>
                    </a:p>
                  </a:txBody>
                  <a:tcPr marT="91425" marB="91425" marR="91425" marL="91425"/>
                </a:tc>
                <a:tc>
                  <a:txBody>
                    <a:bodyPr>
                      <a:noAutofit/>
                    </a:bodyPr>
                    <a:lstStyle/>
                    <a:p>
                      <a:pPr lvl="0" rtl="0">
                        <a:spcBef>
                          <a:spcPts val="0"/>
                        </a:spcBef>
                        <a:buNone/>
                      </a:pPr>
                      <a:r>
                        <a:rPr b="1" lang="it"/>
                        <a:t>Descrizione</a:t>
                      </a:r>
                    </a:p>
                  </a:txBody>
                  <a:tcPr marT="91425" marB="91425" marR="91425" marL="91425"/>
                </a:tc>
              </a:tr>
              <a:tr h="381000">
                <a:tc>
                  <a:txBody>
                    <a:bodyPr>
                      <a:noAutofit/>
                    </a:bodyPr>
                    <a:lstStyle/>
                    <a:p>
                      <a:pPr lvl="0" rtl="0">
                        <a:spcBef>
                          <a:spcPts val="0"/>
                        </a:spcBef>
                        <a:buNone/>
                      </a:pPr>
                      <a:r>
                        <a:rPr lang="it"/>
                        <a:t>Gestione patrimonio librario</a:t>
                      </a:r>
                    </a:p>
                  </a:txBody>
                  <a:tcPr marT="91425" marB="91425" marR="91425" marL="91425"/>
                </a:tc>
                <a:tc>
                  <a:txBody>
                    <a:bodyPr>
                      <a:noAutofit/>
                    </a:bodyPr>
                    <a:lstStyle/>
                    <a:p>
                      <a:pPr lvl="0" rtl="0">
                        <a:spcBef>
                          <a:spcPts val="0"/>
                        </a:spcBef>
                        <a:buNone/>
                      </a:pPr>
                      <a:r>
                        <a:rPr lang="it"/>
                        <a:t>si deve permettere la gestione del proprio patrimonio librario esistente</a:t>
                      </a:r>
                    </a:p>
                  </a:txBody>
                  <a:tcPr marT="91425" marB="91425" marR="91425" marL="91425"/>
                </a:tc>
              </a:tr>
              <a:tr h="381000">
                <a:tc>
                  <a:txBody>
                    <a:bodyPr>
                      <a:noAutofit/>
                    </a:bodyPr>
                    <a:lstStyle/>
                    <a:p>
                      <a:pPr lvl="0" rtl="0">
                        <a:spcBef>
                          <a:spcPts val="0"/>
                        </a:spcBef>
                        <a:buNone/>
                      </a:pPr>
                      <a:r>
                        <a:rPr lang="it"/>
                        <a:t>Ricerca libri e condivisione</a:t>
                      </a:r>
                    </a:p>
                  </a:txBody>
                  <a:tcPr marT="91425" marB="91425" marR="91425" marL="91425"/>
                </a:tc>
                <a:tc>
                  <a:txBody>
                    <a:bodyPr>
                      <a:noAutofit/>
                    </a:bodyPr>
                    <a:lstStyle/>
                    <a:p>
                      <a:pPr lvl="0" rtl="0">
                        <a:spcBef>
                          <a:spcPts val="0"/>
                        </a:spcBef>
                        <a:buNone/>
                      </a:pPr>
                      <a:r>
                        <a:rPr lang="it"/>
                        <a:t>si deve permettere la ricerca di nuovi libri e la gestione della condivisione con altri utenti utilizzatori</a:t>
                      </a:r>
                    </a:p>
                  </a:txBody>
                  <a:tcPr marT="91425" marB="91425" marR="91425" marL="91425"/>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786150" y="31412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Documento di Vision</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Requisiti utente</a:t>
            </a: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rPr b="1" lang="it" sz="1700">
                <a:solidFill>
                  <a:schemeClr val="dk1"/>
                </a:solidFill>
                <a:latin typeface="Arial"/>
                <a:ea typeface="Arial"/>
                <a:cs typeface="Arial"/>
                <a:sym typeface="Arial"/>
              </a:rPr>
              <a:t>	 	 	</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graphicFrame>
        <p:nvGraphicFramePr>
          <p:cNvPr id="118" name="Shape 118"/>
          <p:cNvGraphicFramePr/>
          <p:nvPr/>
        </p:nvGraphicFramePr>
        <p:xfrm>
          <a:off x="876125" y="1585125"/>
          <a:ext cx="3000000" cy="3000000"/>
        </p:xfrm>
        <a:graphic>
          <a:graphicData uri="http://schemas.openxmlformats.org/drawingml/2006/table">
            <a:tbl>
              <a:tblPr>
                <a:noFill/>
                <a:tableStyleId>{F5BD32B7-0845-4898-9584-4A7FE5E2467E}</a:tableStyleId>
              </a:tblPr>
              <a:tblGrid>
                <a:gridCol w="3695875"/>
                <a:gridCol w="3695875"/>
              </a:tblGrid>
              <a:tr h="381000">
                <a:tc>
                  <a:txBody>
                    <a:bodyPr>
                      <a:noAutofit/>
                    </a:bodyPr>
                    <a:lstStyle/>
                    <a:p>
                      <a:pPr lvl="0" rtl="0">
                        <a:spcBef>
                          <a:spcPts val="0"/>
                        </a:spcBef>
                        <a:buNone/>
                      </a:pPr>
                      <a:r>
                        <a:rPr b="1" lang="it"/>
                        <a:t>Nome</a:t>
                      </a:r>
                    </a:p>
                  </a:txBody>
                  <a:tcPr marT="91425" marB="91425" marR="91425" marL="91425"/>
                </a:tc>
                <a:tc>
                  <a:txBody>
                    <a:bodyPr>
                      <a:noAutofit/>
                    </a:bodyPr>
                    <a:lstStyle/>
                    <a:p>
                      <a:pPr lvl="0" rtl="0">
                        <a:spcBef>
                          <a:spcPts val="0"/>
                        </a:spcBef>
                        <a:buNone/>
                      </a:pPr>
                      <a:r>
                        <a:rPr b="1" lang="it"/>
                        <a:t>Descrizione</a:t>
                      </a:r>
                    </a:p>
                  </a:txBody>
                  <a:tcPr marT="91425" marB="91425" marR="91425" marL="91425"/>
                </a:tc>
              </a:tr>
              <a:tr h="381000">
                <a:tc>
                  <a:txBody>
                    <a:bodyPr>
                      <a:noAutofit/>
                    </a:bodyPr>
                    <a:lstStyle/>
                    <a:p>
                      <a:pPr lvl="0" rtl="0">
                        <a:spcBef>
                          <a:spcPts val="0"/>
                        </a:spcBef>
                        <a:buNone/>
                      </a:pPr>
                      <a:r>
                        <a:rPr lang="it" sz="1200"/>
                        <a:t>Gestione del profilo personale</a:t>
                      </a:r>
                    </a:p>
                  </a:txBody>
                  <a:tcPr marT="91425" marB="91425" marR="91425" marL="91425"/>
                </a:tc>
                <a:tc>
                  <a:txBody>
                    <a:bodyPr>
                      <a:noAutofit/>
                    </a:bodyPr>
                    <a:lstStyle/>
                    <a:p>
                      <a:pPr lvl="0" rtl="0">
                        <a:spcBef>
                          <a:spcPts val="0"/>
                        </a:spcBef>
                        <a:buNone/>
                      </a:pPr>
                      <a:r>
                        <a:rPr lang="it" sz="1200">
                          <a:solidFill>
                            <a:schemeClr val="dk1"/>
                          </a:solidFill>
                        </a:rPr>
                        <a:t>La possibilità di pubblicare il proprio patrimonio librario e di gestire una pagina personale</a:t>
                      </a:r>
                    </a:p>
                  </a:txBody>
                  <a:tcPr marT="91425" marB="91425" marR="91425" marL="91425"/>
                </a:tc>
              </a:tr>
              <a:tr h="381000">
                <a:tc>
                  <a:txBody>
                    <a:bodyPr>
                      <a:noAutofit/>
                    </a:bodyPr>
                    <a:lstStyle/>
                    <a:p>
                      <a:pPr lvl="0" rtl="0">
                        <a:spcBef>
                          <a:spcPts val="0"/>
                        </a:spcBef>
                        <a:buNone/>
                      </a:pPr>
                      <a:r>
                        <a:rPr lang="it" sz="1200"/>
                        <a:t>Suddivisione contenuti per categorie</a:t>
                      </a:r>
                    </a:p>
                  </a:txBody>
                  <a:tcPr marT="91425" marB="91425" marR="91425" marL="91425"/>
                </a:tc>
                <a:tc>
                  <a:txBody>
                    <a:bodyPr>
                      <a:noAutofit/>
                    </a:bodyPr>
                    <a:lstStyle/>
                    <a:p>
                      <a:pPr lvl="0" rtl="0">
                        <a:spcBef>
                          <a:spcPts val="0"/>
                        </a:spcBef>
                        <a:buNone/>
                      </a:pPr>
                      <a:r>
                        <a:rPr lang="it" sz="1200"/>
                        <a:t>La possibilità di ricercare contenuti in base a criteri scelti dall’utente</a:t>
                      </a:r>
                    </a:p>
                  </a:txBody>
                  <a:tcPr marT="91425" marB="91425" marR="91425" marL="91425"/>
                </a:tc>
              </a:tr>
              <a:tr h="381000">
                <a:tc>
                  <a:txBody>
                    <a:bodyPr>
                      <a:noAutofit/>
                    </a:bodyPr>
                    <a:lstStyle/>
                    <a:p>
                      <a:pPr lvl="0" rtl="0">
                        <a:spcBef>
                          <a:spcPts val="0"/>
                        </a:spcBef>
                        <a:buNone/>
                      </a:pPr>
                      <a:r>
                        <a:rPr lang="it" sz="1200"/>
                        <a:t>Individuazione utenti limitrofi</a:t>
                      </a:r>
                    </a:p>
                  </a:txBody>
                  <a:tcPr marT="91425" marB="91425" marR="91425" marL="91425"/>
                </a:tc>
                <a:tc>
                  <a:txBody>
                    <a:bodyPr>
                      <a:noAutofit/>
                    </a:bodyPr>
                    <a:lstStyle/>
                    <a:p>
                      <a:pPr rtl="0">
                        <a:spcBef>
                          <a:spcPts val="0"/>
                        </a:spcBef>
                        <a:buNone/>
                      </a:pPr>
                      <a:r>
                        <a:rPr lang="it" sz="1200"/>
                        <a:t>La possibilità di ricercare utenti geograficamente vicini</a:t>
                      </a:r>
                    </a:p>
                  </a:txBody>
                  <a:tcPr marT="91425" marB="91425" marR="91425" marL="91425"/>
                </a:tc>
              </a:tr>
              <a:tr h="381000">
                <a:tc>
                  <a:txBody>
                    <a:bodyPr>
                      <a:noAutofit/>
                    </a:bodyPr>
                    <a:lstStyle/>
                    <a:p>
                      <a:pPr rtl="0">
                        <a:spcBef>
                          <a:spcPts val="0"/>
                        </a:spcBef>
                        <a:buNone/>
                      </a:pPr>
                      <a:r>
                        <a:rPr lang="it" sz="1200"/>
                        <a:t>Gestione delle condivisione</a:t>
                      </a:r>
                    </a:p>
                  </a:txBody>
                  <a:tcPr marT="91425" marB="91425" marR="91425" marL="91425"/>
                </a:tc>
                <a:tc>
                  <a:txBody>
                    <a:bodyPr>
                      <a:noAutofit/>
                    </a:bodyPr>
                    <a:lstStyle/>
                    <a:p>
                      <a:pPr rtl="0">
                        <a:spcBef>
                          <a:spcPts val="0"/>
                        </a:spcBef>
                        <a:buNone/>
                      </a:pPr>
                      <a:r>
                        <a:rPr lang="it" sz="1200"/>
                        <a:t>La possibilità di richiedere il prestito del libro ad altri utenti</a:t>
                      </a:r>
                    </a:p>
                  </a:txBody>
                  <a:tcPr marT="91425" marB="91425" marR="91425" marL="91425"/>
                </a:tc>
              </a:tr>
              <a:tr h="381000">
                <a:tc>
                  <a:txBody>
                    <a:bodyPr>
                      <a:noAutofit/>
                    </a:bodyPr>
                    <a:lstStyle/>
                    <a:p>
                      <a:pPr lvl="0" rtl="0">
                        <a:spcBef>
                          <a:spcPts val="0"/>
                        </a:spcBef>
                        <a:buNone/>
                      </a:pPr>
                      <a:r>
                        <a:rPr lang="it" sz="1200"/>
                        <a:t>Statistiche di utilizzo</a:t>
                      </a:r>
                    </a:p>
                  </a:txBody>
                  <a:tcPr marT="91425" marB="91425" marR="91425" marL="91425"/>
                </a:tc>
                <a:tc>
                  <a:txBody>
                    <a:bodyPr>
                      <a:noAutofit/>
                    </a:bodyPr>
                    <a:lstStyle/>
                    <a:p>
                      <a:pPr rtl="0">
                        <a:spcBef>
                          <a:spcPts val="0"/>
                        </a:spcBef>
                        <a:buNone/>
                      </a:pPr>
                      <a:r>
                        <a:rPr lang="it" sz="1200"/>
                        <a:t>La possibilità di evincere informazioni sull’utilizzo del sistema</a:t>
                      </a:r>
                    </a:p>
                  </a:txBody>
                  <a:tcPr marT="91425" marB="91425" marR="91425" marL="91425"/>
                </a:tc>
              </a:tr>
            </a:tbl>
          </a:graphicData>
        </a:graphic>
      </p:graphicFrame>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786150" y="31412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Documento di Vision</a:t>
            </a:r>
          </a:p>
          <a:p>
            <a:pPr rtl="0">
              <a:lnSpc>
                <a:spcPct val="115000"/>
              </a:lnSpc>
              <a:spcBef>
                <a:spcPts val="1800"/>
              </a:spcBef>
              <a:spcAft>
                <a:spcPts val="400"/>
              </a:spcAft>
              <a:buNone/>
            </a:pPr>
            <a:r>
              <a:rPr b="1" lang="it" sz="1400">
                <a:solidFill>
                  <a:srgbClr val="0091EA"/>
                </a:solidFill>
                <a:latin typeface="Arial"/>
                <a:ea typeface="Arial"/>
                <a:cs typeface="Arial"/>
                <a:sym typeface="Arial"/>
              </a:rPr>
              <a:t>Concetto Operativo</a:t>
            </a: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rPr b="1" lang="it" sz="1700">
                <a:solidFill>
                  <a:schemeClr val="dk1"/>
                </a:solidFill>
                <a:latin typeface="Arial"/>
                <a:ea typeface="Arial"/>
                <a:cs typeface="Arial"/>
                <a:sym typeface="Arial"/>
              </a:rPr>
              <a:t>	 	 	</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rPr lang="it" sz="1400">
                <a:solidFill>
                  <a:schemeClr val="dk1"/>
                </a:solidFill>
                <a:latin typeface="Arial"/>
                <a:ea typeface="Arial"/>
                <a:cs typeface="Arial"/>
                <a:sym typeface="Arial"/>
              </a:rPr>
              <a:t>					Lan	</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sp>
        <p:nvSpPr>
          <p:cNvPr id="124" name="Shape 124"/>
          <p:cNvSpPr/>
          <p:nvPr/>
        </p:nvSpPr>
        <p:spPr>
          <a:xfrm>
            <a:off x="932450" y="1395675"/>
            <a:ext cx="4806648" cy="2797308"/>
          </a:xfrm>
          <a:prstGeom prst="cloud">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5" name="Shape 125"/>
          <p:cNvSpPr/>
          <p:nvPr/>
        </p:nvSpPr>
        <p:spPr>
          <a:xfrm>
            <a:off x="1179100" y="2139325"/>
            <a:ext cx="511199" cy="842099"/>
          </a:xfrm>
          <a:prstGeom prst="can">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it"/>
              <a:t>db</a:t>
            </a:r>
          </a:p>
        </p:txBody>
      </p:sp>
      <p:sp>
        <p:nvSpPr>
          <p:cNvPr id="126" name="Shape 126"/>
          <p:cNvSpPr/>
          <p:nvPr/>
        </p:nvSpPr>
        <p:spPr>
          <a:xfrm>
            <a:off x="2598700" y="2175325"/>
            <a:ext cx="1221299" cy="770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it"/>
              <a:t>Server</a:t>
            </a:r>
          </a:p>
        </p:txBody>
      </p:sp>
      <p:sp>
        <p:nvSpPr>
          <p:cNvPr id="127" name="Shape 127"/>
          <p:cNvSpPr/>
          <p:nvPr/>
        </p:nvSpPr>
        <p:spPr>
          <a:xfrm>
            <a:off x="4728400" y="2312575"/>
            <a:ext cx="1221299" cy="49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it"/>
              <a:t>Client</a:t>
            </a:r>
          </a:p>
        </p:txBody>
      </p:sp>
      <p:sp>
        <p:nvSpPr>
          <p:cNvPr id="128" name="Shape 128"/>
          <p:cNvSpPr/>
          <p:nvPr/>
        </p:nvSpPr>
        <p:spPr>
          <a:xfrm>
            <a:off x="1777600" y="2521225"/>
            <a:ext cx="733799" cy="78300"/>
          </a:xfrm>
          <a:prstGeom prst="left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9" name="Shape 129"/>
          <p:cNvSpPr/>
          <p:nvPr/>
        </p:nvSpPr>
        <p:spPr>
          <a:xfrm>
            <a:off x="3907300" y="2521225"/>
            <a:ext cx="733799" cy="78300"/>
          </a:xfrm>
          <a:prstGeom prst="left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786150" y="31412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Documento di Caratteristiche</a:t>
            </a: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Architettura</a:t>
            </a:r>
          </a:p>
          <a:p>
            <a:pPr lvl="0" rtl="0">
              <a:lnSpc>
                <a:spcPct val="115000"/>
              </a:lnSpc>
              <a:spcBef>
                <a:spcPts val="1800"/>
              </a:spcBef>
              <a:spcAft>
                <a:spcPts val="400"/>
              </a:spcAft>
              <a:buNone/>
            </a:pPr>
            <a:r>
              <a:rPr lang="it" sz="1400">
                <a:solidFill>
                  <a:schemeClr val="dk1"/>
                </a:solidFill>
                <a:latin typeface="Arial"/>
                <a:ea typeface="Arial"/>
                <a:cs typeface="Arial"/>
                <a:sym typeface="Arial"/>
              </a:rPr>
              <a:t>Il prodotto è interamente software, con struttura a tre livelli (“three tiers”):	</a:t>
            </a:r>
          </a:p>
          <a:p>
            <a:pPr indent="-298450" lvl="0" marL="457200" rtl="0">
              <a:spcBef>
                <a:spcPts val="0"/>
              </a:spcBef>
              <a:buClr>
                <a:schemeClr val="dk1"/>
              </a:buClr>
              <a:buSzPct val="78571"/>
              <a:buFont typeface="Arial"/>
              <a:buChar char="●"/>
            </a:pPr>
            <a:r>
              <a:rPr lang="it" sz="1400">
                <a:solidFill>
                  <a:schemeClr val="dk1"/>
                </a:solidFill>
                <a:latin typeface="Arial"/>
                <a:ea typeface="Arial"/>
                <a:cs typeface="Arial"/>
                <a:sym typeface="Arial"/>
              </a:rPr>
              <a:t>livello 1: database management system (DBMS)	</a:t>
            </a:r>
          </a:p>
          <a:p>
            <a:pPr indent="-298450" lvl="0" marL="457200" rtl="0">
              <a:spcBef>
                <a:spcPts val="0"/>
              </a:spcBef>
              <a:buClr>
                <a:schemeClr val="dk1"/>
              </a:buClr>
              <a:buSzPct val="78571"/>
              <a:buFont typeface="Arial"/>
              <a:buChar char="●"/>
            </a:pPr>
            <a:r>
              <a:rPr lang="it" sz="1400">
                <a:solidFill>
                  <a:schemeClr val="dk1"/>
                </a:solidFill>
                <a:latin typeface="Arial"/>
                <a:ea typeface="Arial"/>
                <a:cs typeface="Arial"/>
                <a:sym typeface="Arial"/>
              </a:rPr>
              <a:t>livello 2: implementazione di tutte le logiche di interazione tra utente e database	</a:t>
            </a:r>
          </a:p>
          <a:p>
            <a:pPr indent="-298450" lvl="0" marL="457200" rtl="0">
              <a:spcBef>
                <a:spcPts val="0"/>
              </a:spcBef>
              <a:buClr>
                <a:schemeClr val="dk1"/>
              </a:buClr>
              <a:buSzPct val="78571"/>
              <a:buFont typeface="Arial"/>
              <a:buChar char="●"/>
            </a:pPr>
            <a:r>
              <a:rPr lang="it" sz="1400">
                <a:solidFill>
                  <a:schemeClr val="dk1"/>
                </a:solidFill>
                <a:latin typeface="Arial"/>
                <a:ea typeface="Arial"/>
                <a:cs typeface="Arial"/>
                <a:sym typeface="Arial"/>
              </a:rPr>
              <a:t>livello 3: interfaccia utente client 	</a:t>
            </a: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Documento di Caratteristiche</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Modello Logico</a:t>
            </a:r>
          </a:p>
          <a:p>
            <a:pPr rtl="0">
              <a:spcBef>
                <a:spcPts val="0"/>
              </a:spcBef>
              <a:buNone/>
            </a:pPr>
            <a:r>
              <a:t/>
            </a:r>
            <a:endParaRPr sz="1400">
              <a:solidFill>
                <a:schemeClr val="dk1"/>
              </a:solidFill>
              <a:latin typeface="Arial"/>
              <a:ea typeface="Arial"/>
              <a:cs typeface="Arial"/>
              <a:sym typeface="Arial"/>
            </a:endParaRPr>
          </a:p>
          <a:p>
            <a:pPr rtl="0">
              <a:spcBef>
                <a:spcPts val="0"/>
              </a:spcBef>
              <a:buNone/>
            </a:pPr>
            <a:r>
              <a:t/>
            </a:r>
            <a:endParaRPr sz="1400">
              <a:solidFill>
                <a:schemeClr val="dk1"/>
              </a:solidFill>
              <a:latin typeface="Arial"/>
              <a:ea typeface="Arial"/>
              <a:cs typeface="Arial"/>
              <a:sym typeface="Arial"/>
            </a:endParaRPr>
          </a:p>
          <a:p>
            <a:pPr rtl="0">
              <a:spcBef>
                <a:spcPts val="0"/>
              </a:spcBef>
              <a:buNone/>
            </a:pPr>
            <a:r>
              <a:t/>
            </a:r>
            <a:endParaRPr sz="1400">
              <a:solidFill>
                <a:schemeClr val="dk1"/>
              </a:solidFill>
              <a:latin typeface="Arial"/>
              <a:ea typeface="Arial"/>
              <a:cs typeface="Arial"/>
              <a:sym typeface="Arial"/>
            </a:endParaRPr>
          </a:p>
          <a:p>
            <a:pPr rtl="0">
              <a:spcBef>
                <a:spcPts val="0"/>
              </a:spcBef>
              <a:buNone/>
            </a:pPr>
            <a:r>
              <a:t/>
            </a:r>
            <a:endParaRPr sz="1400">
              <a:solidFill>
                <a:schemeClr val="dk1"/>
              </a:solidFill>
              <a:latin typeface="Arial"/>
              <a:ea typeface="Arial"/>
              <a:cs typeface="Arial"/>
              <a:sym typeface="Arial"/>
            </a:endParaRPr>
          </a:p>
          <a:p>
            <a:pPr rtl="0">
              <a:spcBef>
                <a:spcPts val="0"/>
              </a:spcBef>
              <a:buNone/>
            </a:pPr>
            <a:r>
              <a:t/>
            </a:r>
            <a:endParaRPr sz="1400">
              <a:solidFill>
                <a:schemeClr val="dk1"/>
              </a:solidFill>
              <a:latin typeface="Arial"/>
              <a:ea typeface="Arial"/>
              <a:cs typeface="Arial"/>
              <a:sym typeface="Arial"/>
            </a:endParaRPr>
          </a:p>
          <a:p>
            <a:pPr rtl="0">
              <a:spcBef>
                <a:spcPts val="0"/>
              </a:spcBef>
              <a:buNone/>
            </a:pPr>
            <a:r>
              <a:t/>
            </a:r>
            <a:endParaRPr sz="1400">
              <a:solidFill>
                <a:schemeClr val="dk1"/>
              </a:solidFill>
              <a:latin typeface="Arial"/>
              <a:ea typeface="Arial"/>
              <a:cs typeface="Arial"/>
              <a:sym typeface="Arial"/>
            </a:endParaRPr>
          </a:p>
          <a:p>
            <a:pPr rtl="0">
              <a:spcBef>
                <a:spcPts val="0"/>
              </a:spcBef>
              <a:buNone/>
            </a:pPr>
            <a:r>
              <a:t/>
            </a:r>
            <a:endParaRPr sz="1400">
              <a:solidFill>
                <a:schemeClr val="dk1"/>
              </a:solidFill>
              <a:latin typeface="Arial"/>
              <a:ea typeface="Arial"/>
              <a:cs typeface="Arial"/>
              <a:sym typeface="Arial"/>
            </a:endParaRPr>
          </a:p>
          <a:p>
            <a:pPr rtl="0">
              <a:spcBef>
                <a:spcPts val="0"/>
              </a:spcBef>
              <a:buNone/>
            </a:pPr>
            <a:r>
              <a:t/>
            </a:r>
            <a:endParaRPr sz="1400">
              <a:solidFill>
                <a:schemeClr val="dk1"/>
              </a:solidFill>
              <a:latin typeface="Arial"/>
              <a:ea typeface="Arial"/>
              <a:cs typeface="Arial"/>
              <a:sym typeface="Arial"/>
            </a:endParaRPr>
          </a:p>
          <a:p>
            <a:pPr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spcBef>
                <a:spcPts val="0"/>
              </a:spcBef>
              <a:buNone/>
            </a:pPr>
            <a:r>
              <a:t/>
            </a:r>
            <a:endParaRPr/>
          </a:p>
          <a:p>
            <a:pPr lvl="0" rtl="0">
              <a:spcBef>
                <a:spcPts val="0"/>
              </a:spcBef>
              <a:buNone/>
            </a:pPr>
            <a:r>
              <a:t/>
            </a:r>
            <a:endParaRPr/>
          </a:p>
        </p:txBody>
      </p:sp>
      <p:sp>
        <p:nvSpPr>
          <p:cNvPr id="140" name="Shape 140"/>
          <p:cNvSpPr/>
          <p:nvPr/>
        </p:nvSpPr>
        <p:spPr>
          <a:xfrm>
            <a:off x="2352175" y="1497925"/>
            <a:ext cx="3549299" cy="856800"/>
          </a:xfrm>
          <a:prstGeom prst="rect">
            <a:avLst/>
          </a:prstGeom>
          <a:noFill/>
          <a:ln cap="flat" cmpd="sng" w="9525">
            <a:solidFill>
              <a:srgbClr val="0091EA"/>
            </a:solidFill>
            <a:prstDash val="solid"/>
            <a:round/>
            <a:headEnd len="med" w="med" type="none"/>
            <a:tailEnd len="med" w="med" type="none"/>
          </a:ln>
        </p:spPr>
        <p:txBody>
          <a:bodyPr anchorCtr="0" anchor="b" bIns="91425" lIns="91425" rIns="91425" tIns="91425">
            <a:noAutofit/>
          </a:bodyPr>
          <a:lstStyle/>
          <a:p>
            <a:pPr algn="r">
              <a:spcBef>
                <a:spcPts val="0"/>
              </a:spcBef>
              <a:buNone/>
            </a:pPr>
            <a:r>
              <a:rPr i="1" lang="it" sz="1000"/>
              <a:t>Database Server (business data)</a:t>
            </a:r>
          </a:p>
        </p:txBody>
      </p:sp>
      <p:sp>
        <p:nvSpPr>
          <p:cNvPr id="141" name="Shape 141"/>
          <p:cNvSpPr/>
          <p:nvPr/>
        </p:nvSpPr>
        <p:spPr>
          <a:xfrm>
            <a:off x="2352175" y="2447150"/>
            <a:ext cx="3549299" cy="856800"/>
          </a:xfrm>
          <a:prstGeom prst="rect">
            <a:avLst/>
          </a:prstGeom>
          <a:noFill/>
          <a:ln cap="flat" cmpd="sng" w="9525">
            <a:solidFill>
              <a:srgbClr val="0091EA"/>
            </a:solidFill>
            <a:prstDash val="solid"/>
            <a:round/>
            <a:headEnd len="med" w="med" type="none"/>
            <a:tailEnd len="med" w="med" type="none"/>
          </a:ln>
        </p:spPr>
        <p:txBody>
          <a:bodyPr anchorCtr="0" anchor="b" bIns="91425" lIns="91425" rIns="91425" tIns="91425">
            <a:noAutofit/>
          </a:bodyPr>
          <a:lstStyle/>
          <a:p>
            <a:pPr lvl="0" rtl="0" algn="r">
              <a:spcBef>
                <a:spcPts val="0"/>
              </a:spcBef>
              <a:buNone/>
            </a:pPr>
            <a:r>
              <a:rPr i="1" lang="it" sz="1000"/>
              <a:t>Application Server (business roles)</a:t>
            </a:r>
          </a:p>
        </p:txBody>
      </p:sp>
      <p:sp>
        <p:nvSpPr>
          <p:cNvPr id="142" name="Shape 142"/>
          <p:cNvSpPr/>
          <p:nvPr/>
        </p:nvSpPr>
        <p:spPr>
          <a:xfrm>
            <a:off x="2352175" y="3396375"/>
            <a:ext cx="3549299" cy="856800"/>
          </a:xfrm>
          <a:prstGeom prst="rect">
            <a:avLst/>
          </a:prstGeom>
          <a:noFill/>
          <a:ln cap="flat" cmpd="sng" w="9525">
            <a:solidFill>
              <a:srgbClr val="0091EA"/>
            </a:solidFill>
            <a:prstDash val="solid"/>
            <a:round/>
            <a:headEnd len="med" w="med" type="none"/>
            <a:tailEnd len="med" w="med" type="none"/>
          </a:ln>
        </p:spPr>
        <p:txBody>
          <a:bodyPr anchorCtr="0" anchor="b" bIns="91425" lIns="91425" rIns="91425" tIns="91425">
            <a:noAutofit/>
          </a:bodyPr>
          <a:lstStyle/>
          <a:p>
            <a:pPr lvl="0" rtl="0" algn="r">
              <a:spcBef>
                <a:spcPts val="0"/>
              </a:spcBef>
              <a:buNone/>
            </a:pPr>
            <a:r>
              <a:rPr i="1" lang="it" sz="1000"/>
              <a:t>Client Machine (presentation logic)</a:t>
            </a:r>
          </a:p>
        </p:txBody>
      </p:sp>
      <p:sp>
        <p:nvSpPr>
          <p:cNvPr id="143" name="Shape 143"/>
          <p:cNvSpPr/>
          <p:nvPr/>
        </p:nvSpPr>
        <p:spPr>
          <a:xfrm>
            <a:off x="2689050" y="1631575"/>
            <a:ext cx="409199" cy="589500"/>
          </a:xfrm>
          <a:prstGeom prst="can">
            <a:avLst>
              <a:gd fmla="val 25000" name="adj"/>
            </a:avLst>
          </a:prstGeom>
          <a:noFill/>
          <a:ln cap="flat" cmpd="sng" w="9525">
            <a:solidFill>
              <a:srgbClr val="0091EA"/>
            </a:solidFill>
            <a:prstDash val="solid"/>
            <a:round/>
            <a:headEnd len="med" w="med" type="none"/>
            <a:tailEnd len="med" w="med" type="none"/>
          </a:ln>
        </p:spPr>
        <p:txBody>
          <a:bodyPr anchorCtr="0" anchor="b" bIns="91425" lIns="91425" rIns="91425" tIns="91425">
            <a:noAutofit/>
          </a:bodyPr>
          <a:lstStyle/>
          <a:p>
            <a:pPr>
              <a:spcBef>
                <a:spcPts val="0"/>
              </a:spcBef>
              <a:buNone/>
            </a:pPr>
            <a:r>
              <a:rPr lang="it"/>
              <a:t>db</a:t>
            </a:r>
          </a:p>
        </p:txBody>
      </p:sp>
      <p:sp>
        <p:nvSpPr>
          <p:cNvPr id="144" name="Shape 144"/>
          <p:cNvSpPr/>
          <p:nvPr/>
        </p:nvSpPr>
        <p:spPr>
          <a:xfrm>
            <a:off x="2414325" y="2496550"/>
            <a:ext cx="3432899" cy="535499"/>
          </a:xfrm>
          <a:prstGeom prst="rect">
            <a:avLst/>
          </a:prstGeom>
          <a:noFill/>
          <a:ln cap="flat" cmpd="sng" w="9525">
            <a:solidFill>
              <a:srgbClr val="0091EA"/>
            </a:solidFill>
            <a:prstDash val="solid"/>
            <a:round/>
            <a:headEnd len="med" w="med" type="none"/>
            <a:tailEnd len="med" w="med" type="none"/>
          </a:ln>
        </p:spPr>
        <p:txBody>
          <a:bodyPr anchorCtr="0" anchor="b" bIns="91425" lIns="91425" rIns="91425" tIns="91425">
            <a:noAutofit/>
          </a:bodyPr>
          <a:lstStyle/>
          <a:p>
            <a:pPr lvl="0" rtl="0" algn="r">
              <a:spcBef>
                <a:spcPts val="0"/>
              </a:spcBef>
              <a:buNone/>
            </a:pPr>
            <a:r>
              <a:rPr lang="it" sz="1000"/>
              <a:t>Web Container</a:t>
            </a:r>
          </a:p>
        </p:txBody>
      </p:sp>
      <p:sp>
        <p:nvSpPr>
          <p:cNvPr id="145" name="Shape 145"/>
          <p:cNvSpPr/>
          <p:nvPr/>
        </p:nvSpPr>
        <p:spPr>
          <a:xfrm>
            <a:off x="2495550" y="2611300"/>
            <a:ext cx="796199" cy="234000"/>
          </a:xfrm>
          <a:prstGeom prst="rect">
            <a:avLst/>
          </a:prstGeom>
          <a:noFill/>
          <a:ln cap="flat" cmpd="sng" w="9525">
            <a:solidFill>
              <a:srgbClr val="0091EA"/>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t>Jsp page</a:t>
            </a:r>
          </a:p>
        </p:txBody>
      </p:sp>
      <p:sp>
        <p:nvSpPr>
          <p:cNvPr id="146" name="Shape 146"/>
          <p:cNvSpPr/>
          <p:nvPr/>
        </p:nvSpPr>
        <p:spPr>
          <a:xfrm>
            <a:off x="3579325" y="2611300"/>
            <a:ext cx="1095000" cy="305999"/>
          </a:xfrm>
          <a:prstGeom prst="rect">
            <a:avLst/>
          </a:prstGeom>
          <a:noFill/>
          <a:ln cap="flat" cmpd="sng" w="9525">
            <a:solidFill>
              <a:srgbClr val="0091EA"/>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t>Servlet and Object</a:t>
            </a:r>
          </a:p>
        </p:txBody>
      </p:sp>
      <p:sp>
        <p:nvSpPr>
          <p:cNvPr id="147" name="Shape 147"/>
          <p:cNvSpPr/>
          <p:nvPr/>
        </p:nvSpPr>
        <p:spPr>
          <a:xfrm>
            <a:off x="2495550" y="3569825"/>
            <a:ext cx="933300" cy="234000"/>
          </a:xfrm>
          <a:prstGeom prst="rect">
            <a:avLst/>
          </a:prstGeom>
          <a:noFill/>
          <a:ln cap="flat" cmpd="sng" w="9525">
            <a:solidFill>
              <a:srgbClr val="0091EA"/>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t>Browser web</a:t>
            </a:r>
          </a:p>
        </p:txBody>
      </p:sp>
      <p:sp>
        <p:nvSpPr>
          <p:cNvPr id="148" name="Shape 148"/>
          <p:cNvSpPr/>
          <p:nvPr/>
        </p:nvSpPr>
        <p:spPr>
          <a:xfrm>
            <a:off x="5991725" y="1497925"/>
            <a:ext cx="204599" cy="856800"/>
          </a:xfrm>
          <a:prstGeom prst="rightBrace">
            <a:avLst>
              <a:gd fmla="val 8333" name="adj1"/>
              <a:gd fmla="val 50000" name="adj2"/>
            </a:avLst>
          </a:prstGeom>
          <a:noFill/>
          <a:ln cap="flat" cmpd="sng" w="9525">
            <a:solidFill>
              <a:srgbClr val="0091E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9" name="Shape 149"/>
          <p:cNvSpPr/>
          <p:nvPr/>
        </p:nvSpPr>
        <p:spPr>
          <a:xfrm>
            <a:off x="5991725" y="2447150"/>
            <a:ext cx="204599" cy="856800"/>
          </a:xfrm>
          <a:prstGeom prst="rightBrace">
            <a:avLst>
              <a:gd fmla="val 8333" name="adj1"/>
              <a:gd fmla="val 50000" name="adj2"/>
            </a:avLst>
          </a:prstGeom>
          <a:noFill/>
          <a:ln cap="flat" cmpd="sng" w="9525">
            <a:solidFill>
              <a:srgbClr val="0091E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0" name="Shape 150"/>
          <p:cNvSpPr/>
          <p:nvPr/>
        </p:nvSpPr>
        <p:spPr>
          <a:xfrm>
            <a:off x="5991725" y="3396375"/>
            <a:ext cx="204599" cy="856800"/>
          </a:xfrm>
          <a:prstGeom prst="rightBrace">
            <a:avLst>
              <a:gd fmla="val 8333" name="adj1"/>
              <a:gd fmla="val 50000" name="adj2"/>
            </a:avLst>
          </a:prstGeom>
          <a:noFill/>
          <a:ln cap="flat" cmpd="sng" w="9525">
            <a:solidFill>
              <a:srgbClr val="0091E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1" name="Shape 151"/>
          <p:cNvSpPr txBox="1"/>
          <p:nvPr/>
        </p:nvSpPr>
        <p:spPr>
          <a:xfrm>
            <a:off x="6256500" y="1809325"/>
            <a:ext cx="933300" cy="234000"/>
          </a:xfrm>
          <a:prstGeom prst="rect">
            <a:avLst/>
          </a:prstGeom>
          <a:noFill/>
          <a:ln>
            <a:noFill/>
          </a:ln>
        </p:spPr>
        <p:txBody>
          <a:bodyPr anchorCtr="0" anchor="ctr" bIns="91425" lIns="91425" rIns="91425" tIns="91425">
            <a:noAutofit/>
          </a:bodyPr>
          <a:lstStyle/>
          <a:p>
            <a:pPr>
              <a:spcBef>
                <a:spcPts val="0"/>
              </a:spcBef>
              <a:buNone/>
            </a:pPr>
            <a:r>
              <a:rPr lang="it"/>
              <a:t>Tier 1</a:t>
            </a:r>
          </a:p>
        </p:txBody>
      </p:sp>
      <p:sp>
        <p:nvSpPr>
          <p:cNvPr id="152" name="Shape 152"/>
          <p:cNvSpPr txBox="1"/>
          <p:nvPr/>
        </p:nvSpPr>
        <p:spPr>
          <a:xfrm>
            <a:off x="6256500" y="2758550"/>
            <a:ext cx="933300" cy="234000"/>
          </a:xfrm>
          <a:prstGeom prst="rect">
            <a:avLst/>
          </a:prstGeom>
          <a:noFill/>
          <a:ln>
            <a:noFill/>
          </a:ln>
        </p:spPr>
        <p:txBody>
          <a:bodyPr anchorCtr="0" anchor="ctr" bIns="91425" lIns="91425" rIns="91425" tIns="91425">
            <a:noAutofit/>
          </a:bodyPr>
          <a:lstStyle/>
          <a:p>
            <a:pPr lvl="0" rtl="0">
              <a:spcBef>
                <a:spcPts val="0"/>
              </a:spcBef>
              <a:buNone/>
            </a:pPr>
            <a:r>
              <a:rPr lang="it"/>
              <a:t>Tier 2</a:t>
            </a:r>
          </a:p>
        </p:txBody>
      </p:sp>
      <p:sp>
        <p:nvSpPr>
          <p:cNvPr id="153" name="Shape 153"/>
          <p:cNvSpPr txBox="1"/>
          <p:nvPr/>
        </p:nvSpPr>
        <p:spPr>
          <a:xfrm>
            <a:off x="6256500" y="3707775"/>
            <a:ext cx="933300" cy="234000"/>
          </a:xfrm>
          <a:prstGeom prst="rect">
            <a:avLst/>
          </a:prstGeom>
          <a:noFill/>
          <a:ln>
            <a:noFill/>
          </a:ln>
        </p:spPr>
        <p:txBody>
          <a:bodyPr anchorCtr="0" anchor="ctr" bIns="91425" lIns="91425" rIns="91425" tIns="91425">
            <a:noAutofit/>
          </a:bodyPr>
          <a:lstStyle/>
          <a:p>
            <a:pPr lvl="0" rtl="0">
              <a:spcBef>
                <a:spcPts val="0"/>
              </a:spcBef>
              <a:buNone/>
            </a:pPr>
            <a:r>
              <a:rPr lang="it"/>
              <a:t>Tier 3</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Documento di Caratteristiche</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Modello Fisico</a:t>
            </a: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spcBef>
                <a:spcPts val="0"/>
              </a:spcBef>
              <a:buNone/>
            </a:pPr>
            <a:r>
              <a:t/>
            </a:r>
            <a:endParaRPr/>
          </a:p>
          <a:p>
            <a:pPr lvl="0" rtl="0">
              <a:spcBef>
                <a:spcPts val="0"/>
              </a:spcBef>
              <a:buNone/>
            </a:pPr>
            <a:r>
              <a:t/>
            </a:r>
            <a:endParaRPr/>
          </a:p>
        </p:txBody>
      </p:sp>
      <p:sp>
        <p:nvSpPr>
          <p:cNvPr id="159" name="Shape 159"/>
          <p:cNvSpPr/>
          <p:nvPr/>
        </p:nvSpPr>
        <p:spPr>
          <a:xfrm>
            <a:off x="3744900" y="2469550"/>
            <a:ext cx="1654200" cy="484200"/>
          </a:xfrm>
          <a:prstGeom prst="rect">
            <a:avLst/>
          </a:prstGeom>
          <a:noFill/>
          <a:ln cap="flat" cmpd="sng" w="9525">
            <a:solidFill>
              <a:srgbClr val="0091EA"/>
            </a:solidFill>
            <a:prstDash val="solid"/>
            <a:round/>
            <a:headEnd len="med" w="med" type="none"/>
            <a:tailEnd len="med" w="med" type="none"/>
          </a:ln>
        </p:spPr>
        <p:txBody>
          <a:bodyPr anchorCtr="0" anchor="b" bIns="91425" lIns="91425" rIns="91425" tIns="91425">
            <a:noAutofit/>
          </a:bodyPr>
          <a:lstStyle/>
          <a:p>
            <a:pPr lvl="0" rtl="0" algn="ctr">
              <a:spcBef>
                <a:spcPts val="0"/>
              </a:spcBef>
              <a:buNone/>
            </a:pPr>
            <a:r>
              <a:rPr i="1" lang="it" sz="1000"/>
              <a:t>Web Application</a:t>
            </a:r>
          </a:p>
        </p:txBody>
      </p:sp>
      <p:sp>
        <p:nvSpPr>
          <p:cNvPr id="160" name="Shape 160"/>
          <p:cNvSpPr/>
          <p:nvPr/>
        </p:nvSpPr>
        <p:spPr>
          <a:xfrm>
            <a:off x="1893900" y="2454750"/>
            <a:ext cx="409199" cy="589500"/>
          </a:xfrm>
          <a:prstGeom prst="can">
            <a:avLst>
              <a:gd fmla="val 25000" name="adj"/>
            </a:avLst>
          </a:prstGeom>
          <a:noFill/>
          <a:ln cap="flat" cmpd="sng" w="9525">
            <a:solidFill>
              <a:srgbClr val="0091EA"/>
            </a:solidFill>
            <a:prstDash val="solid"/>
            <a:round/>
            <a:headEnd len="med" w="med" type="none"/>
            <a:tailEnd len="med" w="med" type="none"/>
          </a:ln>
        </p:spPr>
        <p:txBody>
          <a:bodyPr anchorCtr="0" anchor="b" bIns="91425" lIns="91425" rIns="91425" tIns="91425">
            <a:noAutofit/>
          </a:bodyPr>
          <a:lstStyle/>
          <a:p>
            <a:pPr lvl="0" rtl="0">
              <a:spcBef>
                <a:spcPts val="0"/>
              </a:spcBef>
              <a:buNone/>
            </a:pPr>
            <a:r>
              <a:rPr i="1" lang="it" sz="1000"/>
              <a:t>db</a:t>
            </a:r>
          </a:p>
        </p:txBody>
      </p:sp>
      <p:sp>
        <p:nvSpPr>
          <p:cNvPr id="161" name="Shape 161"/>
          <p:cNvSpPr txBox="1"/>
          <p:nvPr/>
        </p:nvSpPr>
        <p:spPr>
          <a:xfrm>
            <a:off x="1295400" y="2220750"/>
            <a:ext cx="1606199" cy="234000"/>
          </a:xfrm>
          <a:prstGeom prst="rect">
            <a:avLst/>
          </a:prstGeom>
          <a:noFill/>
          <a:ln>
            <a:noFill/>
          </a:ln>
        </p:spPr>
        <p:txBody>
          <a:bodyPr anchorCtr="0" anchor="ctr" bIns="91425" lIns="91425" rIns="91425" tIns="91425">
            <a:noAutofit/>
          </a:bodyPr>
          <a:lstStyle/>
          <a:p>
            <a:pPr lvl="0" rtl="0">
              <a:spcBef>
                <a:spcPts val="0"/>
              </a:spcBef>
              <a:buNone/>
            </a:pPr>
            <a:r>
              <a:rPr lang="it" sz="1000"/>
              <a:t>Database PostgreSql</a:t>
            </a:r>
          </a:p>
        </p:txBody>
      </p:sp>
      <p:sp>
        <p:nvSpPr>
          <p:cNvPr id="162" name="Shape 162"/>
          <p:cNvSpPr txBox="1"/>
          <p:nvPr/>
        </p:nvSpPr>
        <p:spPr>
          <a:xfrm>
            <a:off x="3768900" y="2220750"/>
            <a:ext cx="1606199" cy="234000"/>
          </a:xfrm>
          <a:prstGeom prst="rect">
            <a:avLst/>
          </a:prstGeom>
          <a:noFill/>
          <a:ln>
            <a:noFill/>
          </a:ln>
        </p:spPr>
        <p:txBody>
          <a:bodyPr anchorCtr="0" anchor="ctr" bIns="91425" lIns="91425" rIns="91425" tIns="91425">
            <a:noAutofit/>
          </a:bodyPr>
          <a:lstStyle/>
          <a:p>
            <a:pPr lvl="0" rtl="0">
              <a:spcBef>
                <a:spcPts val="0"/>
              </a:spcBef>
              <a:buNone/>
            </a:pPr>
            <a:r>
              <a:rPr lang="it" sz="1000"/>
              <a:t>Web Server Tomcat 8</a:t>
            </a:r>
          </a:p>
        </p:txBody>
      </p:sp>
      <p:sp>
        <p:nvSpPr>
          <p:cNvPr id="163" name="Shape 163"/>
          <p:cNvSpPr/>
          <p:nvPr/>
        </p:nvSpPr>
        <p:spPr>
          <a:xfrm>
            <a:off x="2434475" y="2622550"/>
            <a:ext cx="1263299" cy="309600"/>
          </a:xfrm>
          <a:prstGeom prst="leftRightArrow">
            <a:avLst>
              <a:gd fmla="val 50000"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4" name="Shape 164"/>
          <p:cNvSpPr txBox="1"/>
          <p:nvPr/>
        </p:nvSpPr>
        <p:spPr>
          <a:xfrm>
            <a:off x="2837525" y="2454750"/>
            <a:ext cx="457200" cy="234000"/>
          </a:xfrm>
          <a:prstGeom prst="rect">
            <a:avLst/>
          </a:prstGeom>
          <a:noFill/>
          <a:ln>
            <a:noFill/>
          </a:ln>
        </p:spPr>
        <p:txBody>
          <a:bodyPr anchorCtr="0" anchor="ctr" bIns="91425" lIns="91425" rIns="91425" tIns="91425">
            <a:noAutofit/>
          </a:bodyPr>
          <a:lstStyle/>
          <a:p>
            <a:pPr lvl="0" rtl="0">
              <a:spcBef>
                <a:spcPts val="0"/>
              </a:spcBef>
              <a:buNone/>
            </a:pPr>
            <a:r>
              <a:rPr i="1" lang="it" sz="1000"/>
              <a:t>jdbc</a:t>
            </a:r>
          </a:p>
        </p:txBody>
      </p:sp>
      <p:sp>
        <p:nvSpPr>
          <p:cNvPr id="165" name="Shape 165"/>
          <p:cNvSpPr txBox="1"/>
          <p:nvPr/>
        </p:nvSpPr>
        <p:spPr>
          <a:xfrm>
            <a:off x="2953825" y="2660350"/>
            <a:ext cx="457200" cy="234000"/>
          </a:xfrm>
          <a:prstGeom prst="rect">
            <a:avLst/>
          </a:prstGeom>
          <a:noFill/>
          <a:ln>
            <a:noFill/>
          </a:ln>
        </p:spPr>
        <p:txBody>
          <a:bodyPr anchorCtr="0" anchor="ctr" bIns="91425" lIns="91425" rIns="91425" tIns="91425">
            <a:noAutofit/>
          </a:bodyPr>
          <a:lstStyle/>
          <a:p>
            <a:pPr lvl="0" rtl="0">
              <a:spcBef>
                <a:spcPts val="0"/>
              </a:spcBef>
              <a:buNone/>
            </a:pPr>
            <a:r>
              <a:rPr lang="it" sz="1000"/>
              <a:t>lan</a:t>
            </a:r>
          </a:p>
        </p:txBody>
      </p:sp>
      <p:sp>
        <p:nvSpPr>
          <p:cNvPr id="166" name="Shape 166"/>
          <p:cNvSpPr/>
          <p:nvPr/>
        </p:nvSpPr>
        <p:spPr>
          <a:xfrm>
            <a:off x="5446225" y="2594700"/>
            <a:ext cx="1263299" cy="309600"/>
          </a:xfrm>
          <a:prstGeom prst="leftRightArrow">
            <a:avLst>
              <a:gd fmla="val 50000"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7" name="Shape 167"/>
          <p:cNvSpPr txBox="1"/>
          <p:nvPr/>
        </p:nvSpPr>
        <p:spPr>
          <a:xfrm>
            <a:off x="5965575" y="2632500"/>
            <a:ext cx="457200" cy="234000"/>
          </a:xfrm>
          <a:prstGeom prst="rect">
            <a:avLst/>
          </a:prstGeom>
          <a:noFill/>
          <a:ln>
            <a:noFill/>
          </a:ln>
        </p:spPr>
        <p:txBody>
          <a:bodyPr anchorCtr="0" anchor="ctr" bIns="91425" lIns="91425" rIns="91425" tIns="91425">
            <a:noAutofit/>
          </a:bodyPr>
          <a:lstStyle/>
          <a:p>
            <a:pPr lvl="0" rtl="0">
              <a:spcBef>
                <a:spcPts val="0"/>
              </a:spcBef>
              <a:buNone/>
            </a:pPr>
            <a:r>
              <a:rPr lang="it" sz="1000"/>
              <a:t>lan</a:t>
            </a:r>
          </a:p>
        </p:txBody>
      </p:sp>
      <p:sp>
        <p:nvSpPr>
          <p:cNvPr id="168" name="Shape 168"/>
          <p:cNvSpPr txBox="1"/>
          <p:nvPr/>
        </p:nvSpPr>
        <p:spPr>
          <a:xfrm>
            <a:off x="5878900" y="2454750"/>
            <a:ext cx="457200" cy="234000"/>
          </a:xfrm>
          <a:prstGeom prst="rect">
            <a:avLst/>
          </a:prstGeom>
          <a:noFill/>
          <a:ln>
            <a:noFill/>
          </a:ln>
        </p:spPr>
        <p:txBody>
          <a:bodyPr anchorCtr="0" anchor="ctr" bIns="91425" lIns="91425" rIns="91425" tIns="91425">
            <a:noAutofit/>
          </a:bodyPr>
          <a:lstStyle/>
          <a:p>
            <a:pPr lvl="0" rtl="0">
              <a:spcBef>
                <a:spcPts val="0"/>
              </a:spcBef>
              <a:buNone/>
            </a:pPr>
            <a:r>
              <a:rPr i="1" lang="it" sz="1000"/>
              <a:t>http</a:t>
            </a:r>
          </a:p>
        </p:txBody>
      </p:sp>
      <p:sp>
        <p:nvSpPr>
          <p:cNvPr id="169" name="Shape 169"/>
          <p:cNvSpPr/>
          <p:nvPr/>
        </p:nvSpPr>
        <p:spPr>
          <a:xfrm>
            <a:off x="6815900" y="2454750"/>
            <a:ext cx="796199" cy="484200"/>
          </a:xfrm>
          <a:prstGeom prst="roundRect">
            <a:avLst>
              <a:gd fmla="val 16667" name="adj"/>
            </a:avLst>
          </a:prstGeom>
          <a:noFill/>
          <a:ln cap="flat" cmpd="sng" w="9525">
            <a:solidFill>
              <a:srgbClr val="0091EA"/>
            </a:solidFill>
            <a:prstDash val="solid"/>
            <a:round/>
            <a:headEnd len="med" w="med" type="none"/>
            <a:tailEnd len="med" w="med" type="none"/>
          </a:ln>
        </p:spPr>
        <p:txBody>
          <a:bodyPr anchorCtr="0" anchor="ctr" bIns="91425" lIns="91425" rIns="91425" tIns="91425">
            <a:noAutofit/>
          </a:bodyPr>
          <a:lstStyle/>
          <a:p>
            <a:pPr lvl="0" rtl="0" algn="ctr">
              <a:spcBef>
                <a:spcPts val="0"/>
              </a:spcBef>
              <a:buClr>
                <a:schemeClr val="dk1"/>
              </a:buClr>
              <a:buSzPct val="110000"/>
              <a:buFont typeface="Arial"/>
              <a:buNone/>
            </a:pPr>
            <a:r>
              <a:rPr i="1" lang="it" sz="1000">
                <a:solidFill>
                  <a:schemeClr val="dk1"/>
                </a:solidFill>
              </a:rPr>
              <a:t>Browser web</a:t>
            </a:r>
          </a:p>
        </p:txBody>
      </p:sp>
      <p:sp>
        <p:nvSpPr>
          <p:cNvPr id="170" name="Shape 170"/>
          <p:cNvSpPr txBox="1"/>
          <p:nvPr/>
        </p:nvSpPr>
        <p:spPr>
          <a:xfrm>
            <a:off x="6761900" y="2164500"/>
            <a:ext cx="904200" cy="234000"/>
          </a:xfrm>
          <a:prstGeom prst="rect">
            <a:avLst/>
          </a:prstGeom>
          <a:noFill/>
          <a:ln>
            <a:noFill/>
          </a:ln>
        </p:spPr>
        <p:txBody>
          <a:bodyPr anchorCtr="0" anchor="ctr" bIns="91425" lIns="91425" rIns="91425" tIns="91425">
            <a:noAutofit/>
          </a:bodyPr>
          <a:lstStyle/>
          <a:p>
            <a:pPr lvl="0" rtl="0">
              <a:spcBef>
                <a:spcPts val="0"/>
              </a:spcBef>
              <a:buNone/>
            </a:pPr>
            <a:r>
              <a:rPr lang="it" sz="1000"/>
              <a:t>Web Client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Documento di Caratteristiche</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Tecnologie</a:t>
            </a: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spcBef>
                <a:spcPts val="0"/>
              </a:spcBef>
              <a:buNone/>
            </a:pPr>
            <a:r>
              <a:t/>
            </a:r>
            <a:endParaRPr/>
          </a:p>
          <a:p>
            <a:pPr lvl="0" rtl="0">
              <a:spcBef>
                <a:spcPts val="0"/>
              </a:spcBef>
              <a:buNone/>
            </a:pPr>
            <a:r>
              <a:t/>
            </a:r>
            <a:endParaRPr/>
          </a:p>
        </p:txBody>
      </p:sp>
      <p:graphicFrame>
        <p:nvGraphicFramePr>
          <p:cNvPr id="176" name="Shape 176"/>
          <p:cNvGraphicFramePr/>
          <p:nvPr/>
        </p:nvGraphicFramePr>
        <p:xfrm>
          <a:off x="952500" y="1619250"/>
          <a:ext cx="3000000" cy="3000000"/>
        </p:xfrm>
        <a:graphic>
          <a:graphicData uri="http://schemas.openxmlformats.org/drawingml/2006/table">
            <a:tbl>
              <a:tblPr>
                <a:noFill/>
                <a:tableStyleId>{E441FA5F-F243-4188-9AD2-79F4A0907BE7}</a:tableStyleId>
              </a:tblPr>
              <a:tblGrid>
                <a:gridCol w="3619500"/>
                <a:gridCol w="3619500"/>
              </a:tblGrid>
              <a:tr h="381000">
                <a:tc>
                  <a:txBody>
                    <a:bodyPr>
                      <a:noAutofit/>
                    </a:bodyPr>
                    <a:lstStyle/>
                    <a:p>
                      <a:pPr>
                        <a:spcBef>
                          <a:spcPts val="0"/>
                        </a:spcBef>
                        <a:buNone/>
                      </a:pPr>
                      <a:r>
                        <a:rPr lang="it"/>
                        <a:t>Protocollo di rete</a:t>
                      </a:r>
                    </a:p>
                  </a:txBody>
                  <a:tcPr marT="91425" marB="91425" marR="91425" marL="91425"/>
                </a:tc>
                <a:tc>
                  <a:txBody>
                    <a:bodyPr>
                      <a:noAutofit/>
                    </a:bodyPr>
                    <a:lstStyle/>
                    <a:p>
                      <a:pPr>
                        <a:spcBef>
                          <a:spcPts val="0"/>
                        </a:spcBef>
                        <a:buNone/>
                      </a:pPr>
                      <a:r>
                        <a:rPr lang="it"/>
                        <a:t>TCP/IP</a:t>
                      </a:r>
                    </a:p>
                  </a:txBody>
                  <a:tcPr marT="91425" marB="91425" marR="91425" marL="91425"/>
                </a:tc>
              </a:tr>
              <a:tr h="381000">
                <a:tc>
                  <a:txBody>
                    <a:bodyPr>
                      <a:noAutofit/>
                    </a:bodyPr>
                    <a:lstStyle/>
                    <a:p>
                      <a:pPr>
                        <a:spcBef>
                          <a:spcPts val="0"/>
                        </a:spcBef>
                        <a:buNone/>
                      </a:pPr>
                      <a:r>
                        <a:rPr lang="it"/>
                        <a:t>Ambiente</a:t>
                      </a:r>
                    </a:p>
                  </a:txBody>
                  <a:tcPr marT="91425" marB="91425" marR="91425" marL="91425"/>
                </a:tc>
                <a:tc>
                  <a:txBody>
                    <a:bodyPr>
                      <a:noAutofit/>
                    </a:bodyPr>
                    <a:lstStyle/>
                    <a:p>
                      <a:pPr>
                        <a:spcBef>
                          <a:spcPts val="0"/>
                        </a:spcBef>
                        <a:buNone/>
                      </a:pPr>
                      <a:r>
                        <a:rPr lang="it"/>
                        <a:t>Java 2 Enterprise Edition</a:t>
                      </a:r>
                    </a:p>
                  </a:txBody>
                  <a:tcPr marT="91425" marB="91425" marR="91425" marL="91425"/>
                </a:tc>
              </a:tr>
              <a:tr h="381000">
                <a:tc>
                  <a:txBody>
                    <a:bodyPr>
                      <a:noAutofit/>
                    </a:bodyPr>
                    <a:lstStyle/>
                    <a:p>
                      <a:pPr>
                        <a:spcBef>
                          <a:spcPts val="0"/>
                        </a:spcBef>
                        <a:buNone/>
                      </a:pPr>
                      <a:r>
                        <a:rPr lang="it"/>
                        <a:t>Sistema Operativo</a:t>
                      </a:r>
                    </a:p>
                  </a:txBody>
                  <a:tcPr marT="91425" marB="91425" marR="91425" marL="91425"/>
                </a:tc>
                <a:tc>
                  <a:txBody>
                    <a:bodyPr>
                      <a:noAutofit/>
                    </a:bodyPr>
                    <a:lstStyle/>
                    <a:p>
                      <a:pPr>
                        <a:spcBef>
                          <a:spcPts val="0"/>
                        </a:spcBef>
                        <a:buNone/>
                      </a:pPr>
                      <a:r>
                        <a:rPr lang="it"/>
                        <a:t>Windows 7</a:t>
                      </a:r>
                    </a:p>
                  </a:txBody>
                  <a:tcPr marT="91425" marB="91425" marR="91425" marL="91425"/>
                </a:tc>
              </a:tr>
              <a:tr h="381000">
                <a:tc>
                  <a:txBody>
                    <a:bodyPr>
                      <a:noAutofit/>
                    </a:bodyPr>
                    <a:lstStyle/>
                    <a:p>
                      <a:pPr>
                        <a:spcBef>
                          <a:spcPts val="0"/>
                        </a:spcBef>
                        <a:buNone/>
                      </a:pPr>
                      <a:r>
                        <a:rPr lang="it"/>
                        <a:t>Motore di Database</a:t>
                      </a:r>
                    </a:p>
                  </a:txBody>
                  <a:tcPr marT="91425" marB="91425" marR="91425" marL="91425"/>
                </a:tc>
                <a:tc>
                  <a:txBody>
                    <a:bodyPr>
                      <a:noAutofit/>
                    </a:bodyPr>
                    <a:lstStyle/>
                    <a:p>
                      <a:pPr>
                        <a:spcBef>
                          <a:spcPts val="0"/>
                        </a:spcBef>
                        <a:buNone/>
                      </a:pPr>
                      <a:r>
                        <a:rPr lang="it"/>
                        <a:t>PostgreSql 8.0</a:t>
                      </a:r>
                    </a:p>
                  </a:txBody>
                  <a:tcPr marT="91425" marB="91425" marR="91425" marL="91425"/>
                </a:tc>
              </a:tr>
              <a:tr h="381000">
                <a:tc>
                  <a:txBody>
                    <a:bodyPr>
                      <a:noAutofit/>
                    </a:bodyPr>
                    <a:lstStyle/>
                    <a:p>
                      <a:pPr>
                        <a:spcBef>
                          <a:spcPts val="0"/>
                        </a:spcBef>
                        <a:buNone/>
                      </a:pPr>
                      <a:r>
                        <a:rPr lang="it"/>
                        <a:t>Application Server</a:t>
                      </a:r>
                    </a:p>
                  </a:txBody>
                  <a:tcPr marT="91425" marB="91425" marR="91425" marL="91425"/>
                </a:tc>
                <a:tc>
                  <a:txBody>
                    <a:bodyPr>
                      <a:noAutofit/>
                    </a:bodyPr>
                    <a:lstStyle/>
                    <a:p>
                      <a:pPr>
                        <a:spcBef>
                          <a:spcPts val="0"/>
                        </a:spcBef>
                        <a:buNone/>
                      </a:pPr>
                      <a:r>
                        <a:rPr lang="it"/>
                        <a:t>Apache Tomcat 8</a:t>
                      </a:r>
                    </a:p>
                  </a:txBody>
                  <a:tcPr marT="91425" marB="91425" marR="91425" marL="91425"/>
                </a:tc>
              </a:tr>
            </a:tbl>
          </a:graphicData>
        </a:graphic>
      </p:graphicFrame>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Documento di Caratteristiche</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Requisiti Funzionali</a:t>
            </a: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spcBef>
                <a:spcPts val="0"/>
              </a:spcBef>
              <a:buNone/>
            </a:pPr>
            <a:r>
              <a:t/>
            </a:r>
            <a:endParaRPr/>
          </a:p>
          <a:p>
            <a:pPr lvl="0" rtl="0">
              <a:spcBef>
                <a:spcPts val="0"/>
              </a:spcBef>
              <a:buNone/>
            </a:pPr>
            <a:r>
              <a:t/>
            </a:r>
            <a:endParaRPr/>
          </a:p>
        </p:txBody>
      </p:sp>
      <p:grpSp>
        <p:nvGrpSpPr>
          <p:cNvPr id="182" name="Shape 182"/>
          <p:cNvGrpSpPr/>
          <p:nvPr/>
        </p:nvGrpSpPr>
        <p:grpSpPr>
          <a:xfrm>
            <a:off x="2231850" y="2290000"/>
            <a:ext cx="375999" cy="1016699"/>
            <a:chOff x="2123575" y="1738575"/>
            <a:chExt cx="375999" cy="1016699"/>
          </a:xfrm>
        </p:grpSpPr>
        <p:sp>
          <p:nvSpPr>
            <p:cNvPr id="183" name="Shape 183"/>
            <p:cNvSpPr/>
            <p:nvPr/>
          </p:nvSpPr>
          <p:spPr>
            <a:xfrm>
              <a:off x="2165675" y="1738575"/>
              <a:ext cx="258599" cy="258599"/>
            </a:xfrm>
            <a:prstGeom prst="ellipse">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84" name="Shape 184"/>
            <p:cNvCxnSpPr>
              <a:stCxn id="183" idx="4"/>
            </p:cNvCxnSpPr>
            <p:nvPr/>
          </p:nvCxnSpPr>
          <p:spPr>
            <a:xfrm>
              <a:off x="2294974" y="1997174"/>
              <a:ext cx="0" cy="445200"/>
            </a:xfrm>
            <a:prstGeom prst="straightConnector1">
              <a:avLst/>
            </a:prstGeom>
            <a:noFill/>
            <a:ln cap="flat" cmpd="sng" w="9525">
              <a:solidFill>
                <a:srgbClr val="000000"/>
              </a:solidFill>
              <a:prstDash val="solid"/>
              <a:round/>
              <a:headEnd len="lg" w="lg" type="none"/>
              <a:tailEnd len="lg" w="lg" type="none"/>
            </a:ln>
          </p:spPr>
        </p:cxnSp>
        <p:cxnSp>
          <p:nvCxnSpPr>
            <p:cNvPr id="185" name="Shape 185"/>
            <p:cNvCxnSpPr/>
            <p:nvPr/>
          </p:nvCxnSpPr>
          <p:spPr>
            <a:xfrm>
              <a:off x="2294975" y="2135475"/>
              <a:ext cx="204599" cy="168600"/>
            </a:xfrm>
            <a:prstGeom prst="straightConnector1">
              <a:avLst/>
            </a:prstGeom>
            <a:noFill/>
            <a:ln cap="flat" cmpd="sng" w="9525">
              <a:solidFill>
                <a:srgbClr val="000000"/>
              </a:solidFill>
              <a:prstDash val="solid"/>
              <a:round/>
              <a:headEnd len="lg" w="lg" type="none"/>
              <a:tailEnd len="lg" w="lg" type="none"/>
            </a:ln>
          </p:spPr>
        </p:cxnSp>
        <p:cxnSp>
          <p:nvCxnSpPr>
            <p:cNvPr id="186" name="Shape 186"/>
            <p:cNvCxnSpPr/>
            <p:nvPr/>
          </p:nvCxnSpPr>
          <p:spPr>
            <a:xfrm flipH="1" rot="10800000">
              <a:off x="2123575" y="2135424"/>
              <a:ext cx="171300" cy="156600"/>
            </a:xfrm>
            <a:prstGeom prst="straightConnector1">
              <a:avLst/>
            </a:prstGeom>
            <a:noFill/>
            <a:ln cap="flat" cmpd="sng" w="9525">
              <a:solidFill>
                <a:srgbClr val="000000"/>
              </a:solidFill>
              <a:prstDash val="solid"/>
              <a:round/>
              <a:headEnd len="lg" w="lg" type="none"/>
              <a:tailEnd len="lg" w="lg" type="none"/>
            </a:ln>
          </p:spPr>
        </p:cxnSp>
        <p:cxnSp>
          <p:nvCxnSpPr>
            <p:cNvPr id="187" name="Shape 187"/>
            <p:cNvCxnSpPr/>
            <p:nvPr/>
          </p:nvCxnSpPr>
          <p:spPr>
            <a:xfrm>
              <a:off x="2294975" y="2442375"/>
              <a:ext cx="123299" cy="312899"/>
            </a:xfrm>
            <a:prstGeom prst="straightConnector1">
              <a:avLst/>
            </a:prstGeom>
            <a:noFill/>
            <a:ln cap="flat" cmpd="sng" w="9525">
              <a:solidFill>
                <a:srgbClr val="000000"/>
              </a:solidFill>
              <a:prstDash val="solid"/>
              <a:round/>
              <a:headEnd len="lg" w="lg" type="none"/>
              <a:tailEnd len="lg" w="lg" type="none"/>
            </a:ln>
          </p:spPr>
        </p:cxnSp>
        <p:cxnSp>
          <p:nvCxnSpPr>
            <p:cNvPr id="188" name="Shape 188"/>
            <p:cNvCxnSpPr/>
            <p:nvPr/>
          </p:nvCxnSpPr>
          <p:spPr>
            <a:xfrm flipH="1">
              <a:off x="2165675" y="2442375"/>
              <a:ext cx="123299" cy="312899"/>
            </a:xfrm>
            <a:prstGeom prst="straightConnector1">
              <a:avLst/>
            </a:prstGeom>
            <a:noFill/>
            <a:ln cap="flat" cmpd="sng" w="9525">
              <a:solidFill>
                <a:srgbClr val="000000"/>
              </a:solidFill>
              <a:prstDash val="solid"/>
              <a:round/>
              <a:headEnd len="lg" w="lg" type="none"/>
              <a:tailEnd len="lg" w="lg" type="none"/>
            </a:ln>
          </p:spPr>
        </p:cxnSp>
      </p:grpSp>
      <p:sp>
        <p:nvSpPr>
          <p:cNvPr id="189" name="Shape 189"/>
          <p:cNvSpPr/>
          <p:nvPr/>
        </p:nvSpPr>
        <p:spPr>
          <a:xfrm>
            <a:off x="4011600" y="205540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lgn="ctr">
              <a:spcBef>
                <a:spcPts val="0"/>
              </a:spcBef>
              <a:buClr>
                <a:schemeClr val="dk1"/>
              </a:buClr>
              <a:buSzPct val="110000"/>
              <a:buFont typeface="Arial"/>
              <a:buNone/>
            </a:pPr>
            <a:r>
              <a:rPr lang="it" sz="1000">
                <a:solidFill>
                  <a:schemeClr val="dk1"/>
                </a:solidFill>
              </a:rPr>
              <a:t>abilitare/disabilitare utente</a:t>
            </a:r>
          </a:p>
        </p:txBody>
      </p:sp>
      <p:cxnSp>
        <p:nvCxnSpPr>
          <p:cNvPr id="190" name="Shape 190"/>
          <p:cNvCxnSpPr>
            <a:stCxn id="189" idx="2"/>
          </p:cNvCxnSpPr>
          <p:nvPr/>
        </p:nvCxnSpPr>
        <p:spPr>
          <a:xfrm flipH="1">
            <a:off x="2664900" y="2289999"/>
            <a:ext cx="1346700" cy="477300"/>
          </a:xfrm>
          <a:prstGeom prst="straightConnector1">
            <a:avLst/>
          </a:prstGeom>
          <a:noFill/>
          <a:ln cap="flat" cmpd="sng" w="9525">
            <a:solidFill>
              <a:srgbClr val="434343"/>
            </a:solidFill>
            <a:prstDash val="solid"/>
            <a:round/>
            <a:headEnd len="lg" w="lg" type="none"/>
            <a:tailEnd len="lg" w="lg" type="none"/>
          </a:ln>
        </p:spPr>
      </p:cxnSp>
      <p:cxnSp>
        <p:nvCxnSpPr>
          <p:cNvPr id="191" name="Shape 191"/>
          <p:cNvCxnSpPr>
            <a:stCxn id="192" idx="2"/>
          </p:cNvCxnSpPr>
          <p:nvPr/>
        </p:nvCxnSpPr>
        <p:spPr>
          <a:xfrm rot="10800000">
            <a:off x="2671025" y="2803449"/>
            <a:ext cx="1301400" cy="159300"/>
          </a:xfrm>
          <a:prstGeom prst="straightConnector1">
            <a:avLst/>
          </a:prstGeom>
          <a:noFill/>
          <a:ln cap="flat" cmpd="sng" w="9525">
            <a:solidFill>
              <a:srgbClr val="434343"/>
            </a:solidFill>
            <a:prstDash val="solid"/>
            <a:round/>
            <a:headEnd len="lg" w="lg" type="none"/>
            <a:tailEnd len="lg" w="lg" type="none"/>
          </a:ln>
        </p:spPr>
      </p:cxnSp>
      <p:sp>
        <p:nvSpPr>
          <p:cNvPr id="193" name="Shape 193"/>
          <p:cNvSpPr txBox="1"/>
          <p:nvPr/>
        </p:nvSpPr>
        <p:spPr>
          <a:xfrm>
            <a:off x="1866800" y="3363850"/>
            <a:ext cx="1106099" cy="290700"/>
          </a:xfrm>
          <a:prstGeom prst="rect">
            <a:avLst/>
          </a:prstGeom>
          <a:noFill/>
          <a:ln>
            <a:noFill/>
          </a:ln>
        </p:spPr>
        <p:txBody>
          <a:bodyPr anchorCtr="0" anchor="t" bIns="91425" lIns="91425" rIns="91425" tIns="91425">
            <a:noAutofit/>
          </a:bodyPr>
          <a:lstStyle/>
          <a:p>
            <a:pPr>
              <a:spcBef>
                <a:spcPts val="0"/>
              </a:spcBef>
              <a:buNone/>
            </a:pPr>
            <a:r>
              <a:rPr lang="it" sz="1000"/>
              <a:t>amministratore</a:t>
            </a:r>
          </a:p>
        </p:txBody>
      </p:sp>
      <p:sp>
        <p:nvSpPr>
          <p:cNvPr id="192" name="Shape 192"/>
          <p:cNvSpPr/>
          <p:nvPr/>
        </p:nvSpPr>
        <p:spPr>
          <a:xfrm>
            <a:off x="3972425" y="272815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abilitare/disabilitare libro</a:t>
            </a:r>
          </a:p>
        </p:txBody>
      </p:sp>
      <p:sp>
        <p:nvSpPr>
          <p:cNvPr id="194" name="Shape 194"/>
          <p:cNvSpPr/>
          <p:nvPr/>
        </p:nvSpPr>
        <p:spPr>
          <a:xfrm>
            <a:off x="3972425" y="340090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consultazione delle statistichhe</a:t>
            </a:r>
          </a:p>
        </p:txBody>
      </p:sp>
      <p:cxnSp>
        <p:nvCxnSpPr>
          <p:cNvPr id="195" name="Shape 195"/>
          <p:cNvCxnSpPr>
            <a:stCxn id="194" idx="2"/>
          </p:cNvCxnSpPr>
          <p:nvPr/>
        </p:nvCxnSpPr>
        <p:spPr>
          <a:xfrm rot="10800000">
            <a:off x="2659025" y="2833299"/>
            <a:ext cx="1313400" cy="802200"/>
          </a:xfrm>
          <a:prstGeom prst="straightConnector1">
            <a:avLst/>
          </a:prstGeom>
          <a:noFill/>
          <a:ln cap="flat" cmpd="sng" w="9525">
            <a:solidFill>
              <a:srgbClr val="434343"/>
            </a:solidFill>
            <a:prstDash val="solid"/>
            <a:round/>
            <a:headEnd len="lg" w="lg" type="none"/>
            <a:tailEnd len="lg" w="lg" type="none"/>
          </a:ln>
        </p:spPr>
      </p:cxn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Documento di Caratteristiche</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Requisiti Funzionali</a:t>
            </a:r>
          </a:p>
          <a:p>
            <a:pPr rtl="0">
              <a:spcBef>
                <a:spcPts val="0"/>
              </a:spcBef>
              <a:buNone/>
            </a:pPr>
            <a:r>
              <a:t/>
            </a:r>
            <a:endParaRPr sz="1400">
              <a:solidFill>
                <a:schemeClr val="dk1"/>
              </a:solidFill>
              <a:latin typeface="Arial"/>
              <a:ea typeface="Arial"/>
              <a:cs typeface="Arial"/>
              <a:sym typeface="Arial"/>
            </a:endParaRPr>
          </a:p>
          <a:p>
            <a:pPr rtl="0">
              <a:spcBef>
                <a:spcPts val="0"/>
              </a:spcBef>
              <a:buNone/>
            </a:pPr>
            <a:r>
              <a:t/>
            </a:r>
            <a:endParaRPr sz="1400">
              <a:solidFill>
                <a:schemeClr val="dk1"/>
              </a:solidFill>
              <a:latin typeface="Arial"/>
              <a:ea typeface="Arial"/>
              <a:cs typeface="Arial"/>
              <a:sym typeface="Arial"/>
            </a:endParaRPr>
          </a:p>
          <a:p>
            <a:pPr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spcBef>
                <a:spcPts val="0"/>
              </a:spcBef>
              <a:buNone/>
            </a:pPr>
            <a:r>
              <a:t/>
            </a:r>
            <a:endParaRPr/>
          </a:p>
          <a:p>
            <a:pPr lvl="0" rtl="0">
              <a:spcBef>
                <a:spcPts val="0"/>
              </a:spcBef>
              <a:buNone/>
            </a:pPr>
            <a:r>
              <a:t/>
            </a:r>
            <a:endParaRPr/>
          </a:p>
        </p:txBody>
      </p:sp>
      <p:grpSp>
        <p:nvGrpSpPr>
          <p:cNvPr id="201" name="Shape 201"/>
          <p:cNvGrpSpPr/>
          <p:nvPr/>
        </p:nvGrpSpPr>
        <p:grpSpPr>
          <a:xfrm>
            <a:off x="2231850" y="2290000"/>
            <a:ext cx="375999" cy="1016699"/>
            <a:chOff x="2123575" y="1738575"/>
            <a:chExt cx="375999" cy="1016699"/>
          </a:xfrm>
        </p:grpSpPr>
        <p:sp>
          <p:nvSpPr>
            <p:cNvPr id="202" name="Shape 202"/>
            <p:cNvSpPr/>
            <p:nvPr/>
          </p:nvSpPr>
          <p:spPr>
            <a:xfrm>
              <a:off x="2165675" y="1738575"/>
              <a:ext cx="258599" cy="258599"/>
            </a:xfrm>
            <a:prstGeom prst="ellipse">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03" name="Shape 203"/>
            <p:cNvCxnSpPr>
              <a:stCxn id="202" idx="4"/>
            </p:cNvCxnSpPr>
            <p:nvPr/>
          </p:nvCxnSpPr>
          <p:spPr>
            <a:xfrm>
              <a:off x="2294974" y="1997174"/>
              <a:ext cx="0" cy="445200"/>
            </a:xfrm>
            <a:prstGeom prst="straightConnector1">
              <a:avLst/>
            </a:prstGeom>
            <a:noFill/>
            <a:ln cap="flat" cmpd="sng" w="9525">
              <a:solidFill>
                <a:srgbClr val="000000"/>
              </a:solidFill>
              <a:prstDash val="solid"/>
              <a:round/>
              <a:headEnd len="lg" w="lg" type="none"/>
              <a:tailEnd len="lg" w="lg" type="none"/>
            </a:ln>
          </p:spPr>
        </p:cxnSp>
        <p:cxnSp>
          <p:nvCxnSpPr>
            <p:cNvPr id="204" name="Shape 204"/>
            <p:cNvCxnSpPr/>
            <p:nvPr/>
          </p:nvCxnSpPr>
          <p:spPr>
            <a:xfrm>
              <a:off x="2294975" y="2135475"/>
              <a:ext cx="204599" cy="168600"/>
            </a:xfrm>
            <a:prstGeom prst="straightConnector1">
              <a:avLst/>
            </a:prstGeom>
            <a:noFill/>
            <a:ln cap="flat" cmpd="sng" w="9525">
              <a:solidFill>
                <a:srgbClr val="000000"/>
              </a:solidFill>
              <a:prstDash val="solid"/>
              <a:round/>
              <a:headEnd len="lg" w="lg" type="none"/>
              <a:tailEnd len="lg" w="lg" type="none"/>
            </a:ln>
          </p:spPr>
        </p:cxnSp>
        <p:cxnSp>
          <p:nvCxnSpPr>
            <p:cNvPr id="205" name="Shape 205"/>
            <p:cNvCxnSpPr/>
            <p:nvPr/>
          </p:nvCxnSpPr>
          <p:spPr>
            <a:xfrm flipH="1" rot="10800000">
              <a:off x="2123575" y="2135424"/>
              <a:ext cx="171300" cy="156600"/>
            </a:xfrm>
            <a:prstGeom prst="straightConnector1">
              <a:avLst/>
            </a:prstGeom>
            <a:noFill/>
            <a:ln cap="flat" cmpd="sng" w="9525">
              <a:solidFill>
                <a:srgbClr val="000000"/>
              </a:solidFill>
              <a:prstDash val="solid"/>
              <a:round/>
              <a:headEnd len="lg" w="lg" type="none"/>
              <a:tailEnd len="lg" w="lg" type="none"/>
            </a:ln>
          </p:spPr>
        </p:cxnSp>
        <p:cxnSp>
          <p:nvCxnSpPr>
            <p:cNvPr id="206" name="Shape 206"/>
            <p:cNvCxnSpPr/>
            <p:nvPr/>
          </p:nvCxnSpPr>
          <p:spPr>
            <a:xfrm>
              <a:off x="2294975" y="2442375"/>
              <a:ext cx="123299" cy="312899"/>
            </a:xfrm>
            <a:prstGeom prst="straightConnector1">
              <a:avLst/>
            </a:prstGeom>
            <a:noFill/>
            <a:ln cap="flat" cmpd="sng" w="9525">
              <a:solidFill>
                <a:srgbClr val="000000"/>
              </a:solidFill>
              <a:prstDash val="solid"/>
              <a:round/>
              <a:headEnd len="lg" w="lg" type="none"/>
              <a:tailEnd len="lg" w="lg" type="none"/>
            </a:ln>
          </p:spPr>
        </p:cxnSp>
        <p:cxnSp>
          <p:nvCxnSpPr>
            <p:cNvPr id="207" name="Shape 207"/>
            <p:cNvCxnSpPr/>
            <p:nvPr/>
          </p:nvCxnSpPr>
          <p:spPr>
            <a:xfrm flipH="1">
              <a:off x="2165675" y="2442375"/>
              <a:ext cx="123299" cy="312899"/>
            </a:xfrm>
            <a:prstGeom prst="straightConnector1">
              <a:avLst/>
            </a:prstGeom>
            <a:noFill/>
            <a:ln cap="flat" cmpd="sng" w="9525">
              <a:solidFill>
                <a:srgbClr val="000000"/>
              </a:solidFill>
              <a:prstDash val="solid"/>
              <a:round/>
              <a:headEnd len="lg" w="lg" type="none"/>
              <a:tailEnd len="lg" w="lg" type="none"/>
            </a:ln>
          </p:spPr>
        </p:cxnSp>
      </p:grpSp>
      <p:sp>
        <p:nvSpPr>
          <p:cNvPr id="208" name="Shape 208"/>
          <p:cNvSpPr/>
          <p:nvPr/>
        </p:nvSpPr>
        <p:spPr>
          <a:xfrm>
            <a:off x="3928300" y="117910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t>aggiungere un libro già presente nel database</a:t>
            </a:r>
          </a:p>
        </p:txBody>
      </p:sp>
      <p:sp>
        <p:nvSpPr>
          <p:cNvPr id="209" name="Shape 209"/>
          <p:cNvSpPr/>
          <p:nvPr/>
        </p:nvSpPr>
        <p:spPr>
          <a:xfrm>
            <a:off x="3928300" y="173455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aggiungere un nuovo libro non presente nel database</a:t>
            </a:r>
          </a:p>
        </p:txBody>
      </p:sp>
      <p:sp>
        <p:nvSpPr>
          <p:cNvPr id="210" name="Shape 210"/>
          <p:cNvSpPr/>
          <p:nvPr/>
        </p:nvSpPr>
        <p:spPr>
          <a:xfrm>
            <a:off x="3972425" y="229000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eliminare un libro dal proprio patrimonio</a:t>
            </a:r>
          </a:p>
        </p:txBody>
      </p:sp>
      <p:sp>
        <p:nvSpPr>
          <p:cNvPr id="211" name="Shape 211"/>
          <p:cNvSpPr/>
          <p:nvPr/>
        </p:nvSpPr>
        <p:spPr>
          <a:xfrm>
            <a:off x="3972425" y="284545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visualizzare gli utenti geograficamente vicini</a:t>
            </a:r>
          </a:p>
        </p:txBody>
      </p:sp>
      <p:sp>
        <p:nvSpPr>
          <p:cNvPr id="212" name="Shape 212"/>
          <p:cNvSpPr/>
          <p:nvPr/>
        </p:nvSpPr>
        <p:spPr>
          <a:xfrm>
            <a:off x="3972425" y="340090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ricercare un libro per categorie</a:t>
            </a:r>
          </a:p>
        </p:txBody>
      </p:sp>
      <p:sp>
        <p:nvSpPr>
          <p:cNvPr id="213" name="Shape 213"/>
          <p:cNvSpPr/>
          <p:nvPr/>
        </p:nvSpPr>
        <p:spPr>
          <a:xfrm>
            <a:off x="3972425" y="395635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ricercare un utente per criteri</a:t>
            </a:r>
          </a:p>
        </p:txBody>
      </p:sp>
      <p:sp>
        <p:nvSpPr>
          <p:cNvPr id="214" name="Shape 214"/>
          <p:cNvSpPr/>
          <p:nvPr/>
        </p:nvSpPr>
        <p:spPr>
          <a:xfrm>
            <a:off x="3972425" y="451180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gestione dei prestiti, richiesta, accettazione, rifiuto, restituzione</a:t>
            </a:r>
          </a:p>
        </p:txBody>
      </p:sp>
      <p:cxnSp>
        <p:nvCxnSpPr>
          <p:cNvPr id="215" name="Shape 215"/>
          <p:cNvCxnSpPr>
            <a:stCxn id="208" idx="2"/>
          </p:cNvCxnSpPr>
          <p:nvPr/>
        </p:nvCxnSpPr>
        <p:spPr>
          <a:xfrm flipH="1">
            <a:off x="2641000" y="1413699"/>
            <a:ext cx="1287300" cy="1401600"/>
          </a:xfrm>
          <a:prstGeom prst="straightConnector1">
            <a:avLst/>
          </a:prstGeom>
          <a:noFill/>
          <a:ln cap="flat" cmpd="sng" w="9525">
            <a:solidFill>
              <a:srgbClr val="434343"/>
            </a:solidFill>
            <a:prstDash val="solid"/>
            <a:round/>
            <a:headEnd len="lg" w="lg" type="none"/>
            <a:tailEnd len="lg" w="lg" type="none"/>
          </a:ln>
        </p:spPr>
      </p:cxnSp>
      <p:cxnSp>
        <p:nvCxnSpPr>
          <p:cNvPr id="216" name="Shape 216"/>
          <p:cNvCxnSpPr>
            <a:stCxn id="209" idx="2"/>
          </p:cNvCxnSpPr>
          <p:nvPr/>
        </p:nvCxnSpPr>
        <p:spPr>
          <a:xfrm flipH="1">
            <a:off x="2647000" y="1969149"/>
            <a:ext cx="1281300" cy="852300"/>
          </a:xfrm>
          <a:prstGeom prst="straightConnector1">
            <a:avLst/>
          </a:prstGeom>
          <a:noFill/>
          <a:ln cap="flat" cmpd="sng" w="9525">
            <a:solidFill>
              <a:srgbClr val="434343"/>
            </a:solidFill>
            <a:prstDash val="solid"/>
            <a:round/>
            <a:headEnd len="lg" w="lg" type="none"/>
            <a:tailEnd len="lg" w="lg" type="none"/>
          </a:ln>
        </p:spPr>
      </p:cxnSp>
      <p:cxnSp>
        <p:nvCxnSpPr>
          <p:cNvPr id="217" name="Shape 217"/>
          <p:cNvCxnSpPr>
            <a:stCxn id="210" idx="2"/>
          </p:cNvCxnSpPr>
          <p:nvPr/>
        </p:nvCxnSpPr>
        <p:spPr>
          <a:xfrm flipH="1">
            <a:off x="2647025" y="2524599"/>
            <a:ext cx="1325400" cy="290700"/>
          </a:xfrm>
          <a:prstGeom prst="straightConnector1">
            <a:avLst/>
          </a:prstGeom>
          <a:noFill/>
          <a:ln cap="flat" cmpd="sng" w="9525">
            <a:solidFill>
              <a:srgbClr val="434343"/>
            </a:solidFill>
            <a:prstDash val="solid"/>
            <a:round/>
            <a:headEnd len="lg" w="lg" type="none"/>
            <a:tailEnd len="lg" w="lg" type="none"/>
          </a:ln>
        </p:spPr>
      </p:cxnSp>
      <p:cxnSp>
        <p:nvCxnSpPr>
          <p:cNvPr id="218" name="Shape 218"/>
          <p:cNvCxnSpPr>
            <a:stCxn id="211" idx="2"/>
          </p:cNvCxnSpPr>
          <p:nvPr/>
        </p:nvCxnSpPr>
        <p:spPr>
          <a:xfrm rot="10800000">
            <a:off x="2653025" y="2827449"/>
            <a:ext cx="1319400" cy="252600"/>
          </a:xfrm>
          <a:prstGeom prst="straightConnector1">
            <a:avLst/>
          </a:prstGeom>
          <a:noFill/>
          <a:ln cap="flat" cmpd="sng" w="9525">
            <a:solidFill>
              <a:srgbClr val="434343"/>
            </a:solidFill>
            <a:prstDash val="solid"/>
            <a:round/>
            <a:headEnd len="lg" w="lg" type="none"/>
            <a:tailEnd len="lg" w="lg" type="none"/>
          </a:ln>
        </p:spPr>
      </p:cxnSp>
      <p:cxnSp>
        <p:nvCxnSpPr>
          <p:cNvPr id="219" name="Shape 219"/>
          <p:cNvCxnSpPr>
            <a:stCxn id="212" idx="2"/>
          </p:cNvCxnSpPr>
          <p:nvPr/>
        </p:nvCxnSpPr>
        <p:spPr>
          <a:xfrm rot="10800000">
            <a:off x="2659025" y="2827299"/>
            <a:ext cx="1313400" cy="808200"/>
          </a:xfrm>
          <a:prstGeom prst="straightConnector1">
            <a:avLst/>
          </a:prstGeom>
          <a:noFill/>
          <a:ln cap="flat" cmpd="sng" w="9525">
            <a:solidFill>
              <a:srgbClr val="434343"/>
            </a:solidFill>
            <a:prstDash val="solid"/>
            <a:round/>
            <a:headEnd len="lg" w="lg" type="none"/>
            <a:tailEnd len="lg" w="lg" type="none"/>
          </a:ln>
        </p:spPr>
      </p:cxnSp>
      <p:cxnSp>
        <p:nvCxnSpPr>
          <p:cNvPr id="220" name="Shape 220"/>
          <p:cNvCxnSpPr>
            <a:stCxn id="213" idx="2"/>
          </p:cNvCxnSpPr>
          <p:nvPr/>
        </p:nvCxnSpPr>
        <p:spPr>
          <a:xfrm rot="10800000">
            <a:off x="2653025" y="2827449"/>
            <a:ext cx="1319400" cy="1363500"/>
          </a:xfrm>
          <a:prstGeom prst="straightConnector1">
            <a:avLst/>
          </a:prstGeom>
          <a:noFill/>
          <a:ln cap="flat" cmpd="sng" w="9525">
            <a:solidFill>
              <a:srgbClr val="434343"/>
            </a:solidFill>
            <a:prstDash val="solid"/>
            <a:round/>
            <a:headEnd len="lg" w="lg" type="none"/>
            <a:tailEnd len="lg" w="lg" type="none"/>
          </a:ln>
        </p:spPr>
      </p:cxnSp>
      <p:cxnSp>
        <p:nvCxnSpPr>
          <p:cNvPr id="221" name="Shape 221"/>
          <p:cNvCxnSpPr>
            <a:stCxn id="214" idx="2"/>
          </p:cNvCxnSpPr>
          <p:nvPr/>
        </p:nvCxnSpPr>
        <p:spPr>
          <a:xfrm rot="10800000">
            <a:off x="2665025" y="2833299"/>
            <a:ext cx="1307400" cy="1913100"/>
          </a:xfrm>
          <a:prstGeom prst="straightConnector1">
            <a:avLst/>
          </a:prstGeom>
          <a:noFill/>
          <a:ln cap="flat" cmpd="sng" w="9525">
            <a:solidFill>
              <a:srgbClr val="434343"/>
            </a:solidFill>
            <a:prstDash val="solid"/>
            <a:round/>
            <a:headEnd len="lg" w="lg" type="none"/>
            <a:tailEnd len="lg" w="lg" type="none"/>
          </a:ln>
        </p:spPr>
      </p:cxnSp>
      <p:sp>
        <p:nvSpPr>
          <p:cNvPr id="222" name="Shape 222"/>
          <p:cNvSpPr txBox="1"/>
          <p:nvPr/>
        </p:nvSpPr>
        <p:spPr>
          <a:xfrm>
            <a:off x="2127350" y="3314650"/>
            <a:ext cx="584999" cy="290700"/>
          </a:xfrm>
          <a:prstGeom prst="rect">
            <a:avLst/>
          </a:prstGeom>
          <a:noFill/>
          <a:ln>
            <a:noFill/>
          </a:ln>
        </p:spPr>
        <p:txBody>
          <a:bodyPr anchorCtr="0" anchor="t" bIns="91425" lIns="91425" rIns="91425" tIns="91425">
            <a:noAutofit/>
          </a:bodyPr>
          <a:lstStyle/>
          <a:p>
            <a:pPr lvl="0" rtl="0">
              <a:spcBef>
                <a:spcPts val="0"/>
              </a:spcBef>
              <a:buNone/>
            </a:pPr>
            <a:r>
              <a:rPr lang="it" sz="1000"/>
              <a:t>utente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Documento di Caratteristiche</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Requisiti Non Funzionali</a:t>
            </a:r>
          </a:p>
          <a:p>
            <a:pPr lvl="0" rtl="0">
              <a:spcBef>
                <a:spcPts val="0"/>
              </a:spcBef>
              <a:buNone/>
            </a:pPr>
            <a:r>
              <a:t/>
            </a:r>
            <a:endParaRPr sz="1400">
              <a:solidFill>
                <a:schemeClr val="dk1"/>
              </a:solidFill>
              <a:latin typeface="Arial"/>
              <a:ea typeface="Arial"/>
              <a:cs typeface="Arial"/>
              <a:sym typeface="Arial"/>
            </a:endParaRPr>
          </a:p>
          <a:p>
            <a:pPr indent="-317500" lvl="0" marL="457200" rtl="0">
              <a:spcBef>
                <a:spcPts val="0"/>
              </a:spcBef>
              <a:buClr>
                <a:schemeClr val="dk1"/>
              </a:buClr>
              <a:buSzPct val="100000"/>
              <a:buFont typeface="Arial"/>
              <a:buChar char="-"/>
            </a:pPr>
            <a:r>
              <a:rPr lang="it" sz="1400">
                <a:solidFill>
                  <a:schemeClr val="dk1"/>
                </a:solidFill>
                <a:latin typeface="Arial"/>
                <a:ea typeface="Arial"/>
                <a:cs typeface="Arial"/>
                <a:sym typeface="Arial"/>
              </a:rPr>
              <a:t>Robustezza </a:t>
            </a:r>
            <a:r>
              <a:rPr lang="it" sz="1000">
                <a:solidFill>
                  <a:schemeClr val="dk1"/>
                </a:solidFill>
                <a:latin typeface="Arial"/>
                <a:ea typeface="Arial"/>
                <a:cs typeface="Arial"/>
                <a:sym typeface="Arial"/>
              </a:rPr>
              <a:t>(vengono gestite le eventuali eccezioni)</a:t>
            </a:r>
          </a:p>
          <a:p>
            <a:pPr indent="-317500" lvl="0" marL="457200" rtl="0">
              <a:spcBef>
                <a:spcPts val="0"/>
              </a:spcBef>
              <a:buClr>
                <a:schemeClr val="dk1"/>
              </a:buClr>
              <a:buSzPct val="100000"/>
              <a:buFont typeface="Arial"/>
              <a:buChar char="-"/>
            </a:pPr>
            <a:r>
              <a:rPr lang="it" sz="1400">
                <a:solidFill>
                  <a:schemeClr val="dk1"/>
                </a:solidFill>
                <a:latin typeface="Arial"/>
                <a:ea typeface="Arial"/>
                <a:cs typeface="Arial"/>
                <a:sym typeface="Arial"/>
              </a:rPr>
              <a:t>Sicurezza </a:t>
            </a:r>
            <a:r>
              <a:rPr lang="it" sz="1000">
                <a:solidFill>
                  <a:schemeClr val="dk1"/>
                </a:solidFill>
                <a:latin typeface="Arial"/>
                <a:ea typeface="Arial"/>
                <a:cs typeface="Arial"/>
                <a:sym typeface="Arial"/>
              </a:rPr>
              <a:t>(viene effettuato un controllo sulla validità del login)</a:t>
            </a:r>
          </a:p>
          <a:p>
            <a:pPr indent="-317500" lvl="0" marL="457200" rtl="0">
              <a:spcBef>
                <a:spcPts val="0"/>
              </a:spcBef>
              <a:buClr>
                <a:schemeClr val="dk1"/>
              </a:buClr>
              <a:buSzPct val="100000"/>
              <a:buFont typeface="Arial"/>
              <a:buChar char="-"/>
            </a:pPr>
            <a:r>
              <a:rPr lang="it" sz="1400">
                <a:solidFill>
                  <a:schemeClr val="dk1"/>
                </a:solidFill>
                <a:latin typeface="Arial"/>
                <a:ea typeface="Arial"/>
                <a:cs typeface="Arial"/>
                <a:sym typeface="Arial"/>
              </a:rPr>
              <a:t>Prestazioni </a:t>
            </a:r>
            <a:r>
              <a:rPr lang="it" sz="1000">
                <a:solidFill>
                  <a:schemeClr val="dk1"/>
                </a:solidFill>
                <a:latin typeface="Arial"/>
                <a:ea typeface="Arial"/>
                <a:cs typeface="Arial"/>
                <a:sym typeface="Arial"/>
              </a:rPr>
              <a:t>(ottimizzate operazioni di richiesta al db con l’uso di bean)</a:t>
            </a:r>
          </a:p>
          <a:p>
            <a:pPr indent="-317500" lvl="0" marL="457200" rtl="0">
              <a:spcBef>
                <a:spcPts val="0"/>
              </a:spcBef>
              <a:buClr>
                <a:schemeClr val="dk1"/>
              </a:buClr>
              <a:buSzPct val="100000"/>
              <a:buFont typeface="Arial"/>
              <a:buChar char="-"/>
            </a:pPr>
            <a:r>
              <a:rPr lang="it" sz="1400">
                <a:solidFill>
                  <a:schemeClr val="dk1"/>
                </a:solidFill>
                <a:latin typeface="Arial"/>
                <a:ea typeface="Arial"/>
                <a:cs typeface="Arial"/>
                <a:sym typeface="Arial"/>
              </a:rPr>
              <a:t>Interoperabilità </a:t>
            </a:r>
            <a:r>
              <a:rPr lang="it" sz="1000">
                <a:solidFill>
                  <a:schemeClr val="dk1"/>
                </a:solidFill>
                <a:latin typeface="Arial"/>
                <a:ea typeface="Arial"/>
                <a:cs typeface="Arial"/>
                <a:sym typeface="Arial"/>
              </a:rPr>
              <a:t>(html visualizzabile da dispositivi che supportano il protocollo. Responsive)</a:t>
            </a:r>
          </a:p>
          <a:p>
            <a:pPr indent="-317500" lvl="0" marL="457200" rtl="0">
              <a:spcBef>
                <a:spcPts val="0"/>
              </a:spcBef>
              <a:buClr>
                <a:schemeClr val="dk1"/>
              </a:buClr>
              <a:buSzPct val="100000"/>
              <a:buFont typeface="Arial"/>
              <a:buChar char="-"/>
            </a:pPr>
            <a:r>
              <a:rPr lang="it" sz="1400">
                <a:solidFill>
                  <a:schemeClr val="dk1"/>
                </a:solidFill>
                <a:latin typeface="Arial"/>
                <a:ea typeface="Arial"/>
                <a:cs typeface="Arial"/>
                <a:sym typeface="Arial"/>
              </a:rPr>
              <a:t>Scalabilità </a:t>
            </a:r>
            <a:r>
              <a:rPr lang="it" sz="1000">
                <a:solidFill>
                  <a:schemeClr val="dk1"/>
                </a:solidFill>
                <a:latin typeface="Arial"/>
                <a:ea typeface="Arial"/>
                <a:cs typeface="Arial"/>
                <a:sym typeface="Arial"/>
              </a:rPr>
              <a:t>(in base al carico di utilizzo è possibile estendere il web server e dbms. La tipologia di scelta può dipendere dai costi )</a:t>
            </a:r>
          </a:p>
          <a:p>
            <a:pPr indent="-317500" lvl="0" marL="457200" rtl="0">
              <a:spcBef>
                <a:spcPts val="0"/>
              </a:spcBef>
              <a:buClr>
                <a:schemeClr val="dk1"/>
              </a:buClr>
              <a:buSzPct val="100000"/>
              <a:buFont typeface="Arial"/>
              <a:buChar char="-"/>
            </a:pPr>
            <a:r>
              <a:rPr lang="it" sz="1400">
                <a:solidFill>
                  <a:schemeClr val="dk1"/>
                </a:solidFill>
                <a:latin typeface="Arial"/>
                <a:ea typeface="Arial"/>
                <a:cs typeface="Arial"/>
                <a:sym typeface="Arial"/>
              </a:rPr>
              <a:t>Privacy</a:t>
            </a:r>
            <a:r>
              <a:rPr lang="it" sz="1000">
                <a:solidFill>
                  <a:schemeClr val="dk1"/>
                </a:solidFill>
                <a:latin typeface="Arial"/>
                <a:ea typeface="Arial"/>
                <a:cs typeface="Arial"/>
                <a:sym typeface="Arial"/>
              </a:rPr>
              <a:t> (i dati di login caratteristici di un utente sono conoscibili solo ed unicamente allo specifico utente che li ha inseriti. L’amministratore di sistema può disabilitare un utente, ma non può comunque accedere comunque alle sue credenziali.	 	</a:t>
            </a:r>
          </a:p>
          <a:p>
            <a:pPr indent="457200" lvl="0" rtl="0">
              <a:spcBef>
                <a:spcPts val="0"/>
              </a:spcBef>
              <a:buClr>
                <a:schemeClr val="dk1"/>
              </a:buClr>
              <a:buSzPct val="110000"/>
              <a:buFont typeface="Arial"/>
              <a:buNone/>
            </a:pPr>
            <a:r>
              <a:rPr lang="it" sz="1000">
                <a:solidFill>
                  <a:schemeClr val="dk1"/>
                </a:solidFill>
                <a:latin typeface="Arial"/>
                <a:ea typeface="Arial"/>
                <a:cs typeface="Arial"/>
                <a:sym typeface="Arial"/>
              </a:rPr>
              <a:t>I dati sulle ricerche dello specifico cliente non sono visualizzabili all’esterno, ma unicamente al cliente.</a:t>
            </a:r>
          </a:p>
          <a:p>
            <a:pPr indent="0" lvl="0" marL="457200" rtl="0">
              <a:spcBef>
                <a:spcPts val="0"/>
              </a:spcBef>
              <a:buNone/>
            </a:pPr>
            <a:r>
              <a:rPr lang="it" sz="1000">
                <a:solidFill>
                  <a:schemeClr val="dk1"/>
                </a:solidFill>
                <a:latin typeface="Arial"/>
                <a:ea typeface="Arial"/>
                <a:cs typeface="Arial"/>
                <a:sym typeface="Arial"/>
              </a:rPr>
              <a:t>Tali non sono girate a terzi a fini commerciali, ma vengono dal software solo per calcolare le statistiche sui contenuti, non sul comportamento utente)</a:t>
            </a:r>
          </a:p>
          <a:p>
            <a:pPr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786150" y="314125"/>
            <a:ext cx="7571700" cy="4492499"/>
          </a:xfrm>
          <a:prstGeom prst="rect">
            <a:avLst/>
          </a:prstGeom>
        </p:spPr>
        <p:txBody>
          <a:bodyPr anchorCtr="0" anchor="b" bIns="91425" lIns="91425" rIns="91425" tIns="91425">
            <a:noAutofit/>
          </a:bodyPr>
          <a:lstStyle/>
          <a:p>
            <a:pPr lvl="0" rtl="0">
              <a:spcBef>
                <a:spcPts val="0"/>
              </a:spcBef>
              <a:buClr>
                <a:schemeClr val="dk1"/>
              </a:buClr>
              <a:buSzPct val="100000"/>
              <a:buFont typeface="Arial"/>
              <a:buNone/>
            </a:pPr>
            <a:r>
              <a:rPr lang="it" sz="1100">
                <a:solidFill>
                  <a:schemeClr val="dk1"/>
                </a:solidFill>
                <a:latin typeface="Arial"/>
                <a:ea typeface="Arial"/>
                <a:cs typeface="Arial"/>
                <a:sym typeface="Arial"/>
              </a:rPr>
              <a:t>	 	 	</a:t>
            </a:r>
          </a:p>
          <a:p>
            <a:pPr lvl="0" rtl="0">
              <a:spcBef>
                <a:spcPts val="0"/>
              </a:spcBef>
              <a:buNone/>
            </a:pPr>
            <a:r>
              <a:rPr lang="it" sz="1100">
                <a:solidFill>
                  <a:schemeClr val="dk1"/>
                </a:solidFill>
                <a:latin typeface="Arial"/>
                <a:ea typeface="Arial"/>
                <a:cs typeface="Arial"/>
                <a:sym typeface="Arial"/>
              </a:rPr>
              <a:t>	 	 	</a:t>
            </a:r>
          </a:p>
          <a:p>
            <a:pPr rtl="0">
              <a:lnSpc>
                <a:spcPct val="115000"/>
              </a:lnSpc>
              <a:spcBef>
                <a:spcPts val="1800"/>
              </a:spcBef>
              <a:spcAft>
                <a:spcPts val="400"/>
              </a:spcAft>
              <a:buNone/>
            </a:pPr>
            <a:r>
              <a:t/>
            </a:r>
            <a:endParaRPr b="1" sz="1700">
              <a:latin typeface="Arial"/>
              <a:ea typeface="Arial"/>
              <a:cs typeface="Arial"/>
              <a:sym typeface="Arial"/>
            </a:endParaRPr>
          </a:p>
          <a:p>
            <a:pPr rtl="0">
              <a:lnSpc>
                <a:spcPct val="115000"/>
              </a:lnSpc>
              <a:spcBef>
                <a:spcPts val="1800"/>
              </a:spcBef>
              <a:spcAft>
                <a:spcPts val="400"/>
              </a:spcAft>
              <a:buNone/>
            </a:pPr>
            <a:r>
              <a:t/>
            </a:r>
            <a:endParaRPr b="1" sz="1700">
              <a:latin typeface="Arial"/>
              <a:ea typeface="Arial"/>
              <a:cs typeface="Arial"/>
              <a:sym typeface="Arial"/>
            </a:endParaRPr>
          </a:p>
          <a:p>
            <a:pPr rtl="0">
              <a:lnSpc>
                <a:spcPct val="115000"/>
              </a:lnSpc>
              <a:spcBef>
                <a:spcPts val="1800"/>
              </a:spcBef>
              <a:spcAft>
                <a:spcPts val="400"/>
              </a:spcAft>
              <a:buNone/>
            </a:pPr>
            <a:r>
              <a:t/>
            </a:r>
            <a:endParaRPr b="1" sz="1700">
              <a:latin typeface="Arial"/>
              <a:ea typeface="Arial"/>
              <a:cs typeface="Arial"/>
              <a:sym typeface="Arial"/>
            </a:endParaRPr>
          </a:p>
          <a:p>
            <a:pPr rtl="0">
              <a:lnSpc>
                <a:spcPct val="115000"/>
              </a:lnSpc>
              <a:spcBef>
                <a:spcPts val="1800"/>
              </a:spcBef>
              <a:spcAft>
                <a:spcPts val="400"/>
              </a:spcAft>
              <a:buNone/>
            </a:pPr>
            <a:r>
              <a:t/>
            </a:r>
            <a:endParaRPr b="1" sz="1700">
              <a:latin typeface="Arial"/>
              <a:ea typeface="Arial"/>
              <a:cs typeface="Arial"/>
              <a:sym typeface="Arial"/>
            </a:endParaRPr>
          </a:p>
          <a:p>
            <a:pPr rtl="0">
              <a:lnSpc>
                <a:spcPct val="115000"/>
              </a:lnSpc>
              <a:spcBef>
                <a:spcPts val="1800"/>
              </a:spcBef>
              <a:spcAft>
                <a:spcPts val="400"/>
              </a:spcAft>
              <a:buNone/>
            </a:pPr>
            <a:r>
              <a:t/>
            </a:r>
            <a:endParaRPr b="1" sz="1700">
              <a:latin typeface="Arial"/>
              <a:ea typeface="Arial"/>
              <a:cs typeface="Arial"/>
              <a:sym typeface="Arial"/>
            </a:endParaRPr>
          </a:p>
          <a:p>
            <a:pPr rtl="0">
              <a:lnSpc>
                <a:spcPct val="115000"/>
              </a:lnSpc>
              <a:spcBef>
                <a:spcPts val="1800"/>
              </a:spcBef>
              <a:spcAft>
                <a:spcPts val="400"/>
              </a:spcAft>
              <a:buNone/>
            </a:pPr>
            <a:r>
              <a:t/>
            </a:r>
            <a:endParaRPr b="1" sz="1700">
              <a:latin typeface="Arial"/>
              <a:ea typeface="Arial"/>
              <a:cs typeface="Arial"/>
              <a:sym typeface="Arial"/>
            </a:endParaRPr>
          </a:p>
          <a:p>
            <a:pPr rtl="0">
              <a:lnSpc>
                <a:spcPct val="115000"/>
              </a:lnSpc>
              <a:spcBef>
                <a:spcPts val="1800"/>
              </a:spcBef>
              <a:spcAft>
                <a:spcPts val="400"/>
              </a:spcAft>
              <a:buNone/>
            </a:pPr>
            <a:r>
              <a:t/>
            </a:r>
            <a:endParaRPr b="1" sz="1700">
              <a:latin typeface="Arial"/>
              <a:ea typeface="Arial"/>
              <a:cs typeface="Arial"/>
              <a:sym typeface="Arial"/>
            </a:endParaRPr>
          </a:p>
          <a:p>
            <a:pPr lvl="0" rtl="0">
              <a:lnSpc>
                <a:spcPct val="115000"/>
              </a:lnSpc>
              <a:spcBef>
                <a:spcPts val="1800"/>
              </a:spcBef>
              <a:spcAft>
                <a:spcPts val="400"/>
              </a:spcAft>
              <a:buNone/>
            </a:pPr>
            <a:r>
              <a:rPr b="1" lang="it" sz="1700">
                <a:solidFill>
                  <a:srgbClr val="0091EA"/>
                </a:solidFill>
                <a:latin typeface="Arial"/>
                <a:ea typeface="Arial"/>
                <a:cs typeface="Arial"/>
                <a:sym typeface="Arial"/>
              </a:rPr>
              <a:t>Introduzione ed Obiettivi</a:t>
            </a: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rPr lang="it" sz="1100">
                <a:solidFill>
                  <a:schemeClr val="dk1"/>
                </a:solidFill>
                <a:latin typeface="Arial"/>
                <a:ea typeface="Arial"/>
                <a:cs typeface="Arial"/>
                <a:sym typeface="Arial"/>
              </a:rPr>
              <a:t>Per condividere un proprio patrimonio librario, le principali soluzioni per un utente privato ricadono principalmente nel doversi appoggiare a piattaforme online che per tale servizio, spesso pongono dei limiti sul materiale condiviso utilizzando un approccio “royalty free”, e/o richiedono il pagamento di commissioni (d’ora in avanti “fees”) al buon esito di un’operazione di condivisione.</a:t>
            </a:r>
          </a:p>
          <a:p>
            <a:pPr lvl="0" rtl="0" algn="just">
              <a:spcBef>
                <a:spcPts val="0"/>
              </a:spcBef>
              <a:buNone/>
            </a:pPr>
            <a:r>
              <a:t/>
            </a:r>
            <a:endParaRPr sz="1100">
              <a:solidFill>
                <a:schemeClr val="dk1"/>
              </a:solidFill>
              <a:latin typeface="Arial"/>
              <a:ea typeface="Arial"/>
              <a:cs typeface="Arial"/>
              <a:sym typeface="Arial"/>
            </a:endParaRPr>
          </a:p>
          <a:p>
            <a:pPr lvl="0" rtl="0" algn="just">
              <a:spcBef>
                <a:spcPts val="0"/>
              </a:spcBef>
              <a:buClr>
                <a:schemeClr val="dk1"/>
              </a:buClr>
              <a:buSzPct val="100000"/>
              <a:buFont typeface="Arial"/>
              <a:buNone/>
            </a:pPr>
            <a:r>
              <a:rPr lang="it" sz="1100">
                <a:solidFill>
                  <a:schemeClr val="dk1"/>
                </a:solidFill>
                <a:latin typeface="Arial"/>
                <a:ea typeface="Arial"/>
                <a:cs typeface="Arial"/>
                <a:sym typeface="Arial"/>
              </a:rPr>
              <a:t>L’obiettivo è allora proporre un alternativa realizzando un software indipendente che sia privo di fees e di limitazioni nel suo utilizzo, che permetta comunque ad un privato di condividere il proprio patrimonio librario con facilità attraverso la rete.</a:t>
            </a:r>
          </a:p>
          <a:p>
            <a:pPr rtl="0">
              <a:lnSpc>
                <a:spcPct val="115000"/>
              </a:lnSpc>
              <a:spcBef>
                <a:spcPts val="1800"/>
              </a:spcBef>
              <a:spcAft>
                <a:spcPts val="400"/>
              </a:spcAft>
              <a:buNone/>
            </a:pPr>
            <a:r>
              <a:t/>
            </a:r>
            <a:endParaRPr b="1" sz="1400">
              <a:solidFill>
                <a:schemeClr val="dk1"/>
              </a:solidFill>
              <a:latin typeface="Arial"/>
              <a:ea typeface="Arial"/>
              <a:cs typeface="Arial"/>
              <a:sym typeface="Arial"/>
            </a:endParaRPr>
          </a:p>
          <a:p>
            <a:pPr lvl="0" rtl="0">
              <a:lnSpc>
                <a:spcPct val="115000"/>
              </a:lnSpc>
              <a:spcBef>
                <a:spcPts val="1800"/>
              </a:spcBef>
              <a:spcAft>
                <a:spcPts val="400"/>
              </a:spcAft>
              <a:buNone/>
            </a:pPr>
            <a:r>
              <a:t/>
            </a:r>
            <a:endParaRPr b="1" sz="1400">
              <a:solidFill>
                <a:schemeClr val="dk1"/>
              </a:solidFill>
              <a:latin typeface="Arial"/>
              <a:ea typeface="Arial"/>
              <a:cs typeface="Arial"/>
              <a:sym typeface="Arial"/>
            </a:endParaRPr>
          </a:p>
          <a:p>
            <a:pPr lvl="0" rtl="0">
              <a:spcBef>
                <a:spcPts val="0"/>
              </a:spcBef>
              <a:buNone/>
            </a:pPr>
            <a:r>
              <a:t/>
            </a:r>
            <a:endParaRPr sz="1100">
              <a:solidFill>
                <a:schemeClr val="dk1"/>
              </a:solidFill>
              <a:latin typeface="Arial"/>
              <a:ea typeface="Arial"/>
              <a:cs typeface="Arial"/>
              <a:sym typeface="Arial"/>
            </a:endParaRPr>
          </a:p>
          <a:p>
            <a:pPr lvl="0" rtl="0">
              <a:spcBef>
                <a:spcPts val="0"/>
              </a:spcBef>
              <a:buNone/>
            </a:pPr>
            <a:r>
              <a:t/>
            </a:r>
            <a:endParaRPr sz="1100">
              <a:solidFill>
                <a:schemeClr val="dk1"/>
              </a:solidFill>
              <a:latin typeface="Arial"/>
              <a:ea typeface="Arial"/>
              <a:cs typeface="Arial"/>
              <a:sym typeface="Arial"/>
            </a:endParaRPr>
          </a:p>
          <a:p>
            <a:pPr lvl="0" rtl="0">
              <a:spcBef>
                <a:spcPts val="0"/>
              </a:spcBef>
              <a:buNone/>
            </a:pPr>
            <a:r>
              <a:t/>
            </a:r>
            <a:endParaRPr sz="1100">
              <a:solidFill>
                <a:schemeClr val="dk1"/>
              </a:solidFill>
              <a:latin typeface="Arial"/>
              <a:ea typeface="Arial"/>
              <a:cs typeface="Arial"/>
              <a:sym typeface="Arial"/>
            </a:endParaRPr>
          </a:p>
          <a:p>
            <a:pPr lvl="0" rtl="0">
              <a:spcBef>
                <a:spcPts val="0"/>
              </a:spcBef>
              <a:buClr>
                <a:schemeClr val="dk1"/>
              </a:buClr>
              <a:buFont typeface="Arial"/>
              <a:buNone/>
            </a:pPr>
            <a:r>
              <a:t/>
            </a:r>
            <a:endParaRPr sz="1100">
              <a:solidFill>
                <a:schemeClr val="dk1"/>
              </a:solidFill>
              <a:latin typeface="Arial"/>
              <a:ea typeface="Arial"/>
              <a:cs typeface="Arial"/>
              <a:sym typeface="Arial"/>
            </a:endParaRPr>
          </a:p>
          <a:p>
            <a:pPr>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Specifica dei Casi d’Uso</a:t>
            </a:r>
          </a:p>
          <a:p>
            <a:pPr lvl="0" rtl="0">
              <a:lnSpc>
                <a:spcPct val="115000"/>
              </a:lnSpc>
              <a:spcBef>
                <a:spcPts val="1800"/>
              </a:spcBef>
              <a:spcAft>
                <a:spcPts val="400"/>
              </a:spcAft>
              <a:buNone/>
            </a:pPr>
            <a:r>
              <a:rPr lang="it" sz="1400">
                <a:solidFill>
                  <a:schemeClr val="dk1"/>
                </a:solidFill>
                <a:latin typeface="Arial"/>
                <a:ea typeface="Arial"/>
                <a:cs typeface="Arial"/>
                <a:sym typeface="Arial"/>
              </a:rPr>
              <a:t>Il sistema prevede due attori, l’ammistratore e l’utente</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Funzioni per l’attore Amministratore</a:t>
            </a: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rtl="0">
              <a:spcBef>
                <a:spcPts val="0"/>
              </a:spcBef>
              <a:buNone/>
            </a:pPr>
            <a:r>
              <a:t/>
            </a:r>
            <a:endParaRPr b="1" sz="1700">
              <a:solidFill>
                <a:srgbClr val="0091EA"/>
              </a:solidFill>
              <a:latin typeface="Arial"/>
              <a:ea typeface="Arial"/>
              <a:cs typeface="Arial"/>
              <a:sym typeface="Arial"/>
            </a:endParaRPr>
          </a:p>
          <a:p>
            <a:pPr lvl="0" rtl="0">
              <a:spcBef>
                <a:spcPts val="0"/>
              </a:spcBef>
              <a:buNone/>
            </a:pPr>
            <a:r>
              <a:t/>
            </a:r>
            <a:endParaRPr b="1" sz="1700">
              <a:solidFill>
                <a:srgbClr val="0091EA"/>
              </a:solidFill>
              <a:latin typeface="Arial"/>
              <a:ea typeface="Arial"/>
              <a:cs typeface="Arial"/>
              <a:sym typeface="Arial"/>
            </a:endParaRPr>
          </a:p>
          <a:p>
            <a:pPr indent="0" lvl="0" marL="457200" rtl="0">
              <a:spcBef>
                <a:spcPts val="0"/>
              </a:spcBef>
              <a:buNone/>
            </a:pPr>
            <a:r>
              <a:t/>
            </a:r>
            <a:endParaRPr b="1" sz="1700">
              <a:solidFill>
                <a:srgbClr val="0091EA"/>
              </a:solidFill>
              <a:latin typeface="Arial"/>
              <a:ea typeface="Arial"/>
              <a:cs typeface="Arial"/>
              <a:sym typeface="Arial"/>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233" name="Shape 233"/>
          <p:cNvSpPr/>
          <p:nvPr/>
        </p:nvSpPr>
        <p:spPr>
          <a:xfrm>
            <a:off x="4011600" y="205540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abilitare/disabilitare utente</a:t>
            </a:r>
          </a:p>
        </p:txBody>
      </p:sp>
      <p:cxnSp>
        <p:nvCxnSpPr>
          <p:cNvPr id="234" name="Shape 234"/>
          <p:cNvCxnSpPr>
            <a:stCxn id="233" idx="2"/>
          </p:cNvCxnSpPr>
          <p:nvPr/>
        </p:nvCxnSpPr>
        <p:spPr>
          <a:xfrm flipH="1">
            <a:off x="2664900" y="2289999"/>
            <a:ext cx="1346700" cy="477300"/>
          </a:xfrm>
          <a:prstGeom prst="straightConnector1">
            <a:avLst/>
          </a:prstGeom>
          <a:noFill/>
          <a:ln cap="flat" cmpd="sng" w="9525">
            <a:solidFill>
              <a:srgbClr val="434343"/>
            </a:solidFill>
            <a:prstDash val="solid"/>
            <a:round/>
            <a:headEnd len="lg" w="lg" type="none"/>
            <a:tailEnd len="lg" w="lg" type="none"/>
          </a:ln>
        </p:spPr>
      </p:cxnSp>
      <p:cxnSp>
        <p:nvCxnSpPr>
          <p:cNvPr id="235" name="Shape 235"/>
          <p:cNvCxnSpPr>
            <a:stCxn id="236" idx="2"/>
          </p:cNvCxnSpPr>
          <p:nvPr/>
        </p:nvCxnSpPr>
        <p:spPr>
          <a:xfrm rot="10800000">
            <a:off x="2671025" y="2803449"/>
            <a:ext cx="1301400" cy="159300"/>
          </a:xfrm>
          <a:prstGeom prst="straightConnector1">
            <a:avLst/>
          </a:prstGeom>
          <a:noFill/>
          <a:ln cap="flat" cmpd="sng" w="9525">
            <a:solidFill>
              <a:srgbClr val="434343"/>
            </a:solidFill>
            <a:prstDash val="solid"/>
            <a:round/>
            <a:headEnd len="lg" w="lg" type="none"/>
            <a:tailEnd len="lg" w="lg" type="none"/>
          </a:ln>
        </p:spPr>
      </p:cxnSp>
      <p:sp>
        <p:nvSpPr>
          <p:cNvPr id="237" name="Shape 237"/>
          <p:cNvSpPr txBox="1"/>
          <p:nvPr/>
        </p:nvSpPr>
        <p:spPr>
          <a:xfrm>
            <a:off x="1866800" y="3363850"/>
            <a:ext cx="1106099" cy="290700"/>
          </a:xfrm>
          <a:prstGeom prst="rect">
            <a:avLst/>
          </a:prstGeom>
          <a:noFill/>
          <a:ln>
            <a:noFill/>
          </a:ln>
        </p:spPr>
        <p:txBody>
          <a:bodyPr anchorCtr="0" anchor="t" bIns="91425" lIns="91425" rIns="91425" tIns="91425">
            <a:noAutofit/>
          </a:bodyPr>
          <a:lstStyle/>
          <a:p>
            <a:pPr lvl="0" rtl="0">
              <a:spcBef>
                <a:spcPts val="0"/>
              </a:spcBef>
              <a:buNone/>
            </a:pPr>
            <a:r>
              <a:rPr lang="it" sz="1000"/>
              <a:t>amministratore</a:t>
            </a:r>
          </a:p>
        </p:txBody>
      </p:sp>
      <p:sp>
        <p:nvSpPr>
          <p:cNvPr id="236" name="Shape 236"/>
          <p:cNvSpPr/>
          <p:nvPr/>
        </p:nvSpPr>
        <p:spPr>
          <a:xfrm>
            <a:off x="3972425" y="272815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abilitare/disabilitare libro</a:t>
            </a:r>
          </a:p>
        </p:txBody>
      </p:sp>
      <p:sp>
        <p:nvSpPr>
          <p:cNvPr id="238" name="Shape 238"/>
          <p:cNvSpPr/>
          <p:nvPr/>
        </p:nvSpPr>
        <p:spPr>
          <a:xfrm>
            <a:off x="3972425" y="340090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consultazione delle statistichhe</a:t>
            </a:r>
          </a:p>
        </p:txBody>
      </p:sp>
      <p:cxnSp>
        <p:nvCxnSpPr>
          <p:cNvPr id="239" name="Shape 239"/>
          <p:cNvCxnSpPr>
            <a:stCxn id="238" idx="2"/>
          </p:cNvCxnSpPr>
          <p:nvPr/>
        </p:nvCxnSpPr>
        <p:spPr>
          <a:xfrm rot="10800000">
            <a:off x="2659025" y="2833299"/>
            <a:ext cx="1313400" cy="802200"/>
          </a:xfrm>
          <a:prstGeom prst="straightConnector1">
            <a:avLst/>
          </a:prstGeom>
          <a:noFill/>
          <a:ln cap="flat" cmpd="sng" w="9525">
            <a:solidFill>
              <a:srgbClr val="434343"/>
            </a:solidFill>
            <a:prstDash val="solid"/>
            <a:round/>
            <a:headEnd len="lg" w="lg" type="none"/>
            <a:tailEnd len="lg" w="lg" type="none"/>
          </a:ln>
        </p:spPr>
      </p:cxnSp>
      <p:grpSp>
        <p:nvGrpSpPr>
          <p:cNvPr id="240" name="Shape 240"/>
          <p:cNvGrpSpPr/>
          <p:nvPr/>
        </p:nvGrpSpPr>
        <p:grpSpPr>
          <a:xfrm>
            <a:off x="2231850" y="2290000"/>
            <a:ext cx="375999" cy="1016699"/>
            <a:chOff x="2123575" y="1738575"/>
            <a:chExt cx="375999" cy="1016699"/>
          </a:xfrm>
        </p:grpSpPr>
        <p:sp>
          <p:nvSpPr>
            <p:cNvPr id="241" name="Shape 241"/>
            <p:cNvSpPr/>
            <p:nvPr/>
          </p:nvSpPr>
          <p:spPr>
            <a:xfrm>
              <a:off x="2165675" y="1738575"/>
              <a:ext cx="258599" cy="258599"/>
            </a:xfrm>
            <a:prstGeom prst="ellipse">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42" name="Shape 242"/>
            <p:cNvCxnSpPr>
              <a:stCxn id="241" idx="4"/>
            </p:cNvCxnSpPr>
            <p:nvPr/>
          </p:nvCxnSpPr>
          <p:spPr>
            <a:xfrm>
              <a:off x="2294974" y="1997174"/>
              <a:ext cx="0" cy="445200"/>
            </a:xfrm>
            <a:prstGeom prst="straightConnector1">
              <a:avLst/>
            </a:prstGeom>
            <a:noFill/>
            <a:ln cap="flat" cmpd="sng" w="9525">
              <a:solidFill>
                <a:srgbClr val="000000"/>
              </a:solidFill>
              <a:prstDash val="solid"/>
              <a:round/>
              <a:headEnd len="lg" w="lg" type="none"/>
              <a:tailEnd len="lg" w="lg" type="none"/>
            </a:ln>
          </p:spPr>
        </p:cxnSp>
        <p:cxnSp>
          <p:nvCxnSpPr>
            <p:cNvPr id="243" name="Shape 243"/>
            <p:cNvCxnSpPr/>
            <p:nvPr/>
          </p:nvCxnSpPr>
          <p:spPr>
            <a:xfrm>
              <a:off x="2294975" y="2135475"/>
              <a:ext cx="204599" cy="168600"/>
            </a:xfrm>
            <a:prstGeom prst="straightConnector1">
              <a:avLst/>
            </a:prstGeom>
            <a:noFill/>
            <a:ln cap="flat" cmpd="sng" w="9525">
              <a:solidFill>
                <a:srgbClr val="000000"/>
              </a:solidFill>
              <a:prstDash val="solid"/>
              <a:round/>
              <a:headEnd len="lg" w="lg" type="none"/>
              <a:tailEnd len="lg" w="lg" type="none"/>
            </a:ln>
          </p:spPr>
        </p:cxnSp>
        <p:cxnSp>
          <p:nvCxnSpPr>
            <p:cNvPr id="244" name="Shape 244"/>
            <p:cNvCxnSpPr/>
            <p:nvPr/>
          </p:nvCxnSpPr>
          <p:spPr>
            <a:xfrm flipH="1" rot="10800000">
              <a:off x="2123575" y="2135424"/>
              <a:ext cx="171300" cy="156600"/>
            </a:xfrm>
            <a:prstGeom prst="straightConnector1">
              <a:avLst/>
            </a:prstGeom>
            <a:noFill/>
            <a:ln cap="flat" cmpd="sng" w="9525">
              <a:solidFill>
                <a:srgbClr val="000000"/>
              </a:solidFill>
              <a:prstDash val="solid"/>
              <a:round/>
              <a:headEnd len="lg" w="lg" type="none"/>
              <a:tailEnd len="lg" w="lg" type="none"/>
            </a:ln>
          </p:spPr>
        </p:cxnSp>
        <p:cxnSp>
          <p:nvCxnSpPr>
            <p:cNvPr id="245" name="Shape 245"/>
            <p:cNvCxnSpPr/>
            <p:nvPr/>
          </p:nvCxnSpPr>
          <p:spPr>
            <a:xfrm>
              <a:off x="2294975" y="2442375"/>
              <a:ext cx="123299" cy="312899"/>
            </a:xfrm>
            <a:prstGeom prst="straightConnector1">
              <a:avLst/>
            </a:prstGeom>
            <a:noFill/>
            <a:ln cap="flat" cmpd="sng" w="9525">
              <a:solidFill>
                <a:srgbClr val="000000"/>
              </a:solidFill>
              <a:prstDash val="solid"/>
              <a:round/>
              <a:headEnd len="lg" w="lg" type="none"/>
              <a:tailEnd len="lg" w="lg" type="none"/>
            </a:ln>
          </p:spPr>
        </p:cxnSp>
        <p:cxnSp>
          <p:nvCxnSpPr>
            <p:cNvPr id="246" name="Shape 246"/>
            <p:cNvCxnSpPr/>
            <p:nvPr/>
          </p:nvCxnSpPr>
          <p:spPr>
            <a:xfrm flipH="1">
              <a:off x="2165675" y="2442375"/>
              <a:ext cx="123299" cy="312899"/>
            </a:xfrm>
            <a:prstGeom prst="straightConnector1">
              <a:avLst/>
            </a:prstGeom>
            <a:noFill/>
            <a:ln cap="flat" cmpd="sng" w="9525">
              <a:solidFill>
                <a:srgbClr val="000000"/>
              </a:solidFill>
              <a:prstDash val="solid"/>
              <a:round/>
              <a:headEnd len="lg" w="lg" type="none"/>
              <a:tailEnd len="lg" w="lg" type="none"/>
            </a:ln>
          </p:spPr>
        </p:cxnSp>
      </p:gr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Specifica dei Casi d’Uso</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Funzioni per l’attore Utente</a:t>
            </a: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spcBef>
                <a:spcPts val="0"/>
              </a:spcBef>
              <a:buNone/>
            </a:pPr>
            <a:r>
              <a:t/>
            </a:r>
            <a:endParaRPr b="1" sz="1700">
              <a:solidFill>
                <a:srgbClr val="0091EA"/>
              </a:solidFill>
              <a:latin typeface="Arial"/>
              <a:ea typeface="Arial"/>
              <a:cs typeface="Arial"/>
              <a:sym typeface="Arial"/>
            </a:endParaRPr>
          </a:p>
          <a:p>
            <a:pPr lvl="0" rtl="0">
              <a:spcBef>
                <a:spcPts val="0"/>
              </a:spcBef>
              <a:buNone/>
            </a:pPr>
            <a:r>
              <a:t/>
            </a:r>
            <a:endParaRPr b="1" sz="1700">
              <a:solidFill>
                <a:srgbClr val="0091EA"/>
              </a:solidFill>
              <a:latin typeface="Arial"/>
              <a:ea typeface="Arial"/>
              <a:cs typeface="Arial"/>
              <a:sym typeface="Arial"/>
            </a:endParaRPr>
          </a:p>
          <a:p>
            <a:pPr indent="0" lvl="0" marL="457200" rtl="0">
              <a:spcBef>
                <a:spcPts val="0"/>
              </a:spcBef>
              <a:buNone/>
            </a:pPr>
            <a:r>
              <a:t/>
            </a:r>
            <a:endParaRPr b="1" sz="1700">
              <a:solidFill>
                <a:srgbClr val="0091EA"/>
              </a:solidFill>
              <a:latin typeface="Arial"/>
              <a:ea typeface="Arial"/>
              <a:cs typeface="Arial"/>
              <a:sym typeface="Arial"/>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grpSp>
        <p:nvGrpSpPr>
          <p:cNvPr id="252" name="Shape 252"/>
          <p:cNvGrpSpPr/>
          <p:nvPr/>
        </p:nvGrpSpPr>
        <p:grpSpPr>
          <a:xfrm>
            <a:off x="2370225" y="2193750"/>
            <a:ext cx="375999" cy="1016699"/>
            <a:chOff x="2123575" y="1738575"/>
            <a:chExt cx="375999" cy="1016699"/>
          </a:xfrm>
        </p:grpSpPr>
        <p:sp>
          <p:nvSpPr>
            <p:cNvPr id="253" name="Shape 253"/>
            <p:cNvSpPr/>
            <p:nvPr/>
          </p:nvSpPr>
          <p:spPr>
            <a:xfrm>
              <a:off x="2165675" y="1738575"/>
              <a:ext cx="258599" cy="258599"/>
            </a:xfrm>
            <a:prstGeom prst="ellipse">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54" name="Shape 254"/>
            <p:cNvCxnSpPr>
              <a:stCxn id="253" idx="4"/>
            </p:cNvCxnSpPr>
            <p:nvPr/>
          </p:nvCxnSpPr>
          <p:spPr>
            <a:xfrm>
              <a:off x="2294974" y="1997174"/>
              <a:ext cx="0" cy="445200"/>
            </a:xfrm>
            <a:prstGeom prst="straightConnector1">
              <a:avLst/>
            </a:prstGeom>
            <a:noFill/>
            <a:ln cap="flat" cmpd="sng" w="9525">
              <a:solidFill>
                <a:srgbClr val="000000"/>
              </a:solidFill>
              <a:prstDash val="solid"/>
              <a:round/>
              <a:headEnd len="lg" w="lg" type="none"/>
              <a:tailEnd len="lg" w="lg" type="none"/>
            </a:ln>
          </p:spPr>
        </p:cxnSp>
        <p:cxnSp>
          <p:nvCxnSpPr>
            <p:cNvPr id="255" name="Shape 255"/>
            <p:cNvCxnSpPr/>
            <p:nvPr/>
          </p:nvCxnSpPr>
          <p:spPr>
            <a:xfrm>
              <a:off x="2294975" y="2135475"/>
              <a:ext cx="204599" cy="168600"/>
            </a:xfrm>
            <a:prstGeom prst="straightConnector1">
              <a:avLst/>
            </a:prstGeom>
            <a:noFill/>
            <a:ln cap="flat" cmpd="sng" w="9525">
              <a:solidFill>
                <a:srgbClr val="000000"/>
              </a:solidFill>
              <a:prstDash val="solid"/>
              <a:round/>
              <a:headEnd len="lg" w="lg" type="none"/>
              <a:tailEnd len="lg" w="lg" type="none"/>
            </a:ln>
          </p:spPr>
        </p:cxnSp>
        <p:cxnSp>
          <p:nvCxnSpPr>
            <p:cNvPr id="256" name="Shape 256"/>
            <p:cNvCxnSpPr/>
            <p:nvPr/>
          </p:nvCxnSpPr>
          <p:spPr>
            <a:xfrm flipH="1" rot="10800000">
              <a:off x="2123575" y="2135424"/>
              <a:ext cx="171300" cy="156600"/>
            </a:xfrm>
            <a:prstGeom prst="straightConnector1">
              <a:avLst/>
            </a:prstGeom>
            <a:noFill/>
            <a:ln cap="flat" cmpd="sng" w="9525">
              <a:solidFill>
                <a:srgbClr val="000000"/>
              </a:solidFill>
              <a:prstDash val="solid"/>
              <a:round/>
              <a:headEnd len="lg" w="lg" type="none"/>
              <a:tailEnd len="lg" w="lg" type="none"/>
            </a:ln>
          </p:spPr>
        </p:cxnSp>
        <p:cxnSp>
          <p:nvCxnSpPr>
            <p:cNvPr id="257" name="Shape 257"/>
            <p:cNvCxnSpPr/>
            <p:nvPr/>
          </p:nvCxnSpPr>
          <p:spPr>
            <a:xfrm>
              <a:off x="2294975" y="2442375"/>
              <a:ext cx="123299" cy="312899"/>
            </a:xfrm>
            <a:prstGeom prst="straightConnector1">
              <a:avLst/>
            </a:prstGeom>
            <a:noFill/>
            <a:ln cap="flat" cmpd="sng" w="9525">
              <a:solidFill>
                <a:srgbClr val="000000"/>
              </a:solidFill>
              <a:prstDash val="solid"/>
              <a:round/>
              <a:headEnd len="lg" w="lg" type="none"/>
              <a:tailEnd len="lg" w="lg" type="none"/>
            </a:ln>
          </p:spPr>
        </p:cxnSp>
        <p:cxnSp>
          <p:nvCxnSpPr>
            <p:cNvPr id="258" name="Shape 258"/>
            <p:cNvCxnSpPr/>
            <p:nvPr/>
          </p:nvCxnSpPr>
          <p:spPr>
            <a:xfrm flipH="1">
              <a:off x="2165675" y="2442375"/>
              <a:ext cx="123299" cy="312899"/>
            </a:xfrm>
            <a:prstGeom prst="straightConnector1">
              <a:avLst/>
            </a:prstGeom>
            <a:noFill/>
            <a:ln cap="flat" cmpd="sng" w="9525">
              <a:solidFill>
                <a:srgbClr val="000000"/>
              </a:solidFill>
              <a:prstDash val="solid"/>
              <a:round/>
              <a:headEnd len="lg" w="lg" type="none"/>
              <a:tailEnd len="lg" w="lg" type="none"/>
            </a:ln>
          </p:spPr>
        </p:cxnSp>
      </p:grpSp>
      <p:sp>
        <p:nvSpPr>
          <p:cNvPr id="259" name="Shape 259"/>
          <p:cNvSpPr/>
          <p:nvPr/>
        </p:nvSpPr>
        <p:spPr>
          <a:xfrm>
            <a:off x="4066675" y="108285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t>aggiungere un libro già presente nel database</a:t>
            </a:r>
          </a:p>
        </p:txBody>
      </p:sp>
      <p:sp>
        <p:nvSpPr>
          <p:cNvPr id="260" name="Shape 260"/>
          <p:cNvSpPr/>
          <p:nvPr/>
        </p:nvSpPr>
        <p:spPr>
          <a:xfrm>
            <a:off x="4066675" y="163830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aggiungere un nuovo libro non presente nel database</a:t>
            </a:r>
          </a:p>
        </p:txBody>
      </p:sp>
      <p:sp>
        <p:nvSpPr>
          <p:cNvPr id="261" name="Shape 261"/>
          <p:cNvSpPr/>
          <p:nvPr/>
        </p:nvSpPr>
        <p:spPr>
          <a:xfrm>
            <a:off x="4110800" y="219375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eliminare un libro dal proprio patrimonio</a:t>
            </a:r>
          </a:p>
        </p:txBody>
      </p:sp>
      <p:sp>
        <p:nvSpPr>
          <p:cNvPr id="262" name="Shape 262"/>
          <p:cNvSpPr/>
          <p:nvPr/>
        </p:nvSpPr>
        <p:spPr>
          <a:xfrm>
            <a:off x="4110800" y="274920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visualizzare gli utenti geograficamente vicini</a:t>
            </a:r>
          </a:p>
        </p:txBody>
      </p:sp>
      <p:sp>
        <p:nvSpPr>
          <p:cNvPr id="263" name="Shape 263"/>
          <p:cNvSpPr/>
          <p:nvPr/>
        </p:nvSpPr>
        <p:spPr>
          <a:xfrm>
            <a:off x="4110800" y="330465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ricercare un libro per categorie</a:t>
            </a:r>
          </a:p>
        </p:txBody>
      </p:sp>
      <p:sp>
        <p:nvSpPr>
          <p:cNvPr id="264" name="Shape 264"/>
          <p:cNvSpPr/>
          <p:nvPr/>
        </p:nvSpPr>
        <p:spPr>
          <a:xfrm>
            <a:off x="4110800" y="386010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ricercare un utente per criteri</a:t>
            </a:r>
          </a:p>
        </p:txBody>
      </p:sp>
      <p:sp>
        <p:nvSpPr>
          <p:cNvPr id="265" name="Shape 265"/>
          <p:cNvSpPr/>
          <p:nvPr/>
        </p:nvSpPr>
        <p:spPr>
          <a:xfrm>
            <a:off x="4110800" y="4415550"/>
            <a:ext cx="2400300" cy="469199"/>
          </a:xfrm>
          <a:prstGeom prst="ellipse">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solidFill>
                  <a:schemeClr val="dk1"/>
                </a:solidFill>
              </a:rPr>
              <a:t>gestione dei prestiti, richiesta, accettazione, rifiuto, restituzione</a:t>
            </a:r>
          </a:p>
        </p:txBody>
      </p:sp>
      <p:cxnSp>
        <p:nvCxnSpPr>
          <p:cNvPr id="266" name="Shape 266"/>
          <p:cNvCxnSpPr>
            <a:stCxn id="259" idx="2"/>
          </p:cNvCxnSpPr>
          <p:nvPr/>
        </p:nvCxnSpPr>
        <p:spPr>
          <a:xfrm flipH="1">
            <a:off x="2779375" y="1317449"/>
            <a:ext cx="1287300" cy="1401600"/>
          </a:xfrm>
          <a:prstGeom prst="straightConnector1">
            <a:avLst/>
          </a:prstGeom>
          <a:noFill/>
          <a:ln cap="flat" cmpd="sng" w="9525">
            <a:solidFill>
              <a:srgbClr val="434343"/>
            </a:solidFill>
            <a:prstDash val="solid"/>
            <a:round/>
            <a:headEnd len="lg" w="lg" type="none"/>
            <a:tailEnd len="lg" w="lg" type="none"/>
          </a:ln>
        </p:spPr>
      </p:cxnSp>
      <p:cxnSp>
        <p:nvCxnSpPr>
          <p:cNvPr id="267" name="Shape 267"/>
          <p:cNvCxnSpPr>
            <a:stCxn id="260" idx="2"/>
          </p:cNvCxnSpPr>
          <p:nvPr/>
        </p:nvCxnSpPr>
        <p:spPr>
          <a:xfrm flipH="1">
            <a:off x="2785375" y="1872899"/>
            <a:ext cx="1281300" cy="852300"/>
          </a:xfrm>
          <a:prstGeom prst="straightConnector1">
            <a:avLst/>
          </a:prstGeom>
          <a:noFill/>
          <a:ln cap="flat" cmpd="sng" w="9525">
            <a:solidFill>
              <a:srgbClr val="434343"/>
            </a:solidFill>
            <a:prstDash val="solid"/>
            <a:round/>
            <a:headEnd len="lg" w="lg" type="none"/>
            <a:tailEnd len="lg" w="lg" type="none"/>
          </a:ln>
        </p:spPr>
      </p:cxnSp>
      <p:cxnSp>
        <p:nvCxnSpPr>
          <p:cNvPr id="268" name="Shape 268"/>
          <p:cNvCxnSpPr>
            <a:stCxn id="261" idx="2"/>
          </p:cNvCxnSpPr>
          <p:nvPr/>
        </p:nvCxnSpPr>
        <p:spPr>
          <a:xfrm flipH="1">
            <a:off x="2785400" y="2428349"/>
            <a:ext cx="1325400" cy="290700"/>
          </a:xfrm>
          <a:prstGeom prst="straightConnector1">
            <a:avLst/>
          </a:prstGeom>
          <a:noFill/>
          <a:ln cap="flat" cmpd="sng" w="9525">
            <a:solidFill>
              <a:srgbClr val="434343"/>
            </a:solidFill>
            <a:prstDash val="solid"/>
            <a:round/>
            <a:headEnd len="lg" w="lg" type="none"/>
            <a:tailEnd len="lg" w="lg" type="none"/>
          </a:ln>
        </p:spPr>
      </p:cxnSp>
      <p:cxnSp>
        <p:nvCxnSpPr>
          <p:cNvPr id="269" name="Shape 269"/>
          <p:cNvCxnSpPr>
            <a:stCxn id="262" idx="2"/>
          </p:cNvCxnSpPr>
          <p:nvPr/>
        </p:nvCxnSpPr>
        <p:spPr>
          <a:xfrm rot="10800000">
            <a:off x="2791400" y="2731199"/>
            <a:ext cx="1319400" cy="252600"/>
          </a:xfrm>
          <a:prstGeom prst="straightConnector1">
            <a:avLst/>
          </a:prstGeom>
          <a:noFill/>
          <a:ln cap="flat" cmpd="sng" w="9525">
            <a:solidFill>
              <a:srgbClr val="434343"/>
            </a:solidFill>
            <a:prstDash val="solid"/>
            <a:round/>
            <a:headEnd len="lg" w="lg" type="none"/>
            <a:tailEnd len="lg" w="lg" type="none"/>
          </a:ln>
        </p:spPr>
      </p:cxnSp>
      <p:cxnSp>
        <p:nvCxnSpPr>
          <p:cNvPr id="270" name="Shape 270"/>
          <p:cNvCxnSpPr>
            <a:stCxn id="263" idx="2"/>
          </p:cNvCxnSpPr>
          <p:nvPr/>
        </p:nvCxnSpPr>
        <p:spPr>
          <a:xfrm rot="10800000">
            <a:off x="2797400" y="2731049"/>
            <a:ext cx="1313400" cy="808200"/>
          </a:xfrm>
          <a:prstGeom prst="straightConnector1">
            <a:avLst/>
          </a:prstGeom>
          <a:noFill/>
          <a:ln cap="flat" cmpd="sng" w="9525">
            <a:solidFill>
              <a:srgbClr val="434343"/>
            </a:solidFill>
            <a:prstDash val="solid"/>
            <a:round/>
            <a:headEnd len="lg" w="lg" type="none"/>
            <a:tailEnd len="lg" w="lg" type="none"/>
          </a:ln>
        </p:spPr>
      </p:cxnSp>
      <p:cxnSp>
        <p:nvCxnSpPr>
          <p:cNvPr id="271" name="Shape 271"/>
          <p:cNvCxnSpPr>
            <a:stCxn id="264" idx="2"/>
          </p:cNvCxnSpPr>
          <p:nvPr/>
        </p:nvCxnSpPr>
        <p:spPr>
          <a:xfrm rot="10800000">
            <a:off x="2791400" y="2731199"/>
            <a:ext cx="1319400" cy="1363500"/>
          </a:xfrm>
          <a:prstGeom prst="straightConnector1">
            <a:avLst/>
          </a:prstGeom>
          <a:noFill/>
          <a:ln cap="flat" cmpd="sng" w="9525">
            <a:solidFill>
              <a:srgbClr val="434343"/>
            </a:solidFill>
            <a:prstDash val="solid"/>
            <a:round/>
            <a:headEnd len="lg" w="lg" type="none"/>
            <a:tailEnd len="lg" w="lg" type="none"/>
          </a:ln>
        </p:spPr>
      </p:cxnSp>
      <p:cxnSp>
        <p:nvCxnSpPr>
          <p:cNvPr id="272" name="Shape 272"/>
          <p:cNvCxnSpPr>
            <a:stCxn id="265" idx="2"/>
          </p:cNvCxnSpPr>
          <p:nvPr/>
        </p:nvCxnSpPr>
        <p:spPr>
          <a:xfrm rot="10800000">
            <a:off x="2803400" y="2737049"/>
            <a:ext cx="1307400" cy="1913100"/>
          </a:xfrm>
          <a:prstGeom prst="straightConnector1">
            <a:avLst/>
          </a:prstGeom>
          <a:noFill/>
          <a:ln cap="flat" cmpd="sng" w="9525">
            <a:solidFill>
              <a:srgbClr val="434343"/>
            </a:solidFill>
            <a:prstDash val="solid"/>
            <a:round/>
            <a:headEnd len="lg" w="lg" type="none"/>
            <a:tailEnd len="lg" w="lg" type="none"/>
          </a:ln>
        </p:spPr>
      </p:cxnSp>
      <p:sp>
        <p:nvSpPr>
          <p:cNvPr id="273" name="Shape 273"/>
          <p:cNvSpPr txBox="1"/>
          <p:nvPr/>
        </p:nvSpPr>
        <p:spPr>
          <a:xfrm>
            <a:off x="2265725" y="3218400"/>
            <a:ext cx="584999" cy="290700"/>
          </a:xfrm>
          <a:prstGeom prst="rect">
            <a:avLst/>
          </a:prstGeom>
          <a:noFill/>
          <a:ln>
            <a:noFill/>
          </a:ln>
        </p:spPr>
        <p:txBody>
          <a:bodyPr anchorCtr="0" anchor="t" bIns="91425" lIns="91425" rIns="91425" tIns="91425">
            <a:noAutofit/>
          </a:bodyPr>
          <a:lstStyle/>
          <a:p>
            <a:pPr lvl="0" rtl="0">
              <a:spcBef>
                <a:spcPts val="0"/>
              </a:spcBef>
              <a:buNone/>
            </a:pPr>
            <a:r>
              <a:rPr lang="it" sz="1000"/>
              <a:t>utente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Specifica dei Casi d’Uso</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Specifica Caso d’Uso Amministratore</a:t>
            </a:r>
          </a:p>
          <a:p>
            <a:pPr lvl="0" rtl="0">
              <a:lnSpc>
                <a:spcPct val="115000"/>
              </a:lnSpc>
              <a:spcBef>
                <a:spcPts val="1400"/>
              </a:spcBef>
              <a:spcAft>
                <a:spcPts val="400"/>
              </a:spcAft>
              <a:buClr>
                <a:srgbClr val="000000"/>
              </a:buClr>
              <a:buSzPct val="110000"/>
              <a:buFont typeface="Arial"/>
              <a:buNone/>
            </a:pPr>
            <a:r>
              <a:rPr b="1" lang="it" sz="1000">
                <a:solidFill>
                  <a:srgbClr val="000000"/>
                </a:solidFill>
                <a:latin typeface="Arial"/>
                <a:ea typeface="Arial"/>
                <a:cs typeface="Arial"/>
                <a:sym typeface="Arial"/>
              </a:rPr>
              <a:t>abilitare/disabilitare utente</a:t>
            </a:r>
          </a:p>
          <a:p>
            <a:pPr lvl="0" rtl="0">
              <a:spcBef>
                <a:spcPts val="0"/>
              </a:spcBef>
              <a:buClr>
                <a:srgbClr val="000000"/>
              </a:buClr>
              <a:buSzPct val="110000"/>
              <a:buFont typeface="Arial"/>
              <a:buNone/>
            </a:pPr>
            <a:r>
              <a:rPr lang="it" sz="1000">
                <a:solidFill>
                  <a:srgbClr val="000000"/>
                </a:solidFill>
                <a:latin typeface="Arial"/>
                <a:ea typeface="Arial"/>
                <a:cs typeface="Arial"/>
                <a:sym typeface="Arial"/>
              </a:rPr>
              <a:t>L’ amministratore accede alla propria pagina dove può scegliere di visualizzare una tabella contenente tutta la lista utenti e il loro stato di attivazione corrente. Tramite collegamenti presenti nella tabella è possibile attivare/disattivare l’utente.</a:t>
            </a:r>
          </a:p>
          <a:p>
            <a:pPr rtl="0">
              <a:lnSpc>
                <a:spcPct val="115000"/>
              </a:lnSpc>
              <a:spcBef>
                <a:spcPts val="1200"/>
              </a:spcBef>
              <a:spcAft>
                <a:spcPts val="200"/>
              </a:spcAft>
              <a:buNone/>
            </a:pPr>
            <a:r>
              <a:rPr b="1" lang="it" sz="1000">
                <a:solidFill>
                  <a:srgbClr val="000000"/>
                </a:solidFill>
                <a:latin typeface="Arial"/>
                <a:ea typeface="Arial"/>
                <a:cs typeface="Arial"/>
                <a:sym typeface="Arial"/>
              </a:rPr>
              <a:t>Flusso</a:t>
            </a:r>
          </a:p>
          <a:p>
            <a:pPr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lvl="0" rtl="0">
              <a:lnSpc>
                <a:spcPct val="115000"/>
              </a:lnSpc>
              <a:spcBef>
                <a:spcPts val="1200"/>
              </a:spcBef>
              <a:spcAft>
                <a:spcPts val="200"/>
              </a:spcAft>
              <a:buClr>
                <a:srgbClr val="000000"/>
              </a:buClr>
              <a:buFont typeface="Arial"/>
              <a:buNone/>
            </a:pPr>
            <a:r>
              <a:t/>
            </a:r>
            <a:endParaRPr b="1" sz="1100">
              <a:solidFill>
                <a:srgbClr val="000000"/>
              </a:solidFill>
              <a:latin typeface="Arial"/>
              <a:ea typeface="Arial"/>
              <a:cs typeface="Arial"/>
              <a:sym typeface="Arial"/>
            </a:endParaRPr>
          </a:p>
          <a:p>
            <a:pPr lvl="0" rtl="0">
              <a:spcBef>
                <a:spcPts val="0"/>
              </a:spcBef>
              <a:buClr>
                <a:srgbClr val="000000"/>
              </a:buClr>
              <a:buFont typeface="Arial"/>
              <a:buNone/>
            </a:pPr>
            <a:r>
              <a:t/>
            </a:r>
            <a:endParaRPr b="1" sz="1100">
              <a:solidFill>
                <a:srgbClr val="000000"/>
              </a:solidFill>
              <a:latin typeface="Arial"/>
              <a:ea typeface="Arial"/>
              <a:cs typeface="Arial"/>
              <a:sym typeface="Arial"/>
            </a:endParaRPr>
          </a:p>
          <a:p>
            <a:pPr rtl="0">
              <a:spcBef>
                <a:spcPts val="0"/>
              </a:spcBef>
              <a:buNone/>
            </a:pPr>
            <a:r>
              <a:t/>
            </a:r>
            <a:endParaRPr b="1" sz="1100">
              <a:solidFill>
                <a:srgbClr val="000000"/>
              </a:solidFill>
              <a:latin typeface="Arial"/>
              <a:ea typeface="Arial"/>
              <a:cs typeface="Arial"/>
              <a:sym typeface="Arial"/>
            </a:endParaRPr>
          </a:p>
          <a:p>
            <a:pPr lvl="0" rtl="0">
              <a:spcBef>
                <a:spcPts val="0"/>
              </a:spcBef>
              <a:buClr>
                <a:srgbClr val="000000"/>
              </a:buClr>
              <a:buFont typeface="Arial"/>
              <a:buNone/>
            </a:pPr>
            <a:r>
              <a:t/>
            </a:r>
            <a:endParaRPr b="1" sz="1100">
              <a:solidFill>
                <a:srgbClr val="000000"/>
              </a:solidFill>
              <a:latin typeface="Arial"/>
              <a:ea typeface="Arial"/>
              <a:cs typeface="Arial"/>
              <a:sym typeface="Arial"/>
            </a:endParaRPr>
          </a:p>
          <a:p>
            <a:pPr lvl="0" rtl="0">
              <a:spcBef>
                <a:spcPts val="0"/>
              </a:spcBef>
              <a:buClr>
                <a:srgbClr val="000000"/>
              </a:buClr>
              <a:buSzPct val="100000"/>
              <a:buFont typeface="Arial"/>
              <a:buNone/>
            </a:pPr>
            <a:r>
              <a:rPr lang="it" sz="1100">
                <a:solidFill>
                  <a:srgbClr val="000000"/>
                </a:solidFill>
                <a:latin typeface="Arial"/>
                <a:ea typeface="Arial"/>
                <a:cs typeface="Arial"/>
                <a:sym typeface="Arial"/>
              </a:rPr>
              <a:t>	</a:t>
            </a:r>
          </a:p>
          <a:p>
            <a:pPr lvl="0" rtl="0">
              <a:spcBef>
                <a:spcPts val="0"/>
              </a:spcBef>
              <a:buClr>
                <a:srgbClr val="000000"/>
              </a:buClr>
              <a:buFont typeface="Arial"/>
              <a:buNone/>
            </a:pPr>
            <a:r>
              <a:t/>
            </a:r>
            <a:endParaRPr sz="800">
              <a:solidFill>
                <a:srgbClr val="000000"/>
              </a:solidFill>
              <a:latin typeface="Arial"/>
              <a:ea typeface="Arial"/>
              <a:cs typeface="Arial"/>
              <a:sym typeface="Arial"/>
            </a:endParaRPr>
          </a:p>
          <a:p>
            <a:pPr lvl="0" rtl="0">
              <a:spcBef>
                <a:spcPts val="0"/>
              </a:spcBef>
              <a:buClr>
                <a:srgbClr val="000000"/>
              </a:buClr>
              <a:buFont typeface="Arial"/>
              <a:buNone/>
            </a:pPr>
            <a:r>
              <a:t/>
            </a:r>
            <a:endParaRPr sz="800">
              <a:solidFill>
                <a:srgbClr val="000000"/>
              </a:solidFill>
              <a:latin typeface="Arial"/>
              <a:ea typeface="Arial"/>
              <a:cs typeface="Arial"/>
              <a:sym typeface="Arial"/>
            </a:endParaRPr>
          </a:p>
          <a:p>
            <a:pPr lvl="0" rtl="0">
              <a:spcBef>
                <a:spcPts val="0"/>
              </a:spcBef>
              <a:buClr>
                <a:srgbClr val="000000"/>
              </a:buClr>
              <a:buSzPct val="110000"/>
              <a:buFont typeface="Arial"/>
              <a:buNone/>
            </a:pPr>
            <a:r>
              <a:rPr b="1" lang="it" sz="1000">
                <a:solidFill>
                  <a:srgbClr val="000000"/>
                </a:solidFill>
                <a:latin typeface="Arial"/>
                <a:ea typeface="Arial"/>
                <a:cs typeface="Arial"/>
                <a:sym typeface="Arial"/>
              </a:rPr>
              <a:t>Pre-condizioni</a:t>
            </a:r>
          </a:p>
          <a:p>
            <a:pPr lvl="0" rtl="0">
              <a:spcBef>
                <a:spcPts val="0"/>
              </a:spcBef>
              <a:buClr>
                <a:srgbClr val="000000"/>
              </a:buClr>
              <a:buSzPct val="110000"/>
              <a:buFont typeface="Arial"/>
              <a:buNone/>
            </a:pPr>
            <a:r>
              <a:rPr lang="it" sz="1000">
                <a:solidFill>
                  <a:srgbClr val="000000"/>
                </a:solidFill>
                <a:latin typeface="Arial"/>
                <a:ea typeface="Arial"/>
                <a:cs typeface="Arial"/>
                <a:sym typeface="Arial"/>
              </a:rPr>
              <a:t>Database popolato correttamente, nello specifico la tabella utenti.</a:t>
            </a:r>
          </a:p>
          <a:p>
            <a:pPr lvl="0" rtl="0">
              <a:spcBef>
                <a:spcPts val="0"/>
              </a:spcBef>
              <a:buClr>
                <a:srgbClr val="000000"/>
              </a:buClr>
              <a:buSzPct val="110000"/>
              <a:buFont typeface="Arial"/>
              <a:buNone/>
            </a:pPr>
            <a:r>
              <a:rPr b="1" lang="it" sz="1000">
                <a:solidFill>
                  <a:srgbClr val="000000"/>
                </a:solidFill>
                <a:latin typeface="Arial"/>
                <a:ea typeface="Arial"/>
                <a:cs typeface="Arial"/>
                <a:sym typeface="Arial"/>
              </a:rPr>
              <a:t>Post-condizioni</a:t>
            </a:r>
          </a:p>
          <a:p>
            <a:pPr lvl="0" rtl="0">
              <a:spcBef>
                <a:spcPts val="0"/>
              </a:spcBef>
              <a:buClr>
                <a:srgbClr val="000000"/>
              </a:buClr>
              <a:buSzPct val="110000"/>
              <a:buFont typeface="Arial"/>
              <a:buNone/>
            </a:pPr>
            <a:r>
              <a:rPr lang="it" sz="1000">
                <a:solidFill>
                  <a:srgbClr val="000000"/>
                </a:solidFill>
                <a:latin typeface="Arial"/>
                <a:ea typeface="Arial"/>
                <a:cs typeface="Arial"/>
                <a:sym typeface="Arial"/>
              </a:rPr>
              <a:t>Se l’ amministratore abilita/disabilita un utente, il sistema aggiorna lo stato dell’utente nella tabella.</a:t>
            </a:r>
          </a:p>
          <a:p>
            <a:pPr lvl="0" rtl="0">
              <a:spcBef>
                <a:spcPts val="0"/>
              </a:spcBef>
              <a:buNone/>
            </a:pPr>
            <a:r>
              <a:rPr lang="it" sz="1000">
                <a:solidFill>
                  <a:srgbClr val="000000"/>
                </a:solidFill>
                <a:latin typeface="Arial"/>
                <a:ea typeface="Arial"/>
                <a:cs typeface="Arial"/>
                <a:sym typeface="Arial"/>
              </a:rPr>
              <a:t>Qualora l’utente sia disabilitato, il suddetto non potrà fare il login.</a:t>
            </a:r>
          </a:p>
        </p:txBody>
      </p:sp>
      <p:grpSp>
        <p:nvGrpSpPr>
          <p:cNvPr id="279" name="Shape 279"/>
          <p:cNvGrpSpPr/>
          <p:nvPr/>
        </p:nvGrpSpPr>
        <p:grpSpPr>
          <a:xfrm>
            <a:off x="2373276" y="2460590"/>
            <a:ext cx="1155043" cy="848229"/>
            <a:chOff x="1004625" y="2568750"/>
            <a:chExt cx="896424" cy="661799"/>
          </a:xfrm>
        </p:grpSpPr>
        <p:sp>
          <p:nvSpPr>
            <p:cNvPr id="280" name="Shape 280"/>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81" name="Shape 281"/>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sp>
        <p:nvSpPr>
          <p:cNvPr id="282" name="Shape 282"/>
          <p:cNvSpPr/>
          <p:nvPr/>
        </p:nvSpPr>
        <p:spPr>
          <a:xfrm>
            <a:off x="2803337" y="1967100"/>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83" name="Shape 283"/>
          <p:cNvCxnSpPr>
            <a:stCxn id="282" idx="4"/>
            <a:endCxn id="280" idx="0"/>
          </p:cNvCxnSpPr>
          <p:nvPr/>
        </p:nvCxnSpPr>
        <p:spPr>
          <a:xfrm flipH="1">
            <a:off x="2946887" y="2262000"/>
            <a:ext cx="3900" cy="198600"/>
          </a:xfrm>
          <a:prstGeom prst="straightConnector1">
            <a:avLst/>
          </a:prstGeom>
          <a:noFill/>
          <a:ln cap="flat" cmpd="sng" w="19050">
            <a:solidFill>
              <a:schemeClr val="dk2"/>
            </a:solidFill>
            <a:prstDash val="solid"/>
            <a:round/>
            <a:headEnd len="lg" w="lg" type="none"/>
            <a:tailEnd len="lg" w="lg" type="triangle"/>
          </a:ln>
        </p:spPr>
      </p:cxnSp>
      <p:sp>
        <p:nvSpPr>
          <p:cNvPr id="284" name="Shape 284"/>
          <p:cNvSpPr txBox="1"/>
          <p:nvPr/>
        </p:nvSpPr>
        <p:spPr>
          <a:xfrm>
            <a:off x="3680725" y="3308725"/>
            <a:ext cx="998699" cy="198600"/>
          </a:xfrm>
          <a:prstGeom prst="rect">
            <a:avLst/>
          </a:prstGeom>
          <a:noFill/>
          <a:ln>
            <a:noFill/>
          </a:ln>
        </p:spPr>
        <p:txBody>
          <a:bodyPr anchorCtr="0" anchor="t" bIns="91425" lIns="91425" rIns="91425" tIns="91425">
            <a:noAutofit/>
          </a:bodyPr>
          <a:lstStyle/>
          <a:p>
            <a:pPr>
              <a:spcBef>
                <a:spcPts val="0"/>
              </a:spcBef>
              <a:buNone/>
            </a:pPr>
            <a:r>
              <a:rPr lang="it" sz="800"/>
              <a:t>trovo l’utente?</a:t>
            </a:r>
          </a:p>
        </p:txBody>
      </p:sp>
      <p:cxnSp>
        <p:nvCxnSpPr>
          <p:cNvPr id="285" name="Shape 285"/>
          <p:cNvCxnSpPr/>
          <p:nvPr/>
        </p:nvCxnSpPr>
        <p:spPr>
          <a:xfrm>
            <a:off x="3525250" y="3140250"/>
            <a:ext cx="216600" cy="0"/>
          </a:xfrm>
          <a:prstGeom prst="straightConnector1">
            <a:avLst/>
          </a:prstGeom>
          <a:noFill/>
          <a:ln cap="flat" cmpd="sng" w="9525">
            <a:solidFill>
              <a:srgbClr val="000000"/>
            </a:solidFill>
            <a:prstDash val="solid"/>
            <a:round/>
            <a:headEnd len="lg" w="lg" type="none"/>
            <a:tailEnd len="lg" w="lg" type="none"/>
          </a:ln>
        </p:spPr>
      </p:cxnSp>
      <p:cxnSp>
        <p:nvCxnSpPr>
          <p:cNvPr id="286" name="Shape 286"/>
          <p:cNvCxnSpPr/>
          <p:nvPr/>
        </p:nvCxnSpPr>
        <p:spPr>
          <a:xfrm rot="10800000">
            <a:off x="3176300" y="3308724"/>
            <a:ext cx="553499" cy="240600"/>
          </a:xfrm>
          <a:prstGeom prst="bentConnector3">
            <a:avLst>
              <a:gd fmla="val 99995" name="adj1"/>
            </a:avLst>
          </a:prstGeom>
          <a:noFill/>
          <a:ln cap="flat" cmpd="sng" w="9525">
            <a:solidFill>
              <a:srgbClr val="000000"/>
            </a:solidFill>
            <a:prstDash val="solid"/>
            <a:round/>
            <a:headEnd len="lg" w="lg" type="none"/>
            <a:tailEnd len="lg" w="lg" type="stealth"/>
          </a:ln>
        </p:spPr>
      </p:cxnSp>
      <p:cxnSp>
        <p:nvCxnSpPr>
          <p:cNvPr id="287" name="Shape 287"/>
          <p:cNvCxnSpPr/>
          <p:nvPr/>
        </p:nvCxnSpPr>
        <p:spPr>
          <a:xfrm>
            <a:off x="3729800" y="3146250"/>
            <a:ext cx="0" cy="402899"/>
          </a:xfrm>
          <a:prstGeom prst="straightConnector1">
            <a:avLst/>
          </a:prstGeom>
          <a:noFill/>
          <a:ln cap="flat" cmpd="sng" w="9525">
            <a:solidFill>
              <a:srgbClr val="000000"/>
            </a:solidFill>
            <a:prstDash val="solid"/>
            <a:round/>
            <a:headEnd len="lg" w="lg" type="none"/>
            <a:tailEnd len="lg" w="lg" type="none"/>
          </a:ln>
        </p:spPr>
      </p:cxnSp>
      <p:sp>
        <p:nvSpPr>
          <p:cNvPr id="288" name="Shape 288"/>
          <p:cNvSpPr txBox="1"/>
          <p:nvPr/>
        </p:nvSpPr>
        <p:spPr>
          <a:xfrm>
            <a:off x="2499575" y="2364350"/>
            <a:ext cx="998699" cy="198600"/>
          </a:xfrm>
          <a:prstGeom prst="rect">
            <a:avLst/>
          </a:prstGeom>
          <a:noFill/>
          <a:ln>
            <a:noFill/>
          </a:ln>
        </p:spPr>
        <p:txBody>
          <a:bodyPr anchorCtr="0" anchor="t" bIns="91425" lIns="91425" rIns="91425" tIns="91425">
            <a:noAutofit/>
          </a:bodyPr>
          <a:lstStyle/>
          <a:p>
            <a:pPr lvl="0" rtl="0">
              <a:spcBef>
                <a:spcPts val="0"/>
              </a:spcBef>
              <a:buNone/>
            </a:pPr>
            <a:r>
              <a:rPr lang="it" sz="800"/>
              <a:t>Visualizzazione tabella utenti</a:t>
            </a:r>
          </a:p>
        </p:txBody>
      </p:sp>
      <p:grpSp>
        <p:nvGrpSpPr>
          <p:cNvPr id="289" name="Shape 289"/>
          <p:cNvGrpSpPr/>
          <p:nvPr/>
        </p:nvGrpSpPr>
        <p:grpSpPr>
          <a:xfrm>
            <a:off x="4721451" y="2460590"/>
            <a:ext cx="1155043" cy="848229"/>
            <a:chOff x="1004625" y="2568750"/>
            <a:chExt cx="896424" cy="661799"/>
          </a:xfrm>
        </p:grpSpPr>
        <p:sp>
          <p:nvSpPr>
            <p:cNvPr id="290" name="Shape 290"/>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91" name="Shape 291"/>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cxnSp>
        <p:nvCxnSpPr>
          <p:cNvPr id="292" name="Shape 292"/>
          <p:cNvCxnSpPr>
            <a:stCxn id="280" idx="3"/>
            <a:endCxn id="290" idx="1"/>
          </p:cNvCxnSpPr>
          <p:nvPr/>
        </p:nvCxnSpPr>
        <p:spPr>
          <a:xfrm>
            <a:off x="3520556" y="2884705"/>
            <a:ext cx="1200900" cy="0"/>
          </a:xfrm>
          <a:prstGeom prst="straightConnector1">
            <a:avLst/>
          </a:prstGeom>
          <a:noFill/>
          <a:ln cap="flat" cmpd="sng" w="9525">
            <a:solidFill>
              <a:srgbClr val="000000"/>
            </a:solidFill>
            <a:prstDash val="solid"/>
            <a:round/>
            <a:headEnd len="lg" w="lg" type="none"/>
            <a:tailEnd len="lg" w="lg" type="stealth"/>
          </a:ln>
        </p:spPr>
      </p:cxnSp>
      <p:sp>
        <p:nvSpPr>
          <p:cNvPr id="293" name="Shape 293"/>
          <p:cNvSpPr txBox="1"/>
          <p:nvPr/>
        </p:nvSpPr>
        <p:spPr>
          <a:xfrm>
            <a:off x="4799625" y="2364350"/>
            <a:ext cx="998699" cy="198600"/>
          </a:xfrm>
          <a:prstGeom prst="rect">
            <a:avLst/>
          </a:prstGeom>
          <a:noFill/>
          <a:ln>
            <a:noFill/>
          </a:ln>
        </p:spPr>
        <p:txBody>
          <a:bodyPr anchorCtr="0" anchor="t" bIns="91425" lIns="91425" rIns="91425" tIns="91425">
            <a:noAutofit/>
          </a:bodyPr>
          <a:lstStyle/>
          <a:p>
            <a:pPr rtl="0">
              <a:spcBef>
                <a:spcPts val="0"/>
              </a:spcBef>
              <a:buNone/>
            </a:pPr>
            <a:r>
              <a:rPr lang="it" sz="800"/>
              <a:t>abilitazione/</a:t>
            </a:r>
          </a:p>
          <a:p>
            <a:pPr lvl="0" rtl="0">
              <a:spcBef>
                <a:spcPts val="0"/>
              </a:spcBef>
              <a:buNone/>
            </a:pPr>
            <a:r>
              <a:rPr lang="it" sz="800"/>
              <a:t>disabilitazione</a:t>
            </a:r>
          </a:p>
        </p:txBody>
      </p:sp>
      <p:sp>
        <p:nvSpPr>
          <p:cNvPr id="294" name="Shape 294"/>
          <p:cNvSpPr/>
          <p:nvPr/>
        </p:nvSpPr>
        <p:spPr>
          <a:xfrm>
            <a:off x="5151512" y="3561325"/>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5" name="Shape 295"/>
          <p:cNvSpPr/>
          <p:nvPr/>
        </p:nvSpPr>
        <p:spPr>
          <a:xfrm>
            <a:off x="5097525" y="3507325"/>
            <a:ext cx="402899" cy="402899"/>
          </a:xfrm>
          <a:prstGeom prst="ellipse">
            <a:avLst/>
          </a:prstGeom>
          <a:noFill/>
          <a:ln cap="flat" cmpd="sng" w="9525">
            <a:solidFill>
              <a:srgbClr val="00000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96" name="Shape 296"/>
          <p:cNvCxnSpPr/>
          <p:nvPr/>
        </p:nvCxnSpPr>
        <p:spPr>
          <a:xfrm flipH="1">
            <a:off x="5297012" y="3308725"/>
            <a:ext cx="3900" cy="1986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Specifica dei Casi d’Uso</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Specifica Caso d’Uso Amministratore</a:t>
            </a:r>
          </a:p>
          <a:p>
            <a:pPr lvl="0" rtl="0">
              <a:lnSpc>
                <a:spcPct val="115000"/>
              </a:lnSpc>
              <a:spcBef>
                <a:spcPts val="1400"/>
              </a:spcBef>
              <a:spcAft>
                <a:spcPts val="400"/>
              </a:spcAft>
              <a:buNone/>
            </a:pPr>
            <a:r>
              <a:rPr b="1" lang="it" sz="1000">
                <a:solidFill>
                  <a:srgbClr val="000000"/>
                </a:solidFill>
                <a:latin typeface="Arial"/>
                <a:ea typeface="Arial"/>
                <a:cs typeface="Arial"/>
                <a:sym typeface="Arial"/>
              </a:rPr>
              <a:t>abilitare/disabilitare libro</a:t>
            </a:r>
          </a:p>
          <a:p>
            <a:pPr lvl="0" rtl="0">
              <a:spcBef>
                <a:spcPts val="0"/>
              </a:spcBef>
              <a:buClr>
                <a:schemeClr val="dk1"/>
              </a:buClr>
              <a:buSzPct val="110000"/>
              <a:buFont typeface="Arial"/>
              <a:buNone/>
            </a:pPr>
            <a:r>
              <a:rPr lang="it" sz="1000">
                <a:solidFill>
                  <a:srgbClr val="000000"/>
                </a:solidFill>
                <a:latin typeface="Arial"/>
                <a:ea typeface="Arial"/>
                <a:cs typeface="Arial"/>
                <a:sym typeface="Arial"/>
              </a:rPr>
              <a:t>L’ amministratore accedere alla propria pagina dove può scegliere di visualizzare una tabella contenente tutta la lista dei libri e il loro stato di attivazione corrente. Tramite collegamenti presenti nella tabella è possibile attivare/disattivare il libro.</a:t>
            </a:r>
          </a:p>
          <a:p>
            <a:pPr lvl="0" rtl="0">
              <a:lnSpc>
                <a:spcPct val="115000"/>
              </a:lnSpc>
              <a:spcBef>
                <a:spcPts val="1200"/>
              </a:spcBef>
              <a:spcAft>
                <a:spcPts val="200"/>
              </a:spcAft>
              <a:buNone/>
            </a:pPr>
            <a:r>
              <a:rPr b="1" lang="it" sz="1000">
                <a:solidFill>
                  <a:srgbClr val="000000"/>
                </a:solidFill>
                <a:latin typeface="Arial"/>
                <a:ea typeface="Arial"/>
                <a:cs typeface="Arial"/>
                <a:sym typeface="Arial"/>
              </a:rPr>
              <a:t>Flusso</a:t>
            </a:r>
          </a:p>
          <a:p>
            <a:pPr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lvl="0"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lvl="0" rtl="0">
              <a:lnSpc>
                <a:spcPct val="115000"/>
              </a:lnSpc>
              <a:spcBef>
                <a:spcPts val="1200"/>
              </a:spcBef>
              <a:spcAft>
                <a:spcPts val="200"/>
              </a:spcAft>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rPr lang="it" sz="1100">
                <a:solidFill>
                  <a:srgbClr val="000000"/>
                </a:solidFill>
                <a:latin typeface="Arial"/>
                <a:ea typeface="Arial"/>
                <a:cs typeface="Arial"/>
                <a:sym typeface="Arial"/>
              </a:rPr>
              <a:t>	</a:t>
            </a:r>
          </a:p>
          <a:p>
            <a:pPr lvl="0" rtl="0">
              <a:spcBef>
                <a:spcPts val="0"/>
              </a:spcBef>
              <a:buNone/>
            </a:pPr>
            <a:r>
              <a:t/>
            </a:r>
            <a:endParaRPr sz="800">
              <a:solidFill>
                <a:srgbClr val="000000"/>
              </a:solidFill>
              <a:latin typeface="Arial"/>
              <a:ea typeface="Arial"/>
              <a:cs typeface="Arial"/>
              <a:sym typeface="Arial"/>
            </a:endParaRPr>
          </a:p>
          <a:p>
            <a:pPr lvl="0" rtl="0">
              <a:spcBef>
                <a:spcPts val="0"/>
              </a:spcBef>
              <a:buNone/>
            </a:pPr>
            <a:r>
              <a:t/>
            </a:r>
            <a:endParaRPr sz="800">
              <a:solidFill>
                <a:srgbClr val="000000"/>
              </a:solidFill>
              <a:latin typeface="Arial"/>
              <a:ea typeface="Arial"/>
              <a:cs typeface="Arial"/>
              <a:sym typeface="Arial"/>
            </a:endParaRPr>
          </a:p>
          <a:p>
            <a:pPr lvl="0" rtl="0">
              <a:spcBef>
                <a:spcPts val="0"/>
              </a:spcBef>
              <a:buNone/>
            </a:pPr>
            <a:r>
              <a:rPr b="1" lang="it" sz="1000">
                <a:solidFill>
                  <a:srgbClr val="000000"/>
                </a:solidFill>
                <a:latin typeface="Arial"/>
                <a:ea typeface="Arial"/>
                <a:cs typeface="Arial"/>
                <a:sym typeface="Arial"/>
              </a:rPr>
              <a:t>Pre-condizioni</a:t>
            </a:r>
          </a:p>
          <a:p>
            <a:pPr lvl="0" rtl="0">
              <a:spcBef>
                <a:spcPts val="0"/>
              </a:spcBef>
              <a:buNone/>
            </a:pPr>
            <a:r>
              <a:rPr lang="it" sz="1000">
                <a:solidFill>
                  <a:srgbClr val="000000"/>
                </a:solidFill>
                <a:latin typeface="Arial"/>
                <a:ea typeface="Arial"/>
                <a:cs typeface="Arial"/>
                <a:sym typeface="Arial"/>
              </a:rPr>
              <a:t>Database popolato correttamente, nello specifico la tabella libro.</a:t>
            </a:r>
          </a:p>
          <a:p>
            <a:pPr lvl="0" rtl="0">
              <a:spcBef>
                <a:spcPts val="0"/>
              </a:spcBef>
              <a:buNone/>
            </a:pPr>
            <a:r>
              <a:rPr b="1" lang="it" sz="1000">
                <a:solidFill>
                  <a:srgbClr val="000000"/>
                </a:solidFill>
                <a:latin typeface="Arial"/>
                <a:ea typeface="Arial"/>
                <a:cs typeface="Arial"/>
                <a:sym typeface="Arial"/>
              </a:rPr>
              <a:t>Post-condizioni</a:t>
            </a:r>
          </a:p>
          <a:p>
            <a:pPr lvl="0" rtl="0">
              <a:spcBef>
                <a:spcPts val="0"/>
              </a:spcBef>
              <a:buNone/>
            </a:pPr>
            <a:r>
              <a:rPr lang="it" sz="1000">
                <a:solidFill>
                  <a:srgbClr val="000000"/>
                </a:solidFill>
                <a:latin typeface="Arial"/>
                <a:ea typeface="Arial"/>
                <a:cs typeface="Arial"/>
                <a:sym typeface="Arial"/>
              </a:rPr>
              <a:t>Se l’ amministratore abilita/disabilita un libro, il sistema aggiorna lo stato del libro nella tabella.</a:t>
            </a:r>
          </a:p>
          <a:p>
            <a:pPr lvl="0" rtl="0">
              <a:spcBef>
                <a:spcPts val="0"/>
              </a:spcBef>
              <a:buNone/>
            </a:pPr>
            <a:r>
              <a:rPr lang="it" sz="1000">
                <a:solidFill>
                  <a:srgbClr val="000000"/>
                </a:solidFill>
                <a:latin typeface="Arial"/>
                <a:ea typeface="Arial"/>
                <a:cs typeface="Arial"/>
                <a:sym typeface="Arial"/>
              </a:rPr>
              <a:t>Qualora il libro sia disabilitato, il suddetto non sarà più disponibile.</a:t>
            </a:r>
          </a:p>
        </p:txBody>
      </p:sp>
      <p:grpSp>
        <p:nvGrpSpPr>
          <p:cNvPr id="302" name="Shape 302"/>
          <p:cNvGrpSpPr/>
          <p:nvPr/>
        </p:nvGrpSpPr>
        <p:grpSpPr>
          <a:xfrm>
            <a:off x="2373276" y="2460590"/>
            <a:ext cx="1155043" cy="848229"/>
            <a:chOff x="1004625" y="2568750"/>
            <a:chExt cx="896424" cy="661799"/>
          </a:xfrm>
        </p:grpSpPr>
        <p:sp>
          <p:nvSpPr>
            <p:cNvPr id="303" name="Shape 303"/>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04" name="Shape 304"/>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sp>
        <p:nvSpPr>
          <p:cNvPr id="305" name="Shape 305"/>
          <p:cNvSpPr/>
          <p:nvPr/>
        </p:nvSpPr>
        <p:spPr>
          <a:xfrm>
            <a:off x="2803337" y="1967100"/>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06" name="Shape 306"/>
          <p:cNvCxnSpPr>
            <a:stCxn id="305" idx="4"/>
            <a:endCxn id="303" idx="0"/>
          </p:cNvCxnSpPr>
          <p:nvPr/>
        </p:nvCxnSpPr>
        <p:spPr>
          <a:xfrm flipH="1">
            <a:off x="2946887" y="2262000"/>
            <a:ext cx="3900" cy="198600"/>
          </a:xfrm>
          <a:prstGeom prst="straightConnector1">
            <a:avLst/>
          </a:prstGeom>
          <a:noFill/>
          <a:ln cap="flat" cmpd="sng" w="19050">
            <a:solidFill>
              <a:schemeClr val="dk2"/>
            </a:solidFill>
            <a:prstDash val="solid"/>
            <a:round/>
            <a:headEnd len="lg" w="lg" type="none"/>
            <a:tailEnd len="lg" w="lg" type="triangle"/>
          </a:ln>
        </p:spPr>
      </p:cxnSp>
      <p:sp>
        <p:nvSpPr>
          <p:cNvPr id="307" name="Shape 307"/>
          <p:cNvSpPr txBox="1"/>
          <p:nvPr/>
        </p:nvSpPr>
        <p:spPr>
          <a:xfrm>
            <a:off x="3680725" y="3308725"/>
            <a:ext cx="998699" cy="198600"/>
          </a:xfrm>
          <a:prstGeom prst="rect">
            <a:avLst/>
          </a:prstGeom>
          <a:noFill/>
          <a:ln>
            <a:noFill/>
          </a:ln>
        </p:spPr>
        <p:txBody>
          <a:bodyPr anchorCtr="0" anchor="t" bIns="91425" lIns="91425" rIns="91425" tIns="91425">
            <a:noAutofit/>
          </a:bodyPr>
          <a:lstStyle/>
          <a:p>
            <a:pPr lvl="0" rtl="0">
              <a:spcBef>
                <a:spcPts val="0"/>
              </a:spcBef>
              <a:buNone/>
            </a:pPr>
            <a:r>
              <a:rPr lang="it" sz="800"/>
              <a:t>trovo il libro?</a:t>
            </a:r>
          </a:p>
        </p:txBody>
      </p:sp>
      <p:cxnSp>
        <p:nvCxnSpPr>
          <p:cNvPr id="308" name="Shape 308"/>
          <p:cNvCxnSpPr/>
          <p:nvPr/>
        </p:nvCxnSpPr>
        <p:spPr>
          <a:xfrm>
            <a:off x="3525250" y="3140250"/>
            <a:ext cx="216600" cy="0"/>
          </a:xfrm>
          <a:prstGeom prst="straightConnector1">
            <a:avLst/>
          </a:prstGeom>
          <a:noFill/>
          <a:ln cap="flat" cmpd="sng" w="9525">
            <a:solidFill>
              <a:srgbClr val="000000"/>
            </a:solidFill>
            <a:prstDash val="solid"/>
            <a:round/>
            <a:headEnd len="lg" w="lg" type="none"/>
            <a:tailEnd len="lg" w="lg" type="none"/>
          </a:ln>
        </p:spPr>
      </p:cxnSp>
      <p:cxnSp>
        <p:nvCxnSpPr>
          <p:cNvPr id="309" name="Shape 309"/>
          <p:cNvCxnSpPr/>
          <p:nvPr/>
        </p:nvCxnSpPr>
        <p:spPr>
          <a:xfrm rot="10800000">
            <a:off x="3176300" y="3308724"/>
            <a:ext cx="553499" cy="240600"/>
          </a:xfrm>
          <a:prstGeom prst="bentConnector3">
            <a:avLst>
              <a:gd fmla="val 99995" name="adj1"/>
            </a:avLst>
          </a:prstGeom>
          <a:noFill/>
          <a:ln cap="flat" cmpd="sng" w="9525">
            <a:solidFill>
              <a:srgbClr val="000000"/>
            </a:solidFill>
            <a:prstDash val="solid"/>
            <a:round/>
            <a:headEnd len="lg" w="lg" type="none"/>
            <a:tailEnd len="lg" w="lg" type="stealth"/>
          </a:ln>
        </p:spPr>
      </p:cxnSp>
      <p:cxnSp>
        <p:nvCxnSpPr>
          <p:cNvPr id="310" name="Shape 310"/>
          <p:cNvCxnSpPr/>
          <p:nvPr/>
        </p:nvCxnSpPr>
        <p:spPr>
          <a:xfrm>
            <a:off x="3729800" y="3146250"/>
            <a:ext cx="0" cy="402899"/>
          </a:xfrm>
          <a:prstGeom prst="straightConnector1">
            <a:avLst/>
          </a:prstGeom>
          <a:noFill/>
          <a:ln cap="flat" cmpd="sng" w="9525">
            <a:solidFill>
              <a:srgbClr val="000000"/>
            </a:solidFill>
            <a:prstDash val="solid"/>
            <a:round/>
            <a:headEnd len="lg" w="lg" type="none"/>
            <a:tailEnd len="lg" w="lg" type="none"/>
          </a:ln>
        </p:spPr>
      </p:cxnSp>
      <p:sp>
        <p:nvSpPr>
          <p:cNvPr id="311" name="Shape 311"/>
          <p:cNvSpPr txBox="1"/>
          <p:nvPr/>
        </p:nvSpPr>
        <p:spPr>
          <a:xfrm>
            <a:off x="2499575" y="2364350"/>
            <a:ext cx="998699" cy="198600"/>
          </a:xfrm>
          <a:prstGeom prst="rect">
            <a:avLst/>
          </a:prstGeom>
          <a:noFill/>
          <a:ln>
            <a:noFill/>
          </a:ln>
        </p:spPr>
        <p:txBody>
          <a:bodyPr anchorCtr="0" anchor="t" bIns="91425" lIns="91425" rIns="91425" tIns="91425">
            <a:noAutofit/>
          </a:bodyPr>
          <a:lstStyle/>
          <a:p>
            <a:pPr lvl="0" rtl="0">
              <a:spcBef>
                <a:spcPts val="0"/>
              </a:spcBef>
              <a:buNone/>
            </a:pPr>
            <a:r>
              <a:rPr lang="it" sz="800"/>
              <a:t>Visualizzazione tabella libri</a:t>
            </a:r>
          </a:p>
        </p:txBody>
      </p:sp>
      <p:grpSp>
        <p:nvGrpSpPr>
          <p:cNvPr id="312" name="Shape 312"/>
          <p:cNvGrpSpPr/>
          <p:nvPr/>
        </p:nvGrpSpPr>
        <p:grpSpPr>
          <a:xfrm>
            <a:off x="4721451" y="2460590"/>
            <a:ext cx="1155043" cy="848229"/>
            <a:chOff x="1004625" y="2568750"/>
            <a:chExt cx="896424" cy="661799"/>
          </a:xfrm>
        </p:grpSpPr>
        <p:sp>
          <p:nvSpPr>
            <p:cNvPr id="313" name="Shape 313"/>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14" name="Shape 314"/>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cxnSp>
        <p:nvCxnSpPr>
          <p:cNvPr id="315" name="Shape 315"/>
          <p:cNvCxnSpPr>
            <a:stCxn id="303" idx="3"/>
            <a:endCxn id="313" idx="1"/>
          </p:cNvCxnSpPr>
          <p:nvPr/>
        </p:nvCxnSpPr>
        <p:spPr>
          <a:xfrm>
            <a:off x="3520556" y="2884705"/>
            <a:ext cx="1200900" cy="0"/>
          </a:xfrm>
          <a:prstGeom prst="straightConnector1">
            <a:avLst/>
          </a:prstGeom>
          <a:noFill/>
          <a:ln cap="flat" cmpd="sng" w="9525">
            <a:solidFill>
              <a:srgbClr val="000000"/>
            </a:solidFill>
            <a:prstDash val="solid"/>
            <a:round/>
            <a:headEnd len="lg" w="lg" type="none"/>
            <a:tailEnd len="lg" w="lg" type="stealth"/>
          </a:ln>
        </p:spPr>
      </p:cxnSp>
      <p:sp>
        <p:nvSpPr>
          <p:cNvPr id="316" name="Shape 316"/>
          <p:cNvSpPr txBox="1"/>
          <p:nvPr/>
        </p:nvSpPr>
        <p:spPr>
          <a:xfrm>
            <a:off x="4799625" y="2364350"/>
            <a:ext cx="998699" cy="198600"/>
          </a:xfrm>
          <a:prstGeom prst="rect">
            <a:avLst/>
          </a:prstGeom>
          <a:noFill/>
          <a:ln>
            <a:noFill/>
          </a:ln>
        </p:spPr>
        <p:txBody>
          <a:bodyPr anchorCtr="0" anchor="t" bIns="91425" lIns="91425" rIns="91425" tIns="91425">
            <a:noAutofit/>
          </a:bodyPr>
          <a:lstStyle/>
          <a:p>
            <a:pPr lvl="0" rtl="0">
              <a:spcBef>
                <a:spcPts val="0"/>
              </a:spcBef>
              <a:buNone/>
            </a:pPr>
            <a:r>
              <a:rPr lang="it" sz="800"/>
              <a:t>abilitazione/</a:t>
            </a:r>
          </a:p>
          <a:p>
            <a:pPr lvl="0" rtl="0">
              <a:spcBef>
                <a:spcPts val="0"/>
              </a:spcBef>
              <a:buNone/>
            </a:pPr>
            <a:r>
              <a:rPr lang="it" sz="800"/>
              <a:t>disabilitazione</a:t>
            </a:r>
          </a:p>
        </p:txBody>
      </p:sp>
      <p:sp>
        <p:nvSpPr>
          <p:cNvPr id="317" name="Shape 317"/>
          <p:cNvSpPr/>
          <p:nvPr/>
        </p:nvSpPr>
        <p:spPr>
          <a:xfrm>
            <a:off x="5151512" y="3561325"/>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8" name="Shape 318"/>
          <p:cNvSpPr/>
          <p:nvPr/>
        </p:nvSpPr>
        <p:spPr>
          <a:xfrm>
            <a:off x="5097525" y="3507325"/>
            <a:ext cx="402899" cy="402899"/>
          </a:xfrm>
          <a:prstGeom prst="ellipse">
            <a:avLst/>
          </a:prstGeom>
          <a:noFill/>
          <a:ln cap="flat" cmpd="sng" w="9525">
            <a:solidFill>
              <a:srgbClr val="00000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19" name="Shape 319"/>
          <p:cNvCxnSpPr/>
          <p:nvPr/>
        </p:nvCxnSpPr>
        <p:spPr>
          <a:xfrm flipH="1">
            <a:off x="5297012" y="3308725"/>
            <a:ext cx="3900" cy="1986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Specifica dei Casi d’Uso</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Specifica Caso d’Uso Utente</a:t>
            </a:r>
          </a:p>
          <a:p>
            <a:pPr lvl="0" rtl="0">
              <a:spcBef>
                <a:spcPts val="0"/>
              </a:spcBef>
              <a:buNone/>
            </a:pPr>
            <a:r>
              <a:rPr b="1" lang="it" sz="1000">
                <a:solidFill>
                  <a:schemeClr val="dk1"/>
                </a:solidFill>
                <a:latin typeface="Arial"/>
                <a:ea typeface="Arial"/>
                <a:cs typeface="Arial"/>
                <a:sym typeface="Arial"/>
              </a:rPr>
              <a:t>aggiungere un libro già presente nel database</a:t>
            </a:r>
          </a:p>
          <a:p>
            <a:pPr lvl="0" rtl="0">
              <a:spcBef>
                <a:spcPts val="0"/>
              </a:spcBef>
              <a:buNone/>
            </a:pPr>
            <a:r>
              <a:rPr lang="it" sz="1000">
                <a:solidFill>
                  <a:schemeClr val="dk1"/>
                </a:solidFill>
                <a:latin typeface="Arial"/>
                <a:ea typeface="Arial"/>
                <a:cs typeface="Arial"/>
                <a:sym typeface="Arial"/>
              </a:rPr>
              <a:t>L’ utente ha la possibilità di selezionare tramite una tabella, un libro già esistente nel database. Viene creata dunque una relazione tra l’utente e il libro selezionato.</a:t>
            </a:r>
          </a:p>
          <a:p>
            <a:pPr lvl="0" rtl="0">
              <a:lnSpc>
                <a:spcPct val="115000"/>
              </a:lnSpc>
              <a:spcBef>
                <a:spcPts val="1200"/>
              </a:spcBef>
              <a:spcAft>
                <a:spcPts val="200"/>
              </a:spcAft>
              <a:buNone/>
            </a:pPr>
            <a:r>
              <a:rPr b="1" lang="it" sz="1000">
                <a:solidFill>
                  <a:srgbClr val="000000"/>
                </a:solidFill>
                <a:latin typeface="Arial"/>
                <a:ea typeface="Arial"/>
                <a:cs typeface="Arial"/>
                <a:sym typeface="Arial"/>
              </a:rPr>
              <a:t>Flusso</a:t>
            </a:r>
          </a:p>
          <a:p>
            <a:pPr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lvl="0"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lvl="0" rtl="0">
              <a:lnSpc>
                <a:spcPct val="115000"/>
              </a:lnSpc>
              <a:spcBef>
                <a:spcPts val="1200"/>
              </a:spcBef>
              <a:spcAft>
                <a:spcPts val="200"/>
              </a:spcAft>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rPr lang="it" sz="1100">
                <a:solidFill>
                  <a:srgbClr val="000000"/>
                </a:solidFill>
                <a:latin typeface="Arial"/>
                <a:ea typeface="Arial"/>
                <a:cs typeface="Arial"/>
                <a:sym typeface="Arial"/>
              </a:rPr>
              <a:t>	</a:t>
            </a:r>
          </a:p>
          <a:p>
            <a:pPr lvl="0" rtl="0">
              <a:spcBef>
                <a:spcPts val="0"/>
              </a:spcBef>
              <a:buNone/>
            </a:pPr>
            <a:r>
              <a:t/>
            </a:r>
            <a:endParaRPr sz="800">
              <a:solidFill>
                <a:srgbClr val="000000"/>
              </a:solidFill>
              <a:latin typeface="Arial"/>
              <a:ea typeface="Arial"/>
              <a:cs typeface="Arial"/>
              <a:sym typeface="Arial"/>
            </a:endParaRPr>
          </a:p>
          <a:p>
            <a:pPr lvl="0" rtl="0">
              <a:spcBef>
                <a:spcPts val="0"/>
              </a:spcBef>
              <a:buNone/>
            </a:pPr>
            <a:r>
              <a:t/>
            </a:r>
            <a:endParaRPr sz="800">
              <a:solidFill>
                <a:srgbClr val="000000"/>
              </a:solidFill>
              <a:latin typeface="Arial"/>
              <a:ea typeface="Arial"/>
              <a:cs typeface="Arial"/>
              <a:sym typeface="Arial"/>
            </a:endParaRPr>
          </a:p>
          <a:p>
            <a:pPr lvl="0" rtl="0">
              <a:spcBef>
                <a:spcPts val="0"/>
              </a:spcBef>
              <a:buNone/>
            </a:pPr>
            <a:r>
              <a:rPr b="1" lang="it" sz="1000">
                <a:solidFill>
                  <a:srgbClr val="000000"/>
                </a:solidFill>
                <a:latin typeface="Arial"/>
                <a:ea typeface="Arial"/>
                <a:cs typeface="Arial"/>
                <a:sym typeface="Arial"/>
              </a:rPr>
              <a:t>Pre-condizioni</a:t>
            </a:r>
          </a:p>
          <a:p>
            <a:pPr lvl="0" rtl="0">
              <a:spcBef>
                <a:spcPts val="0"/>
              </a:spcBef>
              <a:buNone/>
            </a:pPr>
            <a:r>
              <a:rPr lang="it" sz="1000">
                <a:solidFill>
                  <a:srgbClr val="000000"/>
                </a:solidFill>
                <a:latin typeface="Arial"/>
                <a:ea typeface="Arial"/>
                <a:cs typeface="Arial"/>
                <a:sym typeface="Arial"/>
              </a:rPr>
              <a:t>Database popolato correttamente, nello specifico la tabella libro.</a:t>
            </a:r>
          </a:p>
          <a:p>
            <a:pPr lvl="0" rtl="0">
              <a:spcBef>
                <a:spcPts val="0"/>
              </a:spcBef>
              <a:buNone/>
            </a:pPr>
            <a:r>
              <a:rPr b="1" lang="it" sz="1000">
                <a:solidFill>
                  <a:srgbClr val="000000"/>
                </a:solidFill>
                <a:latin typeface="Arial"/>
                <a:ea typeface="Arial"/>
                <a:cs typeface="Arial"/>
                <a:sym typeface="Arial"/>
              </a:rPr>
              <a:t>Post-condizioni</a:t>
            </a:r>
          </a:p>
          <a:p>
            <a:pPr rtl="0">
              <a:spcBef>
                <a:spcPts val="0"/>
              </a:spcBef>
              <a:buNone/>
            </a:pPr>
            <a:r>
              <a:rPr lang="it" sz="1000">
                <a:solidFill>
                  <a:srgbClr val="000000"/>
                </a:solidFill>
                <a:latin typeface="Arial"/>
                <a:ea typeface="Arial"/>
                <a:cs typeface="Arial"/>
                <a:sym typeface="Arial"/>
              </a:rPr>
              <a:t>Creata la relazione di possesso tra utente e libro.</a:t>
            </a:r>
          </a:p>
          <a:p>
            <a:pPr lvl="0" rtl="0">
              <a:spcBef>
                <a:spcPts val="0"/>
              </a:spcBef>
              <a:buNone/>
            </a:pPr>
            <a:r>
              <a:t/>
            </a:r>
            <a:endParaRPr sz="1000">
              <a:solidFill>
                <a:srgbClr val="000000"/>
              </a:solidFill>
              <a:latin typeface="Arial"/>
              <a:ea typeface="Arial"/>
              <a:cs typeface="Arial"/>
              <a:sym typeface="Arial"/>
            </a:endParaRPr>
          </a:p>
        </p:txBody>
      </p:sp>
      <p:grpSp>
        <p:nvGrpSpPr>
          <p:cNvPr id="325" name="Shape 325"/>
          <p:cNvGrpSpPr/>
          <p:nvPr/>
        </p:nvGrpSpPr>
        <p:grpSpPr>
          <a:xfrm>
            <a:off x="2371326" y="2406440"/>
            <a:ext cx="1155043" cy="848229"/>
            <a:chOff x="1004625" y="2568750"/>
            <a:chExt cx="896424" cy="661799"/>
          </a:xfrm>
        </p:grpSpPr>
        <p:sp>
          <p:nvSpPr>
            <p:cNvPr id="326" name="Shape 326"/>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27" name="Shape 327"/>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sp>
        <p:nvSpPr>
          <p:cNvPr id="328" name="Shape 328"/>
          <p:cNvSpPr/>
          <p:nvPr/>
        </p:nvSpPr>
        <p:spPr>
          <a:xfrm>
            <a:off x="2801387" y="1931000"/>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29" name="Shape 329"/>
          <p:cNvCxnSpPr>
            <a:stCxn id="328" idx="4"/>
            <a:endCxn id="326" idx="0"/>
          </p:cNvCxnSpPr>
          <p:nvPr/>
        </p:nvCxnSpPr>
        <p:spPr>
          <a:xfrm flipH="1">
            <a:off x="2944937" y="2225900"/>
            <a:ext cx="3900" cy="180600"/>
          </a:xfrm>
          <a:prstGeom prst="straightConnector1">
            <a:avLst/>
          </a:prstGeom>
          <a:noFill/>
          <a:ln cap="flat" cmpd="sng" w="19050">
            <a:solidFill>
              <a:schemeClr val="dk2"/>
            </a:solidFill>
            <a:prstDash val="solid"/>
            <a:round/>
            <a:headEnd len="lg" w="lg" type="none"/>
            <a:tailEnd len="lg" w="lg" type="triangle"/>
          </a:ln>
        </p:spPr>
      </p:cxnSp>
      <p:sp>
        <p:nvSpPr>
          <p:cNvPr id="330" name="Shape 330"/>
          <p:cNvSpPr txBox="1"/>
          <p:nvPr/>
        </p:nvSpPr>
        <p:spPr>
          <a:xfrm>
            <a:off x="3686650" y="3236737"/>
            <a:ext cx="998699" cy="198600"/>
          </a:xfrm>
          <a:prstGeom prst="rect">
            <a:avLst/>
          </a:prstGeom>
          <a:noFill/>
          <a:ln>
            <a:noFill/>
          </a:ln>
        </p:spPr>
        <p:txBody>
          <a:bodyPr anchorCtr="0" anchor="t" bIns="91425" lIns="91425" rIns="91425" tIns="91425">
            <a:noAutofit/>
          </a:bodyPr>
          <a:lstStyle/>
          <a:p>
            <a:pPr lvl="0" rtl="0">
              <a:spcBef>
                <a:spcPts val="0"/>
              </a:spcBef>
              <a:buNone/>
            </a:pPr>
            <a:r>
              <a:rPr lang="it" sz="800"/>
              <a:t>trovo il libro?</a:t>
            </a:r>
          </a:p>
        </p:txBody>
      </p:sp>
      <p:cxnSp>
        <p:nvCxnSpPr>
          <p:cNvPr id="331" name="Shape 331"/>
          <p:cNvCxnSpPr/>
          <p:nvPr/>
        </p:nvCxnSpPr>
        <p:spPr>
          <a:xfrm>
            <a:off x="3531175" y="3068262"/>
            <a:ext cx="216600" cy="0"/>
          </a:xfrm>
          <a:prstGeom prst="straightConnector1">
            <a:avLst/>
          </a:prstGeom>
          <a:noFill/>
          <a:ln cap="flat" cmpd="sng" w="9525">
            <a:solidFill>
              <a:srgbClr val="000000"/>
            </a:solidFill>
            <a:prstDash val="solid"/>
            <a:round/>
            <a:headEnd len="lg" w="lg" type="none"/>
            <a:tailEnd len="lg" w="lg" type="none"/>
          </a:ln>
        </p:spPr>
      </p:cxnSp>
      <p:cxnSp>
        <p:nvCxnSpPr>
          <p:cNvPr id="332" name="Shape 332"/>
          <p:cNvCxnSpPr/>
          <p:nvPr/>
        </p:nvCxnSpPr>
        <p:spPr>
          <a:xfrm rot="10800000">
            <a:off x="3182225" y="3236737"/>
            <a:ext cx="553499" cy="240600"/>
          </a:xfrm>
          <a:prstGeom prst="bentConnector3">
            <a:avLst>
              <a:gd fmla="val 99995" name="adj1"/>
            </a:avLst>
          </a:prstGeom>
          <a:noFill/>
          <a:ln cap="flat" cmpd="sng" w="9525">
            <a:solidFill>
              <a:srgbClr val="000000"/>
            </a:solidFill>
            <a:prstDash val="solid"/>
            <a:round/>
            <a:headEnd len="lg" w="lg" type="none"/>
            <a:tailEnd len="lg" w="lg" type="stealth"/>
          </a:ln>
        </p:spPr>
      </p:cxnSp>
      <p:cxnSp>
        <p:nvCxnSpPr>
          <p:cNvPr id="333" name="Shape 333"/>
          <p:cNvCxnSpPr/>
          <p:nvPr/>
        </p:nvCxnSpPr>
        <p:spPr>
          <a:xfrm>
            <a:off x="3735725" y="3068275"/>
            <a:ext cx="0" cy="402899"/>
          </a:xfrm>
          <a:prstGeom prst="straightConnector1">
            <a:avLst/>
          </a:prstGeom>
          <a:noFill/>
          <a:ln cap="flat" cmpd="sng" w="9525">
            <a:solidFill>
              <a:srgbClr val="000000"/>
            </a:solidFill>
            <a:prstDash val="solid"/>
            <a:round/>
            <a:headEnd len="lg" w="lg" type="none"/>
            <a:tailEnd len="lg" w="lg" type="none"/>
          </a:ln>
        </p:spPr>
      </p:cxnSp>
      <p:sp>
        <p:nvSpPr>
          <p:cNvPr id="334" name="Shape 334"/>
          <p:cNvSpPr txBox="1"/>
          <p:nvPr/>
        </p:nvSpPr>
        <p:spPr>
          <a:xfrm>
            <a:off x="2519900" y="2310200"/>
            <a:ext cx="998699" cy="198600"/>
          </a:xfrm>
          <a:prstGeom prst="rect">
            <a:avLst/>
          </a:prstGeom>
          <a:noFill/>
          <a:ln>
            <a:noFill/>
          </a:ln>
        </p:spPr>
        <p:txBody>
          <a:bodyPr anchorCtr="0" anchor="t" bIns="91425" lIns="91425" rIns="91425" tIns="91425">
            <a:noAutofit/>
          </a:bodyPr>
          <a:lstStyle/>
          <a:p>
            <a:pPr lvl="0" rtl="0">
              <a:spcBef>
                <a:spcPts val="0"/>
              </a:spcBef>
              <a:buNone/>
            </a:pPr>
            <a:r>
              <a:rPr lang="it" sz="800"/>
              <a:t>Visualizzazione tabella libri</a:t>
            </a:r>
          </a:p>
        </p:txBody>
      </p:sp>
      <p:grpSp>
        <p:nvGrpSpPr>
          <p:cNvPr id="335" name="Shape 335"/>
          <p:cNvGrpSpPr/>
          <p:nvPr/>
        </p:nvGrpSpPr>
        <p:grpSpPr>
          <a:xfrm>
            <a:off x="4721451" y="2406440"/>
            <a:ext cx="1155043" cy="848229"/>
            <a:chOff x="1004625" y="2568750"/>
            <a:chExt cx="896424" cy="661799"/>
          </a:xfrm>
        </p:grpSpPr>
        <p:sp>
          <p:nvSpPr>
            <p:cNvPr id="336" name="Shape 336"/>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37" name="Shape 337"/>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cxnSp>
        <p:nvCxnSpPr>
          <p:cNvPr id="338" name="Shape 338"/>
          <p:cNvCxnSpPr>
            <a:stCxn id="326" idx="3"/>
            <a:endCxn id="336" idx="1"/>
          </p:cNvCxnSpPr>
          <p:nvPr/>
        </p:nvCxnSpPr>
        <p:spPr>
          <a:xfrm>
            <a:off x="3518606" y="2830555"/>
            <a:ext cx="1202700" cy="0"/>
          </a:xfrm>
          <a:prstGeom prst="straightConnector1">
            <a:avLst/>
          </a:prstGeom>
          <a:noFill/>
          <a:ln cap="flat" cmpd="sng" w="9525">
            <a:solidFill>
              <a:srgbClr val="000000"/>
            </a:solidFill>
            <a:prstDash val="solid"/>
            <a:round/>
            <a:headEnd len="lg" w="lg" type="none"/>
            <a:tailEnd len="lg" w="lg" type="stealth"/>
          </a:ln>
        </p:spPr>
      </p:cxnSp>
      <p:sp>
        <p:nvSpPr>
          <p:cNvPr id="339" name="Shape 339"/>
          <p:cNvSpPr txBox="1"/>
          <p:nvPr/>
        </p:nvSpPr>
        <p:spPr>
          <a:xfrm>
            <a:off x="4795750" y="2310200"/>
            <a:ext cx="998699" cy="198600"/>
          </a:xfrm>
          <a:prstGeom prst="rect">
            <a:avLst/>
          </a:prstGeom>
          <a:noFill/>
          <a:ln>
            <a:noFill/>
          </a:ln>
        </p:spPr>
        <p:txBody>
          <a:bodyPr anchorCtr="0" anchor="t" bIns="91425" lIns="91425" rIns="91425" tIns="91425">
            <a:noAutofit/>
          </a:bodyPr>
          <a:lstStyle/>
          <a:p>
            <a:pPr lvl="0" rtl="0">
              <a:spcBef>
                <a:spcPts val="0"/>
              </a:spcBef>
              <a:buNone/>
            </a:pPr>
            <a:r>
              <a:rPr lang="it" sz="800"/>
              <a:t>aggiungo il libro al patrimonio</a:t>
            </a:r>
          </a:p>
        </p:txBody>
      </p:sp>
      <p:sp>
        <p:nvSpPr>
          <p:cNvPr id="340" name="Shape 340"/>
          <p:cNvSpPr/>
          <p:nvPr/>
        </p:nvSpPr>
        <p:spPr>
          <a:xfrm>
            <a:off x="5151512" y="3510175"/>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41" name="Shape 341"/>
          <p:cNvSpPr/>
          <p:nvPr/>
        </p:nvSpPr>
        <p:spPr>
          <a:xfrm>
            <a:off x="5093650" y="3456175"/>
            <a:ext cx="402899" cy="402899"/>
          </a:xfrm>
          <a:prstGeom prst="ellipse">
            <a:avLst/>
          </a:prstGeom>
          <a:noFill/>
          <a:ln cap="flat" cmpd="sng" w="9525">
            <a:solidFill>
              <a:srgbClr val="00000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42" name="Shape 342"/>
          <p:cNvCxnSpPr>
            <a:stCxn id="336" idx="2"/>
            <a:endCxn id="341" idx="0"/>
          </p:cNvCxnSpPr>
          <p:nvPr/>
        </p:nvCxnSpPr>
        <p:spPr>
          <a:xfrm>
            <a:off x="5295091" y="3254669"/>
            <a:ext cx="0" cy="201599"/>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Specifica dei Casi d’Uso</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Specifica Caso d’Uso Utente</a:t>
            </a:r>
          </a:p>
          <a:p>
            <a:pPr lvl="0" rtl="0">
              <a:spcBef>
                <a:spcPts val="0"/>
              </a:spcBef>
              <a:buNone/>
            </a:pPr>
            <a:r>
              <a:rPr b="1" lang="it" sz="1000">
                <a:solidFill>
                  <a:schemeClr val="dk1"/>
                </a:solidFill>
                <a:latin typeface="Arial"/>
                <a:ea typeface="Arial"/>
                <a:cs typeface="Arial"/>
                <a:sym typeface="Arial"/>
              </a:rPr>
              <a:t>aggiungere un libro non presente nel database</a:t>
            </a:r>
          </a:p>
          <a:p>
            <a:pPr lvl="0" rtl="0">
              <a:spcBef>
                <a:spcPts val="0"/>
              </a:spcBef>
              <a:buNone/>
            </a:pPr>
            <a:r>
              <a:rPr lang="it" sz="1000">
                <a:solidFill>
                  <a:schemeClr val="dk1"/>
                </a:solidFill>
                <a:latin typeface="Arial"/>
                <a:ea typeface="Arial"/>
                <a:cs typeface="Arial"/>
                <a:sym typeface="Arial"/>
              </a:rPr>
              <a:t>L’ utente ha la possibilità di aggiungere manualmente le informazioni relative al libro non contenuto nel database: nome, autore, immagine.</a:t>
            </a:r>
          </a:p>
          <a:p>
            <a:pPr lvl="0" rtl="0">
              <a:spcBef>
                <a:spcPts val="0"/>
              </a:spcBef>
              <a:buNone/>
            </a:pPr>
            <a:r>
              <a:rPr lang="it" sz="1000">
                <a:solidFill>
                  <a:schemeClr val="dk1"/>
                </a:solidFill>
                <a:latin typeface="Arial"/>
                <a:ea typeface="Arial"/>
                <a:cs typeface="Arial"/>
                <a:sym typeface="Arial"/>
              </a:rPr>
              <a:t>Viene creata dunque una relazione tra l’ utente e il libro aggiunto.</a:t>
            </a:r>
          </a:p>
          <a:p>
            <a:pPr lvl="0" rtl="0">
              <a:spcBef>
                <a:spcPts val="0"/>
              </a:spcBef>
              <a:buNone/>
            </a:pPr>
            <a:r>
              <a:t/>
            </a:r>
            <a:endParaRPr sz="1000">
              <a:solidFill>
                <a:schemeClr val="dk1"/>
              </a:solidFill>
              <a:latin typeface="Arial"/>
              <a:ea typeface="Arial"/>
              <a:cs typeface="Arial"/>
              <a:sym typeface="Arial"/>
            </a:endParaRPr>
          </a:p>
          <a:p>
            <a:pPr lvl="0" rtl="0">
              <a:lnSpc>
                <a:spcPct val="115000"/>
              </a:lnSpc>
              <a:spcBef>
                <a:spcPts val="1200"/>
              </a:spcBef>
              <a:spcAft>
                <a:spcPts val="200"/>
              </a:spcAft>
              <a:buNone/>
            </a:pPr>
            <a:r>
              <a:rPr b="1" lang="it" sz="1000">
                <a:solidFill>
                  <a:srgbClr val="000000"/>
                </a:solidFill>
                <a:latin typeface="Arial"/>
                <a:ea typeface="Arial"/>
                <a:cs typeface="Arial"/>
                <a:sym typeface="Arial"/>
              </a:rPr>
              <a:t>Flusso</a:t>
            </a:r>
          </a:p>
          <a:p>
            <a:pPr lvl="0"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lvl="0" rtl="0">
              <a:lnSpc>
                <a:spcPct val="115000"/>
              </a:lnSpc>
              <a:spcBef>
                <a:spcPts val="1200"/>
              </a:spcBef>
              <a:spcAft>
                <a:spcPts val="200"/>
              </a:spcAft>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rPr lang="it" sz="1100">
                <a:solidFill>
                  <a:srgbClr val="000000"/>
                </a:solidFill>
                <a:latin typeface="Arial"/>
                <a:ea typeface="Arial"/>
                <a:cs typeface="Arial"/>
                <a:sym typeface="Arial"/>
              </a:rPr>
              <a:t>	</a:t>
            </a:r>
          </a:p>
          <a:p>
            <a:pPr lvl="0" rtl="0">
              <a:spcBef>
                <a:spcPts val="0"/>
              </a:spcBef>
              <a:buNone/>
            </a:pPr>
            <a:r>
              <a:t/>
            </a:r>
            <a:endParaRPr sz="800">
              <a:solidFill>
                <a:srgbClr val="000000"/>
              </a:solidFill>
              <a:latin typeface="Arial"/>
              <a:ea typeface="Arial"/>
              <a:cs typeface="Arial"/>
              <a:sym typeface="Arial"/>
            </a:endParaRPr>
          </a:p>
          <a:p>
            <a:pPr lvl="0" rtl="0">
              <a:spcBef>
                <a:spcPts val="0"/>
              </a:spcBef>
              <a:buNone/>
            </a:pPr>
            <a:r>
              <a:t/>
            </a:r>
            <a:endParaRPr sz="800">
              <a:solidFill>
                <a:srgbClr val="000000"/>
              </a:solidFill>
              <a:latin typeface="Arial"/>
              <a:ea typeface="Arial"/>
              <a:cs typeface="Arial"/>
              <a:sym typeface="Arial"/>
            </a:endParaRPr>
          </a:p>
          <a:p>
            <a:pPr lvl="0" rtl="0">
              <a:spcBef>
                <a:spcPts val="0"/>
              </a:spcBef>
              <a:buNone/>
            </a:pPr>
            <a:r>
              <a:rPr b="1" lang="it" sz="1000">
                <a:solidFill>
                  <a:srgbClr val="000000"/>
                </a:solidFill>
                <a:latin typeface="Arial"/>
                <a:ea typeface="Arial"/>
                <a:cs typeface="Arial"/>
                <a:sym typeface="Arial"/>
              </a:rPr>
              <a:t>Pre-condizioni</a:t>
            </a:r>
          </a:p>
          <a:p>
            <a:pPr lvl="0" rtl="0">
              <a:spcBef>
                <a:spcPts val="0"/>
              </a:spcBef>
              <a:buNone/>
            </a:pPr>
            <a:r>
              <a:rPr lang="it" sz="1000">
                <a:solidFill>
                  <a:srgbClr val="000000"/>
                </a:solidFill>
                <a:latin typeface="Arial"/>
                <a:ea typeface="Arial"/>
                <a:cs typeface="Arial"/>
                <a:sym typeface="Arial"/>
              </a:rPr>
              <a:t>Nessuna</a:t>
            </a:r>
          </a:p>
          <a:p>
            <a:pPr lvl="0" rtl="0">
              <a:spcBef>
                <a:spcPts val="0"/>
              </a:spcBef>
              <a:buNone/>
            </a:pPr>
            <a:r>
              <a:rPr b="1" lang="it" sz="1000">
                <a:solidFill>
                  <a:srgbClr val="000000"/>
                </a:solidFill>
                <a:latin typeface="Arial"/>
                <a:ea typeface="Arial"/>
                <a:cs typeface="Arial"/>
                <a:sym typeface="Arial"/>
              </a:rPr>
              <a:t>Post-condizioni</a:t>
            </a:r>
          </a:p>
          <a:p>
            <a:pPr lvl="0" rtl="0">
              <a:spcBef>
                <a:spcPts val="0"/>
              </a:spcBef>
              <a:buNone/>
            </a:pPr>
            <a:r>
              <a:rPr lang="it" sz="1000">
                <a:solidFill>
                  <a:srgbClr val="000000"/>
                </a:solidFill>
                <a:latin typeface="Arial"/>
                <a:ea typeface="Arial"/>
                <a:cs typeface="Arial"/>
                <a:sym typeface="Arial"/>
              </a:rPr>
              <a:t>crea relazione tra l’ utente e il libro aggiunto</a:t>
            </a:r>
          </a:p>
          <a:p>
            <a:pPr lvl="0" rtl="0">
              <a:spcBef>
                <a:spcPts val="0"/>
              </a:spcBef>
              <a:buNone/>
            </a:pPr>
            <a:r>
              <a:rPr lang="it" sz="1000">
                <a:solidFill>
                  <a:srgbClr val="000000"/>
                </a:solidFill>
                <a:latin typeface="Arial"/>
                <a:ea typeface="Arial"/>
                <a:cs typeface="Arial"/>
                <a:sym typeface="Arial"/>
              </a:rPr>
              <a:t>aggiunge un record nella tabella dei libri per il suddetto libro, ponendo lo stato “attivo”.   </a:t>
            </a:r>
          </a:p>
          <a:p>
            <a:pPr lvl="0" rtl="0">
              <a:spcBef>
                <a:spcPts val="0"/>
              </a:spcBef>
              <a:buNone/>
            </a:pPr>
            <a:r>
              <a:t/>
            </a:r>
            <a:endParaRPr sz="1000">
              <a:solidFill>
                <a:srgbClr val="000000"/>
              </a:solidFill>
              <a:latin typeface="Arial"/>
              <a:ea typeface="Arial"/>
              <a:cs typeface="Arial"/>
              <a:sym typeface="Arial"/>
            </a:endParaRPr>
          </a:p>
        </p:txBody>
      </p:sp>
      <p:grpSp>
        <p:nvGrpSpPr>
          <p:cNvPr id="348" name="Shape 348"/>
          <p:cNvGrpSpPr/>
          <p:nvPr/>
        </p:nvGrpSpPr>
        <p:grpSpPr>
          <a:xfrm>
            <a:off x="2371326" y="2406440"/>
            <a:ext cx="1155043" cy="848229"/>
            <a:chOff x="1004625" y="2568750"/>
            <a:chExt cx="896424" cy="661799"/>
          </a:xfrm>
        </p:grpSpPr>
        <p:sp>
          <p:nvSpPr>
            <p:cNvPr id="349" name="Shape 349"/>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50" name="Shape 350"/>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sp>
        <p:nvSpPr>
          <p:cNvPr id="351" name="Shape 351"/>
          <p:cNvSpPr/>
          <p:nvPr/>
        </p:nvSpPr>
        <p:spPr>
          <a:xfrm>
            <a:off x="2801387" y="1931000"/>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52" name="Shape 352"/>
          <p:cNvCxnSpPr>
            <a:stCxn id="351" idx="4"/>
            <a:endCxn id="349" idx="0"/>
          </p:cNvCxnSpPr>
          <p:nvPr/>
        </p:nvCxnSpPr>
        <p:spPr>
          <a:xfrm flipH="1">
            <a:off x="2944937" y="2225900"/>
            <a:ext cx="3900" cy="180600"/>
          </a:xfrm>
          <a:prstGeom prst="straightConnector1">
            <a:avLst/>
          </a:prstGeom>
          <a:noFill/>
          <a:ln cap="flat" cmpd="sng" w="19050">
            <a:solidFill>
              <a:schemeClr val="dk2"/>
            </a:solidFill>
            <a:prstDash val="solid"/>
            <a:round/>
            <a:headEnd len="lg" w="lg" type="none"/>
            <a:tailEnd len="lg" w="lg" type="triangle"/>
          </a:ln>
        </p:spPr>
      </p:cxnSp>
      <p:sp>
        <p:nvSpPr>
          <p:cNvPr id="353" name="Shape 353"/>
          <p:cNvSpPr txBox="1"/>
          <p:nvPr/>
        </p:nvSpPr>
        <p:spPr>
          <a:xfrm>
            <a:off x="3686650" y="3236737"/>
            <a:ext cx="998699" cy="198600"/>
          </a:xfrm>
          <a:prstGeom prst="rect">
            <a:avLst/>
          </a:prstGeom>
          <a:noFill/>
          <a:ln>
            <a:noFill/>
          </a:ln>
        </p:spPr>
        <p:txBody>
          <a:bodyPr anchorCtr="0" anchor="t" bIns="91425" lIns="91425" rIns="91425" tIns="91425">
            <a:noAutofit/>
          </a:bodyPr>
          <a:lstStyle/>
          <a:p>
            <a:pPr lvl="0" rtl="0">
              <a:spcBef>
                <a:spcPts val="0"/>
              </a:spcBef>
              <a:buNone/>
            </a:pPr>
            <a:r>
              <a:rPr lang="it" sz="800"/>
              <a:t>form corretto?</a:t>
            </a:r>
          </a:p>
        </p:txBody>
      </p:sp>
      <p:cxnSp>
        <p:nvCxnSpPr>
          <p:cNvPr id="354" name="Shape 354"/>
          <p:cNvCxnSpPr/>
          <p:nvPr/>
        </p:nvCxnSpPr>
        <p:spPr>
          <a:xfrm>
            <a:off x="3531175" y="3068262"/>
            <a:ext cx="216600" cy="0"/>
          </a:xfrm>
          <a:prstGeom prst="straightConnector1">
            <a:avLst/>
          </a:prstGeom>
          <a:noFill/>
          <a:ln cap="flat" cmpd="sng" w="9525">
            <a:solidFill>
              <a:srgbClr val="000000"/>
            </a:solidFill>
            <a:prstDash val="solid"/>
            <a:round/>
            <a:headEnd len="lg" w="lg" type="none"/>
            <a:tailEnd len="lg" w="lg" type="none"/>
          </a:ln>
        </p:spPr>
      </p:cxnSp>
      <p:cxnSp>
        <p:nvCxnSpPr>
          <p:cNvPr id="355" name="Shape 355"/>
          <p:cNvCxnSpPr/>
          <p:nvPr/>
        </p:nvCxnSpPr>
        <p:spPr>
          <a:xfrm rot="10800000">
            <a:off x="3182225" y="3236737"/>
            <a:ext cx="553499" cy="240600"/>
          </a:xfrm>
          <a:prstGeom prst="bentConnector3">
            <a:avLst>
              <a:gd fmla="val 99995" name="adj1"/>
            </a:avLst>
          </a:prstGeom>
          <a:noFill/>
          <a:ln cap="flat" cmpd="sng" w="9525">
            <a:solidFill>
              <a:srgbClr val="000000"/>
            </a:solidFill>
            <a:prstDash val="solid"/>
            <a:round/>
            <a:headEnd len="lg" w="lg" type="none"/>
            <a:tailEnd len="lg" w="lg" type="stealth"/>
          </a:ln>
        </p:spPr>
      </p:cxnSp>
      <p:cxnSp>
        <p:nvCxnSpPr>
          <p:cNvPr id="356" name="Shape 356"/>
          <p:cNvCxnSpPr/>
          <p:nvPr/>
        </p:nvCxnSpPr>
        <p:spPr>
          <a:xfrm>
            <a:off x="3735725" y="3068275"/>
            <a:ext cx="0" cy="402899"/>
          </a:xfrm>
          <a:prstGeom prst="straightConnector1">
            <a:avLst/>
          </a:prstGeom>
          <a:noFill/>
          <a:ln cap="flat" cmpd="sng" w="9525">
            <a:solidFill>
              <a:srgbClr val="000000"/>
            </a:solidFill>
            <a:prstDash val="solid"/>
            <a:round/>
            <a:headEnd len="lg" w="lg" type="none"/>
            <a:tailEnd len="lg" w="lg" type="none"/>
          </a:ln>
        </p:spPr>
      </p:cxnSp>
      <p:sp>
        <p:nvSpPr>
          <p:cNvPr id="357" name="Shape 357"/>
          <p:cNvSpPr txBox="1"/>
          <p:nvPr/>
        </p:nvSpPr>
        <p:spPr>
          <a:xfrm>
            <a:off x="2363550" y="2310200"/>
            <a:ext cx="1154999" cy="198600"/>
          </a:xfrm>
          <a:prstGeom prst="rect">
            <a:avLst/>
          </a:prstGeom>
          <a:noFill/>
          <a:ln>
            <a:noFill/>
          </a:ln>
        </p:spPr>
        <p:txBody>
          <a:bodyPr anchorCtr="0" anchor="t" bIns="91425" lIns="91425" rIns="91425" tIns="91425">
            <a:noAutofit/>
          </a:bodyPr>
          <a:lstStyle/>
          <a:p>
            <a:pPr lvl="0" rtl="0">
              <a:spcBef>
                <a:spcPts val="0"/>
              </a:spcBef>
              <a:buNone/>
            </a:pPr>
            <a:r>
              <a:rPr lang="it" sz="800"/>
              <a:t>completamento form di attributi libro</a:t>
            </a:r>
          </a:p>
        </p:txBody>
      </p:sp>
      <p:grpSp>
        <p:nvGrpSpPr>
          <p:cNvPr id="358" name="Shape 358"/>
          <p:cNvGrpSpPr/>
          <p:nvPr/>
        </p:nvGrpSpPr>
        <p:grpSpPr>
          <a:xfrm>
            <a:off x="4721451" y="2406440"/>
            <a:ext cx="1155043" cy="848229"/>
            <a:chOff x="1004625" y="2568750"/>
            <a:chExt cx="896424" cy="661799"/>
          </a:xfrm>
        </p:grpSpPr>
        <p:sp>
          <p:nvSpPr>
            <p:cNvPr id="359" name="Shape 359"/>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60" name="Shape 360"/>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cxnSp>
        <p:nvCxnSpPr>
          <p:cNvPr id="361" name="Shape 361"/>
          <p:cNvCxnSpPr>
            <a:stCxn id="349" idx="3"/>
            <a:endCxn id="359" idx="1"/>
          </p:cNvCxnSpPr>
          <p:nvPr/>
        </p:nvCxnSpPr>
        <p:spPr>
          <a:xfrm>
            <a:off x="3518606" y="2830555"/>
            <a:ext cx="1202700" cy="0"/>
          </a:xfrm>
          <a:prstGeom prst="straightConnector1">
            <a:avLst/>
          </a:prstGeom>
          <a:noFill/>
          <a:ln cap="flat" cmpd="sng" w="9525">
            <a:solidFill>
              <a:srgbClr val="000000"/>
            </a:solidFill>
            <a:prstDash val="solid"/>
            <a:round/>
            <a:headEnd len="lg" w="lg" type="none"/>
            <a:tailEnd len="lg" w="lg" type="stealth"/>
          </a:ln>
        </p:spPr>
      </p:cxnSp>
      <p:sp>
        <p:nvSpPr>
          <p:cNvPr id="362" name="Shape 362"/>
          <p:cNvSpPr txBox="1"/>
          <p:nvPr/>
        </p:nvSpPr>
        <p:spPr>
          <a:xfrm>
            <a:off x="4795750" y="2310200"/>
            <a:ext cx="998699" cy="198600"/>
          </a:xfrm>
          <a:prstGeom prst="rect">
            <a:avLst/>
          </a:prstGeom>
          <a:noFill/>
          <a:ln>
            <a:noFill/>
          </a:ln>
        </p:spPr>
        <p:txBody>
          <a:bodyPr anchorCtr="0" anchor="t" bIns="91425" lIns="91425" rIns="91425" tIns="91425">
            <a:noAutofit/>
          </a:bodyPr>
          <a:lstStyle/>
          <a:p>
            <a:pPr lvl="0" rtl="0">
              <a:spcBef>
                <a:spcPts val="0"/>
              </a:spcBef>
              <a:buNone/>
            </a:pPr>
            <a:r>
              <a:rPr lang="it" sz="800"/>
              <a:t>aggiungo il libro al patrimonio</a:t>
            </a:r>
          </a:p>
        </p:txBody>
      </p:sp>
      <p:sp>
        <p:nvSpPr>
          <p:cNvPr id="363" name="Shape 363"/>
          <p:cNvSpPr/>
          <p:nvPr/>
        </p:nvSpPr>
        <p:spPr>
          <a:xfrm>
            <a:off x="5151512" y="3510175"/>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64" name="Shape 364"/>
          <p:cNvSpPr/>
          <p:nvPr/>
        </p:nvSpPr>
        <p:spPr>
          <a:xfrm>
            <a:off x="5093650" y="3456175"/>
            <a:ext cx="402899" cy="402899"/>
          </a:xfrm>
          <a:prstGeom prst="ellipse">
            <a:avLst/>
          </a:prstGeom>
          <a:noFill/>
          <a:ln cap="flat" cmpd="sng" w="9525">
            <a:solidFill>
              <a:srgbClr val="00000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65" name="Shape 365"/>
          <p:cNvCxnSpPr>
            <a:stCxn id="359" idx="2"/>
            <a:endCxn id="364" idx="0"/>
          </p:cNvCxnSpPr>
          <p:nvPr/>
        </p:nvCxnSpPr>
        <p:spPr>
          <a:xfrm>
            <a:off x="5295091" y="3254669"/>
            <a:ext cx="0" cy="201599"/>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Specifica dei Casi d’Uso</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Specifica Caso d’Uso Utente</a:t>
            </a:r>
          </a:p>
          <a:p>
            <a:pPr lvl="0" rtl="0">
              <a:spcBef>
                <a:spcPts val="0"/>
              </a:spcBef>
              <a:buNone/>
            </a:pPr>
            <a:r>
              <a:rPr b="1" lang="it" sz="1000">
                <a:solidFill>
                  <a:schemeClr val="dk1"/>
                </a:solidFill>
                <a:latin typeface="Arial"/>
                <a:ea typeface="Arial"/>
                <a:cs typeface="Arial"/>
                <a:sym typeface="Arial"/>
              </a:rPr>
              <a:t>eliminare un libro dal proprio patrimonio</a:t>
            </a:r>
          </a:p>
          <a:p>
            <a:pPr lvl="0" rtl="0">
              <a:spcBef>
                <a:spcPts val="0"/>
              </a:spcBef>
              <a:buNone/>
            </a:pPr>
            <a:r>
              <a:rPr lang="it" sz="1000">
                <a:solidFill>
                  <a:schemeClr val="dk1"/>
                </a:solidFill>
                <a:latin typeface="Arial"/>
                <a:ea typeface="Arial"/>
                <a:cs typeface="Arial"/>
                <a:sym typeface="Arial"/>
              </a:rPr>
              <a:t>L’ utente ha la possibilità di eliminare un libro dal proprio patrimonio</a:t>
            </a:r>
          </a:p>
          <a:p>
            <a:pPr lvl="0" rtl="0">
              <a:lnSpc>
                <a:spcPct val="115000"/>
              </a:lnSpc>
              <a:spcBef>
                <a:spcPts val="1200"/>
              </a:spcBef>
              <a:spcAft>
                <a:spcPts val="200"/>
              </a:spcAft>
              <a:buNone/>
            </a:pPr>
            <a:r>
              <a:rPr b="1" lang="it" sz="1000">
                <a:solidFill>
                  <a:srgbClr val="000000"/>
                </a:solidFill>
                <a:latin typeface="Arial"/>
                <a:ea typeface="Arial"/>
                <a:cs typeface="Arial"/>
                <a:sym typeface="Arial"/>
              </a:rPr>
              <a:t>Flusso</a:t>
            </a:r>
          </a:p>
          <a:p>
            <a:pPr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lvl="0"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lvl="0" rtl="0">
              <a:lnSpc>
                <a:spcPct val="115000"/>
              </a:lnSpc>
              <a:spcBef>
                <a:spcPts val="1200"/>
              </a:spcBef>
              <a:spcAft>
                <a:spcPts val="200"/>
              </a:spcAft>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rPr lang="it" sz="1100">
                <a:solidFill>
                  <a:srgbClr val="000000"/>
                </a:solidFill>
                <a:latin typeface="Arial"/>
                <a:ea typeface="Arial"/>
                <a:cs typeface="Arial"/>
                <a:sym typeface="Arial"/>
              </a:rPr>
              <a:t>	</a:t>
            </a:r>
          </a:p>
          <a:p>
            <a:pPr lvl="0" rtl="0">
              <a:spcBef>
                <a:spcPts val="0"/>
              </a:spcBef>
              <a:buNone/>
            </a:pPr>
            <a:r>
              <a:t/>
            </a:r>
            <a:endParaRPr sz="800">
              <a:solidFill>
                <a:srgbClr val="000000"/>
              </a:solidFill>
              <a:latin typeface="Arial"/>
              <a:ea typeface="Arial"/>
              <a:cs typeface="Arial"/>
              <a:sym typeface="Arial"/>
            </a:endParaRPr>
          </a:p>
          <a:p>
            <a:pPr lvl="0" rtl="0">
              <a:spcBef>
                <a:spcPts val="0"/>
              </a:spcBef>
              <a:buNone/>
            </a:pPr>
            <a:r>
              <a:t/>
            </a:r>
            <a:endParaRPr sz="800">
              <a:solidFill>
                <a:srgbClr val="000000"/>
              </a:solidFill>
              <a:latin typeface="Arial"/>
              <a:ea typeface="Arial"/>
              <a:cs typeface="Arial"/>
              <a:sym typeface="Arial"/>
            </a:endParaRPr>
          </a:p>
          <a:p>
            <a:pPr lvl="0" rtl="0">
              <a:spcBef>
                <a:spcPts val="0"/>
              </a:spcBef>
              <a:buNone/>
            </a:pPr>
            <a:r>
              <a:rPr b="1" lang="it" sz="1000">
                <a:solidFill>
                  <a:srgbClr val="000000"/>
                </a:solidFill>
                <a:latin typeface="Arial"/>
                <a:ea typeface="Arial"/>
                <a:cs typeface="Arial"/>
                <a:sym typeface="Arial"/>
              </a:rPr>
              <a:t>Pre-condizioni</a:t>
            </a:r>
          </a:p>
          <a:p>
            <a:pPr lvl="0" rtl="0">
              <a:spcBef>
                <a:spcPts val="0"/>
              </a:spcBef>
              <a:buNone/>
            </a:pPr>
            <a:r>
              <a:rPr lang="it" sz="1000">
                <a:solidFill>
                  <a:srgbClr val="000000"/>
                </a:solidFill>
                <a:latin typeface="Arial"/>
                <a:ea typeface="Arial"/>
                <a:cs typeface="Arial"/>
                <a:sym typeface="Arial"/>
              </a:rPr>
              <a:t>Il libro deve essere presente nel patrimonio librario dell’utente</a:t>
            </a:r>
          </a:p>
          <a:p>
            <a:pPr lvl="0" rtl="0">
              <a:spcBef>
                <a:spcPts val="0"/>
              </a:spcBef>
              <a:buNone/>
            </a:pPr>
            <a:r>
              <a:rPr b="1" lang="it" sz="1000">
                <a:solidFill>
                  <a:srgbClr val="000000"/>
                </a:solidFill>
                <a:latin typeface="Arial"/>
                <a:ea typeface="Arial"/>
                <a:cs typeface="Arial"/>
                <a:sym typeface="Arial"/>
              </a:rPr>
              <a:t>Post-condizioni</a:t>
            </a:r>
          </a:p>
          <a:p>
            <a:pPr lvl="0" rtl="0">
              <a:spcBef>
                <a:spcPts val="0"/>
              </a:spcBef>
              <a:buNone/>
            </a:pPr>
            <a:r>
              <a:rPr lang="it" sz="1000">
                <a:solidFill>
                  <a:srgbClr val="000000"/>
                </a:solidFill>
                <a:latin typeface="Arial"/>
                <a:ea typeface="Arial"/>
                <a:cs typeface="Arial"/>
                <a:sym typeface="Arial"/>
              </a:rPr>
              <a:t>viene eliminata la relazione tra l’ utente e il libro aggiunto</a:t>
            </a:r>
          </a:p>
          <a:p>
            <a:pPr lvl="0" rtl="0">
              <a:spcBef>
                <a:spcPts val="0"/>
              </a:spcBef>
              <a:buNone/>
            </a:pPr>
            <a:r>
              <a:t/>
            </a:r>
            <a:endParaRPr sz="1000">
              <a:solidFill>
                <a:srgbClr val="000000"/>
              </a:solidFill>
              <a:latin typeface="Arial"/>
              <a:ea typeface="Arial"/>
              <a:cs typeface="Arial"/>
              <a:sym typeface="Arial"/>
            </a:endParaRPr>
          </a:p>
          <a:p>
            <a:pPr lvl="0" rtl="0">
              <a:spcBef>
                <a:spcPts val="0"/>
              </a:spcBef>
              <a:buNone/>
            </a:pPr>
            <a:r>
              <a:t/>
            </a:r>
            <a:endParaRPr sz="1000">
              <a:solidFill>
                <a:srgbClr val="000000"/>
              </a:solidFill>
              <a:latin typeface="Arial"/>
              <a:ea typeface="Arial"/>
              <a:cs typeface="Arial"/>
              <a:sym typeface="Arial"/>
            </a:endParaRPr>
          </a:p>
        </p:txBody>
      </p:sp>
      <p:grpSp>
        <p:nvGrpSpPr>
          <p:cNvPr id="371" name="Shape 371"/>
          <p:cNvGrpSpPr/>
          <p:nvPr/>
        </p:nvGrpSpPr>
        <p:grpSpPr>
          <a:xfrm>
            <a:off x="2371326" y="2406440"/>
            <a:ext cx="1155043" cy="848229"/>
            <a:chOff x="1004625" y="2568750"/>
            <a:chExt cx="896424" cy="661799"/>
          </a:xfrm>
        </p:grpSpPr>
        <p:sp>
          <p:nvSpPr>
            <p:cNvPr id="372" name="Shape 372"/>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73" name="Shape 373"/>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sp>
        <p:nvSpPr>
          <p:cNvPr id="374" name="Shape 374"/>
          <p:cNvSpPr/>
          <p:nvPr/>
        </p:nvSpPr>
        <p:spPr>
          <a:xfrm>
            <a:off x="2801387" y="1931000"/>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75" name="Shape 375"/>
          <p:cNvCxnSpPr>
            <a:stCxn id="374" idx="4"/>
            <a:endCxn id="372" idx="0"/>
          </p:cNvCxnSpPr>
          <p:nvPr/>
        </p:nvCxnSpPr>
        <p:spPr>
          <a:xfrm flipH="1">
            <a:off x="2944937" y="2225900"/>
            <a:ext cx="3900" cy="180600"/>
          </a:xfrm>
          <a:prstGeom prst="straightConnector1">
            <a:avLst/>
          </a:prstGeom>
          <a:noFill/>
          <a:ln cap="flat" cmpd="sng" w="19050">
            <a:solidFill>
              <a:schemeClr val="dk2"/>
            </a:solidFill>
            <a:prstDash val="solid"/>
            <a:round/>
            <a:headEnd len="lg" w="lg" type="none"/>
            <a:tailEnd len="lg" w="lg" type="triangle"/>
          </a:ln>
        </p:spPr>
      </p:cxnSp>
      <p:sp>
        <p:nvSpPr>
          <p:cNvPr id="376" name="Shape 376"/>
          <p:cNvSpPr txBox="1"/>
          <p:nvPr/>
        </p:nvSpPr>
        <p:spPr>
          <a:xfrm>
            <a:off x="3686650" y="3236737"/>
            <a:ext cx="998699" cy="198600"/>
          </a:xfrm>
          <a:prstGeom prst="rect">
            <a:avLst/>
          </a:prstGeom>
          <a:noFill/>
          <a:ln>
            <a:noFill/>
          </a:ln>
        </p:spPr>
        <p:txBody>
          <a:bodyPr anchorCtr="0" anchor="t" bIns="91425" lIns="91425" rIns="91425" tIns="91425">
            <a:noAutofit/>
          </a:bodyPr>
          <a:lstStyle/>
          <a:p>
            <a:pPr rtl="0">
              <a:spcBef>
                <a:spcPts val="0"/>
              </a:spcBef>
              <a:buNone/>
            </a:pPr>
            <a:r>
              <a:rPr lang="it" sz="800"/>
              <a:t>click su icona di </a:t>
            </a:r>
          </a:p>
          <a:p>
            <a:pPr lvl="0" rtl="0">
              <a:spcBef>
                <a:spcPts val="0"/>
              </a:spcBef>
              <a:buNone/>
            </a:pPr>
            <a:r>
              <a:rPr lang="it" sz="800"/>
              <a:t>cancellazione</a:t>
            </a:r>
          </a:p>
        </p:txBody>
      </p:sp>
      <p:cxnSp>
        <p:nvCxnSpPr>
          <p:cNvPr id="377" name="Shape 377"/>
          <p:cNvCxnSpPr/>
          <p:nvPr/>
        </p:nvCxnSpPr>
        <p:spPr>
          <a:xfrm>
            <a:off x="3531175" y="3068262"/>
            <a:ext cx="216600" cy="0"/>
          </a:xfrm>
          <a:prstGeom prst="straightConnector1">
            <a:avLst/>
          </a:prstGeom>
          <a:noFill/>
          <a:ln cap="flat" cmpd="sng" w="9525">
            <a:solidFill>
              <a:srgbClr val="000000"/>
            </a:solidFill>
            <a:prstDash val="solid"/>
            <a:round/>
            <a:headEnd len="lg" w="lg" type="none"/>
            <a:tailEnd len="lg" w="lg" type="none"/>
          </a:ln>
        </p:spPr>
      </p:cxnSp>
      <p:cxnSp>
        <p:nvCxnSpPr>
          <p:cNvPr id="378" name="Shape 378"/>
          <p:cNvCxnSpPr/>
          <p:nvPr/>
        </p:nvCxnSpPr>
        <p:spPr>
          <a:xfrm rot="10800000">
            <a:off x="3182225" y="3236737"/>
            <a:ext cx="553499" cy="240600"/>
          </a:xfrm>
          <a:prstGeom prst="bentConnector3">
            <a:avLst>
              <a:gd fmla="val 99995" name="adj1"/>
            </a:avLst>
          </a:prstGeom>
          <a:noFill/>
          <a:ln cap="flat" cmpd="sng" w="9525">
            <a:solidFill>
              <a:srgbClr val="000000"/>
            </a:solidFill>
            <a:prstDash val="solid"/>
            <a:round/>
            <a:headEnd len="lg" w="lg" type="none"/>
            <a:tailEnd len="lg" w="lg" type="stealth"/>
          </a:ln>
        </p:spPr>
      </p:cxnSp>
      <p:cxnSp>
        <p:nvCxnSpPr>
          <p:cNvPr id="379" name="Shape 379"/>
          <p:cNvCxnSpPr/>
          <p:nvPr/>
        </p:nvCxnSpPr>
        <p:spPr>
          <a:xfrm>
            <a:off x="3735725" y="3068275"/>
            <a:ext cx="0" cy="402899"/>
          </a:xfrm>
          <a:prstGeom prst="straightConnector1">
            <a:avLst/>
          </a:prstGeom>
          <a:noFill/>
          <a:ln cap="flat" cmpd="sng" w="9525">
            <a:solidFill>
              <a:srgbClr val="000000"/>
            </a:solidFill>
            <a:prstDash val="solid"/>
            <a:round/>
            <a:headEnd len="lg" w="lg" type="none"/>
            <a:tailEnd len="lg" w="lg" type="none"/>
          </a:ln>
        </p:spPr>
      </p:cxnSp>
      <p:sp>
        <p:nvSpPr>
          <p:cNvPr id="380" name="Shape 380"/>
          <p:cNvSpPr txBox="1"/>
          <p:nvPr/>
        </p:nvSpPr>
        <p:spPr>
          <a:xfrm>
            <a:off x="2363550" y="2310200"/>
            <a:ext cx="1154999" cy="198600"/>
          </a:xfrm>
          <a:prstGeom prst="rect">
            <a:avLst/>
          </a:prstGeom>
          <a:noFill/>
          <a:ln>
            <a:noFill/>
          </a:ln>
        </p:spPr>
        <p:txBody>
          <a:bodyPr anchorCtr="0" anchor="t" bIns="91425" lIns="91425" rIns="91425" tIns="91425">
            <a:noAutofit/>
          </a:bodyPr>
          <a:lstStyle/>
          <a:p>
            <a:pPr lvl="0" rtl="0">
              <a:spcBef>
                <a:spcPts val="0"/>
              </a:spcBef>
              <a:buNone/>
            </a:pPr>
            <a:r>
              <a:rPr lang="it" sz="800"/>
              <a:t>ricerca del libro da tabella</a:t>
            </a:r>
          </a:p>
        </p:txBody>
      </p:sp>
      <p:grpSp>
        <p:nvGrpSpPr>
          <p:cNvPr id="381" name="Shape 381"/>
          <p:cNvGrpSpPr/>
          <p:nvPr/>
        </p:nvGrpSpPr>
        <p:grpSpPr>
          <a:xfrm>
            <a:off x="4721451" y="2406440"/>
            <a:ext cx="1155043" cy="848229"/>
            <a:chOff x="1004625" y="2568750"/>
            <a:chExt cx="896424" cy="661799"/>
          </a:xfrm>
        </p:grpSpPr>
        <p:sp>
          <p:nvSpPr>
            <p:cNvPr id="382" name="Shape 382"/>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83" name="Shape 383"/>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cxnSp>
        <p:nvCxnSpPr>
          <p:cNvPr id="384" name="Shape 384"/>
          <p:cNvCxnSpPr>
            <a:stCxn id="372" idx="3"/>
            <a:endCxn id="382" idx="1"/>
          </p:cNvCxnSpPr>
          <p:nvPr/>
        </p:nvCxnSpPr>
        <p:spPr>
          <a:xfrm>
            <a:off x="3518606" y="2830555"/>
            <a:ext cx="1202700" cy="0"/>
          </a:xfrm>
          <a:prstGeom prst="straightConnector1">
            <a:avLst/>
          </a:prstGeom>
          <a:noFill/>
          <a:ln cap="flat" cmpd="sng" w="9525">
            <a:solidFill>
              <a:srgbClr val="000000"/>
            </a:solidFill>
            <a:prstDash val="solid"/>
            <a:round/>
            <a:headEnd len="lg" w="lg" type="none"/>
            <a:tailEnd len="lg" w="lg" type="stealth"/>
          </a:ln>
        </p:spPr>
      </p:cxnSp>
      <p:sp>
        <p:nvSpPr>
          <p:cNvPr id="385" name="Shape 385"/>
          <p:cNvSpPr txBox="1"/>
          <p:nvPr/>
        </p:nvSpPr>
        <p:spPr>
          <a:xfrm>
            <a:off x="4795750" y="2310200"/>
            <a:ext cx="998699" cy="198600"/>
          </a:xfrm>
          <a:prstGeom prst="rect">
            <a:avLst/>
          </a:prstGeom>
          <a:noFill/>
          <a:ln>
            <a:noFill/>
          </a:ln>
        </p:spPr>
        <p:txBody>
          <a:bodyPr anchorCtr="0" anchor="t" bIns="91425" lIns="91425" rIns="91425" tIns="91425">
            <a:noAutofit/>
          </a:bodyPr>
          <a:lstStyle/>
          <a:p>
            <a:pPr rtl="0">
              <a:spcBef>
                <a:spcPts val="0"/>
              </a:spcBef>
              <a:buNone/>
            </a:pPr>
            <a:r>
              <a:rPr lang="it" sz="800"/>
              <a:t>eliminazione libro</a:t>
            </a:r>
          </a:p>
          <a:p>
            <a:pPr lvl="0" rtl="0">
              <a:spcBef>
                <a:spcPts val="0"/>
              </a:spcBef>
              <a:buNone/>
            </a:pPr>
            <a:r>
              <a:rPr lang="it" sz="800"/>
              <a:t>da patrimonio</a:t>
            </a:r>
          </a:p>
        </p:txBody>
      </p:sp>
      <p:sp>
        <p:nvSpPr>
          <p:cNvPr id="386" name="Shape 386"/>
          <p:cNvSpPr/>
          <p:nvPr/>
        </p:nvSpPr>
        <p:spPr>
          <a:xfrm>
            <a:off x="5151512" y="3510175"/>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87" name="Shape 387"/>
          <p:cNvSpPr/>
          <p:nvPr/>
        </p:nvSpPr>
        <p:spPr>
          <a:xfrm>
            <a:off x="5093650" y="3456175"/>
            <a:ext cx="402899" cy="402899"/>
          </a:xfrm>
          <a:prstGeom prst="ellipse">
            <a:avLst/>
          </a:prstGeom>
          <a:noFill/>
          <a:ln cap="flat" cmpd="sng" w="9525">
            <a:solidFill>
              <a:srgbClr val="00000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88" name="Shape 388"/>
          <p:cNvCxnSpPr>
            <a:stCxn id="382" idx="2"/>
            <a:endCxn id="387" idx="0"/>
          </p:cNvCxnSpPr>
          <p:nvPr/>
        </p:nvCxnSpPr>
        <p:spPr>
          <a:xfrm>
            <a:off x="5295091" y="3254669"/>
            <a:ext cx="0" cy="201599"/>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Specifica dei Casi d’Uso</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Specifica Caso d’Uso Utente</a:t>
            </a:r>
          </a:p>
          <a:p>
            <a:pPr lvl="0" rtl="0">
              <a:spcBef>
                <a:spcPts val="0"/>
              </a:spcBef>
              <a:buNone/>
            </a:pPr>
            <a:r>
              <a:rPr b="1" lang="it" sz="1000">
                <a:solidFill>
                  <a:schemeClr val="dk1"/>
                </a:solidFill>
                <a:latin typeface="Arial"/>
                <a:ea typeface="Arial"/>
                <a:cs typeface="Arial"/>
                <a:sym typeface="Arial"/>
              </a:rPr>
              <a:t>visualizzazione utenti geograficamente vicini </a:t>
            </a:r>
          </a:p>
          <a:p>
            <a:pPr lvl="0" rtl="0">
              <a:spcBef>
                <a:spcPts val="0"/>
              </a:spcBef>
              <a:buNone/>
            </a:pPr>
            <a:r>
              <a:rPr lang="it" sz="1000">
                <a:solidFill>
                  <a:schemeClr val="dk1"/>
                </a:solidFill>
                <a:latin typeface="Arial"/>
                <a:ea typeface="Arial"/>
                <a:cs typeface="Arial"/>
                <a:sym typeface="Arial"/>
              </a:rPr>
              <a:t>L’ utente ha la possibilità di consultare una tabella contente gli utenti ordinati per distanza geografica dal più vicino al più lontano</a:t>
            </a:r>
          </a:p>
          <a:p>
            <a:pPr lvl="0" rtl="0">
              <a:lnSpc>
                <a:spcPct val="115000"/>
              </a:lnSpc>
              <a:spcBef>
                <a:spcPts val="1200"/>
              </a:spcBef>
              <a:spcAft>
                <a:spcPts val="200"/>
              </a:spcAft>
              <a:buNone/>
            </a:pPr>
            <a:r>
              <a:rPr b="1" lang="it" sz="1000">
                <a:solidFill>
                  <a:srgbClr val="000000"/>
                </a:solidFill>
                <a:latin typeface="Arial"/>
                <a:ea typeface="Arial"/>
                <a:cs typeface="Arial"/>
                <a:sym typeface="Arial"/>
              </a:rPr>
              <a:t>Flusso</a:t>
            </a:r>
          </a:p>
          <a:p>
            <a:pPr lvl="0"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lvl="0"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lvl="0" rtl="0">
              <a:lnSpc>
                <a:spcPct val="115000"/>
              </a:lnSpc>
              <a:spcBef>
                <a:spcPts val="1200"/>
              </a:spcBef>
              <a:spcAft>
                <a:spcPts val="200"/>
              </a:spcAft>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rtl="0">
              <a:spcBef>
                <a:spcPts val="0"/>
              </a:spcBef>
              <a:buNone/>
            </a:pPr>
            <a:r>
              <a:rPr lang="it" sz="1100">
                <a:solidFill>
                  <a:srgbClr val="000000"/>
                </a:solidFill>
                <a:latin typeface="Arial"/>
                <a:ea typeface="Arial"/>
                <a:cs typeface="Arial"/>
                <a:sym typeface="Arial"/>
              </a:rPr>
              <a:t>	</a:t>
            </a:r>
          </a:p>
          <a:p>
            <a:pPr lvl="0" rtl="0">
              <a:spcBef>
                <a:spcPts val="0"/>
              </a:spcBef>
              <a:buNone/>
            </a:pPr>
            <a:r>
              <a:t/>
            </a:r>
            <a:endParaRPr sz="1100">
              <a:solidFill>
                <a:srgbClr val="000000"/>
              </a:solidFill>
              <a:latin typeface="Arial"/>
              <a:ea typeface="Arial"/>
              <a:cs typeface="Arial"/>
              <a:sym typeface="Arial"/>
            </a:endParaRPr>
          </a:p>
          <a:p>
            <a:pPr lvl="0" rtl="0">
              <a:spcBef>
                <a:spcPts val="0"/>
              </a:spcBef>
              <a:buNone/>
            </a:pPr>
            <a:r>
              <a:t/>
            </a:r>
            <a:endParaRPr sz="800">
              <a:solidFill>
                <a:srgbClr val="000000"/>
              </a:solidFill>
              <a:latin typeface="Arial"/>
              <a:ea typeface="Arial"/>
              <a:cs typeface="Arial"/>
              <a:sym typeface="Arial"/>
            </a:endParaRPr>
          </a:p>
          <a:p>
            <a:pPr lvl="0" rtl="0">
              <a:spcBef>
                <a:spcPts val="0"/>
              </a:spcBef>
              <a:buNone/>
            </a:pPr>
            <a:r>
              <a:rPr b="1" lang="it" sz="1000">
                <a:solidFill>
                  <a:srgbClr val="000000"/>
                </a:solidFill>
                <a:latin typeface="Arial"/>
                <a:ea typeface="Arial"/>
                <a:cs typeface="Arial"/>
                <a:sym typeface="Arial"/>
              </a:rPr>
              <a:t>Pre-condizioni</a:t>
            </a:r>
          </a:p>
          <a:p>
            <a:pPr lvl="0" rtl="0">
              <a:spcBef>
                <a:spcPts val="0"/>
              </a:spcBef>
              <a:buNone/>
            </a:pPr>
            <a:r>
              <a:rPr lang="it" sz="1000">
                <a:solidFill>
                  <a:srgbClr val="000000"/>
                </a:solidFill>
                <a:latin typeface="Arial"/>
                <a:ea typeface="Arial"/>
                <a:cs typeface="Arial"/>
                <a:sym typeface="Arial"/>
              </a:rPr>
              <a:t>la tabella degli utenti deve essere popolata correttamente</a:t>
            </a:r>
          </a:p>
          <a:p>
            <a:pPr lvl="0" rtl="0">
              <a:spcBef>
                <a:spcPts val="0"/>
              </a:spcBef>
              <a:buNone/>
            </a:pPr>
            <a:r>
              <a:rPr b="1" lang="it" sz="1000">
                <a:solidFill>
                  <a:srgbClr val="000000"/>
                </a:solidFill>
                <a:latin typeface="Arial"/>
                <a:ea typeface="Arial"/>
                <a:cs typeface="Arial"/>
                <a:sym typeface="Arial"/>
              </a:rPr>
              <a:t>Post-condizioni</a:t>
            </a:r>
          </a:p>
          <a:p>
            <a:pPr lvl="0" rtl="0">
              <a:spcBef>
                <a:spcPts val="0"/>
              </a:spcBef>
              <a:buNone/>
            </a:pPr>
            <a:r>
              <a:rPr lang="it" sz="1000">
                <a:solidFill>
                  <a:srgbClr val="000000"/>
                </a:solidFill>
                <a:latin typeface="Arial"/>
                <a:ea typeface="Arial"/>
                <a:cs typeface="Arial"/>
                <a:sym typeface="Arial"/>
              </a:rPr>
              <a:t>la selezione dal menu mostra tutti gli utenti con indicazione delle distanze</a:t>
            </a:r>
          </a:p>
          <a:p>
            <a:pPr lvl="0" rtl="0">
              <a:spcBef>
                <a:spcPts val="0"/>
              </a:spcBef>
              <a:buNone/>
            </a:pPr>
            <a:r>
              <a:t/>
            </a:r>
            <a:endParaRPr sz="1000">
              <a:solidFill>
                <a:srgbClr val="000000"/>
              </a:solidFill>
              <a:latin typeface="Arial"/>
              <a:ea typeface="Arial"/>
              <a:cs typeface="Arial"/>
              <a:sym typeface="Arial"/>
            </a:endParaRPr>
          </a:p>
          <a:p>
            <a:pPr lvl="0" rtl="0">
              <a:spcBef>
                <a:spcPts val="0"/>
              </a:spcBef>
              <a:buNone/>
            </a:pPr>
            <a:r>
              <a:t/>
            </a:r>
            <a:endParaRPr sz="1000">
              <a:solidFill>
                <a:srgbClr val="000000"/>
              </a:solidFill>
              <a:latin typeface="Arial"/>
              <a:ea typeface="Arial"/>
              <a:cs typeface="Arial"/>
              <a:sym typeface="Arial"/>
            </a:endParaRPr>
          </a:p>
        </p:txBody>
      </p:sp>
      <p:grpSp>
        <p:nvGrpSpPr>
          <p:cNvPr id="394" name="Shape 394"/>
          <p:cNvGrpSpPr/>
          <p:nvPr/>
        </p:nvGrpSpPr>
        <p:grpSpPr>
          <a:xfrm>
            <a:off x="2371326" y="2406440"/>
            <a:ext cx="1155043" cy="848229"/>
            <a:chOff x="1004625" y="2568750"/>
            <a:chExt cx="896424" cy="661799"/>
          </a:xfrm>
        </p:grpSpPr>
        <p:sp>
          <p:nvSpPr>
            <p:cNvPr id="395" name="Shape 395"/>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96" name="Shape 396"/>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sp>
        <p:nvSpPr>
          <p:cNvPr id="397" name="Shape 397"/>
          <p:cNvSpPr/>
          <p:nvPr/>
        </p:nvSpPr>
        <p:spPr>
          <a:xfrm>
            <a:off x="2801387" y="1931000"/>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98" name="Shape 398"/>
          <p:cNvCxnSpPr>
            <a:stCxn id="397" idx="4"/>
            <a:endCxn id="395" idx="0"/>
          </p:cNvCxnSpPr>
          <p:nvPr/>
        </p:nvCxnSpPr>
        <p:spPr>
          <a:xfrm flipH="1">
            <a:off x="2944937" y="2225900"/>
            <a:ext cx="3900" cy="180600"/>
          </a:xfrm>
          <a:prstGeom prst="straightConnector1">
            <a:avLst/>
          </a:prstGeom>
          <a:noFill/>
          <a:ln cap="flat" cmpd="sng" w="19050">
            <a:solidFill>
              <a:schemeClr val="dk2"/>
            </a:solidFill>
            <a:prstDash val="solid"/>
            <a:round/>
            <a:headEnd len="lg" w="lg" type="none"/>
            <a:tailEnd len="lg" w="lg" type="triangle"/>
          </a:ln>
        </p:spPr>
      </p:cxnSp>
      <p:sp>
        <p:nvSpPr>
          <p:cNvPr id="399" name="Shape 399"/>
          <p:cNvSpPr txBox="1"/>
          <p:nvPr/>
        </p:nvSpPr>
        <p:spPr>
          <a:xfrm>
            <a:off x="2363550" y="2328247"/>
            <a:ext cx="1510499" cy="198600"/>
          </a:xfrm>
          <a:prstGeom prst="rect">
            <a:avLst/>
          </a:prstGeom>
          <a:noFill/>
          <a:ln>
            <a:noFill/>
          </a:ln>
        </p:spPr>
        <p:txBody>
          <a:bodyPr anchorCtr="0" anchor="t" bIns="91425" lIns="91425" rIns="91425" tIns="91425">
            <a:noAutofit/>
          </a:bodyPr>
          <a:lstStyle/>
          <a:p>
            <a:pPr rtl="0">
              <a:spcBef>
                <a:spcPts val="0"/>
              </a:spcBef>
              <a:buNone/>
            </a:pPr>
            <a:r>
              <a:rPr lang="it" sz="600"/>
              <a:t>click sul link “visualizzazione </a:t>
            </a:r>
          </a:p>
          <a:p>
            <a:pPr lvl="0" rtl="0">
              <a:spcBef>
                <a:spcPts val="0"/>
              </a:spcBef>
              <a:buNone/>
            </a:pPr>
            <a:r>
              <a:rPr lang="it" sz="600"/>
              <a:t>utenti vicini”</a:t>
            </a:r>
          </a:p>
        </p:txBody>
      </p:sp>
      <p:sp>
        <p:nvSpPr>
          <p:cNvPr id="400" name="Shape 400"/>
          <p:cNvSpPr/>
          <p:nvPr/>
        </p:nvSpPr>
        <p:spPr>
          <a:xfrm>
            <a:off x="2801387" y="3489225"/>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1" name="Shape 401"/>
          <p:cNvSpPr/>
          <p:nvPr/>
        </p:nvSpPr>
        <p:spPr>
          <a:xfrm>
            <a:off x="2747400" y="3435225"/>
            <a:ext cx="402899" cy="402899"/>
          </a:xfrm>
          <a:prstGeom prst="ellipse">
            <a:avLst/>
          </a:prstGeom>
          <a:noFill/>
          <a:ln cap="flat" cmpd="sng" w="9525">
            <a:solidFill>
              <a:srgbClr val="00000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02" name="Shape 402"/>
          <p:cNvCxnSpPr/>
          <p:nvPr/>
        </p:nvCxnSpPr>
        <p:spPr>
          <a:xfrm>
            <a:off x="2948841" y="3254669"/>
            <a:ext cx="0" cy="201599"/>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Specifica dei Casi d’Uso</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Specifica Caso d’Uso Utente</a:t>
            </a:r>
          </a:p>
          <a:p>
            <a:pPr lvl="0" rtl="0">
              <a:spcBef>
                <a:spcPts val="0"/>
              </a:spcBef>
              <a:buNone/>
            </a:pPr>
            <a:r>
              <a:rPr b="1" lang="it" sz="1000">
                <a:solidFill>
                  <a:schemeClr val="dk1"/>
                </a:solidFill>
                <a:latin typeface="Arial"/>
                <a:ea typeface="Arial"/>
                <a:cs typeface="Arial"/>
                <a:sym typeface="Arial"/>
              </a:rPr>
              <a:t>ricercare un libro per categorie</a:t>
            </a:r>
          </a:p>
          <a:p>
            <a:pPr lvl="0" rtl="0">
              <a:spcBef>
                <a:spcPts val="0"/>
              </a:spcBef>
              <a:buNone/>
            </a:pPr>
            <a:r>
              <a:rPr lang="it" sz="1000">
                <a:solidFill>
                  <a:schemeClr val="dk1"/>
                </a:solidFill>
                <a:latin typeface="Arial"/>
                <a:ea typeface="Arial"/>
                <a:cs typeface="Arial"/>
                <a:sym typeface="Arial"/>
              </a:rPr>
              <a:t>L’ utente ha la possibilità di ricercare un libro in base a delle categorie o criteri a sua scelta</a:t>
            </a:r>
          </a:p>
          <a:p>
            <a:pPr lvl="0" rtl="0">
              <a:lnSpc>
                <a:spcPct val="115000"/>
              </a:lnSpc>
              <a:spcBef>
                <a:spcPts val="1200"/>
              </a:spcBef>
              <a:spcAft>
                <a:spcPts val="200"/>
              </a:spcAft>
              <a:buNone/>
            </a:pPr>
            <a:r>
              <a:rPr b="1" lang="it" sz="1000">
                <a:solidFill>
                  <a:srgbClr val="000000"/>
                </a:solidFill>
                <a:latin typeface="Arial"/>
                <a:ea typeface="Arial"/>
                <a:cs typeface="Arial"/>
                <a:sym typeface="Arial"/>
              </a:rPr>
              <a:t>Flusso</a:t>
            </a:r>
          </a:p>
          <a:p>
            <a:pPr lvl="0"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lvl="0"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lvl="0" rtl="0">
              <a:lnSpc>
                <a:spcPct val="115000"/>
              </a:lnSpc>
              <a:spcBef>
                <a:spcPts val="1200"/>
              </a:spcBef>
              <a:spcAft>
                <a:spcPts val="200"/>
              </a:spcAft>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rPr lang="it" sz="1100">
                <a:solidFill>
                  <a:srgbClr val="000000"/>
                </a:solidFill>
                <a:latin typeface="Arial"/>
                <a:ea typeface="Arial"/>
                <a:cs typeface="Arial"/>
                <a:sym typeface="Arial"/>
              </a:rPr>
              <a:t>	</a:t>
            </a:r>
          </a:p>
          <a:p>
            <a:pPr lvl="0" rtl="0">
              <a:spcBef>
                <a:spcPts val="0"/>
              </a:spcBef>
              <a:buNone/>
            </a:pPr>
            <a:r>
              <a:t/>
            </a:r>
            <a:endParaRPr sz="800">
              <a:solidFill>
                <a:srgbClr val="000000"/>
              </a:solidFill>
              <a:latin typeface="Arial"/>
              <a:ea typeface="Arial"/>
              <a:cs typeface="Arial"/>
              <a:sym typeface="Arial"/>
            </a:endParaRPr>
          </a:p>
          <a:p>
            <a:pPr lvl="0" rtl="0">
              <a:spcBef>
                <a:spcPts val="0"/>
              </a:spcBef>
              <a:buNone/>
            </a:pPr>
            <a:r>
              <a:t/>
            </a:r>
            <a:endParaRPr sz="800">
              <a:solidFill>
                <a:srgbClr val="000000"/>
              </a:solidFill>
              <a:latin typeface="Arial"/>
              <a:ea typeface="Arial"/>
              <a:cs typeface="Arial"/>
              <a:sym typeface="Arial"/>
            </a:endParaRPr>
          </a:p>
          <a:p>
            <a:pPr lvl="0" rtl="0">
              <a:spcBef>
                <a:spcPts val="0"/>
              </a:spcBef>
              <a:buNone/>
            </a:pPr>
            <a:r>
              <a:rPr b="1" lang="it" sz="1000">
                <a:solidFill>
                  <a:srgbClr val="000000"/>
                </a:solidFill>
                <a:latin typeface="Arial"/>
                <a:ea typeface="Arial"/>
                <a:cs typeface="Arial"/>
                <a:sym typeface="Arial"/>
              </a:rPr>
              <a:t>Pre-condizioni</a:t>
            </a:r>
          </a:p>
          <a:p>
            <a:pPr lvl="0" rtl="0">
              <a:spcBef>
                <a:spcPts val="0"/>
              </a:spcBef>
              <a:buNone/>
            </a:pPr>
            <a:r>
              <a:rPr lang="it" sz="1000">
                <a:solidFill>
                  <a:srgbClr val="000000"/>
                </a:solidFill>
                <a:latin typeface="Arial"/>
                <a:ea typeface="Arial"/>
                <a:cs typeface="Arial"/>
                <a:sym typeface="Arial"/>
              </a:rPr>
              <a:t>il libro deve essere correttamente inserito nel database</a:t>
            </a:r>
          </a:p>
          <a:p>
            <a:pPr lvl="0" rtl="0">
              <a:spcBef>
                <a:spcPts val="0"/>
              </a:spcBef>
              <a:buNone/>
            </a:pPr>
            <a:r>
              <a:rPr b="1" lang="it" sz="1000">
                <a:solidFill>
                  <a:srgbClr val="000000"/>
                </a:solidFill>
                <a:latin typeface="Arial"/>
                <a:ea typeface="Arial"/>
                <a:cs typeface="Arial"/>
                <a:sym typeface="Arial"/>
              </a:rPr>
              <a:t>Post-condizioni</a:t>
            </a:r>
          </a:p>
          <a:p>
            <a:pPr lvl="0" rtl="0">
              <a:spcBef>
                <a:spcPts val="0"/>
              </a:spcBef>
              <a:buNone/>
            </a:pPr>
            <a:r>
              <a:rPr lang="it" sz="1000">
                <a:solidFill>
                  <a:srgbClr val="000000"/>
                </a:solidFill>
                <a:latin typeface="Arial"/>
                <a:ea typeface="Arial"/>
                <a:cs typeface="Arial"/>
                <a:sym typeface="Arial"/>
              </a:rPr>
              <a:t>viene ritornata la lista degli utenti che possiedo il libro scelto e che non lo abbiamo dato in prestito</a:t>
            </a:r>
          </a:p>
          <a:p>
            <a:pPr lvl="0" rtl="0">
              <a:spcBef>
                <a:spcPts val="0"/>
              </a:spcBef>
              <a:buNone/>
            </a:pPr>
            <a:r>
              <a:t/>
            </a:r>
            <a:endParaRPr sz="1000">
              <a:solidFill>
                <a:srgbClr val="000000"/>
              </a:solidFill>
              <a:latin typeface="Arial"/>
              <a:ea typeface="Arial"/>
              <a:cs typeface="Arial"/>
              <a:sym typeface="Arial"/>
            </a:endParaRPr>
          </a:p>
          <a:p>
            <a:pPr lvl="0" rtl="0">
              <a:spcBef>
                <a:spcPts val="0"/>
              </a:spcBef>
              <a:buNone/>
            </a:pPr>
            <a:r>
              <a:t/>
            </a:r>
            <a:endParaRPr sz="1000">
              <a:solidFill>
                <a:srgbClr val="000000"/>
              </a:solidFill>
              <a:latin typeface="Arial"/>
              <a:ea typeface="Arial"/>
              <a:cs typeface="Arial"/>
              <a:sym typeface="Arial"/>
            </a:endParaRPr>
          </a:p>
        </p:txBody>
      </p:sp>
      <p:grpSp>
        <p:nvGrpSpPr>
          <p:cNvPr id="408" name="Shape 408"/>
          <p:cNvGrpSpPr/>
          <p:nvPr/>
        </p:nvGrpSpPr>
        <p:grpSpPr>
          <a:xfrm>
            <a:off x="2371326" y="2406440"/>
            <a:ext cx="1155043" cy="848229"/>
            <a:chOff x="1004625" y="2568750"/>
            <a:chExt cx="896424" cy="661799"/>
          </a:xfrm>
        </p:grpSpPr>
        <p:sp>
          <p:nvSpPr>
            <p:cNvPr id="409" name="Shape 409"/>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10" name="Shape 410"/>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sp>
        <p:nvSpPr>
          <p:cNvPr id="411" name="Shape 411"/>
          <p:cNvSpPr/>
          <p:nvPr/>
        </p:nvSpPr>
        <p:spPr>
          <a:xfrm>
            <a:off x="2801387" y="1931000"/>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12" name="Shape 412"/>
          <p:cNvCxnSpPr>
            <a:stCxn id="411" idx="4"/>
            <a:endCxn id="409" idx="0"/>
          </p:cNvCxnSpPr>
          <p:nvPr/>
        </p:nvCxnSpPr>
        <p:spPr>
          <a:xfrm flipH="1">
            <a:off x="2944937" y="2225900"/>
            <a:ext cx="3900" cy="180600"/>
          </a:xfrm>
          <a:prstGeom prst="straightConnector1">
            <a:avLst/>
          </a:prstGeom>
          <a:noFill/>
          <a:ln cap="flat" cmpd="sng" w="19050">
            <a:solidFill>
              <a:schemeClr val="dk2"/>
            </a:solidFill>
            <a:prstDash val="solid"/>
            <a:round/>
            <a:headEnd len="lg" w="lg" type="none"/>
            <a:tailEnd len="lg" w="lg" type="triangle"/>
          </a:ln>
        </p:spPr>
      </p:cxnSp>
      <p:sp>
        <p:nvSpPr>
          <p:cNvPr id="413" name="Shape 413"/>
          <p:cNvSpPr txBox="1"/>
          <p:nvPr/>
        </p:nvSpPr>
        <p:spPr>
          <a:xfrm>
            <a:off x="3686650" y="3236737"/>
            <a:ext cx="998699" cy="198600"/>
          </a:xfrm>
          <a:prstGeom prst="rect">
            <a:avLst/>
          </a:prstGeom>
          <a:noFill/>
          <a:ln>
            <a:noFill/>
          </a:ln>
        </p:spPr>
        <p:txBody>
          <a:bodyPr anchorCtr="0" anchor="t" bIns="91425" lIns="91425" rIns="91425" tIns="91425">
            <a:noAutofit/>
          </a:bodyPr>
          <a:lstStyle/>
          <a:p>
            <a:pPr lvl="0" rtl="0">
              <a:spcBef>
                <a:spcPts val="0"/>
              </a:spcBef>
              <a:buNone/>
            </a:pPr>
            <a:r>
              <a:rPr lang="it" sz="800"/>
              <a:t>è il libro ricercato?</a:t>
            </a:r>
          </a:p>
        </p:txBody>
      </p:sp>
      <p:cxnSp>
        <p:nvCxnSpPr>
          <p:cNvPr id="414" name="Shape 414"/>
          <p:cNvCxnSpPr/>
          <p:nvPr/>
        </p:nvCxnSpPr>
        <p:spPr>
          <a:xfrm>
            <a:off x="3531175" y="3068262"/>
            <a:ext cx="216600" cy="0"/>
          </a:xfrm>
          <a:prstGeom prst="straightConnector1">
            <a:avLst/>
          </a:prstGeom>
          <a:noFill/>
          <a:ln cap="flat" cmpd="sng" w="9525">
            <a:solidFill>
              <a:srgbClr val="000000"/>
            </a:solidFill>
            <a:prstDash val="solid"/>
            <a:round/>
            <a:headEnd len="lg" w="lg" type="none"/>
            <a:tailEnd len="lg" w="lg" type="none"/>
          </a:ln>
        </p:spPr>
      </p:cxnSp>
      <p:cxnSp>
        <p:nvCxnSpPr>
          <p:cNvPr id="415" name="Shape 415"/>
          <p:cNvCxnSpPr/>
          <p:nvPr/>
        </p:nvCxnSpPr>
        <p:spPr>
          <a:xfrm rot="10800000">
            <a:off x="3182225" y="3236737"/>
            <a:ext cx="553499" cy="240600"/>
          </a:xfrm>
          <a:prstGeom prst="bentConnector3">
            <a:avLst>
              <a:gd fmla="val 99995" name="adj1"/>
            </a:avLst>
          </a:prstGeom>
          <a:noFill/>
          <a:ln cap="flat" cmpd="sng" w="9525">
            <a:solidFill>
              <a:srgbClr val="000000"/>
            </a:solidFill>
            <a:prstDash val="solid"/>
            <a:round/>
            <a:headEnd len="lg" w="lg" type="none"/>
            <a:tailEnd len="lg" w="lg" type="stealth"/>
          </a:ln>
        </p:spPr>
      </p:cxnSp>
      <p:cxnSp>
        <p:nvCxnSpPr>
          <p:cNvPr id="416" name="Shape 416"/>
          <p:cNvCxnSpPr/>
          <p:nvPr/>
        </p:nvCxnSpPr>
        <p:spPr>
          <a:xfrm>
            <a:off x="3735725" y="3068275"/>
            <a:ext cx="0" cy="402899"/>
          </a:xfrm>
          <a:prstGeom prst="straightConnector1">
            <a:avLst/>
          </a:prstGeom>
          <a:noFill/>
          <a:ln cap="flat" cmpd="sng" w="9525">
            <a:solidFill>
              <a:srgbClr val="000000"/>
            </a:solidFill>
            <a:prstDash val="solid"/>
            <a:round/>
            <a:headEnd len="lg" w="lg" type="none"/>
            <a:tailEnd len="lg" w="lg" type="none"/>
          </a:ln>
        </p:spPr>
      </p:cxnSp>
      <p:sp>
        <p:nvSpPr>
          <p:cNvPr id="417" name="Shape 417"/>
          <p:cNvSpPr txBox="1"/>
          <p:nvPr/>
        </p:nvSpPr>
        <p:spPr>
          <a:xfrm>
            <a:off x="2363550" y="2310200"/>
            <a:ext cx="1154999" cy="198600"/>
          </a:xfrm>
          <a:prstGeom prst="rect">
            <a:avLst/>
          </a:prstGeom>
          <a:noFill/>
          <a:ln>
            <a:noFill/>
          </a:ln>
        </p:spPr>
        <p:txBody>
          <a:bodyPr anchorCtr="0" anchor="t" bIns="91425" lIns="91425" rIns="91425" tIns="91425">
            <a:noAutofit/>
          </a:bodyPr>
          <a:lstStyle/>
          <a:p>
            <a:pPr rtl="0">
              <a:spcBef>
                <a:spcPts val="0"/>
              </a:spcBef>
              <a:buNone/>
            </a:pPr>
            <a:r>
              <a:rPr lang="it" sz="800"/>
              <a:t>inserire parola chiave </a:t>
            </a:r>
          </a:p>
          <a:p>
            <a:pPr lvl="0" rtl="0">
              <a:spcBef>
                <a:spcPts val="0"/>
              </a:spcBef>
              <a:buNone/>
            </a:pPr>
            <a:r>
              <a:rPr lang="it" sz="800"/>
              <a:t>di ricerca</a:t>
            </a:r>
          </a:p>
        </p:txBody>
      </p:sp>
      <p:grpSp>
        <p:nvGrpSpPr>
          <p:cNvPr id="418" name="Shape 418"/>
          <p:cNvGrpSpPr/>
          <p:nvPr/>
        </p:nvGrpSpPr>
        <p:grpSpPr>
          <a:xfrm>
            <a:off x="4721451" y="2406440"/>
            <a:ext cx="1155043" cy="848229"/>
            <a:chOff x="1004625" y="2568750"/>
            <a:chExt cx="896424" cy="661799"/>
          </a:xfrm>
        </p:grpSpPr>
        <p:sp>
          <p:nvSpPr>
            <p:cNvPr id="419" name="Shape 419"/>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20" name="Shape 420"/>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cxnSp>
        <p:nvCxnSpPr>
          <p:cNvPr id="421" name="Shape 421"/>
          <p:cNvCxnSpPr>
            <a:stCxn id="409" idx="3"/>
            <a:endCxn id="419" idx="1"/>
          </p:cNvCxnSpPr>
          <p:nvPr/>
        </p:nvCxnSpPr>
        <p:spPr>
          <a:xfrm>
            <a:off x="3518606" y="2830555"/>
            <a:ext cx="1202700" cy="0"/>
          </a:xfrm>
          <a:prstGeom prst="straightConnector1">
            <a:avLst/>
          </a:prstGeom>
          <a:noFill/>
          <a:ln cap="flat" cmpd="sng" w="9525">
            <a:solidFill>
              <a:srgbClr val="000000"/>
            </a:solidFill>
            <a:prstDash val="solid"/>
            <a:round/>
            <a:headEnd len="lg" w="lg" type="none"/>
            <a:tailEnd len="lg" w="lg" type="stealth"/>
          </a:ln>
        </p:spPr>
      </p:cxnSp>
      <p:sp>
        <p:nvSpPr>
          <p:cNvPr id="422" name="Shape 422"/>
          <p:cNvSpPr txBox="1"/>
          <p:nvPr/>
        </p:nvSpPr>
        <p:spPr>
          <a:xfrm>
            <a:off x="4795750" y="2310200"/>
            <a:ext cx="998699" cy="198600"/>
          </a:xfrm>
          <a:prstGeom prst="rect">
            <a:avLst/>
          </a:prstGeom>
          <a:noFill/>
          <a:ln>
            <a:noFill/>
          </a:ln>
        </p:spPr>
        <p:txBody>
          <a:bodyPr anchorCtr="0" anchor="t" bIns="91425" lIns="91425" rIns="91425" tIns="91425">
            <a:noAutofit/>
          </a:bodyPr>
          <a:lstStyle/>
          <a:p>
            <a:pPr lvl="0" rtl="0">
              <a:spcBef>
                <a:spcPts val="0"/>
              </a:spcBef>
              <a:buNone/>
            </a:pPr>
            <a:r>
              <a:rPr lang="it" sz="800"/>
              <a:t>click sull’icona relativa al libro</a:t>
            </a:r>
          </a:p>
        </p:txBody>
      </p:sp>
      <p:sp>
        <p:nvSpPr>
          <p:cNvPr id="423" name="Shape 423"/>
          <p:cNvSpPr/>
          <p:nvPr/>
        </p:nvSpPr>
        <p:spPr>
          <a:xfrm>
            <a:off x="7385387" y="3510175"/>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24" name="Shape 424"/>
          <p:cNvSpPr/>
          <p:nvPr/>
        </p:nvSpPr>
        <p:spPr>
          <a:xfrm>
            <a:off x="7331400" y="3456175"/>
            <a:ext cx="402899" cy="402899"/>
          </a:xfrm>
          <a:prstGeom prst="ellipse">
            <a:avLst/>
          </a:prstGeom>
          <a:noFill/>
          <a:ln cap="flat" cmpd="sng" w="9525">
            <a:solidFill>
              <a:srgbClr val="00000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25" name="Shape 425"/>
          <p:cNvCxnSpPr/>
          <p:nvPr/>
        </p:nvCxnSpPr>
        <p:spPr>
          <a:xfrm>
            <a:off x="7532841" y="3256244"/>
            <a:ext cx="0" cy="201599"/>
          </a:xfrm>
          <a:prstGeom prst="straightConnector1">
            <a:avLst/>
          </a:prstGeom>
          <a:noFill/>
          <a:ln cap="flat" cmpd="sng" w="19050">
            <a:solidFill>
              <a:schemeClr val="dk2"/>
            </a:solidFill>
            <a:prstDash val="solid"/>
            <a:round/>
            <a:headEnd len="lg" w="lg" type="none"/>
            <a:tailEnd len="lg" w="lg" type="triangle"/>
          </a:ln>
        </p:spPr>
      </p:cxnSp>
      <p:grpSp>
        <p:nvGrpSpPr>
          <p:cNvPr id="426" name="Shape 426"/>
          <p:cNvGrpSpPr/>
          <p:nvPr/>
        </p:nvGrpSpPr>
        <p:grpSpPr>
          <a:xfrm>
            <a:off x="6955326" y="2406440"/>
            <a:ext cx="1155043" cy="848229"/>
            <a:chOff x="1004625" y="2568750"/>
            <a:chExt cx="896424" cy="661799"/>
          </a:xfrm>
        </p:grpSpPr>
        <p:sp>
          <p:nvSpPr>
            <p:cNvPr id="427" name="Shape 427"/>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28" name="Shape 428"/>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cxnSp>
        <p:nvCxnSpPr>
          <p:cNvPr id="429" name="Shape 429"/>
          <p:cNvCxnSpPr>
            <a:endCxn id="427" idx="1"/>
          </p:cNvCxnSpPr>
          <p:nvPr/>
        </p:nvCxnSpPr>
        <p:spPr>
          <a:xfrm>
            <a:off x="5876526" y="2830555"/>
            <a:ext cx="1078800" cy="0"/>
          </a:xfrm>
          <a:prstGeom prst="straightConnector1">
            <a:avLst/>
          </a:prstGeom>
          <a:noFill/>
          <a:ln cap="flat" cmpd="sng" w="9525">
            <a:solidFill>
              <a:srgbClr val="000000"/>
            </a:solidFill>
            <a:prstDash val="solid"/>
            <a:round/>
            <a:headEnd len="lg" w="lg" type="none"/>
            <a:tailEnd len="lg" w="lg" type="stealth"/>
          </a:ln>
        </p:spPr>
      </p:cxnSp>
      <p:sp>
        <p:nvSpPr>
          <p:cNvPr id="430" name="Shape 430"/>
          <p:cNvSpPr txBox="1"/>
          <p:nvPr/>
        </p:nvSpPr>
        <p:spPr>
          <a:xfrm>
            <a:off x="7005550" y="2306176"/>
            <a:ext cx="998699" cy="198600"/>
          </a:xfrm>
          <a:prstGeom prst="rect">
            <a:avLst/>
          </a:prstGeom>
          <a:noFill/>
          <a:ln>
            <a:noFill/>
          </a:ln>
        </p:spPr>
        <p:txBody>
          <a:bodyPr anchorCtr="0" anchor="t" bIns="91425" lIns="91425" rIns="91425" tIns="91425">
            <a:noAutofit/>
          </a:bodyPr>
          <a:lstStyle/>
          <a:p>
            <a:pPr lvl="0" rtl="0">
              <a:spcBef>
                <a:spcPts val="0"/>
              </a:spcBef>
              <a:buNone/>
            </a:pPr>
            <a:r>
              <a:rPr lang="it" sz="800"/>
              <a:t>visualizzazzione degli utenti che possiedono il libro</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Specifica dei Casi d’Uso</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Specifica Caso d’Uso Utente</a:t>
            </a:r>
          </a:p>
          <a:p>
            <a:pPr lvl="0" rtl="0">
              <a:spcBef>
                <a:spcPts val="0"/>
              </a:spcBef>
              <a:buNone/>
            </a:pPr>
            <a:r>
              <a:rPr b="1" lang="it" sz="1000">
                <a:solidFill>
                  <a:schemeClr val="dk1"/>
                </a:solidFill>
                <a:latin typeface="Arial"/>
                <a:ea typeface="Arial"/>
                <a:cs typeface="Arial"/>
                <a:sym typeface="Arial"/>
              </a:rPr>
              <a:t>ricerca di un utente</a:t>
            </a:r>
          </a:p>
          <a:p>
            <a:pPr lvl="0" rtl="0">
              <a:spcBef>
                <a:spcPts val="0"/>
              </a:spcBef>
              <a:buNone/>
            </a:pPr>
            <a:r>
              <a:rPr lang="it" sz="1000">
                <a:solidFill>
                  <a:schemeClr val="dk1"/>
                </a:solidFill>
                <a:latin typeface="Arial"/>
                <a:ea typeface="Arial"/>
                <a:cs typeface="Arial"/>
                <a:sym typeface="Arial"/>
              </a:rPr>
              <a:t>L’ utente ha la possibilità di ricercare uno specifico utente e visualizzare il suo patrimonio librario</a:t>
            </a:r>
          </a:p>
          <a:p>
            <a:pPr lvl="0" rtl="0">
              <a:lnSpc>
                <a:spcPct val="115000"/>
              </a:lnSpc>
              <a:spcBef>
                <a:spcPts val="1200"/>
              </a:spcBef>
              <a:spcAft>
                <a:spcPts val="200"/>
              </a:spcAft>
              <a:buNone/>
            </a:pPr>
            <a:r>
              <a:rPr b="1" lang="it" sz="1000">
                <a:solidFill>
                  <a:srgbClr val="000000"/>
                </a:solidFill>
                <a:latin typeface="Arial"/>
                <a:ea typeface="Arial"/>
                <a:cs typeface="Arial"/>
                <a:sym typeface="Arial"/>
              </a:rPr>
              <a:t>Flusso</a:t>
            </a:r>
          </a:p>
          <a:p>
            <a:pPr lvl="0"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lvl="0"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lvl="0" rtl="0">
              <a:lnSpc>
                <a:spcPct val="115000"/>
              </a:lnSpc>
              <a:spcBef>
                <a:spcPts val="1200"/>
              </a:spcBef>
              <a:spcAft>
                <a:spcPts val="200"/>
              </a:spcAft>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rPr lang="it" sz="1100">
                <a:solidFill>
                  <a:srgbClr val="000000"/>
                </a:solidFill>
                <a:latin typeface="Arial"/>
                <a:ea typeface="Arial"/>
                <a:cs typeface="Arial"/>
                <a:sym typeface="Arial"/>
              </a:rPr>
              <a:t>	</a:t>
            </a:r>
          </a:p>
          <a:p>
            <a:pPr lvl="0" rtl="0">
              <a:spcBef>
                <a:spcPts val="0"/>
              </a:spcBef>
              <a:buNone/>
            </a:pPr>
            <a:r>
              <a:t/>
            </a:r>
            <a:endParaRPr sz="800">
              <a:solidFill>
                <a:srgbClr val="000000"/>
              </a:solidFill>
              <a:latin typeface="Arial"/>
              <a:ea typeface="Arial"/>
              <a:cs typeface="Arial"/>
              <a:sym typeface="Arial"/>
            </a:endParaRPr>
          </a:p>
          <a:p>
            <a:pPr lvl="0" rtl="0">
              <a:spcBef>
                <a:spcPts val="0"/>
              </a:spcBef>
              <a:buNone/>
            </a:pPr>
            <a:r>
              <a:t/>
            </a:r>
            <a:endParaRPr sz="800">
              <a:solidFill>
                <a:srgbClr val="000000"/>
              </a:solidFill>
              <a:latin typeface="Arial"/>
              <a:ea typeface="Arial"/>
              <a:cs typeface="Arial"/>
              <a:sym typeface="Arial"/>
            </a:endParaRPr>
          </a:p>
          <a:p>
            <a:pPr lvl="0" rtl="0">
              <a:spcBef>
                <a:spcPts val="0"/>
              </a:spcBef>
              <a:buNone/>
            </a:pPr>
            <a:r>
              <a:rPr b="1" lang="it" sz="1000">
                <a:solidFill>
                  <a:srgbClr val="000000"/>
                </a:solidFill>
                <a:latin typeface="Arial"/>
                <a:ea typeface="Arial"/>
                <a:cs typeface="Arial"/>
                <a:sym typeface="Arial"/>
              </a:rPr>
              <a:t>Pre-condizioni</a:t>
            </a:r>
          </a:p>
          <a:p>
            <a:pPr rtl="0">
              <a:spcBef>
                <a:spcPts val="0"/>
              </a:spcBef>
              <a:buNone/>
            </a:pPr>
            <a:r>
              <a:rPr lang="it" sz="1000">
                <a:solidFill>
                  <a:srgbClr val="000000"/>
                </a:solidFill>
                <a:latin typeface="Arial"/>
                <a:ea typeface="Arial"/>
                <a:cs typeface="Arial"/>
                <a:sym typeface="Arial"/>
              </a:rPr>
              <a:t>l’utente deve essere correttamente inserito nel database</a:t>
            </a:r>
          </a:p>
          <a:p>
            <a:pPr lvl="0" rtl="0">
              <a:spcBef>
                <a:spcPts val="0"/>
              </a:spcBef>
              <a:buNone/>
            </a:pPr>
            <a:r>
              <a:rPr b="1" lang="it" sz="1000">
                <a:solidFill>
                  <a:srgbClr val="000000"/>
                </a:solidFill>
                <a:latin typeface="Arial"/>
                <a:ea typeface="Arial"/>
                <a:cs typeface="Arial"/>
                <a:sym typeface="Arial"/>
              </a:rPr>
              <a:t>Post-condizioni</a:t>
            </a:r>
          </a:p>
          <a:p>
            <a:pPr lvl="0" rtl="0">
              <a:spcBef>
                <a:spcPts val="0"/>
              </a:spcBef>
              <a:buNone/>
            </a:pPr>
            <a:r>
              <a:rPr lang="it" sz="1000">
                <a:solidFill>
                  <a:srgbClr val="000000"/>
                </a:solidFill>
                <a:latin typeface="Arial"/>
                <a:ea typeface="Arial"/>
                <a:cs typeface="Arial"/>
                <a:sym typeface="Arial"/>
              </a:rPr>
              <a:t>viene ritornata la pagina pubblica dell’utente selezionato</a:t>
            </a:r>
          </a:p>
          <a:p>
            <a:pPr lvl="0" rtl="0">
              <a:spcBef>
                <a:spcPts val="0"/>
              </a:spcBef>
              <a:buNone/>
            </a:pPr>
            <a:r>
              <a:t/>
            </a:r>
            <a:endParaRPr sz="1000">
              <a:solidFill>
                <a:srgbClr val="000000"/>
              </a:solidFill>
              <a:latin typeface="Arial"/>
              <a:ea typeface="Arial"/>
              <a:cs typeface="Arial"/>
              <a:sym typeface="Arial"/>
            </a:endParaRPr>
          </a:p>
          <a:p>
            <a:pPr lvl="0" rtl="0">
              <a:spcBef>
                <a:spcPts val="0"/>
              </a:spcBef>
              <a:buNone/>
            </a:pPr>
            <a:r>
              <a:t/>
            </a:r>
            <a:endParaRPr sz="1000">
              <a:solidFill>
                <a:srgbClr val="000000"/>
              </a:solidFill>
              <a:latin typeface="Arial"/>
              <a:ea typeface="Arial"/>
              <a:cs typeface="Arial"/>
              <a:sym typeface="Arial"/>
            </a:endParaRPr>
          </a:p>
        </p:txBody>
      </p:sp>
      <p:grpSp>
        <p:nvGrpSpPr>
          <p:cNvPr id="436" name="Shape 436"/>
          <p:cNvGrpSpPr/>
          <p:nvPr/>
        </p:nvGrpSpPr>
        <p:grpSpPr>
          <a:xfrm>
            <a:off x="2371326" y="2406440"/>
            <a:ext cx="1155043" cy="848229"/>
            <a:chOff x="1004625" y="2568750"/>
            <a:chExt cx="896424" cy="661799"/>
          </a:xfrm>
        </p:grpSpPr>
        <p:sp>
          <p:nvSpPr>
            <p:cNvPr id="437" name="Shape 437"/>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38" name="Shape 438"/>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sp>
        <p:nvSpPr>
          <p:cNvPr id="439" name="Shape 439"/>
          <p:cNvSpPr/>
          <p:nvPr/>
        </p:nvSpPr>
        <p:spPr>
          <a:xfrm>
            <a:off x="2801387" y="1931000"/>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40" name="Shape 440"/>
          <p:cNvCxnSpPr>
            <a:stCxn id="439" idx="4"/>
            <a:endCxn id="437" idx="0"/>
          </p:cNvCxnSpPr>
          <p:nvPr/>
        </p:nvCxnSpPr>
        <p:spPr>
          <a:xfrm flipH="1">
            <a:off x="2944937" y="2225900"/>
            <a:ext cx="3900" cy="180600"/>
          </a:xfrm>
          <a:prstGeom prst="straightConnector1">
            <a:avLst/>
          </a:prstGeom>
          <a:noFill/>
          <a:ln cap="flat" cmpd="sng" w="19050">
            <a:solidFill>
              <a:schemeClr val="dk2"/>
            </a:solidFill>
            <a:prstDash val="solid"/>
            <a:round/>
            <a:headEnd len="lg" w="lg" type="none"/>
            <a:tailEnd len="lg" w="lg" type="triangle"/>
          </a:ln>
        </p:spPr>
      </p:cxnSp>
      <p:sp>
        <p:nvSpPr>
          <p:cNvPr id="441" name="Shape 441"/>
          <p:cNvSpPr txBox="1"/>
          <p:nvPr/>
        </p:nvSpPr>
        <p:spPr>
          <a:xfrm>
            <a:off x="3686650" y="3236737"/>
            <a:ext cx="998699" cy="198600"/>
          </a:xfrm>
          <a:prstGeom prst="rect">
            <a:avLst/>
          </a:prstGeom>
          <a:noFill/>
          <a:ln>
            <a:noFill/>
          </a:ln>
        </p:spPr>
        <p:txBody>
          <a:bodyPr anchorCtr="0" anchor="t" bIns="91425" lIns="91425" rIns="91425" tIns="91425">
            <a:noAutofit/>
          </a:bodyPr>
          <a:lstStyle/>
          <a:p>
            <a:pPr lvl="0" rtl="0">
              <a:spcBef>
                <a:spcPts val="0"/>
              </a:spcBef>
              <a:buNone/>
            </a:pPr>
            <a:r>
              <a:rPr lang="it" sz="800"/>
              <a:t>è l’ìutente richiesto?</a:t>
            </a:r>
          </a:p>
        </p:txBody>
      </p:sp>
      <p:cxnSp>
        <p:nvCxnSpPr>
          <p:cNvPr id="442" name="Shape 442"/>
          <p:cNvCxnSpPr/>
          <p:nvPr/>
        </p:nvCxnSpPr>
        <p:spPr>
          <a:xfrm>
            <a:off x="3531175" y="3068262"/>
            <a:ext cx="216600" cy="0"/>
          </a:xfrm>
          <a:prstGeom prst="straightConnector1">
            <a:avLst/>
          </a:prstGeom>
          <a:noFill/>
          <a:ln cap="flat" cmpd="sng" w="9525">
            <a:solidFill>
              <a:srgbClr val="000000"/>
            </a:solidFill>
            <a:prstDash val="solid"/>
            <a:round/>
            <a:headEnd len="lg" w="lg" type="none"/>
            <a:tailEnd len="lg" w="lg" type="none"/>
          </a:ln>
        </p:spPr>
      </p:cxnSp>
      <p:cxnSp>
        <p:nvCxnSpPr>
          <p:cNvPr id="443" name="Shape 443"/>
          <p:cNvCxnSpPr/>
          <p:nvPr/>
        </p:nvCxnSpPr>
        <p:spPr>
          <a:xfrm rot="10800000">
            <a:off x="3182225" y="3236737"/>
            <a:ext cx="553499" cy="240600"/>
          </a:xfrm>
          <a:prstGeom prst="bentConnector3">
            <a:avLst>
              <a:gd fmla="val 99995" name="adj1"/>
            </a:avLst>
          </a:prstGeom>
          <a:noFill/>
          <a:ln cap="flat" cmpd="sng" w="9525">
            <a:solidFill>
              <a:srgbClr val="000000"/>
            </a:solidFill>
            <a:prstDash val="solid"/>
            <a:round/>
            <a:headEnd len="lg" w="lg" type="none"/>
            <a:tailEnd len="lg" w="lg" type="stealth"/>
          </a:ln>
        </p:spPr>
      </p:cxnSp>
      <p:cxnSp>
        <p:nvCxnSpPr>
          <p:cNvPr id="444" name="Shape 444"/>
          <p:cNvCxnSpPr/>
          <p:nvPr/>
        </p:nvCxnSpPr>
        <p:spPr>
          <a:xfrm>
            <a:off x="3735725" y="3068275"/>
            <a:ext cx="0" cy="402899"/>
          </a:xfrm>
          <a:prstGeom prst="straightConnector1">
            <a:avLst/>
          </a:prstGeom>
          <a:noFill/>
          <a:ln cap="flat" cmpd="sng" w="9525">
            <a:solidFill>
              <a:srgbClr val="000000"/>
            </a:solidFill>
            <a:prstDash val="solid"/>
            <a:round/>
            <a:headEnd len="lg" w="lg" type="none"/>
            <a:tailEnd len="lg" w="lg" type="none"/>
          </a:ln>
        </p:spPr>
      </p:cxnSp>
      <p:sp>
        <p:nvSpPr>
          <p:cNvPr id="445" name="Shape 445"/>
          <p:cNvSpPr txBox="1"/>
          <p:nvPr/>
        </p:nvSpPr>
        <p:spPr>
          <a:xfrm>
            <a:off x="2363550" y="2310200"/>
            <a:ext cx="1154999" cy="198600"/>
          </a:xfrm>
          <a:prstGeom prst="rect">
            <a:avLst/>
          </a:prstGeom>
          <a:noFill/>
          <a:ln>
            <a:noFill/>
          </a:ln>
        </p:spPr>
        <p:txBody>
          <a:bodyPr anchorCtr="0" anchor="t" bIns="91425" lIns="91425" rIns="91425" tIns="91425">
            <a:noAutofit/>
          </a:bodyPr>
          <a:lstStyle/>
          <a:p>
            <a:pPr lvl="0" rtl="0">
              <a:spcBef>
                <a:spcPts val="0"/>
              </a:spcBef>
              <a:buNone/>
            </a:pPr>
            <a:r>
              <a:rPr lang="it" sz="800"/>
              <a:t>ricerca utente da tabella con criteri</a:t>
            </a:r>
          </a:p>
        </p:txBody>
      </p:sp>
      <p:grpSp>
        <p:nvGrpSpPr>
          <p:cNvPr id="446" name="Shape 446"/>
          <p:cNvGrpSpPr/>
          <p:nvPr/>
        </p:nvGrpSpPr>
        <p:grpSpPr>
          <a:xfrm>
            <a:off x="4721451" y="2406440"/>
            <a:ext cx="1155043" cy="848229"/>
            <a:chOff x="1004625" y="2568750"/>
            <a:chExt cx="896424" cy="661799"/>
          </a:xfrm>
        </p:grpSpPr>
        <p:sp>
          <p:nvSpPr>
            <p:cNvPr id="447" name="Shape 447"/>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48" name="Shape 448"/>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cxnSp>
        <p:nvCxnSpPr>
          <p:cNvPr id="449" name="Shape 449"/>
          <p:cNvCxnSpPr>
            <a:stCxn id="437" idx="3"/>
            <a:endCxn id="447" idx="1"/>
          </p:cNvCxnSpPr>
          <p:nvPr/>
        </p:nvCxnSpPr>
        <p:spPr>
          <a:xfrm>
            <a:off x="3518606" y="2830555"/>
            <a:ext cx="1202700" cy="0"/>
          </a:xfrm>
          <a:prstGeom prst="straightConnector1">
            <a:avLst/>
          </a:prstGeom>
          <a:noFill/>
          <a:ln cap="flat" cmpd="sng" w="9525">
            <a:solidFill>
              <a:srgbClr val="000000"/>
            </a:solidFill>
            <a:prstDash val="solid"/>
            <a:round/>
            <a:headEnd len="lg" w="lg" type="none"/>
            <a:tailEnd len="lg" w="lg" type="stealth"/>
          </a:ln>
        </p:spPr>
      </p:cxnSp>
      <p:sp>
        <p:nvSpPr>
          <p:cNvPr id="450" name="Shape 450"/>
          <p:cNvSpPr txBox="1"/>
          <p:nvPr/>
        </p:nvSpPr>
        <p:spPr>
          <a:xfrm>
            <a:off x="4655381" y="2310200"/>
            <a:ext cx="1322400" cy="198600"/>
          </a:xfrm>
          <a:prstGeom prst="rect">
            <a:avLst/>
          </a:prstGeom>
          <a:noFill/>
          <a:ln>
            <a:noFill/>
          </a:ln>
        </p:spPr>
        <p:txBody>
          <a:bodyPr anchorCtr="0" anchor="t" bIns="91425" lIns="91425" rIns="91425" tIns="91425">
            <a:noAutofit/>
          </a:bodyPr>
          <a:lstStyle/>
          <a:p>
            <a:pPr lvl="0" rtl="0">
              <a:spcBef>
                <a:spcPts val="0"/>
              </a:spcBef>
              <a:buNone/>
            </a:pPr>
            <a:r>
              <a:rPr lang="it" sz="800"/>
              <a:t>click per visualizzazione del patrimonio</a:t>
            </a:r>
          </a:p>
        </p:txBody>
      </p:sp>
      <p:sp>
        <p:nvSpPr>
          <p:cNvPr id="451" name="Shape 451"/>
          <p:cNvSpPr/>
          <p:nvPr/>
        </p:nvSpPr>
        <p:spPr>
          <a:xfrm>
            <a:off x="5151512" y="3510175"/>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52" name="Shape 452"/>
          <p:cNvSpPr/>
          <p:nvPr/>
        </p:nvSpPr>
        <p:spPr>
          <a:xfrm>
            <a:off x="5093650" y="3456175"/>
            <a:ext cx="402899" cy="402899"/>
          </a:xfrm>
          <a:prstGeom prst="ellipse">
            <a:avLst/>
          </a:prstGeom>
          <a:noFill/>
          <a:ln cap="flat" cmpd="sng" w="9525">
            <a:solidFill>
              <a:srgbClr val="00000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53" name="Shape 453"/>
          <p:cNvCxnSpPr>
            <a:stCxn id="447" idx="2"/>
            <a:endCxn id="452" idx="0"/>
          </p:cNvCxnSpPr>
          <p:nvPr/>
        </p:nvCxnSpPr>
        <p:spPr>
          <a:xfrm>
            <a:off x="5295091" y="3254669"/>
            <a:ext cx="0" cy="201599"/>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786150" y="31412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Ciclo di Vita e Processo di Sviluppo</a:t>
            </a: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Ciclo di Vita</a:t>
            </a:r>
          </a:p>
          <a:p>
            <a:pPr lvl="0" rtl="0">
              <a:spcBef>
                <a:spcPts val="0"/>
              </a:spcBef>
              <a:buNone/>
            </a:pPr>
            <a:r>
              <a:t/>
            </a:r>
            <a:endParaRPr b="1" sz="1700">
              <a:solidFill>
                <a:schemeClr val="dk1"/>
              </a:solidFill>
              <a:latin typeface="Arial"/>
              <a:ea typeface="Arial"/>
              <a:cs typeface="Arial"/>
              <a:sym typeface="Arial"/>
            </a:endParaRPr>
          </a:p>
          <a:p>
            <a:pPr indent="-317500" lvl="0" marL="457200" rtl="0" algn="just">
              <a:spcBef>
                <a:spcPts val="0"/>
              </a:spcBef>
              <a:buClr>
                <a:srgbClr val="000000"/>
              </a:buClr>
              <a:buSzPct val="100000"/>
              <a:buFont typeface="Source Sans Pro"/>
              <a:buChar char="-"/>
            </a:pPr>
            <a:r>
              <a:rPr lang="it" sz="1400">
                <a:solidFill>
                  <a:schemeClr val="dk1"/>
                </a:solidFill>
                <a:latin typeface="Arial"/>
                <a:ea typeface="Arial"/>
                <a:cs typeface="Arial"/>
                <a:sym typeface="Arial"/>
              </a:rPr>
              <a:t>Analisi di fattibilità</a:t>
            </a:r>
          </a:p>
          <a:p>
            <a:pPr indent="-317500" lvl="0" marL="457200" rtl="0" algn="just">
              <a:spcBef>
                <a:spcPts val="0"/>
              </a:spcBef>
              <a:buClr>
                <a:schemeClr val="dk1"/>
              </a:buClr>
              <a:buSzPct val="100000"/>
              <a:buFont typeface="Arial"/>
              <a:buChar char="-"/>
            </a:pPr>
            <a:r>
              <a:rPr lang="it" sz="1400">
                <a:solidFill>
                  <a:schemeClr val="dk1"/>
                </a:solidFill>
                <a:latin typeface="Arial"/>
                <a:ea typeface="Arial"/>
                <a:cs typeface="Arial"/>
                <a:sym typeface="Arial"/>
              </a:rPr>
              <a:t>Progettazione</a:t>
            </a:r>
          </a:p>
          <a:p>
            <a:pPr indent="-317500" lvl="0" marL="457200" rtl="0" algn="just">
              <a:spcBef>
                <a:spcPts val="0"/>
              </a:spcBef>
              <a:buClr>
                <a:schemeClr val="dk1"/>
              </a:buClr>
              <a:buSzPct val="100000"/>
              <a:buFont typeface="Arial"/>
              <a:buChar char="-"/>
            </a:pPr>
            <a:r>
              <a:rPr lang="it" sz="1400">
                <a:solidFill>
                  <a:schemeClr val="dk1"/>
                </a:solidFill>
                <a:latin typeface="Arial"/>
                <a:ea typeface="Arial"/>
                <a:cs typeface="Arial"/>
                <a:sym typeface="Arial"/>
              </a:rPr>
              <a:t>Assegnazione delle risorse alle varie attività</a:t>
            </a:r>
          </a:p>
          <a:p>
            <a:pPr indent="-317500" lvl="0" marL="457200" rtl="0" algn="just">
              <a:spcBef>
                <a:spcPts val="0"/>
              </a:spcBef>
              <a:buClr>
                <a:schemeClr val="dk1"/>
              </a:buClr>
              <a:buSzPct val="100000"/>
              <a:buFont typeface="Arial"/>
              <a:buChar char="-"/>
            </a:pPr>
            <a:r>
              <a:rPr lang="it" sz="1400">
                <a:solidFill>
                  <a:schemeClr val="dk1"/>
                </a:solidFill>
                <a:latin typeface="Arial"/>
                <a:ea typeface="Arial"/>
                <a:cs typeface="Arial"/>
                <a:sym typeface="Arial"/>
              </a:rPr>
              <a:t>Definizioni di scadenze e Milestone</a:t>
            </a:r>
          </a:p>
          <a:p>
            <a:pPr indent="-317500" lvl="0" marL="457200" rtl="0" algn="just">
              <a:spcBef>
                <a:spcPts val="0"/>
              </a:spcBef>
              <a:buClr>
                <a:schemeClr val="dk1"/>
              </a:buClr>
              <a:buSzPct val="100000"/>
              <a:buFont typeface="Arial"/>
              <a:buChar char="-"/>
            </a:pPr>
            <a:r>
              <a:rPr lang="it" sz="1400">
                <a:solidFill>
                  <a:schemeClr val="dk1"/>
                </a:solidFill>
                <a:latin typeface="Arial"/>
                <a:ea typeface="Arial"/>
                <a:cs typeface="Arial"/>
                <a:sym typeface="Arial"/>
              </a:rPr>
              <a:t>Produzione</a:t>
            </a:r>
          </a:p>
          <a:p>
            <a:pPr indent="-317500" lvl="0" marL="457200" rtl="0" algn="just">
              <a:spcBef>
                <a:spcPts val="0"/>
              </a:spcBef>
              <a:buClr>
                <a:schemeClr val="dk1"/>
              </a:buClr>
              <a:buSzPct val="100000"/>
              <a:buFont typeface="Arial"/>
              <a:buChar char="-"/>
            </a:pPr>
            <a:r>
              <a:rPr lang="it" sz="1400">
                <a:solidFill>
                  <a:schemeClr val="dk1"/>
                </a:solidFill>
                <a:latin typeface="Arial"/>
                <a:ea typeface="Arial"/>
                <a:cs typeface="Arial"/>
                <a:sym typeface="Arial"/>
              </a:rPr>
              <a:t>Testing e Verifica</a:t>
            </a:r>
          </a:p>
          <a:p>
            <a:pPr indent="-317500" lvl="0" marL="457200" rtl="0" algn="just">
              <a:spcBef>
                <a:spcPts val="0"/>
              </a:spcBef>
              <a:buClr>
                <a:schemeClr val="dk1"/>
              </a:buClr>
              <a:buSzPct val="100000"/>
              <a:buFont typeface="Arial"/>
              <a:buChar char="-"/>
            </a:pPr>
            <a:r>
              <a:rPr lang="it" sz="1400">
                <a:solidFill>
                  <a:schemeClr val="dk1"/>
                </a:solidFill>
                <a:latin typeface="Arial"/>
                <a:ea typeface="Arial"/>
                <a:cs typeface="Arial"/>
                <a:sym typeface="Arial"/>
              </a:rPr>
              <a:t>Rilascio</a:t>
            </a:r>
          </a:p>
          <a:p>
            <a:pPr rtl="0" algn="just">
              <a:spcBef>
                <a:spcPts val="0"/>
              </a:spcBef>
              <a:buNone/>
            </a:pPr>
            <a:r>
              <a:t/>
            </a:r>
            <a:endParaRPr sz="1400">
              <a:solidFill>
                <a:schemeClr val="dk1"/>
              </a:solidFill>
              <a:latin typeface="Arial"/>
              <a:ea typeface="Arial"/>
              <a:cs typeface="Arial"/>
              <a:sym typeface="Arial"/>
            </a:endParaRPr>
          </a:p>
          <a:p>
            <a:pPr rtl="0" algn="just">
              <a:spcBef>
                <a:spcPts val="0"/>
              </a:spcBef>
              <a:buNone/>
            </a:pPr>
            <a:r>
              <a:t/>
            </a:r>
            <a:endParaRPr sz="1400">
              <a:solidFill>
                <a:schemeClr val="dk1"/>
              </a:solidFill>
              <a:latin typeface="Arial"/>
              <a:ea typeface="Arial"/>
              <a:cs typeface="Arial"/>
              <a:sym typeface="Arial"/>
            </a:endParaRPr>
          </a:p>
          <a:p>
            <a:pPr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ph type="title"/>
          </p:nvPr>
        </p:nvSpPr>
        <p:spPr>
          <a:xfrm>
            <a:off x="786150" y="325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Specifica dei Casi d’Uso</a:t>
            </a: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Specifica Caso d’Uso Utente</a:t>
            </a:r>
          </a:p>
          <a:p>
            <a:pPr lvl="0" rtl="0">
              <a:spcBef>
                <a:spcPts val="0"/>
              </a:spcBef>
              <a:buNone/>
            </a:pPr>
            <a:r>
              <a:rPr b="1" lang="it" sz="1000">
                <a:solidFill>
                  <a:schemeClr val="dk1"/>
                </a:solidFill>
                <a:latin typeface="Arial"/>
                <a:ea typeface="Arial"/>
                <a:cs typeface="Arial"/>
                <a:sym typeface="Arial"/>
              </a:rPr>
              <a:t>gestione dei prestiti libro</a:t>
            </a:r>
          </a:p>
          <a:p>
            <a:pPr lvl="0" rtl="0">
              <a:spcBef>
                <a:spcPts val="0"/>
              </a:spcBef>
              <a:buNone/>
            </a:pPr>
            <a:r>
              <a:rPr lang="it" sz="1000">
                <a:solidFill>
                  <a:schemeClr val="dk1"/>
                </a:solidFill>
                <a:latin typeface="Arial"/>
                <a:ea typeface="Arial"/>
                <a:cs typeface="Arial"/>
                <a:sym typeface="Arial"/>
              </a:rPr>
              <a:t>L’ utente ha la possibilità di gestire i prestiti con funzionalità di: richiesta, respinta, accettazione,</a:t>
            </a:r>
          </a:p>
          <a:p>
            <a:pPr lvl="0" rtl="0">
              <a:spcBef>
                <a:spcPts val="0"/>
              </a:spcBef>
              <a:buNone/>
            </a:pPr>
            <a:r>
              <a:rPr b="1" lang="it" sz="1000">
                <a:solidFill>
                  <a:srgbClr val="000000"/>
                </a:solidFill>
                <a:latin typeface="Arial"/>
                <a:ea typeface="Arial"/>
                <a:cs typeface="Arial"/>
                <a:sym typeface="Arial"/>
              </a:rPr>
              <a:t>Flusso</a:t>
            </a:r>
          </a:p>
          <a:p>
            <a:pPr lvl="0"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lvl="0" rtl="0">
              <a:lnSpc>
                <a:spcPct val="115000"/>
              </a:lnSpc>
              <a:spcBef>
                <a:spcPts val="1200"/>
              </a:spcBef>
              <a:spcAft>
                <a:spcPts val="200"/>
              </a:spcAft>
              <a:buNone/>
            </a:pPr>
            <a:r>
              <a:t/>
            </a:r>
            <a:endParaRPr b="1" sz="1000">
              <a:solidFill>
                <a:srgbClr val="000000"/>
              </a:solidFill>
              <a:latin typeface="Arial"/>
              <a:ea typeface="Arial"/>
              <a:cs typeface="Arial"/>
              <a:sym typeface="Arial"/>
            </a:endParaRPr>
          </a:p>
          <a:p>
            <a:pPr lvl="0" rtl="0">
              <a:lnSpc>
                <a:spcPct val="115000"/>
              </a:lnSpc>
              <a:spcBef>
                <a:spcPts val="1200"/>
              </a:spcBef>
              <a:spcAft>
                <a:spcPts val="200"/>
              </a:spcAft>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t/>
            </a:r>
            <a:endParaRPr b="1" sz="1100">
              <a:solidFill>
                <a:srgbClr val="000000"/>
              </a:solidFill>
              <a:latin typeface="Arial"/>
              <a:ea typeface="Arial"/>
              <a:cs typeface="Arial"/>
              <a:sym typeface="Arial"/>
            </a:endParaRPr>
          </a:p>
          <a:p>
            <a:pPr lvl="0" rtl="0">
              <a:spcBef>
                <a:spcPts val="0"/>
              </a:spcBef>
              <a:buNone/>
            </a:pPr>
            <a:r>
              <a:rPr lang="it" sz="1100">
                <a:solidFill>
                  <a:srgbClr val="000000"/>
                </a:solidFill>
                <a:latin typeface="Arial"/>
                <a:ea typeface="Arial"/>
                <a:cs typeface="Arial"/>
                <a:sym typeface="Arial"/>
              </a:rPr>
              <a:t>	</a:t>
            </a:r>
          </a:p>
          <a:p>
            <a:pPr lvl="0" rtl="0">
              <a:spcBef>
                <a:spcPts val="0"/>
              </a:spcBef>
              <a:buNone/>
            </a:pPr>
            <a:r>
              <a:t/>
            </a:r>
            <a:endParaRPr sz="800">
              <a:solidFill>
                <a:srgbClr val="000000"/>
              </a:solidFill>
              <a:latin typeface="Arial"/>
              <a:ea typeface="Arial"/>
              <a:cs typeface="Arial"/>
              <a:sym typeface="Arial"/>
            </a:endParaRPr>
          </a:p>
          <a:p>
            <a:pPr lvl="0" rtl="0">
              <a:spcBef>
                <a:spcPts val="0"/>
              </a:spcBef>
              <a:buNone/>
            </a:pPr>
            <a:r>
              <a:t/>
            </a:r>
            <a:endParaRPr sz="800">
              <a:solidFill>
                <a:srgbClr val="000000"/>
              </a:solidFill>
              <a:latin typeface="Arial"/>
              <a:ea typeface="Arial"/>
              <a:cs typeface="Arial"/>
              <a:sym typeface="Arial"/>
            </a:endParaRPr>
          </a:p>
          <a:p>
            <a:pPr lvl="0" rtl="0">
              <a:spcBef>
                <a:spcPts val="0"/>
              </a:spcBef>
              <a:buNone/>
            </a:pPr>
            <a:r>
              <a:rPr b="1" lang="it" sz="1000">
                <a:solidFill>
                  <a:srgbClr val="000000"/>
                </a:solidFill>
                <a:latin typeface="Arial"/>
                <a:ea typeface="Arial"/>
                <a:cs typeface="Arial"/>
                <a:sym typeface="Arial"/>
              </a:rPr>
              <a:t>Pre-condizioni</a:t>
            </a:r>
          </a:p>
          <a:p>
            <a:pPr rtl="0">
              <a:spcBef>
                <a:spcPts val="0"/>
              </a:spcBef>
              <a:buNone/>
            </a:pPr>
            <a:r>
              <a:rPr lang="it" sz="1000">
                <a:solidFill>
                  <a:srgbClr val="000000"/>
                </a:solidFill>
                <a:latin typeface="Arial"/>
                <a:ea typeface="Arial"/>
                <a:cs typeface="Arial"/>
                <a:sym typeface="Arial"/>
              </a:rPr>
              <a:t>nessuna</a:t>
            </a:r>
          </a:p>
          <a:p>
            <a:pPr lvl="0" rtl="0">
              <a:spcBef>
                <a:spcPts val="0"/>
              </a:spcBef>
              <a:buNone/>
            </a:pPr>
            <a:r>
              <a:rPr b="1" lang="it" sz="1000">
                <a:solidFill>
                  <a:srgbClr val="000000"/>
                </a:solidFill>
                <a:latin typeface="Arial"/>
                <a:ea typeface="Arial"/>
                <a:cs typeface="Arial"/>
                <a:sym typeface="Arial"/>
              </a:rPr>
              <a:t>Post-condizioni</a:t>
            </a:r>
          </a:p>
          <a:p>
            <a:pPr lvl="0" rtl="0">
              <a:spcBef>
                <a:spcPts val="0"/>
              </a:spcBef>
              <a:buNone/>
            </a:pPr>
            <a:r>
              <a:rPr lang="it" sz="1000">
                <a:solidFill>
                  <a:srgbClr val="000000"/>
                </a:solidFill>
                <a:latin typeface="Arial"/>
                <a:ea typeface="Arial"/>
                <a:cs typeface="Arial"/>
                <a:sym typeface="Arial"/>
              </a:rPr>
              <a:t>viene instaurato il legame di prestito o annullato</a:t>
            </a:r>
          </a:p>
          <a:p>
            <a:pPr lvl="0" rtl="0">
              <a:spcBef>
                <a:spcPts val="0"/>
              </a:spcBef>
              <a:buNone/>
            </a:pPr>
            <a:r>
              <a:t/>
            </a:r>
            <a:endParaRPr sz="1000">
              <a:solidFill>
                <a:srgbClr val="000000"/>
              </a:solidFill>
              <a:latin typeface="Arial"/>
              <a:ea typeface="Arial"/>
              <a:cs typeface="Arial"/>
              <a:sym typeface="Arial"/>
            </a:endParaRPr>
          </a:p>
          <a:p>
            <a:pPr lvl="0" rtl="0">
              <a:spcBef>
                <a:spcPts val="0"/>
              </a:spcBef>
              <a:buNone/>
            </a:pPr>
            <a:r>
              <a:t/>
            </a:r>
            <a:endParaRPr sz="1000">
              <a:solidFill>
                <a:srgbClr val="000000"/>
              </a:solidFill>
              <a:latin typeface="Arial"/>
              <a:ea typeface="Arial"/>
              <a:cs typeface="Arial"/>
              <a:sym typeface="Arial"/>
            </a:endParaRPr>
          </a:p>
        </p:txBody>
      </p:sp>
      <p:grpSp>
        <p:nvGrpSpPr>
          <p:cNvPr id="459" name="Shape 459"/>
          <p:cNvGrpSpPr/>
          <p:nvPr/>
        </p:nvGrpSpPr>
        <p:grpSpPr>
          <a:xfrm>
            <a:off x="867376" y="2406440"/>
            <a:ext cx="1155043" cy="848229"/>
            <a:chOff x="1004625" y="2568750"/>
            <a:chExt cx="896424" cy="661799"/>
          </a:xfrm>
        </p:grpSpPr>
        <p:sp>
          <p:nvSpPr>
            <p:cNvPr id="460" name="Shape 460"/>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61" name="Shape 461"/>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sp>
        <p:nvSpPr>
          <p:cNvPr id="462" name="Shape 462"/>
          <p:cNvSpPr/>
          <p:nvPr/>
        </p:nvSpPr>
        <p:spPr>
          <a:xfrm>
            <a:off x="1297437" y="1931000"/>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63" name="Shape 463"/>
          <p:cNvCxnSpPr>
            <a:stCxn id="462" idx="4"/>
            <a:endCxn id="460" idx="0"/>
          </p:cNvCxnSpPr>
          <p:nvPr/>
        </p:nvCxnSpPr>
        <p:spPr>
          <a:xfrm flipH="1">
            <a:off x="1440987" y="2225900"/>
            <a:ext cx="3900" cy="180600"/>
          </a:xfrm>
          <a:prstGeom prst="straightConnector1">
            <a:avLst/>
          </a:prstGeom>
          <a:noFill/>
          <a:ln cap="flat" cmpd="sng" w="19050">
            <a:solidFill>
              <a:schemeClr val="dk2"/>
            </a:solidFill>
            <a:prstDash val="solid"/>
            <a:round/>
            <a:headEnd len="lg" w="lg" type="none"/>
            <a:tailEnd len="lg" w="lg" type="triangle"/>
          </a:ln>
        </p:spPr>
      </p:cxnSp>
      <p:sp>
        <p:nvSpPr>
          <p:cNvPr id="464" name="Shape 464"/>
          <p:cNvSpPr txBox="1"/>
          <p:nvPr/>
        </p:nvSpPr>
        <p:spPr>
          <a:xfrm>
            <a:off x="2014650" y="3371937"/>
            <a:ext cx="998699" cy="198600"/>
          </a:xfrm>
          <a:prstGeom prst="rect">
            <a:avLst/>
          </a:prstGeom>
          <a:noFill/>
          <a:ln>
            <a:noFill/>
          </a:ln>
        </p:spPr>
        <p:txBody>
          <a:bodyPr anchorCtr="0" anchor="t" bIns="91425" lIns="91425" rIns="91425" tIns="91425">
            <a:noAutofit/>
          </a:bodyPr>
          <a:lstStyle/>
          <a:p>
            <a:pPr lvl="0" rtl="0">
              <a:spcBef>
                <a:spcPts val="0"/>
              </a:spcBef>
              <a:buNone/>
            </a:pPr>
            <a:r>
              <a:rPr lang="it" sz="800"/>
              <a:t>richiedi libro</a:t>
            </a:r>
          </a:p>
        </p:txBody>
      </p:sp>
      <p:cxnSp>
        <p:nvCxnSpPr>
          <p:cNvPr id="465" name="Shape 465"/>
          <p:cNvCxnSpPr/>
          <p:nvPr/>
        </p:nvCxnSpPr>
        <p:spPr>
          <a:xfrm>
            <a:off x="2014650" y="3068262"/>
            <a:ext cx="216600" cy="0"/>
          </a:xfrm>
          <a:prstGeom prst="straightConnector1">
            <a:avLst/>
          </a:prstGeom>
          <a:noFill/>
          <a:ln cap="flat" cmpd="sng" w="9525">
            <a:solidFill>
              <a:srgbClr val="000000"/>
            </a:solidFill>
            <a:prstDash val="solid"/>
            <a:round/>
            <a:headEnd len="lg" w="lg" type="none"/>
            <a:tailEnd len="lg" w="lg" type="none"/>
          </a:ln>
        </p:spPr>
      </p:cxnSp>
      <p:cxnSp>
        <p:nvCxnSpPr>
          <p:cNvPr id="466" name="Shape 466"/>
          <p:cNvCxnSpPr/>
          <p:nvPr/>
        </p:nvCxnSpPr>
        <p:spPr>
          <a:xfrm rot="10800000">
            <a:off x="1677750" y="3215737"/>
            <a:ext cx="553499" cy="240600"/>
          </a:xfrm>
          <a:prstGeom prst="bentConnector3">
            <a:avLst>
              <a:gd fmla="val 99995" name="adj1"/>
            </a:avLst>
          </a:prstGeom>
          <a:noFill/>
          <a:ln cap="flat" cmpd="sng" w="9525">
            <a:solidFill>
              <a:srgbClr val="000000"/>
            </a:solidFill>
            <a:prstDash val="solid"/>
            <a:round/>
            <a:headEnd len="lg" w="lg" type="none"/>
            <a:tailEnd len="lg" w="lg" type="stealth"/>
          </a:ln>
        </p:spPr>
      </p:cxnSp>
      <p:cxnSp>
        <p:nvCxnSpPr>
          <p:cNvPr id="467" name="Shape 467"/>
          <p:cNvCxnSpPr/>
          <p:nvPr/>
        </p:nvCxnSpPr>
        <p:spPr>
          <a:xfrm>
            <a:off x="2231250" y="3068275"/>
            <a:ext cx="0" cy="402899"/>
          </a:xfrm>
          <a:prstGeom prst="straightConnector1">
            <a:avLst/>
          </a:prstGeom>
          <a:noFill/>
          <a:ln cap="flat" cmpd="sng" w="9525">
            <a:solidFill>
              <a:srgbClr val="000000"/>
            </a:solidFill>
            <a:prstDash val="solid"/>
            <a:round/>
            <a:headEnd len="lg" w="lg" type="none"/>
            <a:tailEnd len="lg" w="lg" type="none"/>
          </a:ln>
        </p:spPr>
      </p:cxnSp>
      <p:sp>
        <p:nvSpPr>
          <p:cNvPr id="468" name="Shape 468"/>
          <p:cNvSpPr txBox="1"/>
          <p:nvPr/>
        </p:nvSpPr>
        <p:spPr>
          <a:xfrm>
            <a:off x="867400" y="2310003"/>
            <a:ext cx="1322400" cy="198600"/>
          </a:xfrm>
          <a:prstGeom prst="rect">
            <a:avLst/>
          </a:prstGeom>
          <a:noFill/>
          <a:ln>
            <a:noFill/>
          </a:ln>
        </p:spPr>
        <p:txBody>
          <a:bodyPr anchorCtr="0" anchor="t" bIns="91425" lIns="91425" rIns="91425" tIns="91425">
            <a:noAutofit/>
          </a:bodyPr>
          <a:lstStyle/>
          <a:p>
            <a:pPr lvl="0" rtl="0">
              <a:spcBef>
                <a:spcPts val="0"/>
              </a:spcBef>
              <a:buNone/>
            </a:pPr>
            <a:r>
              <a:rPr lang="it" sz="800"/>
              <a:t>visualizzazione patrimonio altro utente</a:t>
            </a:r>
          </a:p>
        </p:txBody>
      </p:sp>
      <p:grpSp>
        <p:nvGrpSpPr>
          <p:cNvPr id="469" name="Shape 469"/>
          <p:cNvGrpSpPr/>
          <p:nvPr/>
        </p:nvGrpSpPr>
        <p:grpSpPr>
          <a:xfrm>
            <a:off x="2358201" y="2406453"/>
            <a:ext cx="1155043" cy="848229"/>
            <a:chOff x="1004625" y="2568750"/>
            <a:chExt cx="896424" cy="661799"/>
          </a:xfrm>
        </p:grpSpPr>
        <p:sp>
          <p:nvSpPr>
            <p:cNvPr id="470" name="Shape 470"/>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71" name="Shape 471"/>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cxnSp>
        <p:nvCxnSpPr>
          <p:cNvPr id="472" name="Shape 472"/>
          <p:cNvCxnSpPr>
            <a:stCxn id="460" idx="3"/>
            <a:endCxn id="470" idx="1"/>
          </p:cNvCxnSpPr>
          <p:nvPr/>
        </p:nvCxnSpPr>
        <p:spPr>
          <a:xfrm>
            <a:off x="2014656" y="2830555"/>
            <a:ext cx="343500" cy="0"/>
          </a:xfrm>
          <a:prstGeom prst="straightConnector1">
            <a:avLst/>
          </a:prstGeom>
          <a:noFill/>
          <a:ln cap="flat" cmpd="sng" w="9525">
            <a:solidFill>
              <a:srgbClr val="000000"/>
            </a:solidFill>
            <a:prstDash val="solid"/>
            <a:round/>
            <a:headEnd len="lg" w="lg" type="none"/>
            <a:tailEnd len="lg" w="lg" type="stealth"/>
          </a:ln>
        </p:spPr>
      </p:cxnSp>
      <p:sp>
        <p:nvSpPr>
          <p:cNvPr id="473" name="Shape 473"/>
          <p:cNvSpPr txBox="1"/>
          <p:nvPr/>
        </p:nvSpPr>
        <p:spPr>
          <a:xfrm>
            <a:off x="2543831" y="2313677"/>
            <a:ext cx="1322400" cy="198600"/>
          </a:xfrm>
          <a:prstGeom prst="rect">
            <a:avLst/>
          </a:prstGeom>
          <a:noFill/>
          <a:ln>
            <a:noFill/>
          </a:ln>
        </p:spPr>
        <p:txBody>
          <a:bodyPr anchorCtr="0" anchor="t" bIns="91425" lIns="91425" rIns="91425" tIns="91425">
            <a:noAutofit/>
          </a:bodyPr>
          <a:lstStyle/>
          <a:p>
            <a:pPr lvl="0" rtl="0">
              <a:spcBef>
                <a:spcPts val="0"/>
              </a:spcBef>
              <a:buNone/>
            </a:pPr>
            <a:r>
              <a:rPr lang="it" sz="800"/>
              <a:t>legame di prestito instaurato</a:t>
            </a:r>
          </a:p>
        </p:txBody>
      </p:sp>
      <p:sp>
        <p:nvSpPr>
          <p:cNvPr id="474" name="Shape 474"/>
          <p:cNvSpPr/>
          <p:nvPr/>
        </p:nvSpPr>
        <p:spPr>
          <a:xfrm>
            <a:off x="4234887" y="3510175"/>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75" name="Shape 475"/>
          <p:cNvSpPr/>
          <p:nvPr/>
        </p:nvSpPr>
        <p:spPr>
          <a:xfrm>
            <a:off x="4180900" y="3456175"/>
            <a:ext cx="402899" cy="402899"/>
          </a:xfrm>
          <a:prstGeom prst="ellipse">
            <a:avLst/>
          </a:prstGeom>
          <a:noFill/>
          <a:ln cap="flat" cmpd="sng" w="9525">
            <a:solidFill>
              <a:srgbClr val="00000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76" name="Shape 476"/>
          <p:cNvCxnSpPr>
            <a:stCxn id="477" idx="2"/>
          </p:cNvCxnSpPr>
          <p:nvPr/>
        </p:nvCxnSpPr>
        <p:spPr>
          <a:xfrm>
            <a:off x="4366516" y="3254682"/>
            <a:ext cx="0" cy="234600"/>
          </a:xfrm>
          <a:prstGeom prst="straightConnector1">
            <a:avLst/>
          </a:prstGeom>
          <a:noFill/>
          <a:ln cap="flat" cmpd="sng" w="19050">
            <a:solidFill>
              <a:schemeClr val="dk2"/>
            </a:solidFill>
            <a:prstDash val="solid"/>
            <a:round/>
            <a:headEnd len="lg" w="lg" type="none"/>
            <a:tailEnd len="lg" w="lg" type="triangle"/>
          </a:ln>
        </p:spPr>
      </p:cxnSp>
      <p:grpSp>
        <p:nvGrpSpPr>
          <p:cNvPr id="478" name="Shape 478"/>
          <p:cNvGrpSpPr/>
          <p:nvPr/>
        </p:nvGrpSpPr>
        <p:grpSpPr>
          <a:xfrm>
            <a:off x="3792876" y="2406453"/>
            <a:ext cx="1155043" cy="848229"/>
            <a:chOff x="1004625" y="2568750"/>
            <a:chExt cx="896424" cy="661799"/>
          </a:xfrm>
        </p:grpSpPr>
        <p:sp>
          <p:nvSpPr>
            <p:cNvPr id="477" name="Shape 477"/>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79" name="Shape 479"/>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cxnSp>
        <p:nvCxnSpPr>
          <p:cNvPr id="480" name="Shape 480"/>
          <p:cNvCxnSpPr/>
          <p:nvPr/>
        </p:nvCxnSpPr>
        <p:spPr>
          <a:xfrm>
            <a:off x="3478481" y="2830555"/>
            <a:ext cx="343500" cy="0"/>
          </a:xfrm>
          <a:prstGeom prst="straightConnector1">
            <a:avLst/>
          </a:prstGeom>
          <a:noFill/>
          <a:ln cap="flat" cmpd="sng" w="9525">
            <a:solidFill>
              <a:srgbClr val="000000"/>
            </a:solidFill>
            <a:prstDash val="solid"/>
            <a:round/>
            <a:headEnd len="lg" w="lg" type="none"/>
            <a:tailEnd len="lg" w="lg" type="stealth"/>
          </a:ln>
        </p:spPr>
      </p:cxnSp>
      <p:cxnSp>
        <p:nvCxnSpPr>
          <p:cNvPr id="481" name="Shape 481"/>
          <p:cNvCxnSpPr/>
          <p:nvPr/>
        </p:nvCxnSpPr>
        <p:spPr>
          <a:xfrm>
            <a:off x="3478475" y="3068262"/>
            <a:ext cx="216600" cy="0"/>
          </a:xfrm>
          <a:prstGeom prst="straightConnector1">
            <a:avLst/>
          </a:prstGeom>
          <a:noFill/>
          <a:ln cap="flat" cmpd="sng" w="9525">
            <a:solidFill>
              <a:srgbClr val="000000"/>
            </a:solidFill>
            <a:prstDash val="solid"/>
            <a:round/>
            <a:headEnd len="lg" w="lg" type="none"/>
            <a:tailEnd len="lg" w="lg" type="none"/>
          </a:ln>
        </p:spPr>
      </p:cxnSp>
      <p:cxnSp>
        <p:nvCxnSpPr>
          <p:cNvPr id="482" name="Shape 482"/>
          <p:cNvCxnSpPr/>
          <p:nvPr/>
        </p:nvCxnSpPr>
        <p:spPr>
          <a:xfrm>
            <a:off x="3695075" y="3053275"/>
            <a:ext cx="0" cy="402899"/>
          </a:xfrm>
          <a:prstGeom prst="straightConnector1">
            <a:avLst/>
          </a:prstGeom>
          <a:noFill/>
          <a:ln cap="flat" cmpd="sng" w="9525">
            <a:solidFill>
              <a:srgbClr val="000000"/>
            </a:solidFill>
            <a:prstDash val="solid"/>
            <a:round/>
            <a:headEnd len="lg" w="lg" type="none"/>
            <a:tailEnd len="lg" w="lg" type="none"/>
          </a:ln>
        </p:spPr>
      </p:cxnSp>
      <p:cxnSp>
        <p:nvCxnSpPr>
          <p:cNvPr id="483" name="Shape 483"/>
          <p:cNvCxnSpPr/>
          <p:nvPr/>
        </p:nvCxnSpPr>
        <p:spPr>
          <a:xfrm rot="10800000">
            <a:off x="3126362" y="3215737"/>
            <a:ext cx="553499" cy="240600"/>
          </a:xfrm>
          <a:prstGeom prst="bentConnector3">
            <a:avLst>
              <a:gd fmla="val 99668" name="adj1"/>
            </a:avLst>
          </a:prstGeom>
          <a:noFill/>
          <a:ln cap="flat" cmpd="sng" w="9525">
            <a:solidFill>
              <a:srgbClr val="000000"/>
            </a:solidFill>
            <a:prstDash val="solid"/>
            <a:round/>
            <a:headEnd len="lg" w="lg" type="none"/>
            <a:tailEnd len="lg" w="lg" type="stealth"/>
          </a:ln>
        </p:spPr>
      </p:cxnSp>
      <p:sp>
        <p:nvSpPr>
          <p:cNvPr id="484" name="Shape 484"/>
          <p:cNvSpPr txBox="1"/>
          <p:nvPr/>
        </p:nvSpPr>
        <p:spPr>
          <a:xfrm>
            <a:off x="3124775" y="3456162"/>
            <a:ext cx="998699" cy="198600"/>
          </a:xfrm>
          <a:prstGeom prst="rect">
            <a:avLst/>
          </a:prstGeom>
          <a:noFill/>
          <a:ln>
            <a:noFill/>
          </a:ln>
        </p:spPr>
        <p:txBody>
          <a:bodyPr anchorCtr="0" anchor="t" bIns="91425" lIns="91425" rIns="91425" tIns="91425">
            <a:noAutofit/>
          </a:bodyPr>
          <a:lstStyle/>
          <a:p>
            <a:pPr lvl="0" rtl="0">
              <a:spcBef>
                <a:spcPts val="0"/>
              </a:spcBef>
              <a:buNone/>
            </a:pPr>
            <a:r>
              <a:rPr lang="it" sz="800"/>
              <a:t>restituisco libro</a:t>
            </a:r>
          </a:p>
        </p:txBody>
      </p:sp>
      <p:sp>
        <p:nvSpPr>
          <p:cNvPr id="485" name="Shape 485"/>
          <p:cNvSpPr txBox="1"/>
          <p:nvPr/>
        </p:nvSpPr>
        <p:spPr>
          <a:xfrm>
            <a:off x="3818952" y="2309660"/>
            <a:ext cx="1322400" cy="198600"/>
          </a:xfrm>
          <a:prstGeom prst="rect">
            <a:avLst/>
          </a:prstGeom>
          <a:noFill/>
          <a:ln>
            <a:noFill/>
          </a:ln>
        </p:spPr>
        <p:txBody>
          <a:bodyPr anchorCtr="0" anchor="t" bIns="91425" lIns="91425" rIns="91425" tIns="91425">
            <a:noAutofit/>
          </a:bodyPr>
          <a:lstStyle/>
          <a:p>
            <a:pPr rtl="0">
              <a:spcBef>
                <a:spcPts val="0"/>
              </a:spcBef>
              <a:buNone/>
            </a:pPr>
            <a:r>
              <a:rPr lang="it" sz="800"/>
              <a:t>libro disponibile per </a:t>
            </a:r>
          </a:p>
          <a:p>
            <a:pPr lvl="0" rtl="0">
              <a:spcBef>
                <a:spcPts val="0"/>
              </a:spcBef>
              <a:buNone/>
            </a:pPr>
            <a:r>
              <a:rPr lang="it" sz="800"/>
              <a:t>altri utenti</a:t>
            </a:r>
          </a:p>
        </p:txBody>
      </p:sp>
      <p:grpSp>
        <p:nvGrpSpPr>
          <p:cNvPr id="486" name="Shape 486"/>
          <p:cNvGrpSpPr/>
          <p:nvPr/>
        </p:nvGrpSpPr>
        <p:grpSpPr>
          <a:xfrm>
            <a:off x="5278026" y="2406440"/>
            <a:ext cx="1155043" cy="848229"/>
            <a:chOff x="1004625" y="2568750"/>
            <a:chExt cx="896424" cy="661799"/>
          </a:xfrm>
        </p:grpSpPr>
        <p:sp>
          <p:nvSpPr>
            <p:cNvPr id="487" name="Shape 487"/>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88" name="Shape 488"/>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grpSp>
        <p:nvGrpSpPr>
          <p:cNvPr id="489" name="Shape 489"/>
          <p:cNvGrpSpPr/>
          <p:nvPr/>
        </p:nvGrpSpPr>
        <p:grpSpPr>
          <a:xfrm>
            <a:off x="6937876" y="1892090"/>
            <a:ext cx="1155043" cy="848229"/>
            <a:chOff x="1004625" y="2568750"/>
            <a:chExt cx="896424" cy="661799"/>
          </a:xfrm>
        </p:grpSpPr>
        <p:sp>
          <p:nvSpPr>
            <p:cNvPr id="490" name="Shape 490"/>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91" name="Shape 491"/>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grpSp>
        <p:nvGrpSpPr>
          <p:cNvPr id="492" name="Shape 492"/>
          <p:cNvGrpSpPr/>
          <p:nvPr/>
        </p:nvGrpSpPr>
        <p:grpSpPr>
          <a:xfrm>
            <a:off x="6937876" y="2947865"/>
            <a:ext cx="1155043" cy="848229"/>
            <a:chOff x="1004625" y="2568750"/>
            <a:chExt cx="896424" cy="661799"/>
          </a:xfrm>
        </p:grpSpPr>
        <p:sp>
          <p:nvSpPr>
            <p:cNvPr id="493" name="Shape 493"/>
            <p:cNvSpPr/>
            <p:nvPr/>
          </p:nvSpPr>
          <p:spPr>
            <a:xfrm>
              <a:off x="1004625" y="2568750"/>
              <a:ext cx="890399" cy="661799"/>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94" name="Shape 494"/>
            <p:cNvCxnSpPr/>
            <p:nvPr/>
          </p:nvCxnSpPr>
          <p:spPr>
            <a:xfrm>
              <a:off x="1010650" y="2749225"/>
              <a:ext cx="890399" cy="0"/>
            </a:xfrm>
            <a:prstGeom prst="straightConnector1">
              <a:avLst/>
            </a:prstGeom>
            <a:noFill/>
            <a:ln cap="flat" cmpd="sng" w="9525">
              <a:solidFill>
                <a:srgbClr val="000000"/>
              </a:solidFill>
              <a:prstDash val="solid"/>
              <a:round/>
              <a:headEnd len="lg" w="lg" type="none"/>
              <a:tailEnd len="lg" w="lg" type="none"/>
            </a:ln>
          </p:spPr>
        </p:cxnSp>
      </p:grpSp>
      <p:cxnSp>
        <p:nvCxnSpPr>
          <p:cNvPr id="495" name="Shape 495"/>
          <p:cNvCxnSpPr>
            <a:stCxn id="487" idx="3"/>
            <a:endCxn id="490" idx="1"/>
          </p:cNvCxnSpPr>
          <p:nvPr/>
        </p:nvCxnSpPr>
        <p:spPr>
          <a:xfrm flipH="1" rot="10800000">
            <a:off x="6425306" y="2316055"/>
            <a:ext cx="512700" cy="514500"/>
          </a:xfrm>
          <a:prstGeom prst="bentConnector3">
            <a:avLst>
              <a:gd fmla="val 49987" name="adj1"/>
            </a:avLst>
          </a:prstGeom>
          <a:noFill/>
          <a:ln cap="flat" cmpd="sng" w="9525">
            <a:solidFill>
              <a:srgbClr val="000000"/>
            </a:solidFill>
            <a:prstDash val="solid"/>
            <a:round/>
            <a:headEnd len="lg" w="lg" type="none"/>
            <a:tailEnd len="lg" w="lg" type="stealth"/>
          </a:ln>
        </p:spPr>
      </p:cxnSp>
      <p:cxnSp>
        <p:nvCxnSpPr>
          <p:cNvPr id="496" name="Shape 496"/>
          <p:cNvCxnSpPr>
            <a:stCxn id="487" idx="3"/>
            <a:endCxn id="493" idx="1"/>
          </p:cNvCxnSpPr>
          <p:nvPr/>
        </p:nvCxnSpPr>
        <p:spPr>
          <a:xfrm>
            <a:off x="6425306" y="2830555"/>
            <a:ext cx="512700" cy="541500"/>
          </a:xfrm>
          <a:prstGeom prst="bentConnector3">
            <a:avLst>
              <a:gd fmla="val 49987" name="adj1"/>
            </a:avLst>
          </a:prstGeom>
          <a:noFill/>
          <a:ln cap="flat" cmpd="sng" w="9525">
            <a:solidFill>
              <a:srgbClr val="000000"/>
            </a:solidFill>
            <a:prstDash val="solid"/>
            <a:round/>
            <a:headEnd len="lg" w="lg" type="none"/>
            <a:tailEnd len="lg" w="lg" type="stealth"/>
          </a:ln>
        </p:spPr>
      </p:cxnSp>
      <p:sp>
        <p:nvSpPr>
          <p:cNvPr id="497" name="Shape 497"/>
          <p:cNvSpPr/>
          <p:nvPr/>
        </p:nvSpPr>
        <p:spPr>
          <a:xfrm>
            <a:off x="5708087" y="1931000"/>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98" name="Shape 498"/>
          <p:cNvCxnSpPr/>
          <p:nvPr/>
        </p:nvCxnSpPr>
        <p:spPr>
          <a:xfrm flipH="1">
            <a:off x="5853587" y="2225900"/>
            <a:ext cx="3900" cy="180599"/>
          </a:xfrm>
          <a:prstGeom prst="straightConnector1">
            <a:avLst/>
          </a:prstGeom>
          <a:noFill/>
          <a:ln cap="flat" cmpd="sng" w="19050">
            <a:solidFill>
              <a:schemeClr val="dk2"/>
            </a:solidFill>
            <a:prstDash val="solid"/>
            <a:round/>
            <a:headEnd len="lg" w="lg" type="none"/>
            <a:tailEnd len="lg" w="lg" type="triangle"/>
          </a:ln>
        </p:spPr>
      </p:cxnSp>
      <p:sp>
        <p:nvSpPr>
          <p:cNvPr id="499" name="Shape 499"/>
          <p:cNvSpPr txBox="1"/>
          <p:nvPr/>
        </p:nvSpPr>
        <p:spPr>
          <a:xfrm>
            <a:off x="5314487" y="2309653"/>
            <a:ext cx="1322400" cy="198600"/>
          </a:xfrm>
          <a:prstGeom prst="rect">
            <a:avLst/>
          </a:prstGeom>
          <a:noFill/>
          <a:ln>
            <a:noFill/>
          </a:ln>
        </p:spPr>
        <p:txBody>
          <a:bodyPr anchorCtr="0" anchor="t" bIns="91425" lIns="91425" rIns="91425" tIns="91425">
            <a:noAutofit/>
          </a:bodyPr>
          <a:lstStyle/>
          <a:p>
            <a:pPr rtl="0">
              <a:spcBef>
                <a:spcPts val="0"/>
              </a:spcBef>
              <a:buNone/>
            </a:pPr>
            <a:r>
              <a:rPr lang="it" sz="800"/>
              <a:t>visualizzazione </a:t>
            </a:r>
          </a:p>
          <a:p>
            <a:pPr lvl="0" rtl="0">
              <a:spcBef>
                <a:spcPts val="0"/>
              </a:spcBef>
              <a:buNone/>
            </a:pPr>
            <a:r>
              <a:rPr lang="it" sz="800"/>
              <a:t>richieste in corso</a:t>
            </a:r>
          </a:p>
        </p:txBody>
      </p:sp>
      <p:cxnSp>
        <p:nvCxnSpPr>
          <p:cNvPr id="500" name="Shape 500"/>
          <p:cNvCxnSpPr/>
          <p:nvPr/>
        </p:nvCxnSpPr>
        <p:spPr>
          <a:xfrm>
            <a:off x="6425300" y="3136437"/>
            <a:ext cx="150000" cy="0"/>
          </a:xfrm>
          <a:prstGeom prst="straightConnector1">
            <a:avLst/>
          </a:prstGeom>
          <a:noFill/>
          <a:ln cap="flat" cmpd="sng" w="9525">
            <a:solidFill>
              <a:srgbClr val="000000"/>
            </a:solidFill>
            <a:prstDash val="solid"/>
            <a:round/>
            <a:headEnd len="lg" w="lg" type="none"/>
            <a:tailEnd len="lg" w="lg" type="none"/>
          </a:ln>
        </p:spPr>
      </p:cxnSp>
      <p:cxnSp>
        <p:nvCxnSpPr>
          <p:cNvPr id="501" name="Shape 501"/>
          <p:cNvCxnSpPr/>
          <p:nvPr/>
        </p:nvCxnSpPr>
        <p:spPr>
          <a:xfrm rot="10800000">
            <a:off x="6021800" y="3251674"/>
            <a:ext cx="553499" cy="240600"/>
          </a:xfrm>
          <a:prstGeom prst="bentConnector3">
            <a:avLst>
              <a:gd fmla="val 100000" name="adj1"/>
            </a:avLst>
          </a:prstGeom>
          <a:noFill/>
          <a:ln cap="flat" cmpd="sng" w="9525">
            <a:solidFill>
              <a:srgbClr val="000000"/>
            </a:solidFill>
            <a:prstDash val="solid"/>
            <a:round/>
            <a:headEnd len="lg" w="lg" type="none"/>
            <a:tailEnd len="lg" w="lg" type="stealth"/>
          </a:ln>
        </p:spPr>
      </p:cxnSp>
      <p:cxnSp>
        <p:nvCxnSpPr>
          <p:cNvPr id="502" name="Shape 502"/>
          <p:cNvCxnSpPr/>
          <p:nvPr/>
        </p:nvCxnSpPr>
        <p:spPr>
          <a:xfrm>
            <a:off x="6575300" y="3134225"/>
            <a:ext cx="0" cy="365099"/>
          </a:xfrm>
          <a:prstGeom prst="straightConnector1">
            <a:avLst/>
          </a:prstGeom>
          <a:noFill/>
          <a:ln cap="flat" cmpd="sng" w="9525">
            <a:solidFill>
              <a:srgbClr val="000000"/>
            </a:solidFill>
            <a:prstDash val="solid"/>
            <a:round/>
            <a:headEnd len="lg" w="lg" type="none"/>
            <a:tailEnd len="lg" w="lg" type="none"/>
          </a:ln>
        </p:spPr>
      </p:cxnSp>
      <p:sp>
        <p:nvSpPr>
          <p:cNvPr id="503" name="Shape 503"/>
          <p:cNvSpPr txBox="1"/>
          <p:nvPr/>
        </p:nvSpPr>
        <p:spPr>
          <a:xfrm>
            <a:off x="6000950" y="3413909"/>
            <a:ext cx="998699" cy="198600"/>
          </a:xfrm>
          <a:prstGeom prst="rect">
            <a:avLst/>
          </a:prstGeom>
          <a:noFill/>
          <a:ln>
            <a:noFill/>
          </a:ln>
        </p:spPr>
        <p:txBody>
          <a:bodyPr anchorCtr="0" anchor="t" bIns="91425" lIns="91425" rIns="91425" tIns="91425">
            <a:noAutofit/>
          </a:bodyPr>
          <a:lstStyle/>
          <a:p>
            <a:pPr lvl="0" rtl="0">
              <a:spcBef>
                <a:spcPts val="0"/>
              </a:spcBef>
              <a:buNone/>
            </a:pPr>
            <a:r>
              <a:rPr lang="it" sz="800"/>
              <a:t>accetto?</a:t>
            </a:r>
          </a:p>
        </p:txBody>
      </p:sp>
      <p:sp>
        <p:nvSpPr>
          <p:cNvPr id="504" name="Shape 504"/>
          <p:cNvSpPr txBox="1"/>
          <p:nvPr/>
        </p:nvSpPr>
        <p:spPr>
          <a:xfrm>
            <a:off x="6979467" y="1798335"/>
            <a:ext cx="1322400" cy="198600"/>
          </a:xfrm>
          <a:prstGeom prst="rect">
            <a:avLst/>
          </a:prstGeom>
          <a:noFill/>
          <a:ln>
            <a:noFill/>
          </a:ln>
        </p:spPr>
        <p:txBody>
          <a:bodyPr anchorCtr="0" anchor="t" bIns="91425" lIns="91425" rIns="91425" tIns="91425">
            <a:noAutofit/>
          </a:bodyPr>
          <a:lstStyle/>
          <a:p>
            <a:pPr lvl="0" rtl="0">
              <a:spcBef>
                <a:spcPts val="0"/>
              </a:spcBef>
              <a:buNone/>
            </a:pPr>
            <a:r>
              <a:rPr lang="it" sz="800"/>
              <a:t>legame di prestito instaurato</a:t>
            </a:r>
          </a:p>
        </p:txBody>
      </p:sp>
      <p:sp>
        <p:nvSpPr>
          <p:cNvPr id="505" name="Shape 505"/>
          <p:cNvSpPr txBox="1"/>
          <p:nvPr/>
        </p:nvSpPr>
        <p:spPr>
          <a:xfrm>
            <a:off x="6979477" y="2853084"/>
            <a:ext cx="1322400" cy="198600"/>
          </a:xfrm>
          <a:prstGeom prst="rect">
            <a:avLst/>
          </a:prstGeom>
          <a:noFill/>
          <a:ln>
            <a:noFill/>
          </a:ln>
        </p:spPr>
        <p:txBody>
          <a:bodyPr anchorCtr="0" anchor="t" bIns="91425" lIns="91425" rIns="91425" tIns="91425">
            <a:noAutofit/>
          </a:bodyPr>
          <a:lstStyle/>
          <a:p>
            <a:pPr lvl="0" rtl="0">
              <a:spcBef>
                <a:spcPts val="0"/>
              </a:spcBef>
              <a:buNone/>
            </a:pPr>
            <a:r>
              <a:rPr lang="it" sz="800"/>
              <a:t>libro disponibile per </a:t>
            </a:r>
          </a:p>
          <a:p>
            <a:pPr lvl="0" rtl="0">
              <a:spcBef>
                <a:spcPts val="0"/>
              </a:spcBef>
              <a:buNone/>
            </a:pPr>
            <a:r>
              <a:rPr lang="it" sz="800"/>
              <a:t>altri utenti</a:t>
            </a:r>
          </a:p>
        </p:txBody>
      </p:sp>
      <p:cxnSp>
        <p:nvCxnSpPr>
          <p:cNvPr id="506" name="Shape 506"/>
          <p:cNvCxnSpPr>
            <a:stCxn id="490" idx="3"/>
          </p:cNvCxnSpPr>
          <p:nvPr/>
        </p:nvCxnSpPr>
        <p:spPr>
          <a:xfrm>
            <a:off x="8085156" y="2316205"/>
            <a:ext cx="204600" cy="0"/>
          </a:xfrm>
          <a:prstGeom prst="straightConnector1">
            <a:avLst/>
          </a:prstGeom>
          <a:noFill/>
          <a:ln cap="flat" cmpd="sng" w="19050">
            <a:solidFill>
              <a:schemeClr val="dk2"/>
            </a:solidFill>
            <a:prstDash val="solid"/>
            <a:round/>
            <a:headEnd len="lg" w="lg" type="none"/>
            <a:tailEnd len="lg" w="lg" type="triangle"/>
          </a:ln>
        </p:spPr>
      </p:cxnSp>
      <p:cxnSp>
        <p:nvCxnSpPr>
          <p:cNvPr id="507" name="Shape 507"/>
          <p:cNvCxnSpPr/>
          <p:nvPr/>
        </p:nvCxnSpPr>
        <p:spPr>
          <a:xfrm>
            <a:off x="8092931" y="3413905"/>
            <a:ext cx="204599" cy="0"/>
          </a:xfrm>
          <a:prstGeom prst="straightConnector1">
            <a:avLst/>
          </a:prstGeom>
          <a:noFill/>
          <a:ln cap="flat" cmpd="sng" w="19050">
            <a:solidFill>
              <a:schemeClr val="dk2"/>
            </a:solidFill>
            <a:prstDash val="solid"/>
            <a:round/>
            <a:headEnd len="lg" w="lg" type="none"/>
            <a:tailEnd len="lg" w="lg" type="triangle"/>
          </a:ln>
        </p:spPr>
      </p:cxnSp>
      <p:sp>
        <p:nvSpPr>
          <p:cNvPr id="508" name="Shape 508"/>
          <p:cNvSpPr/>
          <p:nvPr/>
        </p:nvSpPr>
        <p:spPr>
          <a:xfrm>
            <a:off x="8289750" y="2087950"/>
            <a:ext cx="402899" cy="402899"/>
          </a:xfrm>
          <a:prstGeom prst="ellipse">
            <a:avLst/>
          </a:prstGeom>
          <a:noFill/>
          <a:ln cap="flat" cmpd="sng" w="9525">
            <a:solidFill>
              <a:srgbClr val="00000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09" name="Shape 509"/>
          <p:cNvSpPr/>
          <p:nvPr/>
        </p:nvSpPr>
        <p:spPr>
          <a:xfrm>
            <a:off x="8301875" y="3212450"/>
            <a:ext cx="402899" cy="402899"/>
          </a:xfrm>
          <a:prstGeom prst="ellipse">
            <a:avLst/>
          </a:prstGeom>
          <a:noFill/>
          <a:ln cap="flat" cmpd="sng" w="9525">
            <a:solidFill>
              <a:srgbClr val="00000A"/>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10" name="Shape 510"/>
          <p:cNvSpPr/>
          <p:nvPr/>
        </p:nvSpPr>
        <p:spPr>
          <a:xfrm>
            <a:off x="8343737" y="2141950"/>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11" name="Shape 511"/>
          <p:cNvSpPr/>
          <p:nvPr/>
        </p:nvSpPr>
        <p:spPr>
          <a:xfrm>
            <a:off x="8355862" y="3266450"/>
            <a:ext cx="294900" cy="29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txBox="1"/>
          <p:nvPr>
            <p:ph type="title"/>
          </p:nvPr>
        </p:nvSpPr>
        <p:spPr>
          <a:xfrm>
            <a:off x="103175" y="314125"/>
            <a:ext cx="82548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rtl="0" algn="ctr">
              <a:lnSpc>
                <a:spcPct val="115000"/>
              </a:lnSpc>
              <a:spcBef>
                <a:spcPts val="1800"/>
              </a:spcBef>
              <a:spcAft>
                <a:spcPts val="400"/>
              </a:spcAft>
              <a:buNone/>
            </a:pPr>
            <a:r>
              <a:rPr b="1" lang="it" sz="1700">
                <a:solidFill>
                  <a:srgbClr val="0091EA"/>
                </a:solidFill>
                <a:latin typeface="Arial"/>
                <a:ea typeface="Arial"/>
                <a:cs typeface="Arial"/>
                <a:sym typeface="Arial"/>
              </a:rPr>
              <a:t>Project Plan</a:t>
            </a:r>
          </a:p>
          <a:p>
            <a:pPr rtl="0" algn="ctr">
              <a:lnSpc>
                <a:spcPct val="115000"/>
              </a:lnSpc>
              <a:spcBef>
                <a:spcPts val="1800"/>
              </a:spcBef>
              <a:spcAft>
                <a:spcPts val="400"/>
              </a:spcAft>
              <a:buNone/>
            </a:pPr>
            <a:r>
              <a:rPr b="1" lang="it" sz="1400">
                <a:latin typeface="Arial"/>
                <a:ea typeface="Arial"/>
                <a:cs typeface="Arial"/>
                <a:sym typeface="Arial"/>
              </a:rPr>
              <a:t>Gestione del lavoro collaborativo</a:t>
            </a:r>
          </a:p>
          <a:p>
            <a:pPr lvl="0" rtl="0" algn="ctr">
              <a:spcBef>
                <a:spcPts val="0"/>
              </a:spcBef>
              <a:buNone/>
            </a:pPr>
            <a:r>
              <a:t/>
            </a:r>
            <a:endParaRPr sz="1000">
              <a:solidFill>
                <a:schemeClr val="dk1"/>
              </a:solidFill>
              <a:latin typeface="Arial"/>
              <a:ea typeface="Arial"/>
              <a:cs typeface="Arial"/>
              <a:sym typeface="Arial"/>
            </a:endParaRPr>
          </a:p>
          <a:p>
            <a:pPr lvl="0" rtl="0" algn="ctr">
              <a:spcBef>
                <a:spcPts val="0"/>
              </a:spcBef>
              <a:buNone/>
            </a:pPr>
            <a:r>
              <a:t/>
            </a:r>
            <a:endParaRPr sz="1000">
              <a:solidFill>
                <a:schemeClr val="dk1"/>
              </a:solidFill>
              <a:latin typeface="Arial"/>
              <a:ea typeface="Arial"/>
              <a:cs typeface="Arial"/>
              <a:sym typeface="Arial"/>
            </a:endParaRPr>
          </a:p>
          <a:p>
            <a:pPr indent="-292100" lvl="0" marL="457200" rtl="0">
              <a:spcBef>
                <a:spcPts val="0"/>
              </a:spcBef>
              <a:buClr>
                <a:schemeClr val="dk1"/>
              </a:buClr>
              <a:buSzPct val="100000"/>
              <a:buFont typeface="Arial"/>
              <a:buChar char="-"/>
            </a:pPr>
            <a:r>
              <a:rPr lang="it" sz="1000">
                <a:solidFill>
                  <a:schemeClr val="dk1"/>
                </a:solidFill>
                <a:latin typeface="Arial"/>
                <a:ea typeface="Arial"/>
                <a:cs typeface="Arial"/>
                <a:sym typeface="Arial"/>
              </a:rPr>
              <a:t>Il carico di lavoro è stato suddiviso a gruppi di due persone dove ogni persona si occupa di almeno 2 moduli differenti della WBS</a:t>
            </a:r>
          </a:p>
          <a:p>
            <a:pPr indent="-292100" lvl="0" marL="457200" rtl="0">
              <a:spcBef>
                <a:spcPts val="0"/>
              </a:spcBef>
              <a:buClr>
                <a:schemeClr val="dk1"/>
              </a:buClr>
              <a:buSzPct val="100000"/>
              <a:buFont typeface="Arial"/>
              <a:buChar char="-"/>
            </a:pPr>
            <a:r>
              <a:rPr lang="it" sz="1000">
                <a:solidFill>
                  <a:schemeClr val="dk1"/>
                </a:solidFill>
                <a:latin typeface="Arial"/>
                <a:ea typeface="Arial"/>
                <a:cs typeface="Arial"/>
                <a:sym typeface="Arial"/>
              </a:rPr>
              <a:t>Generate intersezioni di attività in modo da garantire la business continuity in caso di indisponibilità di una risorsa umana, ad eccezzione di singolari attività, dove le skill del collaboratore permettevano di guadagnare notevole tempo. Il tempo guadagnato è stato  investito nella ottimizzazione del software e nella fase di test</a:t>
            </a:r>
          </a:p>
          <a:p>
            <a:pPr indent="-292100" lvl="0" marL="457200" rtl="0">
              <a:spcBef>
                <a:spcPts val="0"/>
              </a:spcBef>
              <a:buClr>
                <a:schemeClr val="dk1"/>
              </a:buClr>
              <a:buSzPct val="100000"/>
              <a:buFont typeface="Arial"/>
              <a:buChar char="-"/>
            </a:pPr>
            <a:r>
              <a:rPr lang="it" sz="1000">
                <a:solidFill>
                  <a:schemeClr val="dk1"/>
                </a:solidFill>
                <a:latin typeface="Arial"/>
                <a:ea typeface="Arial"/>
                <a:cs typeface="Arial"/>
                <a:sym typeface="Arial"/>
              </a:rPr>
              <a:t>Effettuati check point da pianificazione e check point in caso di bisogno</a:t>
            </a:r>
          </a:p>
          <a:p>
            <a:pPr indent="-292100" lvl="0" marL="457200" rtl="0">
              <a:spcBef>
                <a:spcPts val="0"/>
              </a:spcBef>
              <a:buClr>
                <a:schemeClr val="dk1"/>
              </a:buClr>
              <a:buSzPct val="100000"/>
              <a:buFont typeface="Arial"/>
              <a:buChar char="-"/>
            </a:pPr>
            <a:r>
              <a:rPr lang="it" sz="1000">
                <a:solidFill>
                  <a:schemeClr val="dk1"/>
                </a:solidFill>
                <a:latin typeface="Arial"/>
                <a:ea typeface="Arial"/>
                <a:cs typeface="Arial"/>
                <a:sym typeface="Arial"/>
              </a:rPr>
              <a:t>Condivisione delle conoscenze all’interno del gruppo</a:t>
            </a:r>
          </a:p>
          <a:p>
            <a:pPr indent="-292100" lvl="0" marL="457200" rtl="0">
              <a:spcBef>
                <a:spcPts val="0"/>
              </a:spcBef>
              <a:buClr>
                <a:schemeClr val="dk1"/>
              </a:buClr>
              <a:buSzPct val="100000"/>
              <a:buFont typeface="Arial"/>
              <a:buChar char="-"/>
            </a:pPr>
            <a:r>
              <a:rPr lang="it" sz="1000">
                <a:solidFill>
                  <a:schemeClr val="dk1"/>
                </a:solidFill>
                <a:latin typeface="Arial"/>
                <a:ea typeface="Arial"/>
                <a:cs typeface="Arial"/>
                <a:sym typeface="Arial"/>
              </a:rPr>
              <a:t>Caricamento del materiale online su repository GitHub consultabile dai componenti del gruppo</a:t>
            </a:r>
          </a:p>
          <a:p>
            <a:pPr rtl="0">
              <a:lnSpc>
                <a:spcPct val="115000"/>
              </a:lnSpc>
              <a:spcBef>
                <a:spcPts val="1800"/>
              </a:spcBef>
              <a:spcAft>
                <a:spcPts val="400"/>
              </a:spcAft>
              <a:buNone/>
            </a:pPr>
            <a:r>
              <a:t/>
            </a:r>
            <a:endParaRPr b="1" sz="1700">
              <a:latin typeface="Arial"/>
              <a:ea typeface="Arial"/>
              <a:cs typeface="Arial"/>
              <a:sym typeface="Arial"/>
            </a:endParaRPr>
          </a:p>
          <a:p>
            <a:pPr lvl="0" rtl="0" algn="ctr">
              <a:lnSpc>
                <a:spcPct val="115000"/>
              </a:lnSpc>
              <a:spcBef>
                <a:spcPts val="1800"/>
              </a:spcBef>
              <a:spcAft>
                <a:spcPts val="400"/>
              </a:spcAft>
              <a:buNone/>
            </a:pPr>
            <a:r>
              <a:t/>
            </a:r>
            <a:endParaRPr b="1" sz="1700">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type="title"/>
          </p:nvPr>
        </p:nvSpPr>
        <p:spPr>
          <a:xfrm>
            <a:off x="786150" y="31412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Project Plan</a:t>
            </a:r>
          </a:p>
          <a:p>
            <a:pPr lvl="0" rtl="0" algn="ctr">
              <a:lnSpc>
                <a:spcPct val="115000"/>
              </a:lnSpc>
              <a:spcBef>
                <a:spcPts val="1800"/>
              </a:spcBef>
              <a:spcAft>
                <a:spcPts val="400"/>
              </a:spcAft>
              <a:buNone/>
            </a:pPr>
            <a:r>
              <a:rPr b="1" lang="it" sz="1400">
                <a:solidFill>
                  <a:srgbClr val="0091EA"/>
                </a:solidFill>
                <a:latin typeface="Arial"/>
                <a:ea typeface="Arial"/>
                <a:cs typeface="Arial"/>
                <a:sym typeface="Arial"/>
              </a:rPr>
              <a:t>WBS </a:t>
            </a:r>
            <a:r>
              <a:rPr b="1" i="1" lang="it" sz="1000">
                <a:solidFill>
                  <a:srgbClr val="0091EA"/>
                </a:solidFill>
                <a:latin typeface="Arial"/>
                <a:ea typeface="Arial"/>
                <a:cs typeface="Arial"/>
                <a:sym typeface="Arial"/>
              </a:rPr>
              <a:t>(Work Breakdon Structure)</a:t>
            </a: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sp>
        <p:nvSpPr>
          <p:cNvPr id="522" name="Shape 522"/>
          <p:cNvSpPr/>
          <p:nvPr/>
        </p:nvSpPr>
        <p:spPr>
          <a:xfrm>
            <a:off x="3759900" y="1359575"/>
            <a:ext cx="1624200" cy="2616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200"/>
              <a:t>Book Sharing</a:t>
            </a:r>
          </a:p>
        </p:txBody>
      </p:sp>
      <p:sp>
        <p:nvSpPr>
          <p:cNvPr id="523" name="Shape 523"/>
          <p:cNvSpPr/>
          <p:nvPr/>
        </p:nvSpPr>
        <p:spPr>
          <a:xfrm>
            <a:off x="154175" y="3128200"/>
            <a:ext cx="1624200" cy="2616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t>Implementazione db</a:t>
            </a:r>
          </a:p>
        </p:txBody>
      </p:sp>
      <p:sp>
        <p:nvSpPr>
          <p:cNvPr id="524" name="Shape 524"/>
          <p:cNvSpPr/>
          <p:nvPr/>
        </p:nvSpPr>
        <p:spPr>
          <a:xfrm>
            <a:off x="1992600" y="3128200"/>
            <a:ext cx="1624200" cy="2616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t>Logica applicativa</a:t>
            </a:r>
          </a:p>
        </p:txBody>
      </p:sp>
      <p:sp>
        <p:nvSpPr>
          <p:cNvPr id="525" name="Shape 525"/>
          <p:cNvSpPr/>
          <p:nvPr/>
        </p:nvSpPr>
        <p:spPr>
          <a:xfrm>
            <a:off x="3831025" y="3128200"/>
            <a:ext cx="1624200" cy="2616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t>Implementazione grafica</a:t>
            </a:r>
          </a:p>
        </p:txBody>
      </p:sp>
      <p:sp>
        <p:nvSpPr>
          <p:cNvPr id="526" name="Shape 526"/>
          <p:cNvSpPr/>
          <p:nvPr/>
        </p:nvSpPr>
        <p:spPr>
          <a:xfrm>
            <a:off x="5562800" y="1811625"/>
            <a:ext cx="1624200" cy="2616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t>Testing</a:t>
            </a:r>
          </a:p>
        </p:txBody>
      </p:sp>
      <p:sp>
        <p:nvSpPr>
          <p:cNvPr id="527" name="Shape 527"/>
          <p:cNvSpPr txBox="1"/>
          <p:nvPr/>
        </p:nvSpPr>
        <p:spPr>
          <a:xfrm>
            <a:off x="10775" y="3554200"/>
            <a:ext cx="1911000" cy="923700"/>
          </a:xfrm>
          <a:prstGeom prst="rect">
            <a:avLst/>
          </a:prstGeom>
          <a:noFill/>
          <a:ln>
            <a:noFill/>
          </a:ln>
        </p:spPr>
        <p:txBody>
          <a:bodyPr anchorCtr="0" anchor="t" bIns="91425" lIns="91425" rIns="91425" tIns="91425">
            <a:noAutofit/>
          </a:bodyPr>
          <a:lstStyle/>
          <a:p>
            <a:pPr indent="-279400" lvl="0" marL="457200" rtl="0">
              <a:spcBef>
                <a:spcPts val="0"/>
              </a:spcBef>
              <a:buClr>
                <a:srgbClr val="000000"/>
              </a:buClr>
              <a:buSzPct val="100000"/>
              <a:buFont typeface="Arial"/>
              <a:buChar char="-"/>
            </a:pPr>
            <a:r>
              <a:rPr lang="it" sz="800"/>
              <a:t>progettazione entità</a:t>
            </a:r>
          </a:p>
          <a:p>
            <a:pPr indent="-279400" lvl="0" marL="457200" rtl="0">
              <a:spcBef>
                <a:spcPts val="0"/>
              </a:spcBef>
              <a:buClr>
                <a:srgbClr val="000000"/>
              </a:buClr>
              <a:buSzPct val="100000"/>
              <a:buFont typeface="Arial"/>
              <a:buChar char="-"/>
            </a:pPr>
            <a:r>
              <a:rPr lang="it" sz="800"/>
              <a:t>creazione relazioni</a:t>
            </a:r>
          </a:p>
        </p:txBody>
      </p:sp>
      <p:sp>
        <p:nvSpPr>
          <p:cNvPr id="528" name="Shape 528"/>
          <p:cNvSpPr txBox="1"/>
          <p:nvPr/>
        </p:nvSpPr>
        <p:spPr>
          <a:xfrm>
            <a:off x="1813637" y="3541937"/>
            <a:ext cx="1911000" cy="923700"/>
          </a:xfrm>
          <a:prstGeom prst="rect">
            <a:avLst/>
          </a:prstGeom>
          <a:noFill/>
          <a:ln>
            <a:noFill/>
          </a:ln>
        </p:spPr>
        <p:txBody>
          <a:bodyPr anchorCtr="0" anchor="t" bIns="91425" lIns="91425" rIns="91425" tIns="91425">
            <a:noAutofit/>
          </a:bodyPr>
          <a:lstStyle/>
          <a:p>
            <a:pPr indent="-279400" lvl="0" marL="457200" rtl="0">
              <a:spcBef>
                <a:spcPts val="0"/>
              </a:spcBef>
              <a:buClr>
                <a:srgbClr val="000000"/>
              </a:buClr>
              <a:buSzPct val="100000"/>
              <a:buFont typeface="Arial"/>
              <a:buChar char="-"/>
            </a:pPr>
            <a:r>
              <a:rPr lang="it" sz="800"/>
              <a:t>classi di simulazione</a:t>
            </a:r>
          </a:p>
          <a:p>
            <a:pPr indent="-279400" lvl="0" marL="457200" rtl="0">
              <a:spcBef>
                <a:spcPts val="0"/>
              </a:spcBef>
              <a:buClr>
                <a:srgbClr val="000000"/>
              </a:buClr>
              <a:buSzPct val="100000"/>
              <a:buFont typeface="Arial"/>
              <a:buChar char="-"/>
            </a:pPr>
            <a:r>
              <a:rPr lang="it" sz="800"/>
              <a:t>realizzazione codice funzionante</a:t>
            </a:r>
          </a:p>
        </p:txBody>
      </p:sp>
      <p:sp>
        <p:nvSpPr>
          <p:cNvPr id="529" name="Shape 529"/>
          <p:cNvSpPr txBox="1"/>
          <p:nvPr/>
        </p:nvSpPr>
        <p:spPr>
          <a:xfrm>
            <a:off x="3616800" y="3554199"/>
            <a:ext cx="1911000" cy="923700"/>
          </a:xfrm>
          <a:prstGeom prst="rect">
            <a:avLst/>
          </a:prstGeom>
          <a:noFill/>
          <a:ln>
            <a:noFill/>
          </a:ln>
        </p:spPr>
        <p:txBody>
          <a:bodyPr anchorCtr="0" anchor="t" bIns="91425" lIns="91425" rIns="91425" tIns="91425">
            <a:noAutofit/>
          </a:bodyPr>
          <a:lstStyle/>
          <a:p>
            <a:pPr indent="-279400" lvl="0" marL="457200" rtl="0">
              <a:spcBef>
                <a:spcPts val="0"/>
              </a:spcBef>
              <a:buClr>
                <a:srgbClr val="000000"/>
              </a:buClr>
              <a:buSzPct val="100000"/>
              <a:buFont typeface="Arial"/>
              <a:buChar char="-"/>
            </a:pPr>
            <a:r>
              <a:rPr lang="it" sz="800"/>
              <a:t>costruzione layout web</a:t>
            </a:r>
          </a:p>
          <a:p>
            <a:pPr indent="-279400" lvl="0" marL="457200" rtl="0">
              <a:spcBef>
                <a:spcPts val="0"/>
              </a:spcBef>
              <a:buClr>
                <a:srgbClr val="000000"/>
              </a:buClr>
              <a:buSzPct val="100000"/>
              <a:buFont typeface="Arial"/>
              <a:buChar char="-"/>
            </a:pPr>
            <a:r>
              <a:rPr lang="it" sz="800"/>
              <a:t>aggancio del layout con la logica applicativa</a:t>
            </a:r>
          </a:p>
        </p:txBody>
      </p:sp>
      <p:sp>
        <p:nvSpPr>
          <p:cNvPr id="530" name="Shape 530"/>
          <p:cNvSpPr txBox="1"/>
          <p:nvPr/>
        </p:nvSpPr>
        <p:spPr>
          <a:xfrm>
            <a:off x="5419350" y="2109901"/>
            <a:ext cx="1911000" cy="923700"/>
          </a:xfrm>
          <a:prstGeom prst="rect">
            <a:avLst/>
          </a:prstGeom>
          <a:noFill/>
          <a:ln>
            <a:noFill/>
          </a:ln>
        </p:spPr>
        <p:txBody>
          <a:bodyPr anchorCtr="0" anchor="t" bIns="91425" lIns="91425" rIns="91425" tIns="91425">
            <a:noAutofit/>
          </a:bodyPr>
          <a:lstStyle/>
          <a:p>
            <a:pPr indent="-279400" lvl="0" marL="457200" rtl="0">
              <a:spcBef>
                <a:spcPts val="0"/>
              </a:spcBef>
              <a:buClr>
                <a:srgbClr val="000000"/>
              </a:buClr>
              <a:buSzPct val="100000"/>
              <a:buFont typeface="Arial"/>
              <a:buChar char="-"/>
            </a:pPr>
            <a:r>
              <a:rPr lang="it" sz="800"/>
              <a:t>avvio di differenti versioni dell’applicazione su ambienti differenti</a:t>
            </a:r>
          </a:p>
          <a:p>
            <a:pPr indent="-279400" lvl="0" marL="457200" rtl="0">
              <a:spcBef>
                <a:spcPts val="0"/>
              </a:spcBef>
              <a:buClr>
                <a:srgbClr val="000000"/>
              </a:buClr>
              <a:buSzPct val="100000"/>
              <a:buFont typeface="Arial"/>
              <a:buChar char="-"/>
            </a:pPr>
            <a:r>
              <a:rPr lang="it" sz="800"/>
              <a:t>correzione bug</a:t>
            </a:r>
          </a:p>
        </p:txBody>
      </p:sp>
      <p:cxnSp>
        <p:nvCxnSpPr>
          <p:cNvPr id="531" name="Shape 531"/>
          <p:cNvCxnSpPr>
            <a:stCxn id="532" idx="2"/>
            <a:endCxn id="523" idx="0"/>
          </p:cNvCxnSpPr>
          <p:nvPr/>
        </p:nvCxnSpPr>
        <p:spPr>
          <a:xfrm rot="5400000">
            <a:off x="1357950" y="1681575"/>
            <a:ext cx="1055100" cy="1838400"/>
          </a:xfrm>
          <a:prstGeom prst="bentConnector3">
            <a:avLst>
              <a:gd fmla="val 49994" name="adj1"/>
            </a:avLst>
          </a:prstGeom>
          <a:noFill/>
          <a:ln cap="flat" cmpd="sng" w="9525">
            <a:solidFill>
              <a:srgbClr val="000000"/>
            </a:solidFill>
            <a:prstDash val="solid"/>
            <a:round/>
            <a:headEnd len="lg" w="lg" type="none"/>
            <a:tailEnd len="lg" w="lg" type="none"/>
          </a:ln>
        </p:spPr>
      </p:cxnSp>
      <p:cxnSp>
        <p:nvCxnSpPr>
          <p:cNvPr id="533" name="Shape 533"/>
          <p:cNvCxnSpPr>
            <a:stCxn id="532" idx="2"/>
            <a:endCxn id="524" idx="0"/>
          </p:cNvCxnSpPr>
          <p:nvPr/>
        </p:nvCxnSpPr>
        <p:spPr>
          <a:xfrm flipH="1" rot="-5400000">
            <a:off x="2277450" y="2600475"/>
            <a:ext cx="1055100" cy="600"/>
          </a:xfrm>
          <a:prstGeom prst="bentConnector3">
            <a:avLst>
              <a:gd fmla="val 49994" name="adj1"/>
            </a:avLst>
          </a:prstGeom>
          <a:noFill/>
          <a:ln cap="flat" cmpd="sng" w="9525">
            <a:solidFill>
              <a:srgbClr val="000000"/>
            </a:solidFill>
            <a:prstDash val="solid"/>
            <a:round/>
            <a:headEnd len="lg" w="lg" type="none"/>
            <a:tailEnd len="lg" w="lg" type="none"/>
          </a:ln>
        </p:spPr>
      </p:cxnSp>
      <p:cxnSp>
        <p:nvCxnSpPr>
          <p:cNvPr id="534" name="Shape 534"/>
          <p:cNvCxnSpPr>
            <a:stCxn id="532" idx="2"/>
            <a:endCxn id="525" idx="0"/>
          </p:cNvCxnSpPr>
          <p:nvPr/>
        </p:nvCxnSpPr>
        <p:spPr>
          <a:xfrm flipH="1" rot="-5400000">
            <a:off x="3196350" y="1681575"/>
            <a:ext cx="1055100" cy="1838399"/>
          </a:xfrm>
          <a:prstGeom prst="bentConnector3">
            <a:avLst>
              <a:gd fmla="val 49994" name="adj1"/>
            </a:avLst>
          </a:prstGeom>
          <a:noFill/>
          <a:ln cap="flat" cmpd="sng" w="9525">
            <a:solidFill>
              <a:srgbClr val="000000"/>
            </a:solidFill>
            <a:prstDash val="solid"/>
            <a:round/>
            <a:headEnd len="lg" w="lg" type="none"/>
            <a:tailEnd len="lg" w="lg" type="none"/>
          </a:ln>
        </p:spPr>
      </p:cxnSp>
      <p:cxnSp>
        <p:nvCxnSpPr>
          <p:cNvPr id="535" name="Shape 535"/>
          <p:cNvCxnSpPr>
            <a:stCxn id="522" idx="2"/>
            <a:endCxn id="526" idx="0"/>
          </p:cNvCxnSpPr>
          <p:nvPr/>
        </p:nvCxnSpPr>
        <p:spPr>
          <a:xfrm flipH="1" rot="-5400000">
            <a:off x="5378250" y="814925"/>
            <a:ext cx="190500" cy="1803000"/>
          </a:xfrm>
          <a:prstGeom prst="bentConnector3">
            <a:avLst>
              <a:gd fmla="val 49987" name="adj1"/>
            </a:avLst>
          </a:prstGeom>
          <a:noFill/>
          <a:ln cap="flat" cmpd="sng" w="9525">
            <a:solidFill>
              <a:srgbClr val="000000"/>
            </a:solidFill>
            <a:prstDash val="solid"/>
            <a:round/>
            <a:headEnd len="lg" w="lg" type="none"/>
            <a:tailEnd len="lg" w="lg" type="none"/>
          </a:ln>
        </p:spPr>
      </p:cxnSp>
      <p:sp>
        <p:nvSpPr>
          <p:cNvPr id="536" name="Shape 536"/>
          <p:cNvSpPr/>
          <p:nvPr/>
        </p:nvSpPr>
        <p:spPr>
          <a:xfrm>
            <a:off x="7365675" y="1811625"/>
            <a:ext cx="1624200" cy="2616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t>Documentazione</a:t>
            </a:r>
          </a:p>
        </p:txBody>
      </p:sp>
      <p:cxnSp>
        <p:nvCxnSpPr>
          <p:cNvPr id="537" name="Shape 537"/>
          <p:cNvCxnSpPr>
            <a:stCxn id="522" idx="2"/>
            <a:endCxn id="536" idx="0"/>
          </p:cNvCxnSpPr>
          <p:nvPr/>
        </p:nvCxnSpPr>
        <p:spPr>
          <a:xfrm flipH="1" rot="-5400000">
            <a:off x="6279600" y="-86424"/>
            <a:ext cx="190500" cy="3605699"/>
          </a:xfrm>
          <a:prstGeom prst="bentConnector3">
            <a:avLst>
              <a:gd fmla="val 49987" name="adj1"/>
            </a:avLst>
          </a:prstGeom>
          <a:noFill/>
          <a:ln cap="flat" cmpd="sng" w="9525">
            <a:solidFill>
              <a:srgbClr val="000000"/>
            </a:solidFill>
            <a:prstDash val="solid"/>
            <a:round/>
            <a:headEnd len="lg" w="lg" type="none"/>
            <a:tailEnd len="lg" w="lg" type="none"/>
          </a:ln>
        </p:spPr>
      </p:cxnSp>
      <p:sp>
        <p:nvSpPr>
          <p:cNvPr id="538" name="Shape 538"/>
          <p:cNvSpPr txBox="1"/>
          <p:nvPr/>
        </p:nvSpPr>
        <p:spPr>
          <a:xfrm>
            <a:off x="7222275" y="2146776"/>
            <a:ext cx="1911000" cy="923700"/>
          </a:xfrm>
          <a:prstGeom prst="rect">
            <a:avLst/>
          </a:prstGeom>
          <a:noFill/>
          <a:ln>
            <a:noFill/>
          </a:ln>
        </p:spPr>
        <p:txBody>
          <a:bodyPr anchorCtr="0" anchor="t" bIns="91425" lIns="91425" rIns="91425" tIns="91425">
            <a:noAutofit/>
          </a:bodyPr>
          <a:lstStyle/>
          <a:p>
            <a:pPr indent="-279400" lvl="0" marL="457200" rtl="0">
              <a:spcBef>
                <a:spcPts val="0"/>
              </a:spcBef>
              <a:buClr>
                <a:srgbClr val="000000"/>
              </a:buClr>
              <a:buSzPct val="100000"/>
              <a:buFont typeface="Arial"/>
              <a:buChar char="-"/>
            </a:pPr>
            <a:r>
              <a:rPr lang="it" sz="800"/>
              <a:t>scrittura della documentazione</a:t>
            </a:r>
          </a:p>
        </p:txBody>
      </p:sp>
      <p:sp>
        <p:nvSpPr>
          <p:cNvPr id="532" name="Shape 532"/>
          <p:cNvSpPr/>
          <p:nvPr/>
        </p:nvSpPr>
        <p:spPr>
          <a:xfrm>
            <a:off x="1992600" y="1811625"/>
            <a:ext cx="1624200" cy="261600"/>
          </a:xfrm>
          <a:prstGeom prst="roundRect">
            <a:avLst>
              <a:gd fmla="val 16667" name="adj"/>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it" sz="1000"/>
              <a:t>Sviluppo</a:t>
            </a:r>
          </a:p>
        </p:txBody>
      </p:sp>
      <p:cxnSp>
        <p:nvCxnSpPr>
          <p:cNvPr id="539" name="Shape 539"/>
          <p:cNvCxnSpPr>
            <a:stCxn id="532" idx="0"/>
            <a:endCxn id="522" idx="2"/>
          </p:cNvCxnSpPr>
          <p:nvPr/>
        </p:nvCxnSpPr>
        <p:spPr>
          <a:xfrm rot="-5400000">
            <a:off x="3593100" y="832725"/>
            <a:ext cx="190500" cy="1767299"/>
          </a:xfrm>
          <a:prstGeom prst="bentConnector3">
            <a:avLst>
              <a:gd fmla="val 49987" name="adj1"/>
            </a:avLst>
          </a:prstGeom>
          <a:noFill/>
          <a:ln cap="flat" cmpd="sng" w="9525">
            <a:solidFill>
              <a:srgbClr val="000000"/>
            </a:solidFill>
            <a:prstDash val="solid"/>
            <a:round/>
            <a:headEnd len="lg" w="lg" type="none"/>
            <a:tailEnd len="lg" w="lg" type="none"/>
          </a:ln>
        </p:spPr>
      </p:cxn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sp>
        <p:nvSpPr>
          <p:cNvPr id="544" name="Shape 544"/>
          <p:cNvSpPr txBox="1"/>
          <p:nvPr>
            <p:ph type="title"/>
          </p:nvPr>
        </p:nvSpPr>
        <p:spPr>
          <a:xfrm>
            <a:off x="820500" y="28867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Project Plan</a:t>
            </a:r>
          </a:p>
          <a:p>
            <a:pPr lvl="0" rtl="0" algn="ctr">
              <a:lnSpc>
                <a:spcPct val="115000"/>
              </a:lnSpc>
              <a:spcBef>
                <a:spcPts val="1800"/>
              </a:spcBef>
              <a:spcAft>
                <a:spcPts val="400"/>
              </a:spcAft>
              <a:buNone/>
            </a:pPr>
            <a:r>
              <a:rPr b="1" lang="it" sz="1400">
                <a:solidFill>
                  <a:srgbClr val="0091EA"/>
                </a:solidFill>
                <a:latin typeface="Arial"/>
                <a:ea typeface="Arial"/>
                <a:cs typeface="Arial"/>
                <a:sym typeface="Arial"/>
              </a:rPr>
              <a:t>OBS </a:t>
            </a:r>
            <a:r>
              <a:rPr b="1" i="1" lang="it" sz="1000">
                <a:solidFill>
                  <a:srgbClr val="0091EA"/>
                </a:solidFill>
                <a:latin typeface="Arial"/>
                <a:ea typeface="Arial"/>
                <a:cs typeface="Arial"/>
                <a:sym typeface="Arial"/>
              </a:rPr>
              <a:t>(Organization Breakdon Structure)</a:t>
            </a: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Clr>
                <a:schemeClr val="dk1"/>
              </a:buClr>
              <a:buFont typeface="Arial"/>
              <a:buNone/>
            </a:pPr>
            <a:r>
              <a:t/>
            </a:r>
            <a:endParaRPr b="1" sz="1700">
              <a:solidFill>
                <a:schemeClr val="dk1"/>
              </a:solidFill>
              <a:latin typeface="Arial"/>
              <a:ea typeface="Arial"/>
              <a:cs typeface="Arial"/>
              <a:sym typeface="Arial"/>
            </a:endParaRPr>
          </a:p>
          <a:p>
            <a:pPr lvl="0" rtl="0">
              <a:spcBef>
                <a:spcPts val="0"/>
              </a:spcBef>
              <a:buClr>
                <a:schemeClr val="dk1"/>
              </a:buClr>
              <a:buFont typeface="Arial"/>
              <a:buNone/>
            </a:pPr>
            <a:r>
              <a:t/>
            </a:r>
            <a:endParaRPr b="1" sz="1700">
              <a:solidFill>
                <a:schemeClr val="dk1"/>
              </a:solidFill>
              <a:latin typeface="Arial"/>
              <a:ea typeface="Arial"/>
              <a:cs typeface="Arial"/>
              <a:sym typeface="Arial"/>
            </a:endParaRPr>
          </a:p>
          <a:p>
            <a:pPr lvl="0" rtl="0" algn="just">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graphicFrame>
        <p:nvGraphicFramePr>
          <p:cNvPr id="545" name="Shape 545"/>
          <p:cNvGraphicFramePr/>
          <p:nvPr/>
        </p:nvGraphicFramePr>
        <p:xfrm>
          <a:off x="1732350" y="1765325"/>
          <a:ext cx="3000000" cy="3000000"/>
        </p:xfrm>
        <a:graphic>
          <a:graphicData uri="http://schemas.openxmlformats.org/drawingml/2006/table">
            <a:tbl>
              <a:tblPr>
                <a:noFill/>
                <a:tableStyleId>{172E82B3-F1D8-4E14-85E8-36EAC20919DC}</a:tableStyleId>
              </a:tblPr>
              <a:tblGrid>
                <a:gridCol w="1419825"/>
                <a:gridCol w="1419825"/>
                <a:gridCol w="1419825"/>
                <a:gridCol w="1419825"/>
              </a:tblGrid>
              <a:tr h="381000">
                <a:tc>
                  <a:txBody>
                    <a:bodyPr>
                      <a:noAutofit/>
                    </a:bodyPr>
                    <a:lstStyle/>
                    <a:p>
                      <a:pPr lvl="0">
                        <a:spcBef>
                          <a:spcPts val="0"/>
                        </a:spcBef>
                        <a:buNone/>
                      </a:pPr>
                      <a:r>
                        <a:rPr i="1" lang="it" sz="1000">
                          <a:solidFill>
                            <a:schemeClr val="dk1"/>
                          </a:solidFill>
                        </a:rPr>
                        <a:t>Realizzazione db</a:t>
                      </a:r>
                    </a:p>
                  </a:txBody>
                  <a:tcPr marT="91425" marB="91425" marR="91425" marL="91425"/>
                </a:tc>
                <a:tc>
                  <a:txBody>
                    <a:bodyPr>
                      <a:noAutofit/>
                    </a:bodyPr>
                    <a:lstStyle/>
                    <a:p>
                      <a:pPr>
                        <a:spcBef>
                          <a:spcPts val="0"/>
                        </a:spcBef>
                        <a:buNone/>
                      </a:pPr>
                      <a:r>
                        <a:rPr lang="it" sz="1000"/>
                        <a:t>Marco Strambini</a:t>
                      </a:r>
                    </a:p>
                  </a:txBody>
                  <a:tcPr marT="91425" marB="91425" marR="91425" marL="91425"/>
                </a:tc>
                <a:tc>
                  <a:txBody>
                    <a:bodyPr>
                      <a:noAutofit/>
                    </a:bodyPr>
                    <a:lstStyle/>
                    <a:p>
                      <a:pPr>
                        <a:spcBef>
                          <a:spcPts val="0"/>
                        </a:spcBef>
                        <a:buNone/>
                      </a:pPr>
                      <a:r>
                        <a:rPr lang="it" sz="1000"/>
                        <a:t>Luke Skywalker</a:t>
                      </a:r>
                    </a:p>
                  </a:txBody>
                  <a:tcPr marT="91425" marB="91425" marR="91425" marL="91425"/>
                </a:tc>
                <a:tc>
                  <a:txBody>
                    <a:bodyPr>
                      <a:noAutofit/>
                    </a:bodyPr>
                    <a:lstStyle/>
                    <a:p>
                      <a:pPr>
                        <a:spcBef>
                          <a:spcPts val="0"/>
                        </a:spcBef>
                        <a:buNone/>
                      </a:pPr>
                      <a:r>
                        <a:t/>
                      </a:r>
                      <a:endParaRPr sz="1000"/>
                    </a:p>
                  </a:txBody>
                  <a:tcPr marT="91425" marB="91425" marR="91425" marL="91425"/>
                </a:tc>
              </a:tr>
              <a:tr h="381000">
                <a:tc>
                  <a:txBody>
                    <a:bodyPr>
                      <a:noAutofit/>
                    </a:bodyPr>
                    <a:lstStyle/>
                    <a:p>
                      <a:pPr>
                        <a:spcBef>
                          <a:spcPts val="0"/>
                        </a:spcBef>
                        <a:buNone/>
                      </a:pPr>
                      <a:r>
                        <a:rPr i="1" lang="it" sz="1000"/>
                        <a:t>Sviluppo software</a:t>
                      </a:r>
                    </a:p>
                  </a:txBody>
                  <a:tcPr marT="91425" marB="91425" marR="91425" marL="91425"/>
                </a:tc>
                <a:tc>
                  <a:txBody>
                    <a:bodyPr>
                      <a:noAutofit/>
                    </a:bodyPr>
                    <a:lstStyle/>
                    <a:p>
                      <a:pPr>
                        <a:spcBef>
                          <a:spcPts val="0"/>
                        </a:spcBef>
                        <a:buNone/>
                      </a:pPr>
                      <a:r>
                        <a:rPr lang="it" sz="1000">
                          <a:solidFill>
                            <a:schemeClr val="dk1"/>
                          </a:solidFill>
                        </a:rPr>
                        <a:t>Marco Strambini</a:t>
                      </a:r>
                    </a:p>
                  </a:txBody>
                  <a:tcPr marT="91425" marB="91425" marR="91425" marL="91425"/>
                </a:tc>
                <a:tc>
                  <a:txBody>
                    <a:bodyPr>
                      <a:noAutofit/>
                    </a:bodyPr>
                    <a:lstStyle/>
                    <a:p>
                      <a:pPr lvl="0">
                        <a:spcBef>
                          <a:spcPts val="0"/>
                        </a:spcBef>
                        <a:buNone/>
                      </a:pPr>
                      <a:r>
                        <a:rPr lang="it" sz="1000">
                          <a:solidFill>
                            <a:schemeClr val="dk1"/>
                          </a:solidFill>
                        </a:rPr>
                        <a:t>Luke Skywalker</a:t>
                      </a:r>
                    </a:p>
                  </a:txBody>
                  <a:tcPr marT="91425" marB="91425" marR="91425" marL="91425"/>
                </a:tc>
                <a:tc>
                  <a:txBody>
                    <a:bodyPr>
                      <a:noAutofit/>
                    </a:bodyPr>
                    <a:lstStyle/>
                    <a:p>
                      <a:pPr>
                        <a:spcBef>
                          <a:spcPts val="0"/>
                        </a:spcBef>
                        <a:buNone/>
                      </a:pPr>
                      <a:r>
                        <a:rPr lang="it" sz="1000"/>
                        <a:t>Leila Skywalker</a:t>
                      </a:r>
                    </a:p>
                  </a:txBody>
                  <a:tcPr marT="91425" marB="91425" marR="91425" marL="91425"/>
                </a:tc>
              </a:tr>
              <a:tr h="381000">
                <a:tc>
                  <a:txBody>
                    <a:bodyPr>
                      <a:noAutofit/>
                    </a:bodyPr>
                    <a:lstStyle/>
                    <a:p>
                      <a:pPr>
                        <a:spcBef>
                          <a:spcPts val="0"/>
                        </a:spcBef>
                        <a:buNone/>
                      </a:pPr>
                      <a:r>
                        <a:rPr i="1" lang="it" sz="1000"/>
                        <a:t>Testing</a:t>
                      </a:r>
                    </a:p>
                  </a:txBody>
                  <a:tcPr marT="91425" marB="91425" marR="91425" marL="91425"/>
                </a:tc>
                <a:tc>
                  <a:txBody>
                    <a:bodyPr>
                      <a:noAutofit/>
                    </a:bodyPr>
                    <a:lstStyle/>
                    <a:p>
                      <a:pPr lvl="0" rtl="0">
                        <a:spcBef>
                          <a:spcPts val="0"/>
                        </a:spcBef>
                        <a:buNone/>
                      </a:pPr>
                      <a:r>
                        <a:rPr lang="it" sz="1000">
                          <a:solidFill>
                            <a:schemeClr val="dk1"/>
                          </a:solidFill>
                        </a:rPr>
                        <a:t>Marco Strambini</a:t>
                      </a:r>
                    </a:p>
                  </a:txBody>
                  <a:tcPr marT="91425" marB="91425" marR="91425" marL="91425"/>
                </a:tc>
                <a:tc>
                  <a:txBody>
                    <a:bodyPr>
                      <a:noAutofit/>
                    </a:bodyPr>
                    <a:lstStyle/>
                    <a:p>
                      <a:pPr lvl="0" rtl="0">
                        <a:spcBef>
                          <a:spcPts val="0"/>
                        </a:spcBef>
                        <a:buNone/>
                      </a:pPr>
                      <a:r>
                        <a:rPr lang="it" sz="1000">
                          <a:solidFill>
                            <a:schemeClr val="dk1"/>
                          </a:solidFill>
                        </a:rPr>
                        <a:t>Leila Skywalker</a:t>
                      </a:r>
                    </a:p>
                  </a:txBody>
                  <a:tcPr marT="91425" marB="91425" marR="91425" marL="91425"/>
                </a:tc>
                <a:tc>
                  <a:txBody>
                    <a:bodyPr>
                      <a:noAutofit/>
                    </a:bodyPr>
                    <a:lstStyle/>
                    <a:p>
                      <a:pPr lvl="0" rtl="0">
                        <a:spcBef>
                          <a:spcPts val="0"/>
                        </a:spcBef>
                        <a:buNone/>
                      </a:pPr>
                      <a:r>
                        <a:t/>
                      </a:r>
                      <a:endParaRPr sz="1000"/>
                    </a:p>
                  </a:txBody>
                  <a:tcPr marT="91425" marB="91425" marR="91425" marL="91425"/>
                </a:tc>
              </a:tr>
              <a:tr h="396200">
                <a:tc>
                  <a:txBody>
                    <a:bodyPr>
                      <a:noAutofit/>
                    </a:bodyPr>
                    <a:lstStyle/>
                    <a:p>
                      <a:pPr>
                        <a:spcBef>
                          <a:spcPts val="0"/>
                        </a:spcBef>
                        <a:buNone/>
                      </a:pPr>
                      <a:r>
                        <a:rPr i="1" lang="it" sz="1000">
                          <a:solidFill>
                            <a:schemeClr val="dk1"/>
                          </a:solidFill>
                        </a:rPr>
                        <a:t>Documentazione</a:t>
                      </a:r>
                    </a:p>
                  </a:txBody>
                  <a:tcPr marT="91425" marB="91425" marR="91425" marL="91425"/>
                </a:tc>
                <a:tc>
                  <a:txBody>
                    <a:bodyPr>
                      <a:noAutofit/>
                    </a:bodyPr>
                    <a:lstStyle/>
                    <a:p>
                      <a:pPr lvl="0">
                        <a:spcBef>
                          <a:spcPts val="0"/>
                        </a:spcBef>
                        <a:buNone/>
                      </a:pPr>
                      <a:r>
                        <a:rPr lang="it" sz="1000">
                          <a:solidFill>
                            <a:schemeClr val="dk1"/>
                          </a:solidFill>
                        </a:rPr>
                        <a:t>Marco Strambini</a:t>
                      </a:r>
                    </a:p>
                  </a:txBody>
                  <a:tcPr marT="91425" marB="91425" marR="91425" marL="91425"/>
                </a:tc>
                <a:tc>
                  <a:txBody>
                    <a:bodyPr>
                      <a:noAutofit/>
                    </a:bodyPr>
                    <a:lstStyle/>
                    <a:p>
                      <a:pPr>
                        <a:spcBef>
                          <a:spcPts val="0"/>
                        </a:spcBef>
                        <a:buNone/>
                      </a:pPr>
                      <a:r>
                        <a:t/>
                      </a:r>
                      <a:endParaRPr/>
                    </a:p>
                  </a:txBody>
                  <a:tcPr marT="91425" marB="91425" marR="91425" marL="91425"/>
                </a:tc>
                <a:tc>
                  <a:txBody>
                    <a:bodyPr>
                      <a:noAutofit/>
                    </a:bodyPr>
                    <a:lstStyle/>
                    <a:p>
                      <a:pPr>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9" name="Shape 549"/>
        <p:cNvGrpSpPr/>
        <p:nvPr/>
      </p:nvGrpSpPr>
      <p:grpSpPr>
        <a:xfrm>
          <a:off x="0" y="0"/>
          <a:ext cx="0" cy="0"/>
          <a:chOff x="0" y="0"/>
          <a:chExt cx="0" cy="0"/>
        </a:xfrm>
      </p:grpSpPr>
      <p:sp>
        <p:nvSpPr>
          <p:cNvPr id="550" name="Shape 550"/>
          <p:cNvSpPr txBox="1"/>
          <p:nvPr>
            <p:ph type="title"/>
          </p:nvPr>
        </p:nvSpPr>
        <p:spPr>
          <a:xfrm>
            <a:off x="820500" y="28867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Project Plan</a:t>
            </a:r>
          </a:p>
          <a:p>
            <a:pPr lvl="0" rtl="0" algn="ctr">
              <a:lnSpc>
                <a:spcPct val="115000"/>
              </a:lnSpc>
              <a:spcBef>
                <a:spcPts val="1800"/>
              </a:spcBef>
              <a:spcAft>
                <a:spcPts val="400"/>
              </a:spcAft>
              <a:buNone/>
            </a:pPr>
            <a:r>
              <a:rPr b="1" lang="it" sz="1400">
                <a:solidFill>
                  <a:srgbClr val="0091EA"/>
                </a:solidFill>
                <a:latin typeface="Arial"/>
                <a:ea typeface="Arial"/>
                <a:cs typeface="Arial"/>
                <a:sym typeface="Arial"/>
              </a:rPr>
              <a:t>RAM </a:t>
            </a:r>
            <a:r>
              <a:rPr b="1" i="1" lang="it" sz="1000">
                <a:solidFill>
                  <a:srgbClr val="0091EA"/>
                </a:solidFill>
                <a:latin typeface="Arial"/>
                <a:ea typeface="Arial"/>
                <a:cs typeface="Arial"/>
                <a:sym typeface="Arial"/>
              </a:rPr>
              <a:t>(Responsability Assigment Matrix)</a:t>
            </a: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graphicFrame>
        <p:nvGraphicFramePr>
          <p:cNvPr id="551" name="Shape 551"/>
          <p:cNvGraphicFramePr/>
          <p:nvPr/>
        </p:nvGraphicFramePr>
        <p:xfrm>
          <a:off x="2012300" y="1214200"/>
          <a:ext cx="3000000" cy="3000000"/>
        </p:xfrm>
        <a:graphic>
          <a:graphicData uri="http://schemas.openxmlformats.org/drawingml/2006/table">
            <a:tbl>
              <a:tblPr>
                <a:noFill/>
                <a:tableStyleId>{FEDF829B-4EB8-4BBE-BE86-9B100BA16B06}</a:tableStyleId>
              </a:tblPr>
              <a:tblGrid>
                <a:gridCol w="1297025"/>
                <a:gridCol w="1297025"/>
                <a:gridCol w="1297025"/>
                <a:gridCol w="1297025"/>
              </a:tblGrid>
              <a:tr h="294625">
                <a:tc>
                  <a:txBody>
                    <a:bodyPr>
                      <a:noAutofit/>
                    </a:bodyPr>
                    <a:lstStyle/>
                    <a:p>
                      <a:pPr rtl="0">
                        <a:spcBef>
                          <a:spcPts val="0"/>
                        </a:spcBef>
                        <a:buNone/>
                      </a:pPr>
                      <a:r>
                        <a:t/>
                      </a:r>
                      <a:endParaRPr i="1" sz="800"/>
                    </a:p>
                  </a:txBody>
                  <a:tcPr marT="91425" marB="91425" marR="91425" marL="91425"/>
                </a:tc>
                <a:tc>
                  <a:txBody>
                    <a:bodyPr>
                      <a:noAutofit/>
                    </a:bodyPr>
                    <a:lstStyle/>
                    <a:p>
                      <a:pPr rtl="0">
                        <a:spcBef>
                          <a:spcPts val="0"/>
                        </a:spcBef>
                        <a:buNone/>
                      </a:pPr>
                      <a:r>
                        <a:rPr lang="it" sz="800">
                          <a:solidFill>
                            <a:schemeClr val="dk1"/>
                          </a:solidFill>
                        </a:rPr>
                        <a:t>Marco Strambini</a:t>
                      </a:r>
                    </a:p>
                  </a:txBody>
                  <a:tcPr marT="91425" marB="91425" marR="91425" marL="91425"/>
                </a:tc>
                <a:tc>
                  <a:txBody>
                    <a:bodyPr>
                      <a:noAutofit/>
                    </a:bodyPr>
                    <a:lstStyle/>
                    <a:p>
                      <a:pPr rtl="0">
                        <a:spcBef>
                          <a:spcPts val="0"/>
                        </a:spcBef>
                        <a:buNone/>
                      </a:pPr>
                      <a:r>
                        <a:rPr lang="it" sz="800">
                          <a:solidFill>
                            <a:schemeClr val="dk1"/>
                          </a:solidFill>
                        </a:rPr>
                        <a:t>Luke Skywalker</a:t>
                      </a:r>
                    </a:p>
                  </a:txBody>
                  <a:tcPr marT="91425" marB="91425" marR="91425" marL="91425"/>
                </a:tc>
                <a:tc>
                  <a:txBody>
                    <a:bodyPr>
                      <a:noAutofit/>
                    </a:bodyPr>
                    <a:lstStyle/>
                    <a:p>
                      <a:pPr rtl="0">
                        <a:spcBef>
                          <a:spcPts val="0"/>
                        </a:spcBef>
                        <a:buNone/>
                      </a:pPr>
                      <a:r>
                        <a:rPr lang="it" sz="800">
                          <a:solidFill>
                            <a:schemeClr val="dk1"/>
                          </a:solidFill>
                        </a:rPr>
                        <a:t>Leila Skywalker</a:t>
                      </a:r>
                    </a:p>
                  </a:txBody>
                  <a:tcPr marT="91425" marB="91425" marR="91425" marL="91425"/>
                </a:tc>
              </a:tr>
              <a:tr h="294625">
                <a:tc>
                  <a:txBody>
                    <a:bodyPr>
                      <a:noAutofit/>
                    </a:bodyPr>
                    <a:lstStyle/>
                    <a:p>
                      <a:pPr lvl="0" rtl="0">
                        <a:spcBef>
                          <a:spcPts val="0"/>
                        </a:spcBef>
                        <a:buNone/>
                      </a:pPr>
                      <a:r>
                        <a:rPr i="1" lang="it" sz="800"/>
                        <a:t>Progettazione entità db</a:t>
                      </a:r>
                    </a:p>
                  </a:txBody>
                  <a:tcPr marT="91425" marB="91425" marR="91425" marL="91425"/>
                </a:tc>
                <a:tc>
                  <a:txBody>
                    <a:bodyPr>
                      <a:noAutofit/>
                    </a:bodyPr>
                    <a:lstStyle/>
                    <a:p>
                      <a:pPr lvl="0" rtl="0" algn="ctr">
                        <a:spcBef>
                          <a:spcPts val="0"/>
                        </a:spcBef>
                        <a:buNone/>
                      </a:pPr>
                      <a:r>
                        <a:rPr lang="it" sz="800"/>
                        <a:t>x</a:t>
                      </a:r>
                    </a:p>
                  </a:txBody>
                  <a:tcPr marT="91425" marB="91425" marR="91425" marL="91425"/>
                </a:tc>
                <a:tc>
                  <a:txBody>
                    <a:bodyPr>
                      <a:noAutofit/>
                    </a:bodyPr>
                    <a:lstStyle/>
                    <a:p>
                      <a:pPr lvl="0" rtl="0" algn="ctr">
                        <a:spcBef>
                          <a:spcPts val="0"/>
                        </a:spcBef>
                        <a:buNone/>
                      </a:pPr>
                      <a:r>
                        <a:rPr lang="it" sz="800"/>
                        <a:t>x</a:t>
                      </a:r>
                    </a:p>
                  </a:txBody>
                  <a:tcPr marT="91425" marB="91425" marR="91425" marL="91425"/>
                </a:tc>
                <a:tc>
                  <a:txBody>
                    <a:bodyPr>
                      <a:noAutofit/>
                    </a:bodyPr>
                    <a:lstStyle/>
                    <a:p>
                      <a:pPr lvl="0" rtl="0" algn="ctr">
                        <a:spcBef>
                          <a:spcPts val="0"/>
                        </a:spcBef>
                        <a:buNone/>
                      </a:pPr>
                      <a:r>
                        <a:t/>
                      </a:r>
                      <a:endParaRPr sz="800"/>
                    </a:p>
                  </a:txBody>
                  <a:tcPr marT="91425" marB="91425" marR="91425" marL="91425"/>
                </a:tc>
              </a:tr>
              <a:tr h="294625">
                <a:tc>
                  <a:txBody>
                    <a:bodyPr>
                      <a:noAutofit/>
                    </a:bodyPr>
                    <a:lstStyle/>
                    <a:p>
                      <a:pPr lvl="0" rtl="0">
                        <a:spcBef>
                          <a:spcPts val="0"/>
                        </a:spcBef>
                        <a:buNone/>
                      </a:pPr>
                      <a:r>
                        <a:rPr i="1" lang="it" sz="800"/>
                        <a:t>Creazione relazioni</a:t>
                      </a:r>
                    </a:p>
                  </a:txBody>
                  <a:tcPr marT="91425" marB="91425" marR="91425" marL="91425"/>
                </a:tc>
                <a:tc>
                  <a:txBody>
                    <a:bodyPr>
                      <a:noAutofit/>
                    </a:bodyPr>
                    <a:lstStyle/>
                    <a:p>
                      <a:pPr lvl="0" rtl="0" algn="ctr">
                        <a:spcBef>
                          <a:spcPts val="0"/>
                        </a:spcBef>
                        <a:buNone/>
                      </a:pPr>
                      <a:r>
                        <a:t/>
                      </a:r>
                      <a:endParaRPr sz="800"/>
                    </a:p>
                  </a:txBody>
                  <a:tcPr marT="91425" marB="91425" marR="91425" marL="91425"/>
                </a:tc>
                <a:tc>
                  <a:txBody>
                    <a:bodyPr>
                      <a:noAutofit/>
                    </a:bodyPr>
                    <a:lstStyle/>
                    <a:p>
                      <a:pPr lvl="0" rtl="0" algn="ctr">
                        <a:spcBef>
                          <a:spcPts val="0"/>
                        </a:spcBef>
                        <a:buNone/>
                      </a:pPr>
                      <a:r>
                        <a:rPr lang="it" sz="800"/>
                        <a:t>x</a:t>
                      </a:r>
                    </a:p>
                  </a:txBody>
                  <a:tcPr marT="91425" marB="91425" marR="91425" marL="91425"/>
                </a:tc>
                <a:tc>
                  <a:txBody>
                    <a:bodyPr>
                      <a:noAutofit/>
                    </a:bodyPr>
                    <a:lstStyle/>
                    <a:p>
                      <a:pPr lvl="0" rtl="0" algn="ctr">
                        <a:spcBef>
                          <a:spcPts val="0"/>
                        </a:spcBef>
                        <a:buNone/>
                      </a:pPr>
                      <a:r>
                        <a:t/>
                      </a:r>
                      <a:endParaRPr sz="800"/>
                    </a:p>
                  </a:txBody>
                  <a:tcPr marT="91425" marB="91425" marR="91425" marL="91425"/>
                </a:tc>
              </a:tr>
              <a:tr h="294625">
                <a:tc>
                  <a:txBody>
                    <a:bodyPr>
                      <a:noAutofit/>
                    </a:bodyPr>
                    <a:lstStyle/>
                    <a:p>
                      <a:pPr lvl="0" rtl="0">
                        <a:spcBef>
                          <a:spcPts val="0"/>
                        </a:spcBef>
                        <a:buNone/>
                      </a:pPr>
                      <a:r>
                        <a:rPr i="1" lang="it" sz="800"/>
                        <a:t>Classi di simulazione</a:t>
                      </a:r>
                    </a:p>
                  </a:txBody>
                  <a:tcPr marT="91425" marB="91425" marR="91425" marL="91425"/>
                </a:tc>
                <a:tc>
                  <a:txBody>
                    <a:bodyPr>
                      <a:noAutofit/>
                    </a:bodyPr>
                    <a:lstStyle/>
                    <a:p>
                      <a:pPr lvl="0" rtl="0" algn="ctr">
                        <a:spcBef>
                          <a:spcPts val="0"/>
                        </a:spcBef>
                        <a:buNone/>
                      </a:pPr>
                      <a:r>
                        <a:rPr lang="it" sz="800"/>
                        <a:t>x</a:t>
                      </a:r>
                    </a:p>
                  </a:txBody>
                  <a:tcPr marT="91425" marB="91425" marR="91425" marL="91425"/>
                </a:tc>
                <a:tc>
                  <a:txBody>
                    <a:bodyPr>
                      <a:noAutofit/>
                    </a:bodyPr>
                    <a:lstStyle/>
                    <a:p>
                      <a:pPr lvl="0" rtl="0" algn="ctr">
                        <a:spcBef>
                          <a:spcPts val="0"/>
                        </a:spcBef>
                        <a:buNone/>
                      </a:pPr>
                      <a:r>
                        <a:t/>
                      </a:r>
                      <a:endParaRPr sz="800"/>
                    </a:p>
                  </a:txBody>
                  <a:tcPr marT="91425" marB="91425" marR="91425" marL="91425"/>
                </a:tc>
                <a:tc>
                  <a:txBody>
                    <a:bodyPr>
                      <a:noAutofit/>
                    </a:bodyPr>
                    <a:lstStyle/>
                    <a:p>
                      <a:pPr lvl="0" rtl="0" algn="ctr">
                        <a:spcBef>
                          <a:spcPts val="0"/>
                        </a:spcBef>
                        <a:buNone/>
                      </a:pPr>
                      <a:r>
                        <a:t/>
                      </a:r>
                      <a:endParaRPr sz="800"/>
                    </a:p>
                  </a:txBody>
                  <a:tcPr marT="91425" marB="91425" marR="91425" marL="91425"/>
                </a:tc>
              </a:tr>
              <a:tr h="413575">
                <a:tc>
                  <a:txBody>
                    <a:bodyPr>
                      <a:noAutofit/>
                    </a:bodyPr>
                    <a:lstStyle/>
                    <a:p>
                      <a:pPr lvl="0" rtl="0">
                        <a:spcBef>
                          <a:spcPts val="0"/>
                        </a:spcBef>
                        <a:buNone/>
                      </a:pPr>
                      <a:r>
                        <a:rPr i="1" lang="it" sz="800">
                          <a:solidFill>
                            <a:schemeClr val="dk1"/>
                          </a:solidFill>
                        </a:rPr>
                        <a:t>Realizzazione codice funzionante</a:t>
                      </a:r>
                    </a:p>
                  </a:txBody>
                  <a:tcPr marT="91425" marB="91425" marR="91425" marL="91425"/>
                </a:tc>
                <a:tc>
                  <a:txBody>
                    <a:bodyPr>
                      <a:noAutofit/>
                    </a:bodyPr>
                    <a:lstStyle/>
                    <a:p>
                      <a:pPr lvl="0" rtl="0" algn="ctr">
                        <a:spcBef>
                          <a:spcPts val="0"/>
                        </a:spcBef>
                        <a:buNone/>
                      </a:pPr>
                      <a:r>
                        <a:rPr lang="it" sz="800"/>
                        <a:t>x</a:t>
                      </a:r>
                    </a:p>
                  </a:txBody>
                  <a:tcPr marT="91425" marB="91425" marR="91425" marL="91425"/>
                </a:tc>
                <a:tc>
                  <a:txBody>
                    <a:bodyPr>
                      <a:noAutofit/>
                    </a:bodyPr>
                    <a:lstStyle/>
                    <a:p>
                      <a:pPr lvl="0" rtl="0" algn="ctr">
                        <a:spcBef>
                          <a:spcPts val="0"/>
                        </a:spcBef>
                        <a:buNone/>
                      </a:pPr>
                      <a:r>
                        <a:rPr lang="it" sz="800"/>
                        <a:t>x</a:t>
                      </a:r>
                    </a:p>
                  </a:txBody>
                  <a:tcPr marT="91425" marB="91425" marR="91425" marL="91425"/>
                </a:tc>
                <a:tc>
                  <a:txBody>
                    <a:bodyPr>
                      <a:noAutofit/>
                    </a:bodyPr>
                    <a:lstStyle/>
                    <a:p>
                      <a:pPr lvl="0" rtl="0" algn="ctr">
                        <a:spcBef>
                          <a:spcPts val="0"/>
                        </a:spcBef>
                        <a:buNone/>
                      </a:pPr>
                      <a:r>
                        <a:rPr lang="it" sz="800"/>
                        <a:t>x</a:t>
                      </a:r>
                    </a:p>
                  </a:txBody>
                  <a:tcPr marT="91425" marB="91425" marR="91425" marL="91425"/>
                </a:tc>
              </a:tr>
              <a:tr h="294625">
                <a:tc>
                  <a:txBody>
                    <a:bodyPr>
                      <a:noAutofit/>
                    </a:bodyPr>
                    <a:lstStyle/>
                    <a:p>
                      <a:pPr rtl="0">
                        <a:spcBef>
                          <a:spcPts val="0"/>
                        </a:spcBef>
                        <a:buNone/>
                      </a:pPr>
                      <a:r>
                        <a:rPr lang="it" sz="800">
                          <a:solidFill>
                            <a:schemeClr val="dk1"/>
                          </a:solidFill>
                        </a:rPr>
                        <a:t>Costruzione layout web</a:t>
                      </a:r>
                    </a:p>
                  </a:txBody>
                  <a:tcPr marT="91425" marB="91425" marR="91425" marL="91425"/>
                </a:tc>
                <a:tc>
                  <a:txBody>
                    <a:bodyPr>
                      <a:noAutofit/>
                    </a:bodyPr>
                    <a:lstStyle/>
                    <a:p>
                      <a:pPr rtl="0" algn="ctr">
                        <a:spcBef>
                          <a:spcPts val="0"/>
                        </a:spcBef>
                        <a:buNone/>
                      </a:pPr>
                      <a:r>
                        <a:t/>
                      </a:r>
                      <a:endParaRPr sz="800">
                        <a:solidFill>
                          <a:schemeClr val="dk1"/>
                        </a:solidFill>
                      </a:endParaRPr>
                    </a:p>
                  </a:txBody>
                  <a:tcPr marT="91425" marB="91425" marR="91425" marL="91425"/>
                </a:tc>
                <a:tc>
                  <a:txBody>
                    <a:bodyPr>
                      <a:noAutofit/>
                    </a:bodyPr>
                    <a:lstStyle/>
                    <a:p>
                      <a:pPr rtl="0" algn="ctr">
                        <a:spcBef>
                          <a:spcPts val="0"/>
                        </a:spcBef>
                        <a:buNone/>
                      </a:pPr>
                      <a:r>
                        <a:t/>
                      </a:r>
                      <a:endParaRPr sz="800"/>
                    </a:p>
                  </a:txBody>
                  <a:tcPr marT="91425" marB="91425" marR="91425" marL="91425"/>
                </a:tc>
                <a:tc>
                  <a:txBody>
                    <a:bodyPr>
                      <a:noAutofit/>
                    </a:bodyPr>
                    <a:lstStyle/>
                    <a:p>
                      <a:pPr rtl="0" algn="ctr">
                        <a:spcBef>
                          <a:spcPts val="0"/>
                        </a:spcBef>
                        <a:buNone/>
                      </a:pPr>
                      <a:r>
                        <a:rPr lang="it" sz="800"/>
                        <a:t>x</a:t>
                      </a:r>
                    </a:p>
                  </a:txBody>
                  <a:tcPr marT="91425" marB="91425" marR="91425" marL="91425"/>
                </a:tc>
              </a:tr>
              <a:tr h="413575">
                <a:tc>
                  <a:txBody>
                    <a:bodyPr>
                      <a:noAutofit/>
                    </a:bodyPr>
                    <a:lstStyle/>
                    <a:p>
                      <a:pPr rtl="0">
                        <a:spcBef>
                          <a:spcPts val="0"/>
                        </a:spcBef>
                        <a:buNone/>
                      </a:pPr>
                      <a:r>
                        <a:rPr lang="it" sz="800">
                          <a:solidFill>
                            <a:schemeClr val="dk1"/>
                          </a:solidFill>
                        </a:rPr>
                        <a:t>Aggancio del layout con la logica applicativa</a:t>
                      </a:r>
                    </a:p>
                  </a:txBody>
                  <a:tcPr marT="91425" marB="91425" marR="91425" marL="91425"/>
                </a:tc>
                <a:tc>
                  <a:txBody>
                    <a:bodyPr>
                      <a:noAutofit/>
                    </a:bodyPr>
                    <a:lstStyle/>
                    <a:p>
                      <a:pPr rtl="0" algn="ctr">
                        <a:spcBef>
                          <a:spcPts val="0"/>
                        </a:spcBef>
                        <a:buNone/>
                      </a:pPr>
                      <a:r>
                        <a:t/>
                      </a:r>
                      <a:endParaRPr sz="800">
                        <a:solidFill>
                          <a:schemeClr val="dk1"/>
                        </a:solidFill>
                      </a:endParaRPr>
                    </a:p>
                  </a:txBody>
                  <a:tcPr marT="91425" marB="91425" marR="91425" marL="91425"/>
                </a:tc>
                <a:tc>
                  <a:txBody>
                    <a:bodyPr>
                      <a:noAutofit/>
                    </a:bodyPr>
                    <a:lstStyle/>
                    <a:p>
                      <a:pPr rtl="0" algn="ctr">
                        <a:spcBef>
                          <a:spcPts val="0"/>
                        </a:spcBef>
                        <a:buNone/>
                      </a:pPr>
                      <a:r>
                        <a:rPr lang="it" sz="800"/>
                        <a:t>x</a:t>
                      </a:r>
                    </a:p>
                  </a:txBody>
                  <a:tcPr marT="91425" marB="91425" marR="91425" marL="91425"/>
                </a:tc>
                <a:tc>
                  <a:txBody>
                    <a:bodyPr>
                      <a:noAutofit/>
                    </a:bodyPr>
                    <a:lstStyle/>
                    <a:p>
                      <a:pPr rtl="0" algn="ctr">
                        <a:spcBef>
                          <a:spcPts val="0"/>
                        </a:spcBef>
                        <a:buNone/>
                      </a:pPr>
                      <a:r>
                        <a:rPr lang="it" sz="800"/>
                        <a:t>x</a:t>
                      </a:r>
                    </a:p>
                  </a:txBody>
                  <a:tcPr marT="91425" marB="91425" marR="91425" marL="91425"/>
                </a:tc>
              </a:tr>
              <a:tr h="532525">
                <a:tc>
                  <a:txBody>
                    <a:bodyPr>
                      <a:noAutofit/>
                    </a:bodyPr>
                    <a:lstStyle/>
                    <a:p>
                      <a:pPr rtl="0">
                        <a:spcBef>
                          <a:spcPts val="0"/>
                        </a:spcBef>
                        <a:buNone/>
                      </a:pPr>
                      <a:r>
                        <a:rPr lang="it" sz="800">
                          <a:solidFill>
                            <a:schemeClr val="dk1"/>
                          </a:solidFill>
                        </a:rPr>
                        <a:t>Avvio di differenti versioni dell’applicazione su ambienti differenti</a:t>
                      </a:r>
                    </a:p>
                  </a:txBody>
                  <a:tcPr marT="91425" marB="91425" marR="91425" marL="91425"/>
                </a:tc>
                <a:tc>
                  <a:txBody>
                    <a:bodyPr>
                      <a:noAutofit/>
                    </a:bodyPr>
                    <a:lstStyle/>
                    <a:p>
                      <a:pPr rtl="0" algn="ctr">
                        <a:spcBef>
                          <a:spcPts val="0"/>
                        </a:spcBef>
                        <a:buNone/>
                      </a:pPr>
                      <a:r>
                        <a:t/>
                      </a:r>
                      <a:endParaRPr sz="800">
                        <a:solidFill>
                          <a:schemeClr val="dk1"/>
                        </a:solidFill>
                      </a:endParaRPr>
                    </a:p>
                  </a:txBody>
                  <a:tcPr marT="91425" marB="91425" marR="91425" marL="91425"/>
                </a:tc>
                <a:tc>
                  <a:txBody>
                    <a:bodyPr>
                      <a:noAutofit/>
                    </a:bodyPr>
                    <a:lstStyle/>
                    <a:p>
                      <a:pPr rtl="0" algn="ctr">
                        <a:spcBef>
                          <a:spcPts val="0"/>
                        </a:spcBef>
                        <a:buNone/>
                      </a:pPr>
                      <a:r>
                        <a:rPr lang="it" sz="800"/>
                        <a:t>x</a:t>
                      </a:r>
                    </a:p>
                  </a:txBody>
                  <a:tcPr marT="91425" marB="91425" marR="91425" marL="91425"/>
                </a:tc>
                <a:tc>
                  <a:txBody>
                    <a:bodyPr>
                      <a:noAutofit/>
                    </a:bodyPr>
                    <a:lstStyle/>
                    <a:p>
                      <a:pPr rtl="0" algn="ctr">
                        <a:spcBef>
                          <a:spcPts val="0"/>
                        </a:spcBef>
                        <a:buNone/>
                      </a:pPr>
                      <a:r>
                        <a:t/>
                      </a:r>
                      <a:endParaRPr sz="800"/>
                    </a:p>
                  </a:txBody>
                  <a:tcPr marT="91425" marB="91425" marR="91425" marL="91425"/>
                </a:tc>
              </a:tr>
              <a:tr h="294625">
                <a:tc>
                  <a:txBody>
                    <a:bodyPr>
                      <a:noAutofit/>
                    </a:bodyPr>
                    <a:lstStyle/>
                    <a:p>
                      <a:pPr lvl="0" rtl="0">
                        <a:spcBef>
                          <a:spcPts val="0"/>
                        </a:spcBef>
                        <a:buNone/>
                      </a:pPr>
                      <a:r>
                        <a:rPr lang="it" sz="800">
                          <a:solidFill>
                            <a:schemeClr val="dk1"/>
                          </a:solidFill>
                        </a:rPr>
                        <a:t>Correzione bug</a:t>
                      </a:r>
                    </a:p>
                  </a:txBody>
                  <a:tcPr marT="91425" marB="91425" marR="91425" marL="91425"/>
                </a:tc>
                <a:tc>
                  <a:txBody>
                    <a:bodyPr>
                      <a:noAutofit/>
                    </a:bodyPr>
                    <a:lstStyle/>
                    <a:p>
                      <a:pPr rtl="0" algn="ctr">
                        <a:spcBef>
                          <a:spcPts val="0"/>
                        </a:spcBef>
                        <a:buNone/>
                      </a:pPr>
                      <a:r>
                        <a:rPr lang="it" sz="800">
                          <a:solidFill>
                            <a:schemeClr val="dk1"/>
                          </a:solidFill>
                        </a:rPr>
                        <a:t>x</a:t>
                      </a:r>
                    </a:p>
                  </a:txBody>
                  <a:tcPr marT="91425" marB="91425" marR="91425" marL="91425"/>
                </a:tc>
                <a:tc>
                  <a:txBody>
                    <a:bodyPr>
                      <a:noAutofit/>
                    </a:bodyPr>
                    <a:lstStyle/>
                    <a:p>
                      <a:pPr rtl="0" algn="ctr">
                        <a:spcBef>
                          <a:spcPts val="0"/>
                        </a:spcBef>
                        <a:buNone/>
                      </a:pPr>
                      <a:r>
                        <a:rPr lang="it" sz="800"/>
                        <a:t>x</a:t>
                      </a:r>
                    </a:p>
                  </a:txBody>
                  <a:tcPr marT="91425" marB="91425" marR="91425" marL="91425"/>
                </a:tc>
                <a:tc>
                  <a:txBody>
                    <a:bodyPr>
                      <a:noAutofit/>
                    </a:bodyPr>
                    <a:lstStyle/>
                    <a:p>
                      <a:pPr rtl="0" algn="ctr">
                        <a:spcBef>
                          <a:spcPts val="0"/>
                        </a:spcBef>
                        <a:buNone/>
                      </a:pPr>
                      <a:r>
                        <a:rPr lang="it" sz="800"/>
                        <a:t>x</a:t>
                      </a:r>
                    </a:p>
                  </a:txBody>
                  <a:tcPr marT="91425" marB="91425" marR="91425" marL="91425"/>
                </a:tc>
              </a:tr>
              <a:tr h="294625">
                <a:tc>
                  <a:txBody>
                    <a:bodyPr>
                      <a:noAutofit/>
                    </a:bodyPr>
                    <a:lstStyle/>
                    <a:p>
                      <a:pPr rtl="0">
                        <a:spcBef>
                          <a:spcPts val="0"/>
                        </a:spcBef>
                        <a:buNone/>
                      </a:pPr>
                      <a:r>
                        <a:rPr i="1" lang="it" sz="800">
                          <a:solidFill>
                            <a:schemeClr val="dk1"/>
                          </a:solidFill>
                        </a:rPr>
                        <a:t>Documentazione</a:t>
                      </a:r>
                    </a:p>
                  </a:txBody>
                  <a:tcPr marT="91425" marB="91425" marR="91425" marL="91425"/>
                </a:tc>
                <a:tc>
                  <a:txBody>
                    <a:bodyPr>
                      <a:noAutofit/>
                    </a:bodyPr>
                    <a:lstStyle/>
                    <a:p>
                      <a:pPr rtl="0" algn="ctr">
                        <a:spcBef>
                          <a:spcPts val="0"/>
                        </a:spcBef>
                        <a:buNone/>
                      </a:pPr>
                      <a:r>
                        <a:rPr lang="it" sz="800">
                          <a:solidFill>
                            <a:schemeClr val="dk1"/>
                          </a:solidFill>
                        </a:rPr>
                        <a:t>x</a:t>
                      </a:r>
                    </a:p>
                  </a:txBody>
                  <a:tcPr marT="91425" marB="91425" marR="91425" marL="91425"/>
                </a:tc>
                <a:tc>
                  <a:txBody>
                    <a:bodyPr>
                      <a:noAutofit/>
                    </a:bodyPr>
                    <a:lstStyle/>
                    <a:p>
                      <a:pPr rtl="0" algn="ctr">
                        <a:spcBef>
                          <a:spcPts val="0"/>
                        </a:spcBef>
                        <a:buNone/>
                      </a:pPr>
                      <a:r>
                        <a:t/>
                      </a:r>
                      <a:endParaRPr sz="800"/>
                    </a:p>
                  </a:txBody>
                  <a:tcPr marT="91425" marB="91425" marR="91425" marL="91425"/>
                </a:tc>
                <a:tc>
                  <a:txBody>
                    <a:bodyPr>
                      <a:noAutofit/>
                    </a:bodyPr>
                    <a:lstStyle/>
                    <a:p>
                      <a:pPr rtl="0" algn="ctr">
                        <a:spcBef>
                          <a:spcPts val="0"/>
                        </a:spcBef>
                        <a:buNone/>
                      </a:pPr>
                      <a:r>
                        <a:t/>
                      </a:r>
                      <a:endParaRPr sz="800"/>
                    </a:p>
                  </a:txBody>
                  <a:tcPr marT="91425" marB="91425" marR="91425" marL="91425"/>
                </a:tc>
              </a:tr>
            </a:tbl>
          </a:graphicData>
        </a:graphic>
      </p:graphicFrame>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x="0" y="0"/>
          <a:ext cx="0" cy="0"/>
          <a:chOff x="0" y="0"/>
          <a:chExt cx="0" cy="0"/>
        </a:xfrm>
      </p:grpSpPr>
      <p:sp>
        <p:nvSpPr>
          <p:cNvPr id="556" name="Shape 556"/>
          <p:cNvSpPr txBox="1"/>
          <p:nvPr>
            <p:ph type="title"/>
          </p:nvPr>
        </p:nvSpPr>
        <p:spPr>
          <a:xfrm>
            <a:off x="820500" y="28867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Project Plan</a:t>
            </a:r>
          </a:p>
          <a:p>
            <a:pPr lvl="0" rtl="0" algn="ctr">
              <a:lnSpc>
                <a:spcPct val="115000"/>
              </a:lnSpc>
              <a:spcBef>
                <a:spcPts val="1800"/>
              </a:spcBef>
              <a:spcAft>
                <a:spcPts val="400"/>
              </a:spcAft>
              <a:buNone/>
            </a:pPr>
            <a:r>
              <a:rPr b="1" lang="it" sz="1400">
                <a:latin typeface="Arial"/>
                <a:ea typeface="Arial"/>
                <a:cs typeface="Arial"/>
                <a:sym typeface="Arial"/>
              </a:rPr>
              <a:t>Reticolo di Progetto</a:t>
            </a: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pic>
        <p:nvPicPr>
          <p:cNvPr id="557" name="Shape 557"/>
          <p:cNvPicPr preferRelativeResize="0"/>
          <p:nvPr/>
        </p:nvPicPr>
        <p:blipFill>
          <a:blip r:embed="rId3">
            <a:alphaModFix/>
          </a:blip>
          <a:stretch>
            <a:fillRect/>
          </a:stretch>
        </p:blipFill>
        <p:spPr>
          <a:xfrm>
            <a:off x="295212" y="1684975"/>
            <a:ext cx="8553575" cy="1905075"/>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x="0" y="0"/>
          <a:ext cx="0" cy="0"/>
          <a:chOff x="0" y="0"/>
          <a:chExt cx="0" cy="0"/>
        </a:xfrm>
      </p:grpSpPr>
      <p:sp>
        <p:nvSpPr>
          <p:cNvPr id="562" name="Shape 562"/>
          <p:cNvSpPr txBox="1"/>
          <p:nvPr>
            <p:ph type="title"/>
          </p:nvPr>
        </p:nvSpPr>
        <p:spPr>
          <a:xfrm>
            <a:off x="820500" y="28867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Project Plan</a:t>
            </a:r>
          </a:p>
          <a:p>
            <a:pPr lvl="0" rtl="0" algn="ctr">
              <a:lnSpc>
                <a:spcPct val="115000"/>
              </a:lnSpc>
              <a:spcBef>
                <a:spcPts val="1800"/>
              </a:spcBef>
              <a:spcAft>
                <a:spcPts val="400"/>
              </a:spcAft>
              <a:buNone/>
            </a:pPr>
            <a:r>
              <a:rPr b="1" lang="it" sz="1400">
                <a:latin typeface="Arial"/>
                <a:ea typeface="Arial"/>
                <a:cs typeface="Arial"/>
                <a:sym typeface="Arial"/>
              </a:rPr>
              <a:t>CPM (Critical Path Method)</a:t>
            </a: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pic>
        <p:nvPicPr>
          <p:cNvPr id="563" name="Shape 563"/>
          <p:cNvPicPr preferRelativeResize="0"/>
          <p:nvPr/>
        </p:nvPicPr>
        <p:blipFill>
          <a:blip r:embed="rId3">
            <a:alphaModFix/>
          </a:blip>
          <a:stretch>
            <a:fillRect/>
          </a:stretch>
        </p:blipFill>
        <p:spPr>
          <a:xfrm>
            <a:off x="0" y="1671404"/>
            <a:ext cx="9144000" cy="1800691"/>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7" name="Shape 567"/>
        <p:cNvGrpSpPr/>
        <p:nvPr/>
      </p:nvGrpSpPr>
      <p:grpSpPr>
        <a:xfrm>
          <a:off x="0" y="0"/>
          <a:ext cx="0" cy="0"/>
          <a:chOff x="0" y="0"/>
          <a:chExt cx="0" cy="0"/>
        </a:xfrm>
      </p:grpSpPr>
      <p:sp>
        <p:nvSpPr>
          <p:cNvPr id="568" name="Shape 568"/>
          <p:cNvSpPr txBox="1"/>
          <p:nvPr>
            <p:ph type="title"/>
          </p:nvPr>
        </p:nvSpPr>
        <p:spPr>
          <a:xfrm>
            <a:off x="820500" y="28867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Project Plan</a:t>
            </a:r>
          </a:p>
          <a:p>
            <a:pPr lvl="0" rtl="0" algn="ctr">
              <a:lnSpc>
                <a:spcPct val="115000"/>
              </a:lnSpc>
              <a:spcBef>
                <a:spcPts val="1800"/>
              </a:spcBef>
              <a:spcAft>
                <a:spcPts val="400"/>
              </a:spcAft>
              <a:buNone/>
            </a:pPr>
            <a:r>
              <a:rPr b="1" lang="it" sz="1400">
                <a:latin typeface="Arial"/>
                <a:ea typeface="Arial"/>
                <a:cs typeface="Arial"/>
                <a:sym typeface="Arial"/>
              </a:rPr>
              <a:t>Diagramma di Gantt</a:t>
            </a: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pic>
        <p:nvPicPr>
          <p:cNvPr id="569" name="Shape 569"/>
          <p:cNvPicPr preferRelativeResize="0"/>
          <p:nvPr/>
        </p:nvPicPr>
        <p:blipFill>
          <a:blip r:embed="rId3">
            <a:alphaModFix/>
          </a:blip>
          <a:stretch>
            <a:fillRect/>
          </a:stretch>
        </p:blipFill>
        <p:spPr>
          <a:xfrm>
            <a:off x="77887" y="1555550"/>
            <a:ext cx="8988226" cy="2998775"/>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3" name="Shape 573"/>
        <p:cNvGrpSpPr/>
        <p:nvPr/>
      </p:nvGrpSpPr>
      <p:grpSpPr>
        <a:xfrm>
          <a:off x="0" y="0"/>
          <a:ext cx="0" cy="0"/>
          <a:chOff x="0" y="0"/>
          <a:chExt cx="0" cy="0"/>
        </a:xfrm>
      </p:grpSpPr>
      <p:sp>
        <p:nvSpPr>
          <p:cNvPr id="574" name="Shape 574"/>
          <p:cNvSpPr txBox="1"/>
          <p:nvPr>
            <p:ph type="title"/>
          </p:nvPr>
        </p:nvSpPr>
        <p:spPr>
          <a:xfrm>
            <a:off x="820500" y="28867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latin typeface="Arial"/>
                <a:ea typeface="Arial"/>
                <a:cs typeface="Arial"/>
                <a:sym typeface="Arial"/>
              </a:rPr>
              <a:t>Infrastruttura di Progetto</a:t>
            </a:r>
          </a:p>
          <a:p>
            <a:pPr lvl="0" rtl="0" algn="ctr">
              <a:lnSpc>
                <a:spcPct val="115000"/>
              </a:lnSpc>
              <a:spcBef>
                <a:spcPts val="1800"/>
              </a:spcBef>
              <a:spcAft>
                <a:spcPts val="400"/>
              </a:spcAft>
              <a:buNone/>
            </a:pPr>
            <a:r>
              <a:t/>
            </a:r>
            <a:endParaRPr b="1" i="1" sz="1000">
              <a:solidFill>
                <a:srgbClr val="0091EA"/>
              </a:solidFill>
              <a:latin typeface="Arial"/>
              <a:ea typeface="Arial"/>
              <a:cs typeface="Arial"/>
              <a:sym typeface="Arial"/>
            </a:endParaRPr>
          </a:p>
          <a:p>
            <a:pPr lvl="0" rtl="0">
              <a:spcBef>
                <a:spcPts val="0"/>
              </a:spcBef>
              <a:buClr>
                <a:schemeClr val="dk1"/>
              </a:buClr>
              <a:buSzPct val="110000"/>
              <a:buFont typeface="Arial"/>
              <a:buNone/>
            </a:pPr>
            <a:r>
              <a:rPr lang="it" sz="1000">
                <a:solidFill>
                  <a:schemeClr val="dk1"/>
                </a:solidFill>
                <a:latin typeface="Arial"/>
                <a:ea typeface="Arial"/>
                <a:cs typeface="Arial"/>
                <a:sym typeface="Arial"/>
              </a:rPr>
              <a:t>                    </a:t>
            </a: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sp>
        <p:nvSpPr>
          <p:cNvPr id="575" name="Shape 575"/>
          <p:cNvSpPr txBox="1"/>
          <p:nvPr/>
        </p:nvSpPr>
        <p:spPr>
          <a:xfrm>
            <a:off x="2063250" y="1124975"/>
            <a:ext cx="5086199" cy="3227699"/>
          </a:xfrm>
          <a:prstGeom prst="rect">
            <a:avLst/>
          </a:prstGeom>
          <a:noFill/>
          <a:ln>
            <a:noFill/>
          </a:ln>
        </p:spPr>
        <p:txBody>
          <a:bodyPr anchorCtr="0" anchor="t" bIns="91425" lIns="91425" rIns="91425" tIns="91425">
            <a:noAutofit/>
          </a:bodyPr>
          <a:lstStyle/>
          <a:p>
            <a:pPr rtl="0">
              <a:spcBef>
                <a:spcPts val="0"/>
              </a:spcBef>
              <a:buNone/>
            </a:pPr>
            <a:r>
              <a:rPr lang="it"/>
              <a:t>Ambienti</a:t>
            </a:r>
          </a:p>
          <a:p>
            <a:pPr rtl="0">
              <a:spcBef>
                <a:spcPts val="0"/>
              </a:spcBef>
              <a:buNone/>
            </a:pPr>
            <a:r>
              <a:t/>
            </a:r>
            <a:endParaRPr/>
          </a:p>
          <a:p>
            <a:pPr indent="-317500" lvl="0" marL="457200" rtl="0">
              <a:spcBef>
                <a:spcPts val="0"/>
              </a:spcBef>
              <a:buClr>
                <a:srgbClr val="000000"/>
              </a:buClr>
              <a:buSzPct val="100000"/>
              <a:buFont typeface="Arial"/>
              <a:buChar char="-"/>
            </a:pPr>
            <a:r>
              <a:rPr lang="it"/>
              <a:t>Workspace: gestione di package locali su notebook</a:t>
            </a:r>
          </a:p>
          <a:p>
            <a:pPr indent="-317500" lvl="0" marL="457200" rtl="0">
              <a:spcBef>
                <a:spcPts val="0"/>
              </a:spcBef>
              <a:buClr>
                <a:srgbClr val="000000"/>
              </a:buClr>
              <a:buSzPct val="100000"/>
              <a:buFont typeface="Arial"/>
              <a:buChar char="-"/>
            </a:pPr>
            <a:r>
              <a:rPr lang="it"/>
              <a:t>Repository: online tramite GitHub</a:t>
            </a:r>
          </a:p>
          <a:p>
            <a:pPr indent="-317500" lvl="0" marL="457200" rtl="0">
              <a:spcBef>
                <a:spcPts val="0"/>
              </a:spcBef>
              <a:buClr>
                <a:srgbClr val="000000"/>
              </a:buClr>
              <a:buSzPct val="100000"/>
              <a:buFont typeface="Arial"/>
              <a:buChar char="-"/>
            </a:pPr>
            <a:r>
              <a:rPr lang="it"/>
              <a:t>Test: notebook degli sviluppatori, tabelle gemelle di test</a:t>
            </a:r>
          </a:p>
          <a:p>
            <a:pPr indent="-317500" lvl="0" marL="457200" rtl="0">
              <a:spcBef>
                <a:spcPts val="0"/>
              </a:spcBef>
              <a:buClr>
                <a:srgbClr val="000000"/>
              </a:buClr>
              <a:buSzPct val="100000"/>
              <a:buFont typeface="Arial"/>
              <a:buChar char="-"/>
            </a:pPr>
            <a:r>
              <a:rPr lang="it"/>
              <a:t>Collaudo: notebook degli sviluppatori, pc terzi</a:t>
            </a:r>
          </a:p>
          <a:p>
            <a:pPr indent="-317500" lvl="0" marL="457200">
              <a:spcBef>
                <a:spcPts val="0"/>
              </a:spcBef>
              <a:buClr>
                <a:srgbClr val="000000"/>
              </a:buClr>
              <a:buSzPct val="100000"/>
              <a:buFont typeface="Arial"/>
              <a:buChar char="-"/>
            </a:pPr>
            <a:r>
              <a:rPr lang="it"/>
              <a:t>Produzione: server centrale online</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9" name="Shape 579"/>
        <p:cNvGrpSpPr/>
        <p:nvPr/>
      </p:nvGrpSpPr>
      <p:grpSpPr>
        <a:xfrm>
          <a:off x="0" y="0"/>
          <a:ext cx="0" cy="0"/>
          <a:chOff x="0" y="0"/>
          <a:chExt cx="0" cy="0"/>
        </a:xfrm>
      </p:grpSpPr>
      <p:sp>
        <p:nvSpPr>
          <p:cNvPr id="580" name="Shape 580"/>
          <p:cNvSpPr txBox="1"/>
          <p:nvPr>
            <p:ph type="title"/>
          </p:nvPr>
        </p:nvSpPr>
        <p:spPr>
          <a:xfrm>
            <a:off x="820500" y="28867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rtl="0" algn="ctr">
              <a:lnSpc>
                <a:spcPct val="115000"/>
              </a:lnSpc>
              <a:spcBef>
                <a:spcPts val="1800"/>
              </a:spcBef>
              <a:spcAft>
                <a:spcPts val="400"/>
              </a:spcAft>
              <a:buNone/>
            </a:pPr>
            <a:r>
              <a:rPr b="1" lang="it" sz="1700">
                <a:latin typeface="Arial"/>
                <a:ea typeface="Arial"/>
                <a:cs typeface="Arial"/>
                <a:sym typeface="Arial"/>
              </a:rPr>
              <a:t>Gestione dei Rischi</a:t>
            </a:r>
          </a:p>
          <a:p>
            <a:pPr lvl="0" rtl="0">
              <a:spcBef>
                <a:spcPts val="0"/>
              </a:spcBef>
              <a:buNone/>
            </a:pPr>
            <a:r>
              <a:rPr lang="it" sz="1000">
                <a:solidFill>
                  <a:schemeClr val="dk1"/>
                </a:solidFill>
                <a:latin typeface="Arial"/>
                <a:ea typeface="Arial"/>
                <a:cs typeface="Arial"/>
                <a:sym typeface="Arial"/>
              </a:rPr>
              <a:t>                    </a:t>
            </a: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graphicFrame>
        <p:nvGraphicFramePr>
          <p:cNvPr id="581" name="Shape 581"/>
          <p:cNvGraphicFramePr/>
          <p:nvPr/>
        </p:nvGraphicFramePr>
        <p:xfrm>
          <a:off x="952500" y="1304850"/>
          <a:ext cx="3000000" cy="3000000"/>
        </p:xfrm>
        <a:graphic>
          <a:graphicData uri="http://schemas.openxmlformats.org/drawingml/2006/table">
            <a:tbl>
              <a:tblPr>
                <a:noFill/>
                <a:tableStyleId>{79CC647E-DF13-4871-A1EE-FB7623D282B7}</a:tableStyleId>
              </a:tblPr>
              <a:tblGrid>
                <a:gridCol w="2413000"/>
                <a:gridCol w="2413000"/>
                <a:gridCol w="2413000"/>
              </a:tblGrid>
              <a:tr h="381000">
                <a:tc>
                  <a:txBody>
                    <a:bodyPr>
                      <a:noAutofit/>
                    </a:bodyPr>
                    <a:lstStyle/>
                    <a:p>
                      <a:pPr>
                        <a:spcBef>
                          <a:spcPts val="0"/>
                        </a:spcBef>
                        <a:buNone/>
                      </a:pPr>
                      <a:r>
                        <a:rPr b="1" lang="it" sz="1000"/>
                        <a:t>Rischio</a:t>
                      </a:r>
                    </a:p>
                  </a:txBody>
                  <a:tcPr marT="91425" marB="91425" marR="91425" marL="91425"/>
                </a:tc>
                <a:tc>
                  <a:txBody>
                    <a:bodyPr>
                      <a:noAutofit/>
                    </a:bodyPr>
                    <a:lstStyle/>
                    <a:p>
                      <a:pPr>
                        <a:spcBef>
                          <a:spcPts val="0"/>
                        </a:spcBef>
                        <a:buNone/>
                      </a:pPr>
                      <a:r>
                        <a:rPr b="1" lang="it" sz="1000"/>
                        <a:t>Gravità</a:t>
                      </a:r>
                    </a:p>
                  </a:txBody>
                  <a:tcPr marT="91425" marB="91425" marR="91425" marL="91425"/>
                </a:tc>
                <a:tc>
                  <a:txBody>
                    <a:bodyPr>
                      <a:noAutofit/>
                    </a:bodyPr>
                    <a:lstStyle/>
                    <a:p>
                      <a:pPr>
                        <a:spcBef>
                          <a:spcPts val="0"/>
                        </a:spcBef>
                        <a:buNone/>
                      </a:pPr>
                      <a:r>
                        <a:rPr b="1" lang="it" sz="1000"/>
                        <a:t>Descrizione</a:t>
                      </a:r>
                    </a:p>
                  </a:txBody>
                  <a:tcPr marT="91425" marB="91425" marR="91425" marL="91425"/>
                </a:tc>
              </a:tr>
              <a:tr h="381000">
                <a:tc>
                  <a:txBody>
                    <a:bodyPr>
                      <a:noAutofit/>
                    </a:bodyPr>
                    <a:lstStyle/>
                    <a:p>
                      <a:pPr>
                        <a:spcBef>
                          <a:spcPts val="0"/>
                        </a:spcBef>
                        <a:buNone/>
                      </a:pPr>
                      <a:r>
                        <a:rPr lang="it" sz="1000"/>
                        <a:t>R01: Occupazione delle risorse umane su progetti terzi urgenti</a:t>
                      </a:r>
                    </a:p>
                  </a:txBody>
                  <a:tcPr marT="91425" marB="91425" marR="91425" marL="91425"/>
                </a:tc>
                <a:tc>
                  <a:txBody>
                    <a:bodyPr>
                      <a:noAutofit/>
                    </a:bodyPr>
                    <a:lstStyle/>
                    <a:p>
                      <a:pPr>
                        <a:spcBef>
                          <a:spcPts val="0"/>
                        </a:spcBef>
                        <a:buNone/>
                      </a:pPr>
                      <a:r>
                        <a:rPr lang="it" sz="1000"/>
                        <a:t>Dannoso</a:t>
                      </a:r>
                    </a:p>
                  </a:txBody>
                  <a:tcPr marT="91425" marB="91425" marR="91425" marL="91425"/>
                </a:tc>
                <a:tc>
                  <a:txBody>
                    <a:bodyPr>
                      <a:noAutofit/>
                    </a:bodyPr>
                    <a:lstStyle/>
                    <a:p>
                      <a:pPr>
                        <a:spcBef>
                          <a:spcPts val="0"/>
                        </a:spcBef>
                        <a:buNone/>
                      </a:pPr>
                      <a:r>
                        <a:rPr lang="it" sz="1000"/>
                        <a:t>E’ possibile che eventi esterni impediscano lo sviluppo del progetto nei tempi previsti</a:t>
                      </a:r>
                    </a:p>
                  </a:txBody>
                  <a:tcPr marT="91425" marB="91425" marR="91425" marL="91425"/>
                </a:tc>
              </a:tr>
              <a:tr h="381000">
                <a:tc>
                  <a:txBody>
                    <a:bodyPr>
                      <a:noAutofit/>
                    </a:bodyPr>
                    <a:lstStyle/>
                    <a:p>
                      <a:pPr>
                        <a:spcBef>
                          <a:spcPts val="0"/>
                        </a:spcBef>
                        <a:buNone/>
                      </a:pPr>
                      <a:r>
                        <a:rPr lang="it" sz="1000"/>
                        <a:t>R02: Crash dell’infrastruttura hardware</a:t>
                      </a:r>
                    </a:p>
                  </a:txBody>
                  <a:tcPr marT="91425" marB="91425" marR="91425" marL="91425"/>
                </a:tc>
                <a:tc>
                  <a:txBody>
                    <a:bodyPr>
                      <a:noAutofit/>
                    </a:bodyPr>
                    <a:lstStyle/>
                    <a:p>
                      <a:pPr>
                        <a:spcBef>
                          <a:spcPts val="0"/>
                        </a:spcBef>
                        <a:buNone/>
                      </a:pPr>
                      <a:r>
                        <a:rPr lang="it" sz="1000"/>
                        <a:t>Dannoso</a:t>
                      </a:r>
                    </a:p>
                  </a:txBody>
                  <a:tcPr marT="91425" marB="91425" marR="91425" marL="91425"/>
                </a:tc>
                <a:tc>
                  <a:txBody>
                    <a:bodyPr>
                      <a:noAutofit/>
                    </a:bodyPr>
                    <a:lstStyle/>
                    <a:p>
                      <a:pPr>
                        <a:spcBef>
                          <a:spcPts val="0"/>
                        </a:spcBef>
                        <a:buNone/>
                      </a:pPr>
                      <a:r>
                        <a:rPr lang="it" sz="1000"/>
                        <a:t>E’ possibile che il comparto tecnico a disposizione possa subire danni</a:t>
                      </a:r>
                    </a:p>
                  </a:txBody>
                  <a:tcPr marT="91425" marB="91425" marR="91425" marL="91425"/>
                </a:tc>
              </a:tr>
              <a:tr h="381000">
                <a:tc>
                  <a:txBody>
                    <a:bodyPr>
                      <a:noAutofit/>
                    </a:bodyPr>
                    <a:lstStyle/>
                    <a:p>
                      <a:pPr>
                        <a:spcBef>
                          <a:spcPts val="0"/>
                        </a:spcBef>
                        <a:buNone/>
                      </a:pPr>
                      <a:r>
                        <a:rPr lang="it" sz="1000"/>
                        <a:t>R03: Mancanza di conoscenze di sviluppo su alcune fasi del progetto</a:t>
                      </a:r>
                    </a:p>
                  </a:txBody>
                  <a:tcPr marT="91425" marB="91425" marR="91425" marL="91425"/>
                </a:tc>
                <a:tc>
                  <a:txBody>
                    <a:bodyPr>
                      <a:noAutofit/>
                    </a:bodyPr>
                    <a:lstStyle/>
                    <a:p>
                      <a:pPr>
                        <a:spcBef>
                          <a:spcPts val="0"/>
                        </a:spcBef>
                        <a:buNone/>
                      </a:pPr>
                      <a:r>
                        <a:rPr lang="it" sz="1000"/>
                        <a:t>Medio</a:t>
                      </a:r>
                    </a:p>
                  </a:txBody>
                  <a:tcPr marT="91425" marB="91425" marR="91425" marL="91425"/>
                </a:tc>
                <a:tc>
                  <a:txBody>
                    <a:bodyPr>
                      <a:noAutofit/>
                    </a:bodyPr>
                    <a:lstStyle/>
                    <a:p>
                      <a:pPr>
                        <a:spcBef>
                          <a:spcPts val="0"/>
                        </a:spcBef>
                        <a:buNone/>
                      </a:pPr>
                      <a:r>
                        <a:rPr lang="it" sz="1000"/>
                        <a:t>E’ possibile che per alcune parti di sviluppo manchino delle conoscenze</a:t>
                      </a:r>
                    </a:p>
                  </a:txBody>
                  <a:tcPr marT="91425" marB="91425" marR="91425" marL="91425"/>
                </a:tc>
              </a:tr>
            </a:tbl>
          </a:graphicData>
        </a:graphic>
      </p:graphicFrame>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786150" y="31412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Ciclo di Vita e Processo di Sviluppo</a:t>
            </a: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Processo di Sviluppo</a:t>
            </a:r>
          </a:p>
          <a:p>
            <a:pPr lvl="0" rtl="0">
              <a:spcBef>
                <a:spcPts val="0"/>
              </a:spcBef>
              <a:buNone/>
            </a:pPr>
            <a:r>
              <a:t/>
            </a:r>
            <a:endParaRPr b="1" sz="1700">
              <a:solidFill>
                <a:schemeClr val="dk1"/>
              </a:solidFill>
              <a:latin typeface="Arial"/>
              <a:ea typeface="Arial"/>
              <a:cs typeface="Arial"/>
              <a:sym typeface="Arial"/>
            </a:endParaRPr>
          </a:p>
          <a:p>
            <a:pPr rtl="0" algn="just">
              <a:spcBef>
                <a:spcPts val="0"/>
              </a:spcBef>
              <a:buNone/>
            </a:pPr>
            <a:r>
              <a:rPr lang="it" sz="1400">
                <a:solidFill>
                  <a:schemeClr val="dk1"/>
                </a:solidFill>
                <a:latin typeface="Arial"/>
                <a:ea typeface="Arial"/>
                <a:cs typeface="Arial"/>
                <a:sym typeface="Arial"/>
              </a:rPr>
              <a:t>Modello utilizzato: Modello a Spirale</a:t>
            </a:r>
          </a:p>
          <a:p>
            <a:pPr lvl="0" rtl="0" algn="just">
              <a:spcBef>
                <a:spcPts val="0"/>
              </a:spcBef>
              <a:buNone/>
            </a:pPr>
            <a:r>
              <a:t/>
            </a:r>
            <a:endParaRPr sz="1400">
              <a:solidFill>
                <a:schemeClr val="dk1"/>
              </a:solidFill>
              <a:latin typeface="Arial"/>
              <a:ea typeface="Arial"/>
              <a:cs typeface="Arial"/>
              <a:sym typeface="Arial"/>
            </a:endParaRPr>
          </a:p>
          <a:p>
            <a:pPr indent="-317500" lvl="0" marL="457200" rtl="0" algn="just">
              <a:spcBef>
                <a:spcPts val="0"/>
              </a:spcBef>
              <a:buClr>
                <a:schemeClr val="dk1"/>
              </a:buClr>
              <a:buSzPct val="100000"/>
              <a:buFont typeface="Arial"/>
              <a:buChar char="-"/>
            </a:pPr>
            <a:r>
              <a:rPr lang="it" sz="1400">
                <a:solidFill>
                  <a:schemeClr val="dk1"/>
                </a:solidFill>
                <a:latin typeface="Arial"/>
                <a:ea typeface="Arial"/>
                <a:cs typeface="Arial"/>
                <a:sym typeface="Arial"/>
              </a:rPr>
              <a:t>Il progetto ha richiesto una prima fase di analisi generica</a:t>
            </a:r>
          </a:p>
          <a:p>
            <a:pPr indent="-317500" lvl="0" marL="457200" rtl="0" algn="just">
              <a:spcBef>
                <a:spcPts val="0"/>
              </a:spcBef>
              <a:buClr>
                <a:schemeClr val="dk1"/>
              </a:buClr>
              <a:buSzPct val="100000"/>
              <a:buFont typeface="Arial"/>
              <a:buChar char="-"/>
            </a:pPr>
            <a:r>
              <a:rPr lang="it" sz="1400">
                <a:solidFill>
                  <a:schemeClr val="dk1"/>
                </a:solidFill>
                <a:latin typeface="Arial"/>
                <a:ea typeface="Arial"/>
                <a:cs typeface="Arial"/>
                <a:sym typeface="Arial"/>
              </a:rPr>
              <a:t>Sviluppo in base ai bisogni emersi nelle prime fasi</a:t>
            </a:r>
          </a:p>
          <a:p>
            <a:pPr indent="-317500" lvl="0" marL="457200" rtl="0" algn="just">
              <a:spcBef>
                <a:spcPts val="0"/>
              </a:spcBef>
              <a:buClr>
                <a:schemeClr val="dk1"/>
              </a:buClr>
              <a:buSzPct val="100000"/>
              <a:buFont typeface="Arial"/>
              <a:buChar char="-"/>
            </a:pPr>
            <a:r>
              <a:rPr lang="it" sz="1400">
                <a:solidFill>
                  <a:schemeClr val="dk1"/>
                </a:solidFill>
                <a:latin typeface="Arial"/>
                <a:ea typeface="Arial"/>
                <a:cs typeface="Arial"/>
                <a:sym typeface="Arial"/>
              </a:rPr>
              <a:t>Creazione di layout temporanei per verificarne la bontà</a:t>
            </a:r>
          </a:p>
          <a:p>
            <a:pPr indent="-317500" lvl="0" marL="457200" rtl="0" algn="just">
              <a:spcBef>
                <a:spcPts val="0"/>
              </a:spcBef>
              <a:buClr>
                <a:schemeClr val="dk1"/>
              </a:buClr>
              <a:buSzPct val="100000"/>
              <a:buFont typeface="Arial"/>
              <a:buChar char="-"/>
            </a:pPr>
            <a:r>
              <a:rPr lang="it" sz="1400">
                <a:solidFill>
                  <a:schemeClr val="dk1"/>
                </a:solidFill>
                <a:latin typeface="Arial"/>
                <a:ea typeface="Arial"/>
                <a:cs typeface="Arial"/>
                <a:sym typeface="Arial"/>
              </a:rPr>
              <a:t>Scrittura di codice ad hoc per le fasi implementate</a:t>
            </a:r>
          </a:p>
          <a:p>
            <a:pPr indent="-317500" lvl="0" marL="457200" rtl="0" algn="just">
              <a:spcBef>
                <a:spcPts val="0"/>
              </a:spcBef>
              <a:buClr>
                <a:schemeClr val="dk1"/>
              </a:buClr>
              <a:buSzPct val="100000"/>
              <a:buFont typeface="Arial"/>
              <a:buChar char="-"/>
            </a:pPr>
            <a:r>
              <a:rPr lang="it" sz="1400">
                <a:solidFill>
                  <a:schemeClr val="dk1"/>
                </a:solidFill>
                <a:latin typeface="Arial"/>
                <a:ea typeface="Arial"/>
                <a:cs typeface="Arial"/>
                <a:sym typeface="Arial"/>
              </a:rPr>
              <a:t>Buon modello per effettuare test consistenti nel breve periodo</a:t>
            </a:r>
          </a:p>
          <a:p>
            <a:pPr indent="-317500" lvl="0" marL="457200" rtl="0" algn="just">
              <a:spcBef>
                <a:spcPts val="0"/>
              </a:spcBef>
              <a:buClr>
                <a:schemeClr val="dk1"/>
              </a:buClr>
              <a:buSzPct val="100000"/>
              <a:buFont typeface="Arial"/>
              <a:buChar char="-"/>
            </a:pPr>
            <a:r>
              <a:rPr lang="it" sz="1400">
                <a:solidFill>
                  <a:schemeClr val="dk1"/>
                </a:solidFill>
                <a:latin typeface="Arial"/>
                <a:ea typeface="Arial"/>
                <a:cs typeface="Arial"/>
                <a:sym typeface="Arial"/>
              </a:rPr>
              <a:t>Permette flessibilità al prodotto rilasciando versioni in tempi differenti</a:t>
            </a:r>
          </a:p>
          <a:p>
            <a:pPr lvl="0" rtl="0" algn="just">
              <a:spcBef>
                <a:spcPts val="0"/>
              </a:spcBef>
              <a:buNone/>
            </a:pPr>
            <a:r>
              <a:t/>
            </a:r>
            <a:endParaRPr sz="1400">
              <a:solidFill>
                <a:schemeClr val="dk1"/>
              </a:solidFill>
              <a:latin typeface="Arial"/>
              <a:ea typeface="Arial"/>
              <a:cs typeface="Arial"/>
              <a:sym typeface="Arial"/>
            </a:endParaRPr>
          </a:p>
          <a:p>
            <a:pPr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5" name="Shape 585"/>
        <p:cNvGrpSpPr/>
        <p:nvPr/>
      </p:nvGrpSpPr>
      <p:grpSpPr>
        <a:xfrm>
          <a:off x="0" y="0"/>
          <a:ext cx="0" cy="0"/>
          <a:chOff x="0" y="0"/>
          <a:chExt cx="0" cy="0"/>
        </a:xfrm>
      </p:grpSpPr>
      <p:sp>
        <p:nvSpPr>
          <p:cNvPr id="586" name="Shape 586"/>
          <p:cNvSpPr txBox="1"/>
          <p:nvPr>
            <p:ph type="title"/>
          </p:nvPr>
        </p:nvSpPr>
        <p:spPr>
          <a:xfrm>
            <a:off x="820500" y="28867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latin typeface="Arial"/>
                <a:ea typeface="Arial"/>
                <a:cs typeface="Arial"/>
                <a:sym typeface="Arial"/>
              </a:rPr>
              <a:t>Gestione dei Rischi</a:t>
            </a:r>
          </a:p>
          <a:p>
            <a:pPr lvl="0" rtl="0">
              <a:spcBef>
                <a:spcPts val="0"/>
              </a:spcBef>
              <a:buNone/>
            </a:pPr>
            <a:r>
              <a:t/>
            </a:r>
            <a:endParaRPr sz="1000">
              <a:solidFill>
                <a:schemeClr val="dk1"/>
              </a:solidFill>
              <a:latin typeface="Arial"/>
              <a:ea typeface="Arial"/>
              <a:cs typeface="Arial"/>
              <a:sym typeface="Arial"/>
            </a:endParaRPr>
          </a:p>
          <a:p>
            <a:pPr lvl="0" rtl="0">
              <a:spcBef>
                <a:spcPts val="0"/>
              </a:spcBef>
              <a:buNone/>
            </a:pPr>
            <a:r>
              <a:rPr lang="it" sz="1000">
                <a:solidFill>
                  <a:schemeClr val="dk1"/>
                </a:solidFill>
                <a:latin typeface="Arial"/>
                <a:ea typeface="Arial"/>
                <a:cs typeface="Arial"/>
                <a:sym typeface="Arial"/>
              </a:rPr>
              <a:t>   </a:t>
            </a:r>
          </a:p>
          <a:p>
            <a:pPr lvl="0" rtl="0">
              <a:spcBef>
                <a:spcPts val="0"/>
              </a:spcBef>
              <a:buNone/>
            </a:pPr>
            <a:r>
              <a:rPr lang="it" sz="1800">
                <a:solidFill>
                  <a:schemeClr val="dk1"/>
                </a:solidFill>
                <a:latin typeface="Arial"/>
                <a:ea typeface="Arial"/>
                <a:cs typeface="Arial"/>
                <a:sym typeface="Arial"/>
              </a:rPr>
              <a:t>        R01   </a:t>
            </a:r>
            <a:r>
              <a:rPr lang="it" sz="1000">
                <a:solidFill>
                  <a:schemeClr val="dk1"/>
                </a:solidFill>
                <a:latin typeface="Arial"/>
                <a:ea typeface="Arial"/>
                <a:cs typeface="Arial"/>
                <a:sym typeface="Arial"/>
              </a:rPr>
              <a:t>              </a:t>
            </a: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graphicFrame>
        <p:nvGraphicFramePr>
          <p:cNvPr id="587" name="Shape 587"/>
          <p:cNvGraphicFramePr/>
          <p:nvPr/>
        </p:nvGraphicFramePr>
        <p:xfrm>
          <a:off x="1322625" y="1653625"/>
          <a:ext cx="3000000" cy="3000000"/>
        </p:xfrm>
        <a:graphic>
          <a:graphicData uri="http://schemas.openxmlformats.org/drawingml/2006/table">
            <a:tbl>
              <a:tblPr>
                <a:noFill/>
                <a:tableStyleId>{25DE2A0D-DC9F-4664-8D74-69D335ECA245}</a:tableStyleId>
              </a:tblPr>
              <a:tblGrid>
                <a:gridCol w="1303975"/>
                <a:gridCol w="5194775"/>
              </a:tblGrid>
              <a:tr h="381000">
                <a:tc>
                  <a:txBody>
                    <a:bodyPr>
                      <a:noAutofit/>
                    </a:bodyPr>
                    <a:lstStyle/>
                    <a:p>
                      <a:pPr lvl="0" rtl="0">
                        <a:spcBef>
                          <a:spcPts val="0"/>
                        </a:spcBef>
                        <a:buNone/>
                      </a:pPr>
                      <a:r>
                        <a:rPr lang="it" sz="1000"/>
                        <a:t>Rischio</a:t>
                      </a:r>
                    </a:p>
                  </a:txBody>
                  <a:tcPr marT="91425" marB="91425" marR="91425" marL="91425"/>
                </a:tc>
                <a:tc>
                  <a:txBody>
                    <a:bodyPr>
                      <a:noAutofit/>
                    </a:bodyPr>
                    <a:lstStyle/>
                    <a:p>
                      <a:pPr lvl="0" rtl="0">
                        <a:spcBef>
                          <a:spcPts val="0"/>
                        </a:spcBef>
                        <a:buClr>
                          <a:schemeClr val="dk1"/>
                        </a:buClr>
                        <a:buSzPct val="110000"/>
                        <a:buFont typeface="Arial"/>
                        <a:buNone/>
                      </a:pPr>
                      <a:r>
                        <a:rPr lang="it" sz="1000">
                          <a:solidFill>
                            <a:schemeClr val="dk1"/>
                          </a:solidFill>
                        </a:rPr>
                        <a:t>Occupazione delle risorse umane su progetti terzi urgenti</a:t>
                      </a:r>
                    </a:p>
                    <a:p>
                      <a:pPr lvl="0" rtl="0">
                        <a:spcBef>
                          <a:spcPts val="0"/>
                        </a:spcBef>
                        <a:buNone/>
                      </a:pPr>
                      <a:r>
                        <a:t/>
                      </a:r>
                      <a:endParaRPr b="1" sz="1000"/>
                    </a:p>
                  </a:txBody>
                  <a:tcPr marT="91425" marB="91425" marR="91425" marL="91425"/>
                </a:tc>
              </a:tr>
              <a:tr h="381000">
                <a:tc>
                  <a:txBody>
                    <a:bodyPr>
                      <a:noAutofit/>
                    </a:bodyPr>
                    <a:lstStyle/>
                    <a:p>
                      <a:pPr lvl="0" rtl="0">
                        <a:spcBef>
                          <a:spcPts val="0"/>
                        </a:spcBef>
                        <a:buNone/>
                      </a:pPr>
                      <a:r>
                        <a:rPr lang="it" sz="1000"/>
                        <a:t>Gravità</a:t>
                      </a:r>
                    </a:p>
                  </a:txBody>
                  <a:tcPr marT="91425" marB="91425" marR="91425" marL="91425"/>
                </a:tc>
                <a:tc>
                  <a:txBody>
                    <a:bodyPr>
                      <a:noAutofit/>
                    </a:bodyPr>
                    <a:lstStyle/>
                    <a:p>
                      <a:pPr lvl="0" rtl="0">
                        <a:spcBef>
                          <a:spcPts val="0"/>
                        </a:spcBef>
                        <a:buNone/>
                      </a:pPr>
                      <a:r>
                        <a:rPr lang="it" sz="1000"/>
                        <a:t>Dannoso</a:t>
                      </a:r>
                    </a:p>
                  </a:txBody>
                  <a:tcPr marT="91425" marB="91425" marR="91425" marL="91425"/>
                </a:tc>
              </a:tr>
              <a:tr h="381000">
                <a:tc>
                  <a:txBody>
                    <a:bodyPr>
                      <a:noAutofit/>
                    </a:bodyPr>
                    <a:lstStyle/>
                    <a:p>
                      <a:pPr rtl="0">
                        <a:spcBef>
                          <a:spcPts val="0"/>
                        </a:spcBef>
                        <a:buNone/>
                      </a:pPr>
                      <a:r>
                        <a:rPr lang="it" sz="1000"/>
                        <a:t>Descrizione</a:t>
                      </a:r>
                    </a:p>
                    <a:p>
                      <a:pPr lvl="0" rtl="0">
                        <a:spcBef>
                          <a:spcPts val="0"/>
                        </a:spcBef>
                        <a:buNone/>
                      </a:pPr>
                      <a:r>
                        <a:t/>
                      </a:r>
                      <a:endParaRPr sz="1000"/>
                    </a:p>
                  </a:txBody>
                  <a:tcPr marT="91425" marB="91425" marR="91425" marL="91425"/>
                </a:tc>
                <a:tc>
                  <a:txBody>
                    <a:bodyPr>
                      <a:noAutofit/>
                    </a:bodyPr>
                    <a:lstStyle/>
                    <a:p>
                      <a:pPr lvl="0" rtl="0">
                        <a:spcBef>
                          <a:spcPts val="0"/>
                        </a:spcBef>
                        <a:buNone/>
                      </a:pPr>
                      <a:r>
                        <a:rPr lang="it" sz="1000">
                          <a:solidFill>
                            <a:schemeClr val="dk1"/>
                          </a:solidFill>
                        </a:rPr>
                        <a:t>E’ possibile che eventi esterni impediscano lo sviluppo del progetto nei tempi previsti</a:t>
                      </a:r>
                    </a:p>
                  </a:txBody>
                  <a:tcPr marT="91425" marB="91425" marR="91425" marL="91425"/>
                </a:tc>
              </a:tr>
              <a:tr h="381000">
                <a:tc>
                  <a:txBody>
                    <a:bodyPr>
                      <a:noAutofit/>
                    </a:bodyPr>
                    <a:lstStyle/>
                    <a:p>
                      <a:pPr lvl="0" rtl="0">
                        <a:spcBef>
                          <a:spcPts val="0"/>
                        </a:spcBef>
                        <a:buNone/>
                      </a:pPr>
                      <a:r>
                        <a:rPr lang="it" sz="1000"/>
                        <a:t>Impatto</a:t>
                      </a:r>
                    </a:p>
                  </a:txBody>
                  <a:tcPr marT="91425" marB="91425" marR="91425" marL="91425"/>
                </a:tc>
                <a:tc>
                  <a:txBody>
                    <a:bodyPr>
                      <a:noAutofit/>
                    </a:bodyPr>
                    <a:lstStyle/>
                    <a:p>
                      <a:pPr lvl="0" rtl="0">
                        <a:spcBef>
                          <a:spcPts val="0"/>
                        </a:spcBef>
                        <a:buNone/>
                      </a:pPr>
                      <a:r>
                        <a:rPr lang="it" sz="1000"/>
                        <a:t>I componenti del team rallentano i propri sviluppi per ricoprire la parte mancante</a:t>
                      </a:r>
                    </a:p>
                  </a:txBody>
                  <a:tcPr marT="91425" marB="91425" marR="91425" marL="91425"/>
                </a:tc>
              </a:tr>
              <a:tr h="381000">
                <a:tc>
                  <a:txBody>
                    <a:bodyPr>
                      <a:noAutofit/>
                    </a:bodyPr>
                    <a:lstStyle/>
                    <a:p>
                      <a:pPr rtl="0">
                        <a:spcBef>
                          <a:spcPts val="0"/>
                        </a:spcBef>
                        <a:buNone/>
                      </a:pPr>
                      <a:r>
                        <a:rPr lang="it" sz="1000"/>
                        <a:t>Mitigazione</a:t>
                      </a:r>
                    </a:p>
                  </a:txBody>
                  <a:tcPr marT="91425" marB="91425" marR="91425" marL="91425"/>
                </a:tc>
                <a:tc>
                  <a:txBody>
                    <a:bodyPr>
                      <a:noAutofit/>
                    </a:bodyPr>
                    <a:lstStyle/>
                    <a:p>
                      <a:pPr rtl="0">
                        <a:spcBef>
                          <a:spcPts val="0"/>
                        </a:spcBef>
                        <a:buNone/>
                      </a:pPr>
                      <a:r>
                        <a:rPr lang="it" sz="1000"/>
                        <a:t>Aumentare la frequenza checkpoint e condivisione delle conoscenze</a:t>
                      </a:r>
                    </a:p>
                  </a:txBody>
                  <a:tcPr marT="91425" marB="91425" marR="91425" marL="91425"/>
                </a:tc>
              </a:tr>
              <a:tr h="381000">
                <a:tc>
                  <a:txBody>
                    <a:bodyPr>
                      <a:noAutofit/>
                    </a:bodyPr>
                    <a:lstStyle/>
                    <a:p>
                      <a:pPr rtl="0">
                        <a:spcBef>
                          <a:spcPts val="0"/>
                        </a:spcBef>
                        <a:buNone/>
                      </a:pPr>
                      <a:r>
                        <a:rPr lang="it" sz="1000"/>
                        <a:t>Contingency Plan</a:t>
                      </a:r>
                    </a:p>
                  </a:txBody>
                  <a:tcPr marT="91425" marB="91425" marR="91425" marL="91425"/>
                </a:tc>
                <a:tc>
                  <a:txBody>
                    <a:bodyPr>
                      <a:noAutofit/>
                    </a:bodyPr>
                    <a:lstStyle/>
                    <a:p>
                      <a:pPr rtl="0">
                        <a:spcBef>
                          <a:spcPts val="0"/>
                        </a:spcBef>
                        <a:buNone/>
                      </a:pPr>
                      <a:r>
                        <a:rPr lang="it" sz="1000"/>
                        <a:t>I componenti del team hanno conoscenze basilari su ogni aspetto del progetto</a:t>
                      </a:r>
                    </a:p>
                  </a:txBody>
                  <a:tcPr marT="91425" marB="91425" marR="91425" marL="91425"/>
                </a:tc>
              </a:tr>
            </a:tbl>
          </a:graphicData>
        </a:graphic>
      </p:graphicFrame>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1" name="Shape 591"/>
        <p:cNvGrpSpPr/>
        <p:nvPr/>
      </p:nvGrpSpPr>
      <p:grpSpPr>
        <a:xfrm>
          <a:off x="0" y="0"/>
          <a:ext cx="0" cy="0"/>
          <a:chOff x="0" y="0"/>
          <a:chExt cx="0" cy="0"/>
        </a:xfrm>
      </p:grpSpPr>
      <p:sp>
        <p:nvSpPr>
          <p:cNvPr id="592" name="Shape 592"/>
          <p:cNvSpPr txBox="1"/>
          <p:nvPr>
            <p:ph type="title"/>
          </p:nvPr>
        </p:nvSpPr>
        <p:spPr>
          <a:xfrm>
            <a:off x="820500" y="28867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latin typeface="Arial"/>
                <a:ea typeface="Arial"/>
                <a:cs typeface="Arial"/>
                <a:sym typeface="Arial"/>
              </a:rPr>
              <a:t>Gestione dei Rischi</a:t>
            </a:r>
          </a:p>
          <a:p>
            <a:pPr lvl="0" rtl="0">
              <a:spcBef>
                <a:spcPts val="0"/>
              </a:spcBef>
              <a:buNone/>
            </a:pPr>
            <a:r>
              <a:t/>
            </a:r>
            <a:endParaRPr sz="1000">
              <a:solidFill>
                <a:schemeClr val="dk1"/>
              </a:solidFill>
              <a:latin typeface="Arial"/>
              <a:ea typeface="Arial"/>
              <a:cs typeface="Arial"/>
              <a:sym typeface="Arial"/>
            </a:endParaRPr>
          </a:p>
          <a:p>
            <a:pPr lvl="0" rtl="0">
              <a:spcBef>
                <a:spcPts val="0"/>
              </a:spcBef>
              <a:buNone/>
            </a:pPr>
            <a:r>
              <a:rPr lang="it" sz="1000">
                <a:solidFill>
                  <a:schemeClr val="dk1"/>
                </a:solidFill>
                <a:latin typeface="Arial"/>
                <a:ea typeface="Arial"/>
                <a:cs typeface="Arial"/>
                <a:sym typeface="Arial"/>
              </a:rPr>
              <a:t>   </a:t>
            </a:r>
          </a:p>
          <a:p>
            <a:pPr lvl="0" rtl="0">
              <a:spcBef>
                <a:spcPts val="0"/>
              </a:spcBef>
              <a:buNone/>
            </a:pPr>
            <a:r>
              <a:rPr lang="it" sz="1800">
                <a:solidFill>
                  <a:schemeClr val="dk1"/>
                </a:solidFill>
                <a:latin typeface="Arial"/>
                <a:ea typeface="Arial"/>
                <a:cs typeface="Arial"/>
                <a:sym typeface="Arial"/>
              </a:rPr>
              <a:t>        R02   </a:t>
            </a:r>
            <a:r>
              <a:rPr lang="it" sz="1000">
                <a:solidFill>
                  <a:schemeClr val="dk1"/>
                </a:solidFill>
                <a:latin typeface="Arial"/>
                <a:ea typeface="Arial"/>
                <a:cs typeface="Arial"/>
                <a:sym typeface="Arial"/>
              </a:rPr>
              <a:t>              </a:t>
            </a: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graphicFrame>
        <p:nvGraphicFramePr>
          <p:cNvPr id="593" name="Shape 593"/>
          <p:cNvGraphicFramePr/>
          <p:nvPr/>
        </p:nvGraphicFramePr>
        <p:xfrm>
          <a:off x="1322625" y="1653625"/>
          <a:ext cx="3000000" cy="3000000"/>
        </p:xfrm>
        <a:graphic>
          <a:graphicData uri="http://schemas.openxmlformats.org/drawingml/2006/table">
            <a:tbl>
              <a:tblPr>
                <a:noFill/>
                <a:tableStyleId>{EC04997A-2713-4403-87C2-2DD8DAC85896}</a:tableStyleId>
              </a:tblPr>
              <a:tblGrid>
                <a:gridCol w="1303975"/>
                <a:gridCol w="5194775"/>
              </a:tblGrid>
              <a:tr h="381000">
                <a:tc>
                  <a:txBody>
                    <a:bodyPr>
                      <a:noAutofit/>
                    </a:bodyPr>
                    <a:lstStyle/>
                    <a:p>
                      <a:pPr lvl="0" rtl="0">
                        <a:spcBef>
                          <a:spcPts val="0"/>
                        </a:spcBef>
                        <a:buNone/>
                      </a:pPr>
                      <a:r>
                        <a:rPr lang="it" sz="1000"/>
                        <a:t>Rischio</a:t>
                      </a:r>
                    </a:p>
                  </a:txBody>
                  <a:tcPr marT="91425" marB="91425" marR="91425" marL="91425"/>
                </a:tc>
                <a:tc>
                  <a:txBody>
                    <a:bodyPr>
                      <a:noAutofit/>
                    </a:bodyPr>
                    <a:lstStyle/>
                    <a:p>
                      <a:pPr lvl="0" rtl="0">
                        <a:spcBef>
                          <a:spcPts val="0"/>
                        </a:spcBef>
                        <a:buNone/>
                      </a:pPr>
                      <a:r>
                        <a:rPr lang="it" sz="1000">
                          <a:solidFill>
                            <a:schemeClr val="dk1"/>
                          </a:solidFill>
                        </a:rPr>
                        <a:t>Crash dell’infrastruttura hardware</a:t>
                      </a:r>
                    </a:p>
                    <a:p>
                      <a:pPr lvl="0" rtl="0">
                        <a:spcBef>
                          <a:spcPts val="0"/>
                        </a:spcBef>
                        <a:buNone/>
                      </a:pPr>
                      <a:r>
                        <a:t/>
                      </a:r>
                      <a:endParaRPr b="1" sz="1000"/>
                    </a:p>
                  </a:txBody>
                  <a:tcPr marT="91425" marB="91425" marR="91425" marL="91425"/>
                </a:tc>
              </a:tr>
              <a:tr h="381000">
                <a:tc>
                  <a:txBody>
                    <a:bodyPr>
                      <a:noAutofit/>
                    </a:bodyPr>
                    <a:lstStyle/>
                    <a:p>
                      <a:pPr lvl="0" rtl="0">
                        <a:spcBef>
                          <a:spcPts val="0"/>
                        </a:spcBef>
                        <a:buNone/>
                      </a:pPr>
                      <a:r>
                        <a:rPr lang="it" sz="1000"/>
                        <a:t>Gravità</a:t>
                      </a:r>
                    </a:p>
                  </a:txBody>
                  <a:tcPr marT="91425" marB="91425" marR="91425" marL="91425"/>
                </a:tc>
                <a:tc>
                  <a:txBody>
                    <a:bodyPr>
                      <a:noAutofit/>
                    </a:bodyPr>
                    <a:lstStyle/>
                    <a:p>
                      <a:pPr lvl="0" rtl="0">
                        <a:spcBef>
                          <a:spcPts val="0"/>
                        </a:spcBef>
                        <a:buNone/>
                      </a:pPr>
                      <a:r>
                        <a:rPr lang="it" sz="1000"/>
                        <a:t>Dannoso</a:t>
                      </a:r>
                    </a:p>
                  </a:txBody>
                  <a:tcPr marT="91425" marB="91425" marR="91425" marL="91425"/>
                </a:tc>
              </a:tr>
              <a:tr h="381000">
                <a:tc>
                  <a:txBody>
                    <a:bodyPr>
                      <a:noAutofit/>
                    </a:bodyPr>
                    <a:lstStyle/>
                    <a:p>
                      <a:pPr lvl="0" rtl="0">
                        <a:spcBef>
                          <a:spcPts val="0"/>
                        </a:spcBef>
                        <a:buNone/>
                      </a:pPr>
                      <a:r>
                        <a:rPr lang="it" sz="1000"/>
                        <a:t>Descrizione</a:t>
                      </a:r>
                    </a:p>
                    <a:p>
                      <a:pPr lvl="0" rtl="0">
                        <a:spcBef>
                          <a:spcPts val="0"/>
                        </a:spcBef>
                        <a:buNone/>
                      </a:pPr>
                      <a:r>
                        <a:t/>
                      </a:r>
                      <a:endParaRPr sz="1000"/>
                    </a:p>
                  </a:txBody>
                  <a:tcPr marT="91425" marB="91425" marR="91425" marL="91425"/>
                </a:tc>
                <a:tc>
                  <a:txBody>
                    <a:bodyPr>
                      <a:noAutofit/>
                    </a:bodyPr>
                    <a:lstStyle/>
                    <a:p>
                      <a:pPr lvl="0" rtl="0">
                        <a:spcBef>
                          <a:spcPts val="0"/>
                        </a:spcBef>
                        <a:buNone/>
                      </a:pPr>
                      <a:r>
                        <a:rPr lang="it" sz="1000">
                          <a:solidFill>
                            <a:schemeClr val="dk1"/>
                          </a:solidFill>
                        </a:rPr>
                        <a:t>E’ possibile che il comparto tecnico a disposizione possa subire danni</a:t>
                      </a:r>
                    </a:p>
                  </a:txBody>
                  <a:tcPr marT="91425" marB="91425" marR="91425" marL="91425"/>
                </a:tc>
              </a:tr>
              <a:tr h="381000">
                <a:tc>
                  <a:txBody>
                    <a:bodyPr>
                      <a:noAutofit/>
                    </a:bodyPr>
                    <a:lstStyle/>
                    <a:p>
                      <a:pPr lvl="0" rtl="0">
                        <a:spcBef>
                          <a:spcPts val="0"/>
                        </a:spcBef>
                        <a:buNone/>
                      </a:pPr>
                      <a:r>
                        <a:rPr lang="it" sz="1000"/>
                        <a:t>Impatto</a:t>
                      </a:r>
                    </a:p>
                  </a:txBody>
                  <a:tcPr marT="91425" marB="91425" marR="91425" marL="91425"/>
                </a:tc>
                <a:tc>
                  <a:txBody>
                    <a:bodyPr>
                      <a:noAutofit/>
                    </a:bodyPr>
                    <a:lstStyle/>
                    <a:p>
                      <a:pPr lvl="0" rtl="0">
                        <a:spcBef>
                          <a:spcPts val="0"/>
                        </a:spcBef>
                        <a:buNone/>
                      </a:pPr>
                      <a:r>
                        <a:rPr lang="it" sz="1000"/>
                        <a:t>Perdita del codice scritto e degli ambienti di test</a:t>
                      </a:r>
                    </a:p>
                  </a:txBody>
                  <a:tcPr marT="91425" marB="91425" marR="91425" marL="91425"/>
                </a:tc>
              </a:tr>
              <a:tr h="381000">
                <a:tc>
                  <a:txBody>
                    <a:bodyPr>
                      <a:noAutofit/>
                    </a:bodyPr>
                    <a:lstStyle/>
                    <a:p>
                      <a:pPr lvl="0" rtl="0">
                        <a:spcBef>
                          <a:spcPts val="0"/>
                        </a:spcBef>
                        <a:buNone/>
                      </a:pPr>
                      <a:r>
                        <a:rPr lang="it" sz="1000"/>
                        <a:t>Mitigazione</a:t>
                      </a:r>
                    </a:p>
                  </a:txBody>
                  <a:tcPr marT="91425" marB="91425" marR="91425" marL="91425"/>
                </a:tc>
                <a:tc>
                  <a:txBody>
                    <a:bodyPr>
                      <a:noAutofit/>
                    </a:bodyPr>
                    <a:lstStyle/>
                    <a:p>
                      <a:pPr lvl="0" rtl="0">
                        <a:spcBef>
                          <a:spcPts val="0"/>
                        </a:spcBef>
                        <a:buNone/>
                      </a:pPr>
                      <a:r>
                        <a:rPr lang="it" sz="1000"/>
                        <a:t>Ausilio di repository online per il codice, salvataggi frequenti online e su dischi esterni</a:t>
                      </a:r>
                    </a:p>
                  </a:txBody>
                  <a:tcPr marT="91425" marB="91425" marR="91425" marL="91425"/>
                </a:tc>
              </a:tr>
              <a:tr h="381000">
                <a:tc>
                  <a:txBody>
                    <a:bodyPr>
                      <a:noAutofit/>
                    </a:bodyPr>
                    <a:lstStyle/>
                    <a:p>
                      <a:pPr lvl="0" rtl="0">
                        <a:spcBef>
                          <a:spcPts val="0"/>
                        </a:spcBef>
                        <a:buNone/>
                      </a:pPr>
                      <a:r>
                        <a:rPr lang="it" sz="1000"/>
                        <a:t>Contingency Plan</a:t>
                      </a:r>
                    </a:p>
                  </a:txBody>
                  <a:tcPr marT="91425" marB="91425" marR="91425" marL="91425"/>
                </a:tc>
                <a:tc>
                  <a:txBody>
                    <a:bodyPr>
                      <a:noAutofit/>
                    </a:bodyPr>
                    <a:lstStyle/>
                    <a:p>
                      <a:pPr lvl="0" rtl="0">
                        <a:spcBef>
                          <a:spcPts val="0"/>
                        </a:spcBef>
                        <a:buNone/>
                      </a:pPr>
                      <a:r>
                        <a:rPr lang="it" sz="1000"/>
                        <a:t>Importare i progetti dal repository online o dai backup esterni.</a:t>
                      </a:r>
                    </a:p>
                  </a:txBody>
                  <a:tcPr marT="91425" marB="91425" marR="91425" marL="91425"/>
                </a:tc>
              </a:tr>
            </a:tbl>
          </a:graphicData>
        </a:graphic>
      </p:graphicFrame>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7" name="Shape 597"/>
        <p:cNvGrpSpPr/>
        <p:nvPr/>
      </p:nvGrpSpPr>
      <p:grpSpPr>
        <a:xfrm>
          <a:off x="0" y="0"/>
          <a:ext cx="0" cy="0"/>
          <a:chOff x="0" y="0"/>
          <a:chExt cx="0" cy="0"/>
        </a:xfrm>
      </p:grpSpPr>
      <p:sp>
        <p:nvSpPr>
          <p:cNvPr id="598" name="Shape 598"/>
          <p:cNvSpPr txBox="1"/>
          <p:nvPr>
            <p:ph type="title"/>
          </p:nvPr>
        </p:nvSpPr>
        <p:spPr>
          <a:xfrm>
            <a:off x="820500" y="28867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latin typeface="Arial"/>
                <a:ea typeface="Arial"/>
                <a:cs typeface="Arial"/>
                <a:sym typeface="Arial"/>
              </a:rPr>
              <a:t>Gestione dei Rischi</a:t>
            </a:r>
          </a:p>
          <a:p>
            <a:pPr lvl="0" rtl="0">
              <a:spcBef>
                <a:spcPts val="0"/>
              </a:spcBef>
              <a:buNone/>
            </a:pPr>
            <a:r>
              <a:t/>
            </a:r>
            <a:endParaRPr sz="1000">
              <a:solidFill>
                <a:schemeClr val="dk1"/>
              </a:solidFill>
              <a:latin typeface="Arial"/>
              <a:ea typeface="Arial"/>
              <a:cs typeface="Arial"/>
              <a:sym typeface="Arial"/>
            </a:endParaRPr>
          </a:p>
          <a:p>
            <a:pPr lvl="0" rtl="0">
              <a:spcBef>
                <a:spcPts val="0"/>
              </a:spcBef>
              <a:buNone/>
            </a:pPr>
            <a:r>
              <a:rPr lang="it" sz="1000">
                <a:solidFill>
                  <a:schemeClr val="dk1"/>
                </a:solidFill>
                <a:latin typeface="Arial"/>
                <a:ea typeface="Arial"/>
                <a:cs typeface="Arial"/>
                <a:sym typeface="Arial"/>
              </a:rPr>
              <a:t>   </a:t>
            </a:r>
          </a:p>
          <a:p>
            <a:pPr lvl="0" rtl="0">
              <a:spcBef>
                <a:spcPts val="0"/>
              </a:spcBef>
              <a:buNone/>
            </a:pPr>
            <a:r>
              <a:rPr lang="it" sz="1800">
                <a:solidFill>
                  <a:schemeClr val="dk1"/>
                </a:solidFill>
                <a:latin typeface="Arial"/>
                <a:ea typeface="Arial"/>
                <a:cs typeface="Arial"/>
                <a:sym typeface="Arial"/>
              </a:rPr>
              <a:t>        R03  </a:t>
            </a:r>
            <a:r>
              <a:rPr lang="it" sz="1000">
                <a:solidFill>
                  <a:schemeClr val="dk1"/>
                </a:solidFill>
                <a:latin typeface="Arial"/>
                <a:ea typeface="Arial"/>
                <a:cs typeface="Arial"/>
                <a:sym typeface="Arial"/>
              </a:rPr>
              <a:t>              </a:t>
            </a: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graphicFrame>
        <p:nvGraphicFramePr>
          <p:cNvPr id="599" name="Shape 599"/>
          <p:cNvGraphicFramePr/>
          <p:nvPr/>
        </p:nvGraphicFramePr>
        <p:xfrm>
          <a:off x="1322625" y="1653625"/>
          <a:ext cx="3000000" cy="3000000"/>
        </p:xfrm>
        <a:graphic>
          <a:graphicData uri="http://schemas.openxmlformats.org/drawingml/2006/table">
            <a:tbl>
              <a:tblPr>
                <a:noFill/>
                <a:tableStyleId>{84D12F97-6F1E-486D-8B54-030D72AE49E4}</a:tableStyleId>
              </a:tblPr>
              <a:tblGrid>
                <a:gridCol w="1303975"/>
                <a:gridCol w="5194775"/>
              </a:tblGrid>
              <a:tr h="381000">
                <a:tc>
                  <a:txBody>
                    <a:bodyPr>
                      <a:noAutofit/>
                    </a:bodyPr>
                    <a:lstStyle/>
                    <a:p>
                      <a:pPr lvl="0" rtl="0">
                        <a:spcBef>
                          <a:spcPts val="0"/>
                        </a:spcBef>
                        <a:buNone/>
                      </a:pPr>
                      <a:r>
                        <a:rPr lang="it" sz="1000"/>
                        <a:t>Rischio</a:t>
                      </a:r>
                    </a:p>
                  </a:txBody>
                  <a:tcPr marT="91425" marB="91425" marR="91425" marL="91425"/>
                </a:tc>
                <a:tc>
                  <a:txBody>
                    <a:bodyPr>
                      <a:noAutofit/>
                    </a:bodyPr>
                    <a:lstStyle/>
                    <a:p>
                      <a:pPr lvl="0" rtl="0">
                        <a:spcBef>
                          <a:spcPts val="0"/>
                        </a:spcBef>
                        <a:buNone/>
                      </a:pPr>
                      <a:r>
                        <a:rPr lang="it" sz="1000">
                          <a:solidFill>
                            <a:schemeClr val="dk1"/>
                          </a:solidFill>
                        </a:rPr>
                        <a:t>Mancanza di conoscenze di sviluppo su alcune fasi del progetto</a:t>
                      </a:r>
                    </a:p>
                    <a:p>
                      <a:pPr lvl="0" rtl="0">
                        <a:spcBef>
                          <a:spcPts val="0"/>
                        </a:spcBef>
                        <a:buNone/>
                      </a:pPr>
                      <a:r>
                        <a:t/>
                      </a:r>
                      <a:endParaRPr b="1" sz="1000"/>
                    </a:p>
                  </a:txBody>
                  <a:tcPr marT="91425" marB="91425" marR="91425" marL="91425"/>
                </a:tc>
              </a:tr>
              <a:tr h="381000">
                <a:tc>
                  <a:txBody>
                    <a:bodyPr>
                      <a:noAutofit/>
                    </a:bodyPr>
                    <a:lstStyle/>
                    <a:p>
                      <a:pPr lvl="0" rtl="0">
                        <a:spcBef>
                          <a:spcPts val="0"/>
                        </a:spcBef>
                        <a:buNone/>
                      </a:pPr>
                      <a:r>
                        <a:rPr lang="it" sz="1000"/>
                        <a:t>Gravità</a:t>
                      </a:r>
                    </a:p>
                  </a:txBody>
                  <a:tcPr marT="91425" marB="91425" marR="91425" marL="91425"/>
                </a:tc>
                <a:tc>
                  <a:txBody>
                    <a:bodyPr>
                      <a:noAutofit/>
                    </a:bodyPr>
                    <a:lstStyle/>
                    <a:p>
                      <a:pPr lvl="0" rtl="0">
                        <a:spcBef>
                          <a:spcPts val="0"/>
                        </a:spcBef>
                        <a:buNone/>
                      </a:pPr>
                      <a:r>
                        <a:rPr lang="it" sz="1000"/>
                        <a:t>Medio</a:t>
                      </a:r>
                    </a:p>
                  </a:txBody>
                  <a:tcPr marT="91425" marB="91425" marR="91425" marL="91425"/>
                </a:tc>
              </a:tr>
              <a:tr h="381000">
                <a:tc>
                  <a:txBody>
                    <a:bodyPr>
                      <a:noAutofit/>
                    </a:bodyPr>
                    <a:lstStyle/>
                    <a:p>
                      <a:pPr lvl="0" rtl="0">
                        <a:spcBef>
                          <a:spcPts val="0"/>
                        </a:spcBef>
                        <a:buNone/>
                      </a:pPr>
                      <a:r>
                        <a:rPr lang="it" sz="1000"/>
                        <a:t>Descrizione</a:t>
                      </a:r>
                    </a:p>
                    <a:p>
                      <a:pPr lvl="0" rtl="0">
                        <a:spcBef>
                          <a:spcPts val="0"/>
                        </a:spcBef>
                        <a:buNone/>
                      </a:pPr>
                      <a:r>
                        <a:t/>
                      </a:r>
                      <a:endParaRPr sz="1000"/>
                    </a:p>
                  </a:txBody>
                  <a:tcPr marT="91425" marB="91425" marR="91425" marL="91425"/>
                </a:tc>
                <a:tc>
                  <a:txBody>
                    <a:bodyPr>
                      <a:noAutofit/>
                    </a:bodyPr>
                    <a:lstStyle/>
                    <a:p>
                      <a:pPr lvl="0" rtl="0">
                        <a:spcBef>
                          <a:spcPts val="0"/>
                        </a:spcBef>
                        <a:buNone/>
                      </a:pPr>
                      <a:r>
                        <a:rPr lang="it" sz="1000">
                          <a:solidFill>
                            <a:schemeClr val="dk1"/>
                          </a:solidFill>
                        </a:rPr>
                        <a:t>E’ possibile che per alcune parti di sviluppo manchino delle conoscenze</a:t>
                      </a:r>
                    </a:p>
                  </a:txBody>
                  <a:tcPr marT="91425" marB="91425" marR="91425" marL="91425"/>
                </a:tc>
              </a:tr>
              <a:tr h="381000">
                <a:tc>
                  <a:txBody>
                    <a:bodyPr>
                      <a:noAutofit/>
                    </a:bodyPr>
                    <a:lstStyle/>
                    <a:p>
                      <a:pPr lvl="0" rtl="0">
                        <a:spcBef>
                          <a:spcPts val="0"/>
                        </a:spcBef>
                        <a:buNone/>
                      </a:pPr>
                      <a:r>
                        <a:rPr lang="it" sz="1000"/>
                        <a:t>Impatto</a:t>
                      </a:r>
                    </a:p>
                  </a:txBody>
                  <a:tcPr marT="91425" marB="91425" marR="91425" marL="91425"/>
                </a:tc>
                <a:tc>
                  <a:txBody>
                    <a:bodyPr>
                      <a:noAutofit/>
                    </a:bodyPr>
                    <a:lstStyle/>
                    <a:p>
                      <a:pPr lvl="0" rtl="0">
                        <a:spcBef>
                          <a:spcPts val="0"/>
                        </a:spcBef>
                        <a:buNone/>
                      </a:pPr>
                      <a:r>
                        <a:rPr lang="it" sz="1000"/>
                        <a:t>Rallentamento dello sviluppo per l’integrazione delle conoscenze ad hoc</a:t>
                      </a:r>
                    </a:p>
                  </a:txBody>
                  <a:tcPr marT="91425" marB="91425" marR="91425" marL="91425"/>
                </a:tc>
              </a:tr>
              <a:tr h="381000">
                <a:tc>
                  <a:txBody>
                    <a:bodyPr>
                      <a:noAutofit/>
                    </a:bodyPr>
                    <a:lstStyle/>
                    <a:p>
                      <a:pPr lvl="0" rtl="0">
                        <a:spcBef>
                          <a:spcPts val="0"/>
                        </a:spcBef>
                        <a:buNone/>
                      </a:pPr>
                      <a:r>
                        <a:rPr lang="it" sz="1000"/>
                        <a:t>Mitigazione</a:t>
                      </a:r>
                    </a:p>
                  </a:txBody>
                  <a:tcPr marT="91425" marB="91425" marR="91425" marL="91425"/>
                </a:tc>
                <a:tc>
                  <a:txBody>
                    <a:bodyPr>
                      <a:noAutofit/>
                    </a:bodyPr>
                    <a:lstStyle/>
                    <a:p>
                      <a:pPr lvl="0" rtl="0">
                        <a:spcBef>
                          <a:spcPts val="0"/>
                        </a:spcBef>
                        <a:buNone/>
                      </a:pPr>
                      <a:r>
                        <a:rPr lang="it" sz="1000"/>
                        <a:t>Dopo la definizione degli obiettivi nel modello a spirale, una risorsa si preoccupa di cercare le informazioni adeguate prima della fase di sviluppo interessata</a:t>
                      </a:r>
                    </a:p>
                  </a:txBody>
                  <a:tcPr marT="91425" marB="91425" marR="91425" marL="91425"/>
                </a:tc>
              </a:tr>
              <a:tr h="381000">
                <a:tc>
                  <a:txBody>
                    <a:bodyPr>
                      <a:noAutofit/>
                    </a:bodyPr>
                    <a:lstStyle/>
                    <a:p>
                      <a:pPr lvl="0" rtl="0">
                        <a:spcBef>
                          <a:spcPts val="0"/>
                        </a:spcBef>
                        <a:buNone/>
                      </a:pPr>
                      <a:r>
                        <a:rPr lang="it" sz="1000"/>
                        <a:t>Contingency Plan</a:t>
                      </a:r>
                    </a:p>
                  </a:txBody>
                  <a:tcPr marT="91425" marB="91425" marR="91425" marL="91425"/>
                </a:tc>
                <a:tc>
                  <a:txBody>
                    <a:bodyPr>
                      <a:noAutofit/>
                    </a:bodyPr>
                    <a:lstStyle/>
                    <a:p>
                      <a:pPr lvl="0" rtl="0">
                        <a:spcBef>
                          <a:spcPts val="0"/>
                        </a:spcBef>
                        <a:buNone/>
                      </a:pPr>
                      <a:r>
                        <a:rPr lang="it" sz="1000"/>
                        <a:t>Allocazione di una risorsa sullo studio delle soluzioni nel minor tempo possibile</a:t>
                      </a:r>
                    </a:p>
                  </a:txBody>
                  <a:tcPr marT="91425" marB="91425" marR="91425" marL="91425"/>
                </a:tc>
              </a:tr>
            </a:tbl>
          </a:graphicData>
        </a:graphic>
      </p:graphicFrame>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3" name="Shape 603"/>
        <p:cNvGrpSpPr/>
        <p:nvPr/>
      </p:nvGrpSpPr>
      <p:grpSpPr>
        <a:xfrm>
          <a:off x="0" y="0"/>
          <a:ext cx="0" cy="0"/>
          <a:chOff x="0" y="0"/>
          <a:chExt cx="0" cy="0"/>
        </a:xfrm>
      </p:grpSpPr>
      <p:sp>
        <p:nvSpPr>
          <p:cNvPr id="604" name="Shape 604"/>
          <p:cNvSpPr txBox="1"/>
          <p:nvPr>
            <p:ph type="title"/>
          </p:nvPr>
        </p:nvSpPr>
        <p:spPr>
          <a:xfrm>
            <a:off x="820500" y="28867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latin typeface="Arial"/>
                <a:ea typeface="Arial"/>
                <a:cs typeface="Arial"/>
                <a:sym typeface="Arial"/>
              </a:rPr>
              <a:t>Riuso</a:t>
            </a:r>
          </a:p>
          <a:p>
            <a:pPr lvl="0" rtl="0">
              <a:spcBef>
                <a:spcPts val="0"/>
              </a:spcBef>
              <a:buNone/>
            </a:pPr>
            <a:r>
              <a:t/>
            </a:r>
            <a:endParaRPr sz="1000">
              <a:solidFill>
                <a:schemeClr val="dk1"/>
              </a:solidFill>
              <a:latin typeface="Arial"/>
              <a:ea typeface="Arial"/>
              <a:cs typeface="Arial"/>
              <a:sym typeface="Arial"/>
            </a:endParaRPr>
          </a:p>
          <a:p>
            <a:pPr lvl="0" rtl="0">
              <a:spcBef>
                <a:spcPts val="0"/>
              </a:spcBef>
              <a:buNone/>
            </a:pPr>
            <a:r>
              <a:rPr lang="it" sz="1800">
                <a:solidFill>
                  <a:schemeClr val="dk1"/>
                </a:solidFill>
                <a:latin typeface="Arial"/>
                <a:ea typeface="Arial"/>
                <a:cs typeface="Arial"/>
                <a:sym typeface="Arial"/>
              </a:rPr>
              <a:t>    </a:t>
            </a:r>
            <a:r>
              <a:rPr lang="it" sz="1000">
                <a:solidFill>
                  <a:schemeClr val="dk1"/>
                </a:solidFill>
                <a:latin typeface="Arial"/>
                <a:ea typeface="Arial"/>
                <a:cs typeface="Arial"/>
                <a:sym typeface="Arial"/>
              </a:rPr>
              <a:t>              </a:t>
            </a: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sp>
        <p:nvSpPr>
          <p:cNvPr id="605" name="Shape 605"/>
          <p:cNvSpPr txBox="1"/>
          <p:nvPr/>
        </p:nvSpPr>
        <p:spPr>
          <a:xfrm>
            <a:off x="1000500" y="1424650"/>
            <a:ext cx="7660499" cy="2805000"/>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it"/>
              <a:t>Generatori di codice tramite funzionalità dell’IDE utilizzato</a:t>
            </a:r>
          </a:p>
          <a:p>
            <a:pPr indent="-317500" lvl="0" marL="457200" rtl="0">
              <a:spcBef>
                <a:spcPts val="0"/>
              </a:spcBef>
              <a:buClr>
                <a:srgbClr val="000000"/>
              </a:buClr>
              <a:buSzPct val="100000"/>
              <a:buFont typeface="Arial"/>
              <a:buChar char="-"/>
            </a:pPr>
            <a:r>
              <a:rPr lang="it"/>
              <a:t>Framework Bootstrap per la creazione dei layout web e caratteristiche responsive</a:t>
            </a:r>
          </a:p>
          <a:p>
            <a:pPr indent="-317500" lvl="0" marL="457200" rtl="0">
              <a:spcBef>
                <a:spcPts val="0"/>
              </a:spcBef>
              <a:buClr>
                <a:srgbClr val="000000"/>
              </a:buClr>
              <a:buSzPct val="100000"/>
              <a:buFont typeface="Arial"/>
              <a:buChar char="-"/>
            </a:pPr>
            <a:r>
              <a:rPr lang="it"/>
              <a:t>Applicazione COTs come dbms PostgreSql, web server Tomcat</a:t>
            </a:r>
          </a:p>
          <a:p>
            <a:pPr indent="-317500" lvl="0" marL="457200" rtl="0">
              <a:spcBef>
                <a:spcPts val="0"/>
              </a:spcBef>
              <a:buClr>
                <a:srgbClr val="000000"/>
              </a:buClr>
              <a:buSzPct val="100000"/>
              <a:buFont typeface="Arial"/>
              <a:buChar char="-"/>
            </a:pPr>
            <a:r>
              <a:rPr lang="it"/>
              <a:t>Pagine jsp per la creazione di sezioni comuni come il menu</a:t>
            </a:r>
          </a:p>
          <a:p>
            <a:pPr indent="-317500" lvl="0" marL="457200" rtl="0">
              <a:spcBef>
                <a:spcPts val="0"/>
              </a:spcBef>
              <a:buClr>
                <a:srgbClr val="000000"/>
              </a:buClr>
              <a:buSzPct val="100000"/>
              <a:buFont typeface="Arial"/>
              <a:buChar char="-"/>
            </a:pPr>
            <a:r>
              <a:rPr lang="it"/>
              <a:t>Classi java già scritte in altri progetti precedenti</a:t>
            </a:r>
          </a:p>
          <a:p>
            <a:pPr indent="-317500" lvl="0" marL="457200" rtl="0">
              <a:spcBef>
                <a:spcPts val="0"/>
              </a:spcBef>
              <a:buClr>
                <a:srgbClr val="000000"/>
              </a:buClr>
              <a:buSzPct val="100000"/>
              <a:buFont typeface="Arial"/>
              <a:buChar char="-"/>
            </a:pPr>
            <a:r>
              <a:rPr lang="it"/>
              <a:t>Ausilio del livello di trasporto standard tcp/ip</a:t>
            </a:r>
          </a:p>
          <a:p>
            <a:pPr rtl="0">
              <a:spcBef>
                <a:spcPts val="0"/>
              </a:spcBef>
              <a:buNone/>
            </a:pPr>
            <a:r>
              <a:t/>
            </a:r>
            <a:endParaRPr/>
          </a:p>
          <a:p>
            <a:pPr rtl="0">
              <a:spcBef>
                <a:spcPts val="0"/>
              </a:spcBef>
              <a:buNone/>
            </a:pPr>
            <a:r>
              <a:t/>
            </a:r>
            <a:endParaRPr/>
          </a:p>
          <a:p>
            <a:pPr rtl="0">
              <a:spcBef>
                <a:spcPts val="0"/>
              </a:spcBef>
              <a:buNone/>
            </a:pPr>
            <a:r>
              <a:rPr lang="it"/>
              <a:t>Gli effetti del riuso comprendono notevoli agevolazioni nello sviluppo in termini di tempo, ergonomia e scelte strategiche di utilizzo delle classi.</a:t>
            </a:r>
          </a:p>
          <a:p>
            <a:pPr rtl="0">
              <a:spcBef>
                <a:spcPts val="0"/>
              </a:spcBef>
              <a:buNone/>
            </a:pPr>
            <a:r>
              <a:rPr lang="it"/>
              <a:t>In prossime release dell’applicazione di prevederà:</a:t>
            </a:r>
          </a:p>
          <a:p>
            <a:pPr indent="-317500" lvl="0" marL="457200" rtl="0">
              <a:spcBef>
                <a:spcPts val="0"/>
              </a:spcBef>
              <a:buClr>
                <a:srgbClr val="000000"/>
              </a:buClr>
              <a:buSzPct val="100000"/>
              <a:buFont typeface="Arial"/>
              <a:buChar char="-"/>
            </a:pPr>
            <a:r>
              <a:rPr lang="it"/>
              <a:t>Utilizzo di design pattern conosciuti.</a:t>
            </a:r>
          </a:p>
          <a:p>
            <a:pPr indent="-317500" lvl="0" marL="457200" rtl="0">
              <a:spcBef>
                <a:spcPts val="0"/>
              </a:spcBef>
              <a:buClr>
                <a:srgbClr val="000000"/>
              </a:buClr>
              <a:buSzPct val="100000"/>
              <a:buFont typeface="Arial"/>
              <a:buChar char="-"/>
            </a:pPr>
            <a:r>
              <a:rPr lang="it"/>
              <a:t>Ausilio di file di configurazione esterni per limitare le compilazioni</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9" name="Shape 609"/>
        <p:cNvGrpSpPr/>
        <p:nvPr/>
      </p:nvGrpSpPr>
      <p:grpSpPr>
        <a:xfrm>
          <a:off x="0" y="0"/>
          <a:ext cx="0" cy="0"/>
          <a:chOff x="0" y="0"/>
          <a:chExt cx="0" cy="0"/>
        </a:xfrm>
      </p:grpSpPr>
      <p:sp>
        <p:nvSpPr>
          <p:cNvPr id="610" name="Shape 610"/>
          <p:cNvSpPr txBox="1"/>
          <p:nvPr>
            <p:ph type="title"/>
          </p:nvPr>
        </p:nvSpPr>
        <p:spPr>
          <a:xfrm>
            <a:off x="820500" y="28867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latin typeface="Arial"/>
                <a:ea typeface="Arial"/>
                <a:cs typeface="Arial"/>
                <a:sym typeface="Arial"/>
              </a:rPr>
              <a:t>Diagramma dei package</a:t>
            </a:r>
          </a:p>
          <a:p>
            <a:pPr lvl="0" rtl="0">
              <a:spcBef>
                <a:spcPts val="0"/>
              </a:spcBef>
              <a:buNone/>
            </a:pPr>
            <a:r>
              <a:t/>
            </a:r>
            <a:endParaRPr sz="1000">
              <a:solidFill>
                <a:schemeClr val="dk1"/>
              </a:solidFill>
              <a:latin typeface="Arial"/>
              <a:ea typeface="Arial"/>
              <a:cs typeface="Arial"/>
              <a:sym typeface="Arial"/>
            </a:endParaRPr>
          </a:p>
          <a:p>
            <a:pPr lvl="0" rtl="0">
              <a:spcBef>
                <a:spcPts val="0"/>
              </a:spcBef>
              <a:buNone/>
            </a:pPr>
            <a:r>
              <a:rPr lang="it" sz="1000">
                <a:solidFill>
                  <a:schemeClr val="dk1"/>
                </a:solidFill>
                <a:latin typeface="Arial"/>
                <a:ea typeface="Arial"/>
                <a:cs typeface="Arial"/>
                <a:sym typeface="Arial"/>
              </a:rPr>
              <a:t>   </a:t>
            </a:r>
          </a:p>
          <a:p>
            <a:pPr lvl="0" rtl="0">
              <a:spcBef>
                <a:spcPts val="0"/>
              </a:spcBef>
              <a:buNone/>
            </a:pPr>
            <a:r>
              <a:rPr lang="it" sz="1800">
                <a:solidFill>
                  <a:schemeClr val="dk1"/>
                </a:solidFill>
                <a:latin typeface="Arial"/>
                <a:ea typeface="Arial"/>
                <a:cs typeface="Arial"/>
                <a:sym typeface="Arial"/>
              </a:rPr>
              <a:t>          </a:t>
            </a:r>
            <a:r>
              <a:rPr lang="it" sz="1000">
                <a:solidFill>
                  <a:schemeClr val="dk1"/>
                </a:solidFill>
                <a:latin typeface="Arial"/>
                <a:ea typeface="Arial"/>
                <a:cs typeface="Arial"/>
                <a:sym typeface="Arial"/>
              </a:rPr>
              <a:t>              </a:t>
            </a: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pic>
        <p:nvPicPr>
          <p:cNvPr id="611" name="Shape 611"/>
          <p:cNvPicPr preferRelativeResize="0"/>
          <p:nvPr/>
        </p:nvPicPr>
        <p:blipFill>
          <a:blip r:embed="rId3">
            <a:alphaModFix/>
          </a:blip>
          <a:stretch>
            <a:fillRect/>
          </a:stretch>
        </p:blipFill>
        <p:spPr>
          <a:xfrm>
            <a:off x="2162775" y="947400"/>
            <a:ext cx="2560625" cy="3952824"/>
          </a:xfrm>
          <a:prstGeom prst="rect">
            <a:avLst/>
          </a:prstGeom>
          <a:noFill/>
          <a:ln>
            <a:noFill/>
          </a:ln>
        </p:spPr>
      </p:pic>
      <p:cxnSp>
        <p:nvCxnSpPr>
          <p:cNvPr id="612" name="Shape 612"/>
          <p:cNvCxnSpPr/>
          <p:nvPr/>
        </p:nvCxnSpPr>
        <p:spPr>
          <a:xfrm>
            <a:off x="3998925" y="1601475"/>
            <a:ext cx="1542599" cy="0"/>
          </a:xfrm>
          <a:prstGeom prst="straightConnector1">
            <a:avLst/>
          </a:prstGeom>
          <a:noFill/>
          <a:ln cap="flat" cmpd="sng" w="9525">
            <a:solidFill>
              <a:srgbClr val="000000"/>
            </a:solidFill>
            <a:prstDash val="dash"/>
            <a:round/>
            <a:headEnd len="lg" w="lg" type="none"/>
            <a:tailEnd len="lg" w="lg" type="none"/>
          </a:ln>
        </p:spPr>
      </p:cxnSp>
      <p:sp>
        <p:nvSpPr>
          <p:cNvPr id="613" name="Shape 613"/>
          <p:cNvSpPr/>
          <p:nvPr/>
        </p:nvSpPr>
        <p:spPr>
          <a:xfrm>
            <a:off x="5541525" y="1331325"/>
            <a:ext cx="1670400" cy="5402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rPr lang="it" sz="800"/>
              <a:t>Contiene le classi di interazione con il database e la definizione delle query</a:t>
            </a:r>
          </a:p>
        </p:txBody>
      </p:sp>
      <p:sp>
        <p:nvSpPr>
          <p:cNvPr id="614" name="Shape 614"/>
          <p:cNvSpPr/>
          <p:nvPr/>
        </p:nvSpPr>
        <p:spPr>
          <a:xfrm>
            <a:off x="5541525" y="2301600"/>
            <a:ext cx="1670400" cy="5402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Clr>
                <a:schemeClr val="dk1"/>
              </a:buClr>
              <a:buSzPct val="137500"/>
              <a:buFont typeface="Arial"/>
              <a:buNone/>
            </a:pPr>
            <a:r>
              <a:rPr lang="it" sz="800">
                <a:solidFill>
                  <a:schemeClr val="dk1"/>
                </a:solidFill>
              </a:rPr>
              <a:t>Contiene le classi Servlet per l’interazione tra la business logic e l’interfaccia utente</a:t>
            </a:r>
          </a:p>
        </p:txBody>
      </p:sp>
      <p:sp>
        <p:nvSpPr>
          <p:cNvPr id="615" name="Shape 615"/>
          <p:cNvSpPr/>
          <p:nvPr/>
        </p:nvSpPr>
        <p:spPr>
          <a:xfrm>
            <a:off x="5541525" y="3311175"/>
            <a:ext cx="1670400" cy="5402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Clr>
                <a:schemeClr val="dk1"/>
              </a:buClr>
              <a:buSzPct val="137500"/>
              <a:buFont typeface="Arial"/>
              <a:buNone/>
            </a:pPr>
            <a:r>
              <a:rPr lang="it" sz="800">
                <a:solidFill>
                  <a:schemeClr val="dk1"/>
                </a:solidFill>
              </a:rPr>
              <a:t>Contiene le classi che rappresentano le entità nel database</a:t>
            </a:r>
          </a:p>
        </p:txBody>
      </p:sp>
      <p:sp>
        <p:nvSpPr>
          <p:cNvPr id="616" name="Shape 616"/>
          <p:cNvSpPr/>
          <p:nvPr/>
        </p:nvSpPr>
        <p:spPr>
          <a:xfrm>
            <a:off x="5561275" y="4156275"/>
            <a:ext cx="1670400" cy="5402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Clr>
                <a:schemeClr val="dk1"/>
              </a:buClr>
              <a:buSzPct val="137500"/>
              <a:buFont typeface="Arial"/>
              <a:buNone/>
            </a:pPr>
            <a:r>
              <a:rPr lang="it" sz="800">
                <a:solidFill>
                  <a:schemeClr val="dk1"/>
                </a:solidFill>
              </a:rPr>
              <a:t>Contiene le classi di a supporto nella business logic</a:t>
            </a:r>
          </a:p>
        </p:txBody>
      </p:sp>
      <p:cxnSp>
        <p:nvCxnSpPr>
          <p:cNvPr id="617" name="Shape 617"/>
          <p:cNvCxnSpPr/>
          <p:nvPr/>
        </p:nvCxnSpPr>
        <p:spPr>
          <a:xfrm>
            <a:off x="3998925" y="2571750"/>
            <a:ext cx="1542599" cy="0"/>
          </a:xfrm>
          <a:prstGeom prst="straightConnector1">
            <a:avLst/>
          </a:prstGeom>
          <a:noFill/>
          <a:ln cap="flat" cmpd="sng" w="9525">
            <a:solidFill>
              <a:srgbClr val="000000"/>
            </a:solidFill>
            <a:prstDash val="dash"/>
            <a:round/>
            <a:headEnd len="lg" w="lg" type="none"/>
            <a:tailEnd len="lg" w="lg" type="none"/>
          </a:ln>
        </p:spPr>
      </p:cxnSp>
      <p:cxnSp>
        <p:nvCxnSpPr>
          <p:cNvPr id="618" name="Shape 618"/>
          <p:cNvCxnSpPr/>
          <p:nvPr/>
        </p:nvCxnSpPr>
        <p:spPr>
          <a:xfrm>
            <a:off x="3998925" y="3581325"/>
            <a:ext cx="1542599" cy="0"/>
          </a:xfrm>
          <a:prstGeom prst="straightConnector1">
            <a:avLst/>
          </a:prstGeom>
          <a:noFill/>
          <a:ln cap="flat" cmpd="sng" w="9525">
            <a:solidFill>
              <a:srgbClr val="000000"/>
            </a:solidFill>
            <a:prstDash val="dash"/>
            <a:round/>
            <a:headEnd len="lg" w="lg" type="none"/>
            <a:tailEnd len="lg" w="lg" type="none"/>
          </a:ln>
        </p:spPr>
      </p:cxnSp>
      <p:cxnSp>
        <p:nvCxnSpPr>
          <p:cNvPr id="619" name="Shape 619"/>
          <p:cNvCxnSpPr/>
          <p:nvPr/>
        </p:nvCxnSpPr>
        <p:spPr>
          <a:xfrm>
            <a:off x="4018675" y="4426425"/>
            <a:ext cx="1542599" cy="0"/>
          </a:xfrm>
          <a:prstGeom prst="straightConnector1">
            <a:avLst/>
          </a:prstGeom>
          <a:noFill/>
          <a:ln cap="flat" cmpd="sng" w="9525">
            <a:solidFill>
              <a:srgbClr val="000000"/>
            </a:solidFill>
            <a:prstDash val="dash"/>
            <a:round/>
            <a:headEnd len="lg" w="lg" type="none"/>
            <a:tailEnd len="lg" w="lg" type="none"/>
          </a:ln>
        </p:spPr>
      </p:cxn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3" name="Shape 623"/>
        <p:cNvGrpSpPr/>
        <p:nvPr/>
      </p:nvGrpSpPr>
      <p:grpSpPr>
        <a:xfrm>
          <a:off x="0" y="0"/>
          <a:ext cx="0" cy="0"/>
          <a:chOff x="0" y="0"/>
          <a:chExt cx="0" cy="0"/>
        </a:xfrm>
      </p:grpSpPr>
      <p:sp>
        <p:nvSpPr>
          <p:cNvPr id="624" name="Shape 624"/>
          <p:cNvSpPr txBox="1"/>
          <p:nvPr>
            <p:ph type="title"/>
          </p:nvPr>
        </p:nvSpPr>
        <p:spPr>
          <a:xfrm>
            <a:off x="820500" y="28867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latin typeface="Arial"/>
                <a:ea typeface="Arial"/>
                <a:cs typeface="Arial"/>
                <a:sym typeface="Arial"/>
              </a:rPr>
              <a:t>Diagramma delle classi</a:t>
            </a:r>
          </a:p>
          <a:p>
            <a:pPr lvl="0" rtl="0">
              <a:spcBef>
                <a:spcPts val="0"/>
              </a:spcBef>
              <a:buNone/>
            </a:pPr>
            <a:r>
              <a:t/>
            </a:r>
            <a:endParaRPr sz="1000">
              <a:solidFill>
                <a:schemeClr val="dk1"/>
              </a:solidFill>
              <a:latin typeface="Arial"/>
              <a:ea typeface="Arial"/>
              <a:cs typeface="Arial"/>
              <a:sym typeface="Arial"/>
            </a:endParaRPr>
          </a:p>
          <a:p>
            <a:pPr lvl="0" rtl="0">
              <a:spcBef>
                <a:spcPts val="0"/>
              </a:spcBef>
              <a:buNone/>
            </a:pPr>
            <a:r>
              <a:rPr lang="it" sz="1000">
                <a:solidFill>
                  <a:schemeClr val="dk1"/>
                </a:solidFill>
                <a:latin typeface="Arial"/>
                <a:ea typeface="Arial"/>
                <a:cs typeface="Arial"/>
                <a:sym typeface="Arial"/>
              </a:rPr>
              <a:t>   </a:t>
            </a:r>
          </a:p>
          <a:p>
            <a:pPr lvl="0" rtl="0">
              <a:spcBef>
                <a:spcPts val="0"/>
              </a:spcBef>
              <a:buNone/>
            </a:pPr>
            <a:r>
              <a:rPr lang="it" sz="1800">
                <a:solidFill>
                  <a:schemeClr val="dk1"/>
                </a:solidFill>
                <a:latin typeface="Arial"/>
                <a:ea typeface="Arial"/>
                <a:cs typeface="Arial"/>
                <a:sym typeface="Arial"/>
              </a:rPr>
              <a:t>          </a:t>
            </a:r>
            <a:r>
              <a:rPr lang="it" sz="1000">
                <a:solidFill>
                  <a:schemeClr val="dk1"/>
                </a:solidFill>
                <a:latin typeface="Arial"/>
                <a:ea typeface="Arial"/>
                <a:cs typeface="Arial"/>
                <a:sym typeface="Arial"/>
              </a:rPr>
              <a:t>              </a:t>
            </a: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pic>
        <p:nvPicPr>
          <p:cNvPr id="625" name="Shape 625"/>
          <p:cNvPicPr preferRelativeResize="0"/>
          <p:nvPr/>
        </p:nvPicPr>
        <p:blipFill>
          <a:blip r:embed="rId3">
            <a:alphaModFix/>
          </a:blip>
          <a:stretch>
            <a:fillRect/>
          </a:stretch>
        </p:blipFill>
        <p:spPr>
          <a:xfrm>
            <a:off x="1103125" y="999737"/>
            <a:ext cx="6200775" cy="3781425"/>
          </a:xfrm>
          <a:prstGeom prst="rect">
            <a:avLst/>
          </a:prstGeom>
          <a:noFill/>
          <a:ln>
            <a:noFill/>
          </a:ln>
        </p:spPr>
      </p:pic>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9" name="Shape 629"/>
        <p:cNvGrpSpPr/>
        <p:nvPr/>
      </p:nvGrpSpPr>
      <p:grpSpPr>
        <a:xfrm>
          <a:off x="0" y="0"/>
          <a:ext cx="0" cy="0"/>
          <a:chOff x="0" y="0"/>
          <a:chExt cx="0" cy="0"/>
        </a:xfrm>
      </p:grpSpPr>
      <p:sp>
        <p:nvSpPr>
          <p:cNvPr id="630" name="Shape 630"/>
          <p:cNvSpPr/>
          <p:nvPr/>
        </p:nvSpPr>
        <p:spPr>
          <a:xfrm>
            <a:off x="6904400" y="1855075"/>
            <a:ext cx="864599" cy="1818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31" name="Shape 631"/>
          <p:cNvSpPr/>
          <p:nvPr/>
        </p:nvSpPr>
        <p:spPr>
          <a:xfrm>
            <a:off x="4839025" y="1835325"/>
            <a:ext cx="864599" cy="1818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32" name="Shape 632"/>
          <p:cNvSpPr/>
          <p:nvPr/>
        </p:nvSpPr>
        <p:spPr>
          <a:xfrm>
            <a:off x="2893525" y="1856975"/>
            <a:ext cx="864599" cy="1818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33" name="Shape 633"/>
          <p:cNvSpPr txBox="1"/>
          <p:nvPr>
            <p:ph type="title"/>
          </p:nvPr>
        </p:nvSpPr>
        <p:spPr>
          <a:xfrm>
            <a:off x="820500" y="28867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latin typeface="Arial"/>
                <a:ea typeface="Arial"/>
                <a:cs typeface="Arial"/>
                <a:sym typeface="Arial"/>
              </a:rPr>
              <a:t>Diagramma delle sequenze</a:t>
            </a:r>
          </a:p>
          <a:p>
            <a:pPr lvl="0" rtl="0">
              <a:spcBef>
                <a:spcPts val="0"/>
              </a:spcBef>
              <a:buNone/>
            </a:pPr>
            <a:r>
              <a:rPr lang="it" sz="1000">
                <a:solidFill>
                  <a:schemeClr val="dk1"/>
                </a:solidFill>
                <a:latin typeface="Arial"/>
                <a:ea typeface="Arial"/>
                <a:cs typeface="Arial"/>
                <a:sym typeface="Arial"/>
              </a:rPr>
              <a:t>						esempio: Login dell’utente registrato</a:t>
            </a:r>
          </a:p>
          <a:p>
            <a:pPr lvl="0" rtl="0">
              <a:spcBef>
                <a:spcPts val="0"/>
              </a:spcBef>
              <a:buNone/>
            </a:pPr>
            <a:r>
              <a:rPr lang="it" sz="1000">
                <a:solidFill>
                  <a:schemeClr val="dk1"/>
                </a:solidFill>
                <a:latin typeface="Arial"/>
                <a:ea typeface="Arial"/>
                <a:cs typeface="Arial"/>
                <a:sym typeface="Arial"/>
              </a:rPr>
              <a:t>   </a:t>
            </a:r>
          </a:p>
          <a:p>
            <a:pPr lvl="0" rtl="0">
              <a:spcBef>
                <a:spcPts val="0"/>
              </a:spcBef>
              <a:buNone/>
            </a:pPr>
            <a:r>
              <a:rPr lang="it" sz="1800">
                <a:solidFill>
                  <a:schemeClr val="dk1"/>
                </a:solidFill>
                <a:latin typeface="Arial"/>
                <a:ea typeface="Arial"/>
                <a:cs typeface="Arial"/>
                <a:sym typeface="Arial"/>
              </a:rPr>
              <a:t>          </a:t>
            </a:r>
            <a:r>
              <a:rPr lang="it" sz="1000">
                <a:solidFill>
                  <a:schemeClr val="dk1"/>
                </a:solidFill>
                <a:latin typeface="Arial"/>
                <a:ea typeface="Arial"/>
                <a:cs typeface="Arial"/>
                <a:sym typeface="Arial"/>
              </a:rPr>
              <a:t>              </a:t>
            </a: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grpSp>
        <p:nvGrpSpPr>
          <p:cNvPr id="634" name="Shape 634"/>
          <p:cNvGrpSpPr/>
          <p:nvPr/>
        </p:nvGrpSpPr>
        <p:grpSpPr>
          <a:xfrm>
            <a:off x="1121600" y="757275"/>
            <a:ext cx="375999" cy="1016699"/>
            <a:chOff x="2123575" y="1738575"/>
            <a:chExt cx="375999" cy="1016699"/>
          </a:xfrm>
        </p:grpSpPr>
        <p:sp>
          <p:nvSpPr>
            <p:cNvPr id="635" name="Shape 635"/>
            <p:cNvSpPr/>
            <p:nvPr/>
          </p:nvSpPr>
          <p:spPr>
            <a:xfrm>
              <a:off x="2165675" y="1738575"/>
              <a:ext cx="258599" cy="258599"/>
            </a:xfrm>
            <a:prstGeom prst="ellipse">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36" name="Shape 636"/>
            <p:cNvCxnSpPr>
              <a:stCxn id="635" idx="4"/>
            </p:cNvCxnSpPr>
            <p:nvPr/>
          </p:nvCxnSpPr>
          <p:spPr>
            <a:xfrm>
              <a:off x="2294974" y="1997174"/>
              <a:ext cx="0" cy="445200"/>
            </a:xfrm>
            <a:prstGeom prst="straightConnector1">
              <a:avLst/>
            </a:prstGeom>
            <a:noFill/>
            <a:ln cap="flat" cmpd="sng" w="9525">
              <a:solidFill>
                <a:srgbClr val="000000"/>
              </a:solidFill>
              <a:prstDash val="solid"/>
              <a:round/>
              <a:headEnd len="lg" w="lg" type="none"/>
              <a:tailEnd len="lg" w="lg" type="none"/>
            </a:ln>
          </p:spPr>
        </p:cxnSp>
        <p:cxnSp>
          <p:nvCxnSpPr>
            <p:cNvPr id="637" name="Shape 637"/>
            <p:cNvCxnSpPr/>
            <p:nvPr/>
          </p:nvCxnSpPr>
          <p:spPr>
            <a:xfrm>
              <a:off x="2294975" y="2135475"/>
              <a:ext cx="204599" cy="168600"/>
            </a:xfrm>
            <a:prstGeom prst="straightConnector1">
              <a:avLst/>
            </a:prstGeom>
            <a:noFill/>
            <a:ln cap="flat" cmpd="sng" w="9525">
              <a:solidFill>
                <a:srgbClr val="000000"/>
              </a:solidFill>
              <a:prstDash val="solid"/>
              <a:round/>
              <a:headEnd len="lg" w="lg" type="none"/>
              <a:tailEnd len="lg" w="lg" type="none"/>
            </a:ln>
          </p:spPr>
        </p:cxnSp>
        <p:cxnSp>
          <p:nvCxnSpPr>
            <p:cNvPr id="638" name="Shape 638"/>
            <p:cNvCxnSpPr/>
            <p:nvPr/>
          </p:nvCxnSpPr>
          <p:spPr>
            <a:xfrm flipH="1" rot="10800000">
              <a:off x="2123575" y="2135424"/>
              <a:ext cx="171300" cy="156600"/>
            </a:xfrm>
            <a:prstGeom prst="straightConnector1">
              <a:avLst/>
            </a:prstGeom>
            <a:noFill/>
            <a:ln cap="flat" cmpd="sng" w="9525">
              <a:solidFill>
                <a:srgbClr val="000000"/>
              </a:solidFill>
              <a:prstDash val="solid"/>
              <a:round/>
              <a:headEnd len="lg" w="lg" type="none"/>
              <a:tailEnd len="lg" w="lg" type="none"/>
            </a:ln>
          </p:spPr>
        </p:cxnSp>
        <p:cxnSp>
          <p:nvCxnSpPr>
            <p:cNvPr id="639" name="Shape 639"/>
            <p:cNvCxnSpPr/>
            <p:nvPr/>
          </p:nvCxnSpPr>
          <p:spPr>
            <a:xfrm>
              <a:off x="2294975" y="2442375"/>
              <a:ext cx="123299" cy="312899"/>
            </a:xfrm>
            <a:prstGeom prst="straightConnector1">
              <a:avLst/>
            </a:prstGeom>
            <a:noFill/>
            <a:ln cap="flat" cmpd="sng" w="9525">
              <a:solidFill>
                <a:srgbClr val="000000"/>
              </a:solidFill>
              <a:prstDash val="solid"/>
              <a:round/>
              <a:headEnd len="lg" w="lg" type="none"/>
              <a:tailEnd len="lg" w="lg" type="none"/>
            </a:ln>
          </p:spPr>
        </p:cxnSp>
        <p:cxnSp>
          <p:nvCxnSpPr>
            <p:cNvPr id="640" name="Shape 640"/>
            <p:cNvCxnSpPr/>
            <p:nvPr/>
          </p:nvCxnSpPr>
          <p:spPr>
            <a:xfrm flipH="1">
              <a:off x="2165675" y="2442375"/>
              <a:ext cx="123299" cy="312899"/>
            </a:xfrm>
            <a:prstGeom prst="straightConnector1">
              <a:avLst/>
            </a:prstGeom>
            <a:noFill/>
            <a:ln cap="flat" cmpd="sng" w="9525">
              <a:solidFill>
                <a:srgbClr val="000000"/>
              </a:solidFill>
              <a:prstDash val="solid"/>
              <a:round/>
              <a:headEnd len="lg" w="lg" type="none"/>
              <a:tailEnd len="lg" w="lg" type="none"/>
            </a:ln>
          </p:spPr>
        </p:cxnSp>
      </p:grpSp>
      <p:sp>
        <p:nvSpPr>
          <p:cNvPr id="641" name="Shape 641"/>
          <p:cNvSpPr/>
          <p:nvPr/>
        </p:nvSpPr>
        <p:spPr>
          <a:xfrm>
            <a:off x="3197500" y="2078050"/>
            <a:ext cx="186599" cy="2269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42" name="Shape 642"/>
          <p:cNvSpPr/>
          <p:nvPr/>
        </p:nvSpPr>
        <p:spPr>
          <a:xfrm>
            <a:off x="5246175" y="2078050"/>
            <a:ext cx="186599" cy="776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43" name="Shape 643"/>
          <p:cNvCxnSpPr/>
          <p:nvPr/>
        </p:nvCxnSpPr>
        <p:spPr>
          <a:xfrm>
            <a:off x="3391125" y="2200850"/>
            <a:ext cx="1847100" cy="0"/>
          </a:xfrm>
          <a:prstGeom prst="straightConnector1">
            <a:avLst/>
          </a:prstGeom>
          <a:noFill/>
          <a:ln cap="flat" cmpd="sng" w="19050">
            <a:solidFill>
              <a:schemeClr val="dk2"/>
            </a:solidFill>
            <a:prstDash val="solid"/>
            <a:round/>
            <a:headEnd len="lg" w="lg" type="none"/>
            <a:tailEnd len="lg" w="lg" type="triangle"/>
          </a:ln>
        </p:spPr>
      </p:cxnSp>
      <p:sp>
        <p:nvSpPr>
          <p:cNvPr id="644" name="Shape 644"/>
          <p:cNvSpPr txBox="1"/>
          <p:nvPr/>
        </p:nvSpPr>
        <p:spPr>
          <a:xfrm>
            <a:off x="2912225" y="1773975"/>
            <a:ext cx="1272300" cy="304499"/>
          </a:xfrm>
          <a:prstGeom prst="rect">
            <a:avLst/>
          </a:prstGeom>
          <a:noFill/>
          <a:ln>
            <a:noFill/>
          </a:ln>
        </p:spPr>
        <p:txBody>
          <a:bodyPr anchorCtr="0" anchor="t" bIns="91425" lIns="91425" rIns="91425" tIns="91425">
            <a:noAutofit/>
          </a:bodyPr>
          <a:lstStyle/>
          <a:p>
            <a:pPr>
              <a:spcBef>
                <a:spcPts val="0"/>
              </a:spcBef>
              <a:buNone/>
            </a:pPr>
            <a:r>
              <a:rPr lang="it" sz="1000"/>
              <a:t>ServletLogin</a:t>
            </a:r>
          </a:p>
        </p:txBody>
      </p:sp>
      <p:sp>
        <p:nvSpPr>
          <p:cNvPr id="645" name="Shape 645"/>
          <p:cNvSpPr txBox="1"/>
          <p:nvPr/>
        </p:nvSpPr>
        <p:spPr>
          <a:xfrm>
            <a:off x="3435275" y="1946025"/>
            <a:ext cx="1272300" cy="304499"/>
          </a:xfrm>
          <a:prstGeom prst="rect">
            <a:avLst/>
          </a:prstGeom>
          <a:noFill/>
          <a:ln>
            <a:noFill/>
          </a:ln>
        </p:spPr>
        <p:txBody>
          <a:bodyPr anchorCtr="0" anchor="t" bIns="91425" lIns="91425" rIns="91425" tIns="91425">
            <a:noAutofit/>
          </a:bodyPr>
          <a:lstStyle/>
          <a:p>
            <a:pPr lvl="0" rtl="0">
              <a:spcBef>
                <a:spcPts val="0"/>
              </a:spcBef>
              <a:buNone/>
            </a:pPr>
            <a:r>
              <a:rPr lang="it" sz="1000"/>
              <a:t>new DataSource()</a:t>
            </a:r>
          </a:p>
        </p:txBody>
      </p:sp>
      <p:sp>
        <p:nvSpPr>
          <p:cNvPr id="646" name="Shape 646"/>
          <p:cNvSpPr txBox="1"/>
          <p:nvPr/>
        </p:nvSpPr>
        <p:spPr>
          <a:xfrm>
            <a:off x="4860125" y="1773975"/>
            <a:ext cx="1272300" cy="304499"/>
          </a:xfrm>
          <a:prstGeom prst="rect">
            <a:avLst/>
          </a:prstGeom>
          <a:noFill/>
          <a:ln>
            <a:noFill/>
          </a:ln>
        </p:spPr>
        <p:txBody>
          <a:bodyPr anchorCtr="0" anchor="t" bIns="91425" lIns="91425" rIns="91425" tIns="91425">
            <a:noAutofit/>
          </a:bodyPr>
          <a:lstStyle/>
          <a:p>
            <a:pPr lvl="0" rtl="0">
              <a:spcBef>
                <a:spcPts val="0"/>
              </a:spcBef>
              <a:buNone/>
            </a:pPr>
            <a:r>
              <a:rPr lang="it" sz="1000"/>
              <a:t>DataSource</a:t>
            </a:r>
          </a:p>
        </p:txBody>
      </p:sp>
      <p:sp>
        <p:nvSpPr>
          <p:cNvPr id="647" name="Shape 647"/>
          <p:cNvSpPr txBox="1"/>
          <p:nvPr/>
        </p:nvSpPr>
        <p:spPr>
          <a:xfrm>
            <a:off x="5624125" y="1946025"/>
            <a:ext cx="1758299" cy="304499"/>
          </a:xfrm>
          <a:prstGeom prst="rect">
            <a:avLst/>
          </a:prstGeom>
          <a:noFill/>
          <a:ln>
            <a:noFill/>
          </a:ln>
        </p:spPr>
        <p:txBody>
          <a:bodyPr anchorCtr="0" anchor="t" bIns="91425" lIns="91425" rIns="91425" tIns="91425">
            <a:noAutofit/>
          </a:bodyPr>
          <a:lstStyle/>
          <a:p>
            <a:pPr lvl="0" rtl="0">
              <a:spcBef>
                <a:spcPts val="0"/>
              </a:spcBef>
              <a:buNone/>
            </a:pPr>
            <a:r>
              <a:rPr lang="it" sz="1000"/>
              <a:t>login(mail, password)</a:t>
            </a:r>
          </a:p>
        </p:txBody>
      </p:sp>
      <p:sp>
        <p:nvSpPr>
          <p:cNvPr id="648" name="Shape 648"/>
          <p:cNvSpPr/>
          <p:nvPr/>
        </p:nvSpPr>
        <p:spPr>
          <a:xfrm>
            <a:off x="7304675" y="2078050"/>
            <a:ext cx="186599" cy="11495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49" name="Shape 649"/>
          <p:cNvSpPr txBox="1"/>
          <p:nvPr/>
        </p:nvSpPr>
        <p:spPr>
          <a:xfrm>
            <a:off x="6904400" y="1793725"/>
            <a:ext cx="1272300" cy="304499"/>
          </a:xfrm>
          <a:prstGeom prst="rect">
            <a:avLst/>
          </a:prstGeom>
          <a:noFill/>
          <a:ln>
            <a:noFill/>
          </a:ln>
        </p:spPr>
        <p:txBody>
          <a:bodyPr anchorCtr="0" anchor="t" bIns="91425" lIns="91425" rIns="91425" tIns="91425">
            <a:noAutofit/>
          </a:bodyPr>
          <a:lstStyle/>
          <a:p>
            <a:pPr lvl="0" rtl="0">
              <a:spcBef>
                <a:spcPts val="0"/>
              </a:spcBef>
              <a:buNone/>
            </a:pPr>
            <a:r>
              <a:rPr lang="it" sz="1000"/>
              <a:t>DataSource</a:t>
            </a:r>
          </a:p>
        </p:txBody>
      </p:sp>
      <p:cxnSp>
        <p:nvCxnSpPr>
          <p:cNvPr id="650" name="Shape 650"/>
          <p:cNvCxnSpPr/>
          <p:nvPr/>
        </p:nvCxnSpPr>
        <p:spPr>
          <a:xfrm>
            <a:off x="5459450" y="2200850"/>
            <a:ext cx="1847100" cy="0"/>
          </a:xfrm>
          <a:prstGeom prst="straightConnector1">
            <a:avLst/>
          </a:prstGeom>
          <a:noFill/>
          <a:ln cap="flat" cmpd="sng" w="19050">
            <a:solidFill>
              <a:schemeClr val="dk2"/>
            </a:solidFill>
            <a:prstDash val="solid"/>
            <a:round/>
            <a:headEnd len="lg" w="lg" type="none"/>
            <a:tailEnd len="lg" w="lg" type="triangle"/>
          </a:ln>
        </p:spPr>
      </p:cxnSp>
      <p:cxnSp>
        <p:nvCxnSpPr>
          <p:cNvPr id="651" name="Shape 651"/>
          <p:cNvCxnSpPr/>
          <p:nvPr/>
        </p:nvCxnSpPr>
        <p:spPr>
          <a:xfrm rot="10800000">
            <a:off x="3395925" y="3163825"/>
            <a:ext cx="3895799" cy="0"/>
          </a:xfrm>
          <a:prstGeom prst="straightConnector1">
            <a:avLst/>
          </a:prstGeom>
          <a:noFill/>
          <a:ln cap="flat" cmpd="sng" w="19050">
            <a:solidFill>
              <a:schemeClr val="dk2"/>
            </a:solidFill>
            <a:prstDash val="solid"/>
            <a:round/>
            <a:headEnd len="lg" w="lg" type="none"/>
            <a:tailEnd len="lg" w="lg" type="triangle"/>
          </a:ln>
        </p:spPr>
      </p:cxnSp>
      <p:sp>
        <p:nvSpPr>
          <p:cNvPr id="652" name="Shape 652"/>
          <p:cNvSpPr/>
          <p:nvPr/>
        </p:nvSpPr>
        <p:spPr>
          <a:xfrm>
            <a:off x="1216300" y="2078050"/>
            <a:ext cx="186599" cy="22695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53" name="Shape 653"/>
          <p:cNvSpPr txBox="1"/>
          <p:nvPr/>
        </p:nvSpPr>
        <p:spPr>
          <a:xfrm>
            <a:off x="731125" y="1773975"/>
            <a:ext cx="1622100" cy="304499"/>
          </a:xfrm>
          <a:prstGeom prst="rect">
            <a:avLst/>
          </a:prstGeom>
          <a:noFill/>
          <a:ln>
            <a:noFill/>
          </a:ln>
        </p:spPr>
        <p:txBody>
          <a:bodyPr anchorCtr="0" anchor="t" bIns="91425" lIns="91425" rIns="91425" tIns="91425">
            <a:noAutofit/>
          </a:bodyPr>
          <a:lstStyle/>
          <a:p>
            <a:pPr lvl="0" rtl="0">
              <a:spcBef>
                <a:spcPts val="0"/>
              </a:spcBef>
              <a:buNone/>
            </a:pPr>
            <a:r>
              <a:rPr lang="it" sz="1000"/>
              <a:t>Compilazione form login</a:t>
            </a:r>
          </a:p>
        </p:txBody>
      </p:sp>
      <p:cxnSp>
        <p:nvCxnSpPr>
          <p:cNvPr id="654" name="Shape 654"/>
          <p:cNvCxnSpPr/>
          <p:nvPr/>
        </p:nvCxnSpPr>
        <p:spPr>
          <a:xfrm>
            <a:off x="1402900" y="2200850"/>
            <a:ext cx="1775399" cy="0"/>
          </a:xfrm>
          <a:prstGeom prst="straightConnector1">
            <a:avLst/>
          </a:prstGeom>
          <a:noFill/>
          <a:ln cap="flat" cmpd="sng" w="19050">
            <a:solidFill>
              <a:schemeClr val="dk2"/>
            </a:solidFill>
            <a:prstDash val="solid"/>
            <a:round/>
            <a:headEnd len="lg" w="lg" type="none"/>
            <a:tailEnd len="lg" w="lg" type="triangle"/>
          </a:ln>
        </p:spPr>
      </p:cxnSp>
      <p:sp>
        <p:nvSpPr>
          <p:cNvPr id="655" name="Shape 655"/>
          <p:cNvSpPr txBox="1"/>
          <p:nvPr/>
        </p:nvSpPr>
        <p:spPr>
          <a:xfrm>
            <a:off x="1598050" y="1946025"/>
            <a:ext cx="1272300" cy="304499"/>
          </a:xfrm>
          <a:prstGeom prst="rect">
            <a:avLst/>
          </a:prstGeom>
          <a:noFill/>
          <a:ln>
            <a:noFill/>
          </a:ln>
        </p:spPr>
        <p:txBody>
          <a:bodyPr anchorCtr="0" anchor="t" bIns="91425" lIns="91425" rIns="91425" tIns="91425">
            <a:noAutofit/>
          </a:bodyPr>
          <a:lstStyle/>
          <a:p>
            <a:pPr lvl="0" rtl="0">
              <a:spcBef>
                <a:spcPts val="0"/>
              </a:spcBef>
              <a:buNone/>
            </a:pPr>
            <a:r>
              <a:rPr lang="it" sz="1000"/>
              <a:t>post()</a:t>
            </a:r>
          </a:p>
        </p:txBody>
      </p:sp>
      <p:sp>
        <p:nvSpPr>
          <p:cNvPr id="656" name="Shape 656"/>
          <p:cNvSpPr/>
          <p:nvPr/>
        </p:nvSpPr>
        <p:spPr>
          <a:xfrm>
            <a:off x="4976775" y="2945800"/>
            <a:ext cx="864599" cy="181800"/>
          </a:xfrm>
          <a:prstGeom prst="rect">
            <a:avLst/>
          </a:prstGeom>
          <a:solidFill>
            <a:srgbClr val="FFE59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rPr lang="it" sz="1000"/>
              <a:t>Utente</a:t>
            </a:r>
          </a:p>
        </p:txBody>
      </p:sp>
      <p:cxnSp>
        <p:nvCxnSpPr>
          <p:cNvPr id="657" name="Shape 657"/>
          <p:cNvCxnSpPr>
            <a:stCxn id="641" idx="1"/>
            <a:endCxn id="652" idx="3"/>
          </p:cNvCxnSpPr>
          <p:nvPr/>
        </p:nvCxnSpPr>
        <p:spPr>
          <a:xfrm rot="10800000">
            <a:off x="1402900" y="3212800"/>
            <a:ext cx="1794600" cy="0"/>
          </a:xfrm>
          <a:prstGeom prst="straightConnector1">
            <a:avLst/>
          </a:prstGeom>
          <a:noFill/>
          <a:ln cap="flat" cmpd="sng" w="19050">
            <a:solidFill>
              <a:schemeClr val="dk2"/>
            </a:solidFill>
            <a:prstDash val="solid"/>
            <a:round/>
            <a:headEnd len="lg" w="lg" type="none"/>
            <a:tailEnd len="lg" w="lg" type="triangle"/>
          </a:ln>
        </p:spPr>
      </p:cxnSp>
      <p:sp>
        <p:nvSpPr>
          <p:cNvPr id="658" name="Shape 658"/>
          <p:cNvSpPr txBox="1"/>
          <p:nvPr/>
        </p:nvSpPr>
        <p:spPr>
          <a:xfrm>
            <a:off x="1497600" y="2884450"/>
            <a:ext cx="1758299" cy="304499"/>
          </a:xfrm>
          <a:prstGeom prst="rect">
            <a:avLst/>
          </a:prstGeom>
          <a:noFill/>
          <a:ln>
            <a:noFill/>
          </a:ln>
        </p:spPr>
        <p:txBody>
          <a:bodyPr anchorCtr="0" anchor="t" bIns="91425" lIns="91425" rIns="91425" tIns="91425">
            <a:noAutofit/>
          </a:bodyPr>
          <a:lstStyle/>
          <a:p>
            <a:pPr lvl="0" rtl="0">
              <a:spcBef>
                <a:spcPts val="0"/>
              </a:spcBef>
              <a:buNone/>
            </a:pPr>
            <a:r>
              <a:rPr lang="it" sz="1000"/>
              <a:t>forward(request, response)</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2" name="Shape 662"/>
        <p:cNvGrpSpPr/>
        <p:nvPr/>
      </p:nvGrpSpPr>
      <p:grpSpPr>
        <a:xfrm>
          <a:off x="0" y="0"/>
          <a:ext cx="0" cy="0"/>
          <a:chOff x="0" y="0"/>
          <a:chExt cx="0" cy="0"/>
        </a:xfrm>
      </p:grpSpPr>
      <p:sp>
        <p:nvSpPr>
          <p:cNvPr id="663" name="Shape 663"/>
          <p:cNvSpPr txBox="1"/>
          <p:nvPr>
            <p:ph type="title"/>
          </p:nvPr>
        </p:nvSpPr>
        <p:spPr>
          <a:xfrm>
            <a:off x="786150" y="298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latin typeface="Arial"/>
                <a:ea typeface="Arial"/>
                <a:cs typeface="Arial"/>
                <a:sym typeface="Arial"/>
              </a:rPr>
              <a:t>Design Pattern</a:t>
            </a:r>
          </a:p>
          <a:p>
            <a:pPr lvl="0" rtl="0">
              <a:spcBef>
                <a:spcPts val="0"/>
              </a:spcBef>
              <a:buNone/>
            </a:pPr>
            <a:r>
              <a:rPr lang="it" sz="1000">
                <a:solidFill>
                  <a:schemeClr val="dk1"/>
                </a:solidFill>
                <a:latin typeface="Arial"/>
                <a:ea typeface="Arial"/>
                <a:cs typeface="Arial"/>
                <a:sym typeface="Arial"/>
              </a:rPr>
              <a:t>						</a:t>
            </a:r>
          </a:p>
          <a:p>
            <a:pPr lvl="0" rtl="0">
              <a:spcBef>
                <a:spcPts val="0"/>
              </a:spcBef>
              <a:buNone/>
            </a:pPr>
            <a:r>
              <a:t/>
            </a:r>
            <a:endParaRPr sz="1000">
              <a:solidFill>
                <a:schemeClr val="dk1"/>
              </a:solidFill>
              <a:latin typeface="Arial"/>
              <a:ea typeface="Arial"/>
              <a:cs typeface="Arial"/>
              <a:sym typeface="Arial"/>
            </a:endParaRPr>
          </a:p>
          <a:p>
            <a:pPr lvl="0" rtl="0">
              <a:spcBef>
                <a:spcPts val="0"/>
              </a:spcBef>
              <a:buNone/>
            </a:pPr>
            <a:r>
              <a:t/>
            </a:r>
            <a:endParaRPr sz="1000">
              <a:solidFill>
                <a:schemeClr val="dk1"/>
              </a:solidFill>
              <a:latin typeface="Arial"/>
              <a:ea typeface="Arial"/>
              <a:cs typeface="Arial"/>
              <a:sym typeface="Arial"/>
            </a:endParaRPr>
          </a:p>
          <a:p>
            <a:pPr lvl="0" rtl="0">
              <a:spcBef>
                <a:spcPts val="0"/>
              </a:spcBef>
              <a:buNone/>
            </a:pPr>
            <a:r>
              <a:rPr lang="it" sz="1800">
                <a:solidFill>
                  <a:schemeClr val="dk1"/>
                </a:solidFill>
                <a:latin typeface="Arial"/>
                <a:ea typeface="Arial"/>
                <a:cs typeface="Arial"/>
                <a:sym typeface="Arial"/>
              </a:rPr>
              <a:t>       </a:t>
            </a:r>
          </a:p>
          <a:p>
            <a:pPr lvl="0" rtl="0">
              <a:spcBef>
                <a:spcPts val="0"/>
              </a:spcBef>
              <a:buNone/>
            </a:pPr>
            <a:r>
              <a:t/>
            </a:r>
            <a:endParaRPr sz="1800">
              <a:solidFill>
                <a:schemeClr val="dk1"/>
              </a:solidFill>
              <a:latin typeface="Arial"/>
              <a:ea typeface="Arial"/>
              <a:cs typeface="Arial"/>
              <a:sym typeface="Arial"/>
            </a:endParaRPr>
          </a:p>
          <a:p>
            <a:pPr indent="-336550" lvl="0" marL="457200" rtl="0">
              <a:spcBef>
                <a:spcPts val="0"/>
              </a:spcBef>
              <a:buClr>
                <a:schemeClr val="dk1"/>
              </a:buClr>
              <a:buSzPct val="100000"/>
              <a:buFont typeface="Arial"/>
              <a:buChar char="-"/>
            </a:pPr>
            <a:r>
              <a:rPr lang="it" sz="1700">
                <a:solidFill>
                  <a:schemeClr val="dk1"/>
                </a:solidFill>
                <a:latin typeface="Arial"/>
                <a:ea typeface="Arial"/>
                <a:cs typeface="Arial"/>
                <a:sym typeface="Arial"/>
              </a:rPr>
              <a:t>Utilizzati bean maker </a:t>
            </a:r>
          </a:p>
          <a:p>
            <a:pPr indent="-336550" lvl="0" marL="457200" rtl="0">
              <a:spcBef>
                <a:spcPts val="0"/>
              </a:spcBef>
              <a:buClr>
                <a:schemeClr val="dk1"/>
              </a:buClr>
              <a:buSzPct val="100000"/>
              <a:buFont typeface="Arial"/>
              <a:buChar char="-"/>
            </a:pPr>
            <a:r>
              <a:rPr lang="it" sz="1700">
                <a:solidFill>
                  <a:schemeClr val="dk1"/>
                </a:solidFill>
                <a:latin typeface="Arial"/>
                <a:ea typeface="Arial"/>
                <a:cs typeface="Arial"/>
                <a:sym typeface="Arial"/>
              </a:rPr>
              <a:t>ResultSet sostituiti da ArrayList&lt;T&gt; nelle pagine jsp</a:t>
            </a:r>
          </a:p>
          <a:p>
            <a:pPr lvl="0" rtl="0" algn="just">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7" name="Shape 667"/>
        <p:cNvGrpSpPr/>
        <p:nvPr/>
      </p:nvGrpSpPr>
      <p:grpSpPr>
        <a:xfrm>
          <a:off x="0" y="0"/>
          <a:ext cx="0" cy="0"/>
          <a:chOff x="0" y="0"/>
          <a:chExt cx="0" cy="0"/>
        </a:xfrm>
      </p:grpSpPr>
      <p:sp>
        <p:nvSpPr>
          <p:cNvPr id="668" name="Shape 668"/>
          <p:cNvSpPr txBox="1"/>
          <p:nvPr>
            <p:ph type="title"/>
          </p:nvPr>
        </p:nvSpPr>
        <p:spPr>
          <a:xfrm>
            <a:off x="786150" y="298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latin typeface="Arial"/>
                <a:ea typeface="Arial"/>
                <a:cs typeface="Arial"/>
                <a:sym typeface="Arial"/>
              </a:rPr>
              <a:t>Principi SOLID</a:t>
            </a:r>
          </a:p>
          <a:p>
            <a:pPr lvl="0" rtl="0">
              <a:spcBef>
                <a:spcPts val="0"/>
              </a:spcBef>
              <a:buNone/>
            </a:pPr>
            <a:r>
              <a:rPr lang="it" sz="1000">
                <a:solidFill>
                  <a:schemeClr val="dk1"/>
                </a:solidFill>
                <a:latin typeface="Arial"/>
                <a:ea typeface="Arial"/>
                <a:cs typeface="Arial"/>
                <a:sym typeface="Arial"/>
              </a:rPr>
              <a:t>						</a:t>
            </a:r>
          </a:p>
          <a:p>
            <a:pPr lvl="0" rtl="0">
              <a:spcBef>
                <a:spcPts val="0"/>
              </a:spcBef>
              <a:buNone/>
            </a:pPr>
            <a:r>
              <a:t/>
            </a:r>
            <a:endParaRPr sz="1000">
              <a:solidFill>
                <a:schemeClr val="dk1"/>
              </a:solidFill>
              <a:latin typeface="Arial"/>
              <a:ea typeface="Arial"/>
              <a:cs typeface="Arial"/>
              <a:sym typeface="Arial"/>
            </a:endParaRPr>
          </a:p>
          <a:p>
            <a:pPr indent="-336550" lvl="0" marL="457200" rtl="0">
              <a:spcBef>
                <a:spcPts val="0"/>
              </a:spcBef>
              <a:buClr>
                <a:schemeClr val="dk1"/>
              </a:buClr>
              <a:buSzPct val="154545"/>
              <a:buFont typeface="Arial"/>
              <a:buChar char="-"/>
            </a:pPr>
            <a:r>
              <a:rPr b="1" lang="it" sz="1100">
                <a:solidFill>
                  <a:schemeClr val="dk1"/>
                </a:solidFill>
                <a:latin typeface="Arial"/>
                <a:ea typeface="Arial"/>
                <a:cs typeface="Arial"/>
                <a:sym typeface="Arial"/>
              </a:rPr>
              <a:t>Single responsibility: </a:t>
            </a:r>
            <a:r>
              <a:rPr lang="it" sz="1100">
                <a:solidFill>
                  <a:schemeClr val="dk1"/>
                </a:solidFill>
                <a:latin typeface="Arial"/>
                <a:ea typeface="Arial"/>
                <a:cs typeface="Arial"/>
                <a:sym typeface="Arial"/>
              </a:rPr>
              <a:t>Una classe dovrebbe avere una sola ragione per cambiare</a:t>
            </a:r>
          </a:p>
          <a:p>
            <a:pPr indent="-336550" lvl="0" marL="457200" rtl="0">
              <a:spcBef>
                <a:spcPts val="0"/>
              </a:spcBef>
              <a:buClr>
                <a:schemeClr val="dk1"/>
              </a:buClr>
              <a:buSzPct val="154545"/>
              <a:buFont typeface="Arial"/>
              <a:buChar char="-"/>
            </a:pPr>
            <a:r>
              <a:rPr b="1" lang="it" sz="1100">
                <a:solidFill>
                  <a:schemeClr val="dk1"/>
                </a:solidFill>
                <a:latin typeface="Arial"/>
                <a:ea typeface="Arial"/>
                <a:cs typeface="Arial"/>
                <a:sym typeface="Arial"/>
              </a:rPr>
              <a:t>Open/close: </a:t>
            </a:r>
            <a:r>
              <a:rPr lang="it" sz="1100">
                <a:solidFill>
                  <a:schemeClr val="dk1"/>
                </a:solidFill>
                <a:latin typeface="Arial"/>
                <a:ea typeface="Arial"/>
                <a:cs typeface="Arial"/>
                <a:sym typeface="Arial"/>
              </a:rPr>
              <a:t>Le entità dovrebbe essere aperte per le estensioni, ma chiuse alle modifiche.</a:t>
            </a:r>
          </a:p>
          <a:p>
            <a:pPr indent="-336550" lvl="0" marL="457200" rtl="0">
              <a:spcBef>
                <a:spcPts val="0"/>
              </a:spcBef>
              <a:buClr>
                <a:schemeClr val="dk1"/>
              </a:buClr>
              <a:buSzPct val="154545"/>
              <a:buFont typeface="Arial"/>
              <a:buChar char="-"/>
            </a:pPr>
            <a:r>
              <a:rPr b="1" lang="it" sz="1100">
                <a:solidFill>
                  <a:schemeClr val="dk1"/>
                </a:solidFill>
                <a:latin typeface="Arial"/>
                <a:ea typeface="Arial"/>
                <a:cs typeface="Arial"/>
                <a:sym typeface="Arial"/>
              </a:rPr>
              <a:t>Liskov: </a:t>
            </a:r>
            <a:r>
              <a:rPr lang="it" sz="1100">
                <a:solidFill>
                  <a:schemeClr val="dk1"/>
                </a:solidFill>
                <a:latin typeface="Arial"/>
                <a:ea typeface="Arial"/>
                <a:cs typeface="Arial"/>
                <a:sym typeface="Arial"/>
              </a:rPr>
              <a:t>I sottotipi dovrebbero essere sostituibili per i supertipi; le classi figlie non devono mai rompere la definizione delle classi genitrici</a:t>
            </a:r>
          </a:p>
          <a:p>
            <a:pPr indent="-336550" lvl="0" marL="457200" rtl="0">
              <a:spcBef>
                <a:spcPts val="0"/>
              </a:spcBef>
              <a:buClr>
                <a:schemeClr val="dk1"/>
              </a:buClr>
              <a:buSzPct val="154545"/>
              <a:buFont typeface="Arial"/>
              <a:buChar char="-"/>
            </a:pPr>
            <a:r>
              <a:rPr b="1" lang="it" sz="1100">
                <a:solidFill>
                  <a:schemeClr val="dk1"/>
                </a:solidFill>
                <a:latin typeface="Arial"/>
                <a:ea typeface="Arial"/>
                <a:cs typeface="Arial"/>
                <a:sym typeface="Arial"/>
              </a:rPr>
              <a:t>Interface segregation: </a:t>
            </a:r>
            <a:r>
              <a:rPr lang="it" sz="1100">
                <a:solidFill>
                  <a:schemeClr val="dk1"/>
                </a:solidFill>
                <a:latin typeface="Arial"/>
                <a:ea typeface="Arial"/>
                <a:cs typeface="Arial"/>
                <a:sym typeface="Arial"/>
              </a:rPr>
              <a:t>I Client non dovrebbero essere costretti ad usare interfacce che non possono usare</a:t>
            </a:r>
          </a:p>
          <a:p>
            <a:pPr indent="-336550" lvl="0" marL="457200" rtl="0">
              <a:spcBef>
                <a:spcPts val="0"/>
              </a:spcBef>
              <a:buClr>
                <a:schemeClr val="dk1"/>
              </a:buClr>
              <a:buSzPct val="154545"/>
              <a:buFont typeface="Arial"/>
              <a:buChar char="-"/>
            </a:pPr>
            <a:r>
              <a:rPr b="1" lang="it" sz="1100">
                <a:solidFill>
                  <a:schemeClr val="dk1"/>
                </a:solidFill>
                <a:latin typeface="Arial"/>
                <a:ea typeface="Arial"/>
                <a:cs typeface="Arial"/>
                <a:sym typeface="Arial"/>
              </a:rPr>
              <a:t>Dependency inversion: </a:t>
            </a:r>
            <a:r>
              <a:rPr lang="it" sz="1100">
                <a:solidFill>
                  <a:schemeClr val="dk1"/>
                </a:solidFill>
                <a:latin typeface="Arial"/>
                <a:ea typeface="Arial"/>
                <a:cs typeface="Arial"/>
                <a:sym typeface="Arial"/>
              </a:rPr>
              <a:t>Un modulo ad alto livello non dovrebbe dipendere dai moduli a basso livello; entrambi dovrebbero dipendere dalle astrazioni. Le astrazioni non dovrebbe dipendere dai dettagli, sono i dettagli che devono dipendere dalle astrazioni</a:t>
            </a:r>
          </a:p>
          <a:p>
            <a:pPr rtl="0">
              <a:spcBef>
                <a:spcPts val="0"/>
              </a:spcBef>
              <a:buNone/>
            </a:pPr>
            <a:r>
              <a:t/>
            </a:r>
            <a:endParaRPr sz="1100">
              <a:solidFill>
                <a:schemeClr val="dk1"/>
              </a:solidFill>
              <a:latin typeface="Arial"/>
              <a:ea typeface="Arial"/>
              <a:cs typeface="Arial"/>
              <a:sym typeface="Arial"/>
            </a:endParaRPr>
          </a:p>
          <a:p>
            <a:pPr rtl="0">
              <a:spcBef>
                <a:spcPts val="0"/>
              </a:spcBef>
              <a:buNone/>
            </a:pPr>
            <a:r>
              <a:t/>
            </a:r>
            <a:endParaRPr sz="1100">
              <a:solidFill>
                <a:schemeClr val="dk1"/>
              </a:solidFill>
              <a:latin typeface="Arial"/>
              <a:ea typeface="Arial"/>
              <a:cs typeface="Arial"/>
              <a:sym typeface="Arial"/>
            </a:endParaRPr>
          </a:p>
          <a:p>
            <a:pPr rtl="0">
              <a:spcBef>
                <a:spcPts val="0"/>
              </a:spcBef>
              <a:buNone/>
            </a:pPr>
            <a:r>
              <a:rPr lang="it" sz="1100">
                <a:solidFill>
                  <a:schemeClr val="dk1"/>
                </a:solidFill>
                <a:latin typeface="Arial"/>
                <a:ea typeface="Arial"/>
                <a:cs typeface="Arial"/>
                <a:sym typeface="Arial"/>
              </a:rPr>
              <a:t>Il package it.univr.Entity comprende classi che non violano i principi di </a:t>
            </a:r>
            <a:r>
              <a:rPr b="1" lang="it" sz="1100">
                <a:solidFill>
                  <a:schemeClr val="dk1"/>
                </a:solidFill>
                <a:latin typeface="Arial"/>
                <a:ea typeface="Arial"/>
                <a:cs typeface="Arial"/>
                <a:sym typeface="Arial"/>
              </a:rPr>
              <a:t>Single responsability</a:t>
            </a:r>
            <a:r>
              <a:rPr lang="it" sz="1100">
                <a:solidFill>
                  <a:schemeClr val="dk1"/>
                </a:solidFill>
                <a:latin typeface="Arial"/>
                <a:ea typeface="Arial"/>
                <a:cs typeface="Arial"/>
                <a:sym typeface="Arial"/>
              </a:rPr>
              <a:t> e </a:t>
            </a:r>
            <a:r>
              <a:rPr b="1" lang="it" sz="1100">
                <a:solidFill>
                  <a:schemeClr val="dk1"/>
                </a:solidFill>
                <a:latin typeface="Arial"/>
                <a:ea typeface="Arial"/>
                <a:cs typeface="Arial"/>
                <a:sym typeface="Arial"/>
              </a:rPr>
              <a:t>Open/Close</a:t>
            </a:r>
          </a:p>
          <a:p>
            <a:pPr rtl="0">
              <a:spcBef>
                <a:spcPts val="0"/>
              </a:spcBef>
              <a:buNone/>
            </a:pPr>
            <a:r>
              <a:t/>
            </a:r>
            <a:endParaRPr sz="1100">
              <a:solidFill>
                <a:schemeClr val="dk1"/>
              </a:solidFill>
              <a:latin typeface="Arial"/>
              <a:ea typeface="Arial"/>
              <a:cs typeface="Arial"/>
              <a:sym typeface="Arial"/>
            </a:endParaRPr>
          </a:p>
          <a:p>
            <a:pPr lvl="0" rtl="0">
              <a:spcBef>
                <a:spcPts val="0"/>
              </a:spcBef>
              <a:buNone/>
            </a:pPr>
            <a:r>
              <a:rPr lang="it" sz="1100">
                <a:solidFill>
                  <a:schemeClr val="dk1"/>
                </a:solidFill>
                <a:latin typeface="Arial"/>
                <a:ea typeface="Arial"/>
                <a:cs typeface="Arial"/>
                <a:sym typeface="Arial"/>
              </a:rPr>
              <a:t>Aggiornamenti futuri prevedono l’ausilio del principio di </a:t>
            </a:r>
            <a:r>
              <a:rPr b="1" lang="it" sz="1100">
                <a:solidFill>
                  <a:schemeClr val="dk1"/>
                </a:solidFill>
                <a:latin typeface="Arial"/>
                <a:ea typeface="Arial"/>
                <a:cs typeface="Arial"/>
                <a:sym typeface="Arial"/>
              </a:rPr>
              <a:t>Interface segregation </a:t>
            </a:r>
            <a:r>
              <a:rPr lang="it" sz="1100">
                <a:solidFill>
                  <a:schemeClr val="dk1"/>
                </a:solidFill>
                <a:latin typeface="Arial"/>
                <a:ea typeface="Arial"/>
                <a:cs typeface="Arial"/>
                <a:sym typeface="Arial"/>
              </a:rPr>
              <a:t>per eventualmente differenziare privilegi di accesso all’applicazione</a:t>
            </a:r>
          </a:p>
          <a:p>
            <a:pPr lvl="0" rtl="0" algn="just">
              <a:spcBef>
                <a:spcPts val="0"/>
              </a:spcBef>
              <a:buNone/>
            </a:pPr>
            <a:r>
              <a:t/>
            </a:r>
            <a:endParaRPr sz="1400">
              <a:solidFill>
                <a:schemeClr val="dk1"/>
              </a:solidFill>
              <a:latin typeface="Arial"/>
              <a:ea typeface="Arial"/>
              <a:cs typeface="Arial"/>
              <a:sym typeface="Arial"/>
            </a:endParaRPr>
          </a:p>
          <a:p>
            <a:pPr rtl="0">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2" name="Shape 672"/>
        <p:cNvGrpSpPr/>
        <p:nvPr/>
      </p:nvGrpSpPr>
      <p:grpSpPr>
        <a:xfrm>
          <a:off x="0" y="0"/>
          <a:ext cx="0" cy="0"/>
          <a:chOff x="0" y="0"/>
          <a:chExt cx="0" cy="0"/>
        </a:xfrm>
      </p:grpSpPr>
      <p:sp>
        <p:nvSpPr>
          <p:cNvPr id="673" name="Shape 673"/>
          <p:cNvSpPr txBox="1"/>
          <p:nvPr>
            <p:ph type="title"/>
          </p:nvPr>
        </p:nvSpPr>
        <p:spPr>
          <a:xfrm>
            <a:off x="786150" y="298500"/>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rtl="0" algn="ctr">
              <a:lnSpc>
                <a:spcPct val="115000"/>
              </a:lnSpc>
              <a:spcBef>
                <a:spcPts val="1800"/>
              </a:spcBef>
              <a:spcAft>
                <a:spcPts val="400"/>
              </a:spcAft>
              <a:buNone/>
            </a:pPr>
            <a:r>
              <a:t/>
            </a:r>
            <a:endParaRPr b="1" sz="1700">
              <a:latin typeface="Arial"/>
              <a:ea typeface="Arial"/>
              <a:cs typeface="Arial"/>
              <a:sym typeface="Arial"/>
            </a:endParaRPr>
          </a:p>
          <a:p>
            <a:pPr rtl="0" algn="ctr">
              <a:lnSpc>
                <a:spcPct val="115000"/>
              </a:lnSpc>
              <a:spcBef>
                <a:spcPts val="1800"/>
              </a:spcBef>
              <a:spcAft>
                <a:spcPts val="400"/>
              </a:spcAft>
              <a:buNone/>
            </a:pPr>
            <a:r>
              <a:t/>
            </a:r>
            <a:endParaRPr b="1" sz="1700">
              <a:latin typeface="Arial"/>
              <a:ea typeface="Arial"/>
              <a:cs typeface="Arial"/>
              <a:sym typeface="Arial"/>
            </a:endParaRPr>
          </a:p>
          <a:p>
            <a:pPr rtl="0" algn="ctr">
              <a:lnSpc>
                <a:spcPct val="115000"/>
              </a:lnSpc>
              <a:spcBef>
                <a:spcPts val="1800"/>
              </a:spcBef>
              <a:spcAft>
                <a:spcPts val="400"/>
              </a:spcAft>
              <a:buNone/>
            </a:pPr>
            <a:r>
              <a:t/>
            </a:r>
            <a:endParaRPr b="1" sz="1700">
              <a:latin typeface="Arial"/>
              <a:ea typeface="Arial"/>
              <a:cs typeface="Arial"/>
              <a:sym typeface="Arial"/>
            </a:endParaRPr>
          </a:p>
          <a:p>
            <a:pPr rtl="0" algn="ctr">
              <a:lnSpc>
                <a:spcPct val="115000"/>
              </a:lnSpc>
              <a:spcBef>
                <a:spcPts val="1800"/>
              </a:spcBef>
              <a:spcAft>
                <a:spcPts val="400"/>
              </a:spcAft>
              <a:buNone/>
            </a:pPr>
            <a:r>
              <a:t/>
            </a:r>
            <a:endParaRPr b="1" sz="1700">
              <a:latin typeface="Arial"/>
              <a:ea typeface="Arial"/>
              <a:cs typeface="Arial"/>
              <a:sym typeface="Arial"/>
            </a:endParaRPr>
          </a:p>
          <a:p>
            <a:pPr rtl="0" algn="ctr">
              <a:lnSpc>
                <a:spcPct val="115000"/>
              </a:lnSpc>
              <a:spcBef>
                <a:spcPts val="1800"/>
              </a:spcBef>
              <a:spcAft>
                <a:spcPts val="400"/>
              </a:spcAft>
              <a:buNone/>
            </a:pPr>
            <a:r>
              <a:rPr b="1" lang="it" sz="1700">
                <a:latin typeface="Arial"/>
                <a:ea typeface="Arial"/>
                <a:cs typeface="Arial"/>
                <a:sym typeface="Arial"/>
              </a:rPr>
              <a:t>Test </a:t>
            </a:r>
          </a:p>
          <a:p>
            <a:pPr rtl="0" algn="ctr">
              <a:lnSpc>
                <a:spcPct val="115000"/>
              </a:lnSpc>
              <a:spcBef>
                <a:spcPts val="1800"/>
              </a:spcBef>
              <a:spcAft>
                <a:spcPts val="400"/>
              </a:spcAft>
              <a:buNone/>
            </a:pPr>
            <a:r>
              <a:t/>
            </a:r>
            <a:endParaRPr b="1" sz="1700">
              <a:latin typeface="Arial"/>
              <a:ea typeface="Arial"/>
              <a:cs typeface="Arial"/>
              <a:sym typeface="Arial"/>
            </a:endParaRPr>
          </a:p>
          <a:p>
            <a:pPr lvl="0" rtl="0">
              <a:spcBef>
                <a:spcPts val="0"/>
              </a:spcBef>
              <a:buNone/>
            </a:pPr>
            <a:r>
              <a:rPr lang="it" sz="1100">
                <a:solidFill>
                  <a:schemeClr val="dk1"/>
                </a:solidFill>
                <a:latin typeface="Arial"/>
                <a:ea typeface="Arial"/>
                <a:cs typeface="Arial"/>
                <a:sym typeface="Arial"/>
              </a:rPr>
              <a:t>I test</a:t>
            </a:r>
            <a:r>
              <a:rPr lang="it" sz="1000">
                <a:solidFill>
                  <a:schemeClr val="dk1"/>
                </a:solidFill>
                <a:latin typeface="Arial"/>
                <a:ea typeface="Arial"/>
                <a:cs typeface="Arial"/>
                <a:sym typeface="Arial"/>
              </a:rPr>
              <a:t> sono stati eseguiti secondo un approccio strutturale “</a:t>
            </a:r>
            <a:r>
              <a:rPr b="1" lang="it" sz="1000">
                <a:solidFill>
                  <a:schemeClr val="dk1"/>
                </a:solidFill>
                <a:latin typeface="Arial"/>
                <a:ea typeface="Arial"/>
                <a:cs typeface="Arial"/>
                <a:sym typeface="Arial"/>
              </a:rPr>
              <a:t>White Test</a:t>
            </a:r>
            <a:r>
              <a:rPr lang="it" sz="1000">
                <a:solidFill>
                  <a:schemeClr val="dk1"/>
                </a:solidFill>
                <a:latin typeface="Arial"/>
                <a:ea typeface="Arial"/>
                <a:cs typeface="Arial"/>
                <a:sym typeface="Arial"/>
              </a:rPr>
              <a:t>”.</a:t>
            </a:r>
          </a:p>
          <a:p>
            <a:pPr lvl="0" rtl="0">
              <a:spcBef>
                <a:spcPts val="0"/>
              </a:spcBef>
              <a:buNone/>
            </a:pPr>
            <a:r>
              <a:rPr lang="it" sz="1000">
                <a:solidFill>
                  <a:schemeClr val="dk1"/>
                </a:solidFill>
                <a:latin typeface="Arial"/>
                <a:ea typeface="Arial"/>
                <a:cs typeface="Arial"/>
                <a:sym typeface="Arial"/>
              </a:rPr>
              <a:t>Analizzati i cammini di codice che hanno riscontrato anomalie.</a:t>
            </a:r>
          </a:p>
          <a:p>
            <a:pPr lvl="0" rtl="0">
              <a:spcBef>
                <a:spcPts val="0"/>
              </a:spcBef>
              <a:buNone/>
            </a:pPr>
            <a:r>
              <a:rPr b="1" lang="it" sz="1000">
                <a:solidFill>
                  <a:schemeClr val="dk1"/>
                </a:solidFill>
                <a:latin typeface="Arial"/>
                <a:ea typeface="Arial"/>
                <a:cs typeface="Arial"/>
                <a:sym typeface="Arial"/>
              </a:rPr>
              <a:t>Unit Test</a:t>
            </a:r>
            <a:r>
              <a:rPr lang="it" sz="1000">
                <a:solidFill>
                  <a:schemeClr val="dk1"/>
                </a:solidFill>
                <a:latin typeface="Arial"/>
                <a:ea typeface="Arial"/>
                <a:cs typeface="Arial"/>
                <a:sym typeface="Arial"/>
              </a:rPr>
              <a:t>: riscontrati errori poco significativi nelle fasi di interazione con db</a:t>
            </a:r>
          </a:p>
          <a:p>
            <a:pPr lvl="0" rtl="0">
              <a:spcBef>
                <a:spcPts val="0"/>
              </a:spcBef>
              <a:buNone/>
            </a:pPr>
            <a:r>
              <a:t/>
            </a:r>
            <a:endParaRPr sz="1000">
              <a:solidFill>
                <a:schemeClr val="dk1"/>
              </a:solidFill>
              <a:latin typeface="Arial"/>
              <a:ea typeface="Arial"/>
              <a:cs typeface="Arial"/>
              <a:sym typeface="Arial"/>
            </a:endParaRPr>
          </a:p>
          <a:p>
            <a:pPr lvl="0" rtl="0">
              <a:spcBef>
                <a:spcPts val="0"/>
              </a:spcBef>
              <a:buNone/>
            </a:pPr>
            <a:r>
              <a:rPr b="1" lang="it" sz="1000">
                <a:solidFill>
                  <a:schemeClr val="dk1"/>
                </a:solidFill>
                <a:latin typeface="Arial"/>
                <a:ea typeface="Arial"/>
                <a:cs typeface="Arial"/>
                <a:sym typeface="Arial"/>
              </a:rPr>
              <a:t>Integration Test: </a:t>
            </a:r>
            <a:r>
              <a:rPr lang="it" sz="1000">
                <a:solidFill>
                  <a:schemeClr val="dk1"/>
                </a:solidFill>
                <a:latin typeface="Arial"/>
                <a:ea typeface="Arial"/>
                <a:cs typeface="Arial"/>
                <a:sym typeface="Arial"/>
              </a:rPr>
              <a:t>riscontrati errori di passaggio variabili e prontamente risolti con gestione delle eccezzioni</a:t>
            </a:r>
          </a:p>
          <a:p>
            <a:pPr lvl="0" rtl="0">
              <a:spcBef>
                <a:spcPts val="0"/>
              </a:spcBef>
              <a:buNone/>
            </a:pPr>
            <a:r>
              <a:t/>
            </a:r>
            <a:endParaRPr sz="1000">
              <a:solidFill>
                <a:schemeClr val="dk1"/>
              </a:solidFill>
              <a:latin typeface="Arial"/>
              <a:ea typeface="Arial"/>
              <a:cs typeface="Arial"/>
              <a:sym typeface="Arial"/>
            </a:endParaRPr>
          </a:p>
          <a:p>
            <a:pPr lvl="0" rtl="0">
              <a:spcBef>
                <a:spcPts val="0"/>
              </a:spcBef>
              <a:buNone/>
            </a:pPr>
            <a:r>
              <a:rPr b="1" lang="it" sz="1000">
                <a:solidFill>
                  <a:schemeClr val="dk1"/>
                </a:solidFill>
                <a:latin typeface="Arial"/>
                <a:ea typeface="Arial"/>
                <a:cs typeface="Arial"/>
                <a:sym typeface="Arial"/>
              </a:rPr>
              <a:t>System Test:</a:t>
            </a:r>
            <a:r>
              <a:rPr lang="it" sz="1000">
                <a:solidFill>
                  <a:schemeClr val="dk1"/>
                </a:solidFill>
                <a:latin typeface="Arial"/>
                <a:ea typeface="Arial"/>
                <a:cs typeface="Arial"/>
                <a:sym typeface="Arial"/>
              </a:rPr>
              <a:t> simulazioni di carico di lavoro e quantità di connessioni contemporanee al database tramite la classe Simulatore. 					</a:t>
            </a:r>
          </a:p>
          <a:p>
            <a:pPr lvl="0" rtl="0">
              <a:spcBef>
                <a:spcPts val="0"/>
              </a:spcBef>
              <a:buNone/>
            </a:pPr>
            <a:r>
              <a:t/>
            </a:r>
            <a:endParaRPr sz="1000">
              <a:solidFill>
                <a:schemeClr val="dk1"/>
              </a:solidFill>
              <a:latin typeface="Arial"/>
              <a:ea typeface="Arial"/>
              <a:cs typeface="Arial"/>
              <a:sym typeface="Arial"/>
            </a:endParaRPr>
          </a:p>
          <a:p>
            <a:pPr rtl="0">
              <a:spcBef>
                <a:spcPts val="0"/>
              </a:spcBef>
              <a:buNone/>
            </a:pPr>
            <a:r>
              <a:t/>
            </a:r>
            <a:endParaRPr b="1" sz="1100">
              <a:solidFill>
                <a:schemeClr val="dk1"/>
              </a:solidFill>
              <a:latin typeface="Arial"/>
              <a:ea typeface="Arial"/>
              <a:cs typeface="Arial"/>
              <a:sym typeface="Arial"/>
            </a:endParaRPr>
          </a:p>
          <a:p>
            <a:pPr rtl="0">
              <a:spcBef>
                <a:spcPts val="0"/>
              </a:spcBef>
              <a:buNone/>
            </a:pPr>
            <a:r>
              <a:t/>
            </a:r>
            <a:endParaRPr b="1" sz="1100">
              <a:solidFill>
                <a:schemeClr val="dk1"/>
              </a:solidFill>
              <a:latin typeface="Arial"/>
              <a:ea typeface="Arial"/>
              <a:cs typeface="Arial"/>
              <a:sym typeface="Arial"/>
            </a:endParaRPr>
          </a:p>
          <a:p>
            <a:pPr rtl="0">
              <a:spcBef>
                <a:spcPts val="0"/>
              </a:spcBef>
              <a:buNone/>
            </a:pPr>
            <a:r>
              <a:t/>
            </a:r>
            <a:endParaRPr b="1" sz="1100">
              <a:solidFill>
                <a:schemeClr val="dk1"/>
              </a:solidFill>
              <a:latin typeface="Arial"/>
              <a:ea typeface="Arial"/>
              <a:cs typeface="Arial"/>
              <a:sym typeface="Arial"/>
            </a:endParaRPr>
          </a:p>
          <a:p>
            <a:pPr rtl="0">
              <a:spcBef>
                <a:spcPts val="0"/>
              </a:spcBef>
              <a:buNone/>
            </a:pPr>
            <a:r>
              <a:t/>
            </a:r>
            <a:endParaRPr b="1" sz="1100">
              <a:solidFill>
                <a:schemeClr val="dk1"/>
              </a:solidFill>
              <a:latin typeface="Arial"/>
              <a:ea typeface="Arial"/>
              <a:cs typeface="Arial"/>
              <a:sym typeface="Arial"/>
            </a:endParaRPr>
          </a:p>
          <a:p>
            <a:pPr rtl="0">
              <a:spcBef>
                <a:spcPts val="0"/>
              </a:spcBef>
              <a:buNone/>
            </a:pPr>
            <a:r>
              <a:t/>
            </a:r>
            <a:endParaRPr b="1" sz="1100">
              <a:solidFill>
                <a:schemeClr val="dk1"/>
              </a:solidFill>
              <a:latin typeface="Arial"/>
              <a:ea typeface="Arial"/>
              <a:cs typeface="Arial"/>
              <a:sym typeface="Arial"/>
            </a:endParaRPr>
          </a:p>
          <a:p>
            <a:pPr rtl="0">
              <a:spcBef>
                <a:spcPts val="0"/>
              </a:spcBef>
              <a:buNone/>
            </a:pPr>
            <a:r>
              <a:t/>
            </a:r>
            <a:endParaRPr b="1" sz="1100">
              <a:solidFill>
                <a:schemeClr val="dk1"/>
              </a:solidFill>
              <a:latin typeface="Arial"/>
              <a:ea typeface="Arial"/>
              <a:cs typeface="Arial"/>
              <a:sym typeface="Arial"/>
            </a:endParaRPr>
          </a:p>
          <a:p>
            <a:pPr rtl="0">
              <a:spcBef>
                <a:spcPts val="0"/>
              </a:spcBef>
              <a:buNone/>
            </a:pPr>
            <a:r>
              <a:t/>
            </a:r>
            <a:endParaRPr b="1" sz="1100">
              <a:solidFill>
                <a:schemeClr val="dk1"/>
              </a:solidFill>
              <a:latin typeface="Arial"/>
              <a:ea typeface="Arial"/>
              <a:cs typeface="Arial"/>
              <a:sym typeface="Arial"/>
            </a:endParaRPr>
          </a:p>
          <a:p>
            <a:pPr rtl="0">
              <a:spcBef>
                <a:spcPts val="0"/>
              </a:spcBef>
              <a:buNone/>
            </a:pPr>
            <a:r>
              <a:t/>
            </a:r>
            <a:endParaRPr b="1" sz="1100">
              <a:solidFill>
                <a:schemeClr val="dk1"/>
              </a:solidFill>
              <a:latin typeface="Arial"/>
              <a:ea typeface="Arial"/>
              <a:cs typeface="Arial"/>
              <a:sym typeface="Arial"/>
            </a:endParaRPr>
          </a:p>
          <a:p>
            <a:pPr rtl="0">
              <a:spcBef>
                <a:spcPts val="0"/>
              </a:spcBef>
              <a:buNone/>
            </a:pPr>
            <a:r>
              <a:t/>
            </a:r>
            <a:endParaRPr b="1" sz="1100">
              <a:solidFill>
                <a:schemeClr val="dk1"/>
              </a:solidFill>
              <a:latin typeface="Arial"/>
              <a:ea typeface="Arial"/>
              <a:cs typeface="Arial"/>
              <a:sym typeface="Arial"/>
            </a:endParaRPr>
          </a:p>
          <a:p>
            <a:pPr rtl="0">
              <a:spcBef>
                <a:spcPts val="0"/>
              </a:spcBef>
              <a:buNone/>
            </a:pPr>
            <a:r>
              <a:t/>
            </a:r>
            <a:endParaRPr b="1" sz="1100">
              <a:solidFill>
                <a:schemeClr val="dk1"/>
              </a:solidFill>
              <a:latin typeface="Arial"/>
              <a:ea typeface="Arial"/>
              <a:cs typeface="Arial"/>
              <a:sym typeface="Arial"/>
            </a:endParaRPr>
          </a:p>
          <a:p>
            <a:pPr rtl="0">
              <a:spcBef>
                <a:spcPts val="0"/>
              </a:spcBef>
              <a:buNone/>
            </a:pPr>
            <a:r>
              <a:t/>
            </a:r>
            <a:endParaRPr b="1" sz="1100">
              <a:solidFill>
                <a:schemeClr val="dk1"/>
              </a:solidFill>
              <a:latin typeface="Arial"/>
              <a:ea typeface="Arial"/>
              <a:cs typeface="Arial"/>
              <a:sym typeface="Arial"/>
            </a:endParaRPr>
          </a:p>
          <a:p>
            <a:pPr lvl="0" rtl="0">
              <a:spcBef>
                <a:spcPts val="0"/>
              </a:spcBef>
              <a:buNone/>
            </a:pPr>
            <a:r>
              <a:t/>
            </a:r>
            <a:endParaRPr sz="1400">
              <a:solidFill>
                <a:schemeClr val="dk1"/>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786150" y="31412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Documento di Vision</a:t>
            </a: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In Sintesi</a:t>
            </a:r>
          </a:p>
          <a:p>
            <a:pPr lvl="0" rtl="0">
              <a:spcBef>
                <a:spcPts val="0"/>
              </a:spcBef>
              <a:buNone/>
            </a:pPr>
            <a:r>
              <a:t/>
            </a:r>
            <a:endParaRPr b="1" sz="1700">
              <a:solidFill>
                <a:schemeClr val="dk1"/>
              </a:solidFill>
              <a:latin typeface="Arial"/>
              <a:ea typeface="Arial"/>
              <a:cs typeface="Arial"/>
              <a:sym typeface="Arial"/>
            </a:endParaRPr>
          </a:p>
          <a:p>
            <a:pPr rtl="0" algn="just">
              <a:spcBef>
                <a:spcPts val="0"/>
              </a:spcBef>
              <a:buNone/>
            </a:pPr>
            <a:r>
              <a:t/>
            </a:r>
            <a:endParaRPr sz="1400">
              <a:solidFill>
                <a:schemeClr val="dk1"/>
              </a:solidFill>
              <a:latin typeface="Arial"/>
              <a:ea typeface="Arial"/>
              <a:cs typeface="Arial"/>
              <a:sym typeface="Arial"/>
            </a:endParaRPr>
          </a:p>
          <a:p>
            <a:pPr rtl="0" algn="just">
              <a:spcBef>
                <a:spcPts val="0"/>
              </a:spcBef>
              <a:buNone/>
            </a:pPr>
            <a:r>
              <a:t/>
            </a:r>
            <a:endParaRPr sz="1400">
              <a:solidFill>
                <a:schemeClr val="dk1"/>
              </a:solidFill>
              <a:latin typeface="Arial"/>
              <a:ea typeface="Arial"/>
              <a:cs typeface="Arial"/>
              <a:sym typeface="Arial"/>
            </a:endParaRPr>
          </a:p>
          <a:p>
            <a:pPr rtl="0" algn="just">
              <a:spcBef>
                <a:spcPts val="0"/>
              </a:spcBef>
              <a:buNone/>
            </a:pPr>
            <a:r>
              <a:t/>
            </a:r>
            <a:endParaRPr sz="1400">
              <a:solidFill>
                <a:schemeClr val="dk1"/>
              </a:solidFill>
              <a:latin typeface="Arial"/>
              <a:ea typeface="Arial"/>
              <a:cs typeface="Arial"/>
              <a:sym typeface="Arial"/>
            </a:endParaRPr>
          </a:p>
          <a:p>
            <a:pPr rtl="0" algn="just">
              <a:spcBef>
                <a:spcPts val="0"/>
              </a:spcBef>
              <a:buNone/>
            </a:pPr>
            <a:r>
              <a:t/>
            </a:r>
            <a:endParaRPr sz="1400">
              <a:solidFill>
                <a:schemeClr val="dk1"/>
              </a:solidFill>
              <a:latin typeface="Arial"/>
              <a:ea typeface="Arial"/>
              <a:cs typeface="Arial"/>
              <a:sym typeface="Arial"/>
            </a:endParaRPr>
          </a:p>
          <a:p>
            <a:pPr rtl="0" algn="just">
              <a:spcBef>
                <a:spcPts val="0"/>
              </a:spcBef>
              <a:buNone/>
            </a:pPr>
            <a:r>
              <a:t/>
            </a:r>
            <a:endParaRPr sz="1400">
              <a:solidFill>
                <a:schemeClr val="dk1"/>
              </a:solidFill>
              <a:latin typeface="Arial"/>
              <a:ea typeface="Arial"/>
              <a:cs typeface="Arial"/>
              <a:sym typeface="Arial"/>
            </a:endParaRPr>
          </a:p>
          <a:p>
            <a:pPr rtl="0" algn="just">
              <a:spcBef>
                <a:spcPts val="0"/>
              </a:spcBef>
              <a:buNone/>
            </a:pPr>
            <a:r>
              <a:t/>
            </a:r>
            <a:endParaRPr sz="1400">
              <a:solidFill>
                <a:schemeClr val="dk1"/>
              </a:solidFill>
              <a:latin typeface="Arial"/>
              <a:ea typeface="Arial"/>
              <a:cs typeface="Arial"/>
              <a:sym typeface="Arial"/>
            </a:endParaRPr>
          </a:p>
          <a:p>
            <a:pPr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graphicFrame>
        <p:nvGraphicFramePr>
          <p:cNvPr id="83" name="Shape 83"/>
          <p:cNvGraphicFramePr/>
          <p:nvPr/>
        </p:nvGraphicFramePr>
        <p:xfrm>
          <a:off x="952500" y="2315075"/>
          <a:ext cx="3000000" cy="3000000"/>
        </p:xfrm>
        <a:graphic>
          <a:graphicData uri="http://schemas.openxmlformats.org/drawingml/2006/table">
            <a:tbl>
              <a:tblPr>
                <a:noFill/>
                <a:tableStyleId>{1EDC57AB-780C-443A-8945-895820AB148A}</a:tableStyleId>
              </a:tblPr>
              <a:tblGrid>
                <a:gridCol w="3619500"/>
                <a:gridCol w="3619500"/>
              </a:tblGrid>
              <a:tr h="381000">
                <a:tc>
                  <a:txBody>
                    <a:bodyPr>
                      <a:noAutofit/>
                    </a:bodyPr>
                    <a:lstStyle/>
                    <a:p>
                      <a:pPr>
                        <a:spcBef>
                          <a:spcPts val="0"/>
                        </a:spcBef>
                        <a:buNone/>
                      </a:pPr>
                      <a:r>
                        <a:rPr lang="it"/>
                        <a:t>Il problema di</a:t>
                      </a:r>
                    </a:p>
                  </a:txBody>
                  <a:tcPr marT="91425" marB="91425" marR="91425" marL="91425"/>
                </a:tc>
                <a:tc>
                  <a:txBody>
                    <a:bodyPr>
                      <a:noAutofit/>
                    </a:bodyPr>
                    <a:lstStyle/>
                    <a:p>
                      <a:pPr lvl="0">
                        <a:spcBef>
                          <a:spcPts val="0"/>
                        </a:spcBef>
                        <a:buNone/>
                      </a:pPr>
                      <a:r>
                        <a:rPr lang="it"/>
                        <a:t>condividere patrimonio librario privato</a:t>
                      </a:r>
                    </a:p>
                  </a:txBody>
                  <a:tcPr marT="91425" marB="91425" marR="91425" marL="91425"/>
                </a:tc>
              </a:tr>
              <a:tr h="381000">
                <a:tc>
                  <a:txBody>
                    <a:bodyPr>
                      <a:noAutofit/>
                    </a:bodyPr>
                    <a:lstStyle/>
                    <a:p>
                      <a:pPr lvl="0">
                        <a:spcBef>
                          <a:spcPts val="0"/>
                        </a:spcBef>
                        <a:buNone/>
                      </a:pPr>
                      <a:r>
                        <a:rPr lang="it"/>
                        <a:t>Interessa</a:t>
                      </a:r>
                    </a:p>
                  </a:txBody>
                  <a:tcPr marT="91425" marB="91425" marR="91425" marL="91425"/>
                </a:tc>
                <a:tc>
                  <a:txBody>
                    <a:bodyPr>
                      <a:noAutofit/>
                    </a:bodyPr>
                    <a:lstStyle/>
                    <a:p>
                      <a:pPr lvl="0">
                        <a:spcBef>
                          <a:spcPts val="0"/>
                        </a:spcBef>
                        <a:buNone/>
                      </a:pPr>
                      <a:r>
                        <a:rPr lang="it"/>
                        <a:t>privati</a:t>
                      </a:r>
                    </a:p>
                  </a:txBody>
                  <a:tcPr marT="91425" marB="91425" marR="91425" marL="91425"/>
                </a:tc>
              </a:tr>
              <a:tr h="381000">
                <a:tc>
                  <a:txBody>
                    <a:bodyPr>
                      <a:noAutofit/>
                    </a:bodyPr>
                    <a:lstStyle/>
                    <a:p>
                      <a:pPr lvl="0">
                        <a:spcBef>
                          <a:spcPts val="0"/>
                        </a:spcBef>
                        <a:buNone/>
                      </a:pPr>
                      <a:r>
                        <a:rPr lang="it"/>
                        <a:t>Il cui impatto è</a:t>
                      </a:r>
                    </a:p>
                  </a:txBody>
                  <a:tcPr marT="91425" marB="91425" marR="91425" marL="91425"/>
                </a:tc>
                <a:tc>
                  <a:txBody>
                    <a:bodyPr>
                      <a:noAutofit/>
                    </a:bodyPr>
                    <a:lstStyle/>
                    <a:p>
                      <a:pPr lvl="0">
                        <a:spcBef>
                          <a:spcPts val="0"/>
                        </a:spcBef>
                        <a:buNone/>
                      </a:pPr>
                      <a:r>
                        <a:rPr lang="it"/>
                        <a:t>indipendenza e assenza di limitazioni e fees</a:t>
                      </a:r>
                    </a:p>
                  </a:txBody>
                  <a:tcPr marT="91425" marB="91425" marR="91425" marL="91425"/>
                </a:tc>
              </a:tr>
              <a:tr h="381000">
                <a:tc>
                  <a:txBody>
                    <a:bodyPr>
                      <a:noAutofit/>
                    </a:bodyPr>
                    <a:lstStyle/>
                    <a:p>
                      <a:pPr lvl="0">
                        <a:spcBef>
                          <a:spcPts val="0"/>
                        </a:spcBef>
                        <a:buNone/>
                      </a:pPr>
                      <a:r>
                        <a:rPr lang="it"/>
                        <a:t>Una soluzione sarebbe</a:t>
                      </a:r>
                    </a:p>
                  </a:txBody>
                  <a:tcPr marT="91425" marB="91425" marR="91425" marL="91425"/>
                </a:tc>
                <a:tc>
                  <a:txBody>
                    <a:bodyPr>
                      <a:noAutofit/>
                    </a:bodyPr>
                    <a:lstStyle/>
                    <a:p>
                      <a:pPr lvl="0">
                        <a:spcBef>
                          <a:spcPts val="0"/>
                        </a:spcBef>
                        <a:buNone/>
                      </a:pPr>
                      <a:r>
                        <a:rPr lang="it"/>
                        <a:t>Un sistema client/server per la gestione e la condivisone dei dati dei patrimoni privati, con l’ausilio di un database</a:t>
                      </a:r>
                    </a:p>
                  </a:txBody>
                  <a:tcPr marT="91425" marB="91425" marR="91425" marL="91425"/>
                </a:tc>
              </a:tr>
            </a:tbl>
          </a:graphicData>
        </a:graphic>
      </p:graphicFrame>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7" name="Shape 677"/>
        <p:cNvGrpSpPr/>
        <p:nvPr/>
      </p:nvGrpSpPr>
      <p:grpSpPr>
        <a:xfrm>
          <a:off x="0" y="0"/>
          <a:ext cx="0" cy="0"/>
          <a:chOff x="0" y="0"/>
          <a:chExt cx="0" cy="0"/>
        </a:xfrm>
      </p:grpSpPr>
      <p:sp>
        <p:nvSpPr>
          <p:cNvPr id="678" name="Shape 678"/>
          <p:cNvSpPr txBox="1"/>
          <p:nvPr>
            <p:ph type="ctrTitle"/>
          </p:nvPr>
        </p:nvSpPr>
        <p:spPr>
          <a:xfrm>
            <a:off x="685800" y="625392"/>
            <a:ext cx="7772400" cy="1159799"/>
          </a:xfrm>
          <a:prstGeom prst="rect">
            <a:avLst/>
          </a:prstGeom>
        </p:spPr>
        <p:txBody>
          <a:bodyPr anchorCtr="0" anchor="b" bIns="91425" lIns="91425" rIns="91425" tIns="91425">
            <a:noAutofit/>
          </a:bodyPr>
          <a:lstStyle/>
          <a:p>
            <a:pPr>
              <a:spcBef>
                <a:spcPts val="0"/>
              </a:spcBef>
              <a:buNone/>
            </a:pPr>
            <a:r>
              <a:rPr lang="it" sz="2400"/>
              <a:t>Conclusioni</a:t>
            </a:r>
          </a:p>
        </p:txBody>
      </p:sp>
      <p:sp>
        <p:nvSpPr>
          <p:cNvPr id="679" name="Shape 679"/>
          <p:cNvSpPr txBox="1"/>
          <p:nvPr>
            <p:ph idx="1" type="subTitle"/>
          </p:nvPr>
        </p:nvSpPr>
        <p:spPr>
          <a:xfrm>
            <a:off x="685800" y="2019650"/>
            <a:ext cx="8181299" cy="1969499"/>
          </a:xfrm>
          <a:prstGeom prst="rect">
            <a:avLst/>
          </a:prstGeom>
        </p:spPr>
        <p:txBody>
          <a:bodyPr anchorCtr="0" anchor="t" bIns="91425" lIns="91425" rIns="91425" tIns="91425">
            <a:noAutofit/>
          </a:bodyPr>
          <a:lstStyle/>
          <a:p>
            <a:pPr rtl="0" algn="just">
              <a:spcBef>
                <a:spcPts val="0"/>
              </a:spcBef>
              <a:buNone/>
            </a:pPr>
            <a:r>
              <a:rPr lang="it" sz="1400"/>
              <a:t>Il progetto è stato implementato in tempi brevi, rilasciando una versione funzionante con caratteristiche in linea con le specifiche di startup, puntando sull’ergonomia e l’esperienza utente facilitata. </a:t>
            </a:r>
          </a:p>
          <a:p>
            <a:pPr algn="just">
              <a:spcBef>
                <a:spcPts val="0"/>
              </a:spcBef>
              <a:buNone/>
            </a:pPr>
            <a:r>
              <a:rPr lang="it" sz="1400"/>
              <a:t>Data la natura del progetto e il target a chi è rivolto, sarà interessante raccogliere feedback, da parte degli utenti utilizzatori, per permettere agli sviluppatori, l’integrazione di nuove features.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786150" y="31412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Documento di Vision</a:t>
            </a: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Chi utilizzerà questo prodotto</a:t>
            </a: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graphicFrame>
        <p:nvGraphicFramePr>
          <p:cNvPr id="89" name="Shape 89"/>
          <p:cNvGraphicFramePr/>
          <p:nvPr/>
        </p:nvGraphicFramePr>
        <p:xfrm>
          <a:off x="952500" y="2315075"/>
          <a:ext cx="3000000" cy="3000000"/>
        </p:xfrm>
        <a:graphic>
          <a:graphicData uri="http://schemas.openxmlformats.org/drawingml/2006/table">
            <a:tbl>
              <a:tblPr>
                <a:noFill/>
                <a:tableStyleId>{0063E0CD-C0F6-4F7C-AD9A-BBF63FAB9C1D}</a:tableStyleId>
              </a:tblPr>
              <a:tblGrid>
                <a:gridCol w="3619500"/>
                <a:gridCol w="3619500"/>
              </a:tblGrid>
              <a:tr h="381000">
                <a:tc>
                  <a:txBody>
                    <a:bodyPr>
                      <a:noAutofit/>
                    </a:bodyPr>
                    <a:lstStyle/>
                    <a:p>
                      <a:pPr lvl="0" rtl="0">
                        <a:spcBef>
                          <a:spcPts val="0"/>
                        </a:spcBef>
                        <a:buNone/>
                      </a:pPr>
                      <a:r>
                        <a:rPr lang="it"/>
                        <a:t>Chi</a:t>
                      </a:r>
                    </a:p>
                  </a:txBody>
                  <a:tcPr marT="91425" marB="91425" marR="91425" marL="91425"/>
                </a:tc>
                <a:tc>
                  <a:txBody>
                    <a:bodyPr>
                      <a:noAutofit/>
                    </a:bodyPr>
                    <a:lstStyle/>
                    <a:p>
                      <a:pPr lvl="0" rtl="0">
                        <a:spcBef>
                          <a:spcPts val="0"/>
                        </a:spcBef>
                        <a:buNone/>
                      </a:pPr>
                      <a:r>
                        <a:rPr lang="it"/>
                        <a:t>privato</a:t>
                      </a:r>
                    </a:p>
                  </a:txBody>
                  <a:tcPr marT="91425" marB="91425" marR="91425" marL="91425"/>
                </a:tc>
              </a:tr>
              <a:tr h="381000">
                <a:tc>
                  <a:txBody>
                    <a:bodyPr>
                      <a:noAutofit/>
                    </a:bodyPr>
                    <a:lstStyle/>
                    <a:p>
                      <a:pPr lvl="0" rtl="0">
                        <a:spcBef>
                          <a:spcPts val="0"/>
                        </a:spcBef>
                        <a:buNone/>
                      </a:pPr>
                      <a:r>
                        <a:rPr lang="it"/>
                        <a:t>Per</a:t>
                      </a:r>
                    </a:p>
                  </a:txBody>
                  <a:tcPr marT="91425" marB="91425" marR="91425" marL="91425"/>
                </a:tc>
                <a:tc>
                  <a:txBody>
                    <a:bodyPr>
                      <a:noAutofit/>
                    </a:bodyPr>
                    <a:lstStyle/>
                    <a:p>
                      <a:pPr lvl="0" rtl="0">
                        <a:spcBef>
                          <a:spcPts val="0"/>
                        </a:spcBef>
                        <a:buNone/>
                      </a:pPr>
                      <a:r>
                        <a:rPr lang="it"/>
                        <a:t>condividere patrimonio librario</a:t>
                      </a:r>
                    </a:p>
                  </a:txBody>
                  <a:tcPr marT="91425" marB="91425" marR="91425" marL="91425"/>
                </a:tc>
              </a:tr>
              <a:tr h="381000">
                <a:tc>
                  <a:txBody>
                    <a:bodyPr>
                      <a:noAutofit/>
                    </a:bodyPr>
                    <a:lstStyle/>
                    <a:p>
                      <a:pPr lvl="0" rtl="0">
                        <a:spcBef>
                          <a:spcPts val="0"/>
                        </a:spcBef>
                        <a:buNone/>
                      </a:pPr>
                      <a:r>
                        <a:rPr lang="it"/>
                        <a:t>Prodotto</a:t>
                      </a:r>
                    </a:p>
                  </a:txBody>
                  <a:tcPr marT="91425" marB="91425" marR="91425" marL="91425"/>
                </a:tc>
                <a:tc>
                  <a:txBody>
                    <a:bodyPr>
                      <a:noAutofit/>
                    </a:bodyPr>
                    <a:lstStyle/>
                    <a:p>
                      <a:pPr lvl="0" rtl="0">
                        <a:spcBef>
                          <a:spcPts val="0"/>
                        </a:spcBef>
                        <a:buNone/>
                      </a:pPr>
                      <a:r>
                        <a:rPr lang="it"/>
                        <a:t>sistema di condivisione patrimonio librario privato</a:t>
                      </a:r>
                    </a:p>
                  </a:txBody>
                  <a:tcPr marT="91425" marB="91425" marR="91425" marL="91425"/>
                </a:tc>
              </a:tr>
              <a:tr h="381000">
                <a:tc>
                  <a:txBody>
                    <a:bodyPr>
                      <a:noAutofit/>
                    </a:bodyPr>
                    <a:lstStyle/>
                    <a:p>
                      <a:pPr lvl="0" rtl="0">
                        <a:spcBef>
                          <a:spcPts val="0"/>
                        </a:spcBef>
                        <a:buNone/>
                      </a:pPr>
                      <a:r>
                        <a:rPr lang="it"/>
                        <a:t>Che</a:t>
                      </a:r>
                    </a:p>
                  </a:txBody>
                  <a:tcPr marT="91425" marB="91425" marR="91425" marL="91425"/>
                </a:tc>
                <a:tc>
                  <a:txBody>
                    <a:bodyPr>
                      <a:noAutofit/>
                    </a:bodyPr>
                    <a:lstStyle/>
                    <a:p>
                      <a:pPr lvl="0" rtl="0">
                        <a:spcBef>
                          <a:spcPts val="0"/>
                        </a:spcBef>
                        <a:buNone/>
                      </a:pPr>
                      <a:r>
                        <a:rPr lang="it"/>
                        <a:t>indipendente e privo di fees e limitazioni</a:t>
                      </a:r>
                    </a:p>
                  </a:txBody>
                  <a:tcPr marT="91425" marB="91425" marR="91425" marL="91425"/>
                </a:tc>
              </a:tr>
              <a:tr h="381000">
                <a:tc>
                  <a:txBody>
                    <a:bodyPr>
                      <a:noAutofit/>
                    </a:bodyPr>
                    <a:lstStyle/>
                    <a:p>
                      <a:pPr rtl="0">
                        <a:spcBef>
                          <a:spcPts val="0"/>
                        </a:spcBef>
                        <a:buNone/>
                      </a:pPr>
                      <a:r>
                        <a:rPr lang="it"/>
                        <a:t>Diversamente da</a:t>
                      </a:r>
                    </a:p>
                  </a:txBody>
                  <a:tcPr marT="91425" marB="91425" marR="91425" marL="91425"/>
                </a:tc>
                <a:tc>
                  <a:txBody>
                    <a:bodyPr>
                      <a:noAutofit/>
                    </a:bodyPr>
                    <a:lstStyle/>
                    <a:p>
                      <a:pPr rtl="0">
                        <a:spcBef>
                          <a:spcPts val="0"/>
                        </a:spcBef>
                        <a:buNone/>
                      </a:pPr>
                      <a:r>
                        <a:rPr lang="it"/>
                        <a:t>Amazon, ebay</a:t>
                      </a:r>
                    </a:p>
                  </a:txBody>
                  <a:tcPr marT="91425" marB="91425" marR="91425" marL="91425"/>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786150" y="31412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Documento di Vision</a:t>
            </a: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Perché si dovrebbe utilizzare questo prodotto?</a:t>
            </a: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rPr b="1" lang="it" sz="1700">
                <a:solidFill>
                  <a:schemeClr val="dk1"/>
                </a:solidFill>
                <a:latin typeface="Arial"/>
                <a:ea typeface="Arial"/>
                <a:cs typeface="Arial"/>
                <a:sym typeface="Arial"/>
              </a:rPr>
              <a:t>	 	 	</a:t>
            </a:r>
          </a:p>
          <a:p>
            <a:pPr lvl="0" rtl="0" algn="just">
              <a:spcBef>
                <a:spcPts val="0"/>
              </a:spcBef>
              <a:buNone/>
            </a:pPr>
            <a:r>
              <a:rPr lang="it" sz="1400">
                <a:solidFill>
                  <a:schemeClr val="dk1"/>
                </a:solidFill>
                <a:latin typeface="Arial"/>
                <a:ea typeface="Arial"/>
                <a:cs typeface="Arial"/>
                <a:sym typeface="Arial"/>
              </a:rPr>
              <a:t>Per evitare di doversi appoggiare a servizi a pagamento e dover subire limitazioni di utilizzo e/o a pagare fees per l’effettivo utilizzo totale o parziale di un articolo.</a:t>
            </a:r>
          </a:p>
          <a:p>
            <a:pPr lvl="0" rtl="0">
              <a:spcBef>
                <a:spcPts val="0"/>
              </a:spcBef>
              <a:buNone/>
            </a:pPr>
            <a:r>
              <a:t/>
            </a:r>
            <a:endParaRPr b="1" sz="1700">
              <a:solidFill>
                <a:schemeClr val="dk1"/>
              </a:solidFill>
              <a:latin typeface="Arial"/>
              <a:ea typeface="Arial"/>
              <a:cs typeface="Arial"/>
              <a:sym typeface="Arial"/>
            </a:endParaRPr>
          </a:p>
          <a:p>
            <a:pPr lvl="0" rtl="0" algn="just">
              <a:spcBef>
                <a:spcPts val="0"/>
              </a:spcBef>
              <a:buNone/>
            </a:pPr>
            <a:r>
              <a:rPr lang="it" sz="1400">
                <a:solidFill>
                  <a:schemeClr val="dk1"/>
                </a:solidFill>
                <a:latin typeface="Arial"/>
                <a:ea typeface="Arial"/>
                <a:cs typeface="Arial"/>
                <a:sym typeface="Arial"/>
              </a:rPr>
              <a:t>Il servizio è destinato agli utenti privati.</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786150" y="31412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Documento di Vision</a:t>
            </a: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Parti interessate</a:t>
            </a: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rPr b="1" lang="it" sz="1700">
                <a:solidFill>
                  <a:schemeClr val="dk1"/>
                </a:solidFill>
                <a:latin typeface="Arial"/>
                <a:ea typeface="Arial"/>
                <a:cs typeface="Arial"/>
                <a:sym typeface="Arial"/>
              </a:rPr>
              <a:t>	 	 	</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rtl="0" algn="just">
              <a:spcBef>
                <a:spcPts val="0"/>
              </a:spcBef>
              <a:buNone/>
            </a:pPr>
            <a:r>
              <a:t/>
            </a:r>
            <a:endParaRPr sz="1400">
              <a:solidFill>
                <a:schemeClr val="dk1"/>
              </a:solidFill>
              <a:latin typeface="Arial"/>
              <a:ea typeface="Arial"/>
              <a:cs typeface="Arial"/>
              <a:sym typeface="Arial"/>
            </a:endParaRPr>
          </a:p>
          <a:p>
            <a:pPr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graphicFrame>
        <p:nvGraphicFramePr>
          <p:cNvPr id="100" name="Shape 100"/>
          <p:cNvGraphicFramePr/>
          <p:nvPr/>
        </p:nvGraphicFramePr>
        <p:xfrm>
          <a:off x="952500" y="2289000"/>
          <a:ext cx="3000000" cy="3000000"/>
        </p:xfrm>
        <a:graphic>
          <a:graphicData uri="http://schemas.openxmlformats.org/drawingml/2006/table">
            <a:tbl>
              <a:tblPr>
                <a:noFill/>
                <a:tableStyleId>{2BC09043-DE6A-456D-B241-A9ADF9197B00}</a:tableStyleId>
              </a:tblPr>
              <a:tblGrid>
                <a:gridCol w="2413000"/>
                <a:gridCol w="2413000"/>
                <a:gridCol w="2413000"/>
              </a:tblGrid>
              <a:tr h="381000">
                <a:tc>
                  <a:txBody>
                    <a:bodyPr>
                      <a:noAutofit/>
                    </a:bodyPr>
                    <a:lstStyle/>
                    <a:p>
                      <a:pPr>
                        <a:spcBef>
                          <a:spcPts val="0"/>
                        </a:spcBef>
                        <a:buNone/>
                      </a:pPr>
                      <a:r>
                        <a:rPr b="1" lang="it"/>
                        <a:t>Stakeholder</a:t>
                      </a:r>
                    </a:p>
                  </a:txBody>
                  <a:tcPr marT="91425" marB="91425" marR="91425" marL="91425"/>
                </a:tc>
                <a:tc>
                  <a:txBody>
                    <a:bodyPr>
                      <a:noAutofit/>
                    </a:bodyPr>
                    <a:lstStyle/>
                    <a:p>
                      <a:pPr>
                        <a:spcBef>
                          <a:spcPts val="0"/>
                        </a:spcBef>
                        <a:buNone/>
                      </a:pPr>
                      <a:r>
                        <a:rPr b="1" lang="it"/>
                        <a:t>Descrizione</a:t>
                      </a:r>
                    </a:p>
                  </a:txBody>
                  <a:tcPr marT="91425" marB="91425" marR="91425" marL="91425"/>
                </a:tc>
                <a:tc>
                  <a:txBody>
                    <a:bodyPr>
                      <a:noAutofit/>
                    </a:bodyPr>
                    <a:lstStyle/>
                    <a:p>
                      <a:pPr rtl="0">
                        <a:spcBef>
                          <a:spcPts val="0"/>
                        </a:spcBef>
                        <a:buNone/>
                      </a:pPr>
                      <a:r>
                        <a:rPr b="1" lang="it"/>
                        <a:t>Responsabilità</a:t>
                      </a:r>
                    </a:p>
                  </a:txBody>
                  <a:tcPr marT="91425" marB="91425" marR="91425" marL="91425"/>
                </a:tc>
              </a:tr>
              <a:tr h="381000">
                <a:tc>
                  <a:txBody>
                    <a:bodyPr>
                      <a:noAutofit/>
                    </a:bodyPr>
                    <a:lstStyle/>
                    <a:p>
                      <a:pPr>
                        <a:spcBef>
                          <a:spcPts val="0"/>
                        </a:spcBef>
                        <a:buNone/>
                      </a:pPr>
                      <a:r>
                        <a:rPr lang="it"/>
                        <a:t>privato</a:t>
                      </a:r>
                    </a:p>
                  </a:txBody>
                  <a:tcPr marT="91425" marB="91425" marR="91425" marL="91425"/>
                </a:tc>
                <a:tc>
                  <a:txBody>
                    <a:bodyPr>
                      <a:noAutofit/>
                    </a:bodyPr>
                    <a:lstStyle/>
                    <a:p>
                      <a:pPr>
                        <a:spcBef>
                          <a:spcPts val="0"/>
                        </a:spcBef>
                        <a:buNone/>
                      </a:pPr>
                      <a:r>
                        <a:rPr lang="it"/>
                        <a:t>gestisce il proprio patrimonio librario</a:t>
                      </a:r>
                    </a:p>
                  </a:txBody>
                  <a:tcPr marT="91425" marB="91425" marR="91425" marL="91425"/>
                </a:tc>
                <a:tc>
                  <a:txBody>
                    <a:bodyPr>
                      <a:noAutofit/>
                    </a:bodyPr>
                    <a:lstStyle/>
                    <a:p>
                      <a:pPr>
                        <a:spcBef>
                          <a:spcPts val="0"/>
                        </a:spcBef>
                        <a:buNone/>
                      </a:pPr>
                      <a:r>
                        <a:rPr lang="it"/>
                        <a:t>utilizza funzionalità del sistema</a:t>
                      </a:r>
                    </a:p>
                  </a:txBody>
                  <a:tcPr marT="91425" marB="91425" marR="91425" marL="91425"/>
                </a:tc>
              </a:tr>
              <a:tr h="381000">
                <a:tc>
                  <a:txBody>
                    <a:bodyPr>
                      <a:noAutofit/>
                    </a:bodyPr>
                    <a:lstStyle/>
                    <a:p>
                      <a:pPr>
                        <a:spcBef>
                          <a:spcPts val="0"/>
                        </a:spcBef>
                        <a:buNone/>
                      </a:pPr>
                      <a:r>
                        <a:rPr lang="it"/>
                        <a:t>system manager</a:t>
                      </a:r>
                    </a:p>
                  </a:txBody>
                  <a:tcPr marT="91425" marB="91425" marR="91425" marL="91425"/>
                </a:tc>
                <a:tc>
                  <a:txBody>
                    <a:bodyPr>
                      <a:noAutofit/>
                    </a:bodyPr>
                    <a:lstStyle/>
                    <a:p>
                      <a:pPr>
                        <a:spcBef>
                          <a:spcPts val="0"/>
                        </a:spcBef>
                        <a:buNone/>
                      </a:pPr>
                      <a:r>
                        <a:rPr lang="it"/>
                        <a:t>gestisce il sistema di condivisione</a:t>
                      </a:r>
                    </a:p>
                  </a:txBody>
                  <a:tcPr marT="91425" marB="91425" marR="91425" marL="91425"/>
                </a:tc>
                <a:tc>
                  <a:txBody>
                    <a:bodyPr>
                      <a:noAutofit/>
                    </a:bodyPr>
                    <a:lstStyle/>
                    <a:p>
                      <a:pPr>
                        <a:spcBef>
                          <a:spcPts val="0"/>
                        </a:spcBef>
                        <a:buNone/>
                      </a:pPr>
                      <a:r>
                        <a:rPr lang="it"/>
                        <a:t>responsabile dell’intera infrastruttura</a:t>
                      </a:r>
                    </a:p>
                  </a:txBody>
                  <a:tcPr marT="91425" marB="91425" marR="91425" marL="91425"/>
                </a:tc>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786150" y="314125"/>
            <a:ext cx="7571700" cy="4492499"/>
          </a:xfrm>
          <a:prstGeom prst="rect">
            <a:avLst/>
          </a:prstGeom>
        </p:spPr>
        <p:txBody>
          <a:bodyPr anchorCtr="0" anchor="b" bIns="91425" lIns="91425" rIns="91425" tIns="91425">
            <a:noAutofit/>
          </a:bodyPr>
          <a:lstStyle/>
          <a:p>
            <a:pPr lvl="0" rtl="0">
              <a:spcBef>
                <a:spcPts val="0"/>
              </a:spcBef>
              <a:buNone/>
            </a:pPr>
            <a:r>
              <a:rPr lang="it" sz="1100">
                <a:solidFill>
                  <a:schemeClr val="dk1"/>
                </a:solidFill>
                <a:latin typeface="Arial"/>
                <a:ea typeface="Arial"/>
                <a:cs typeface="Arial"/>
                <a:sym typeface="Arial"/>
              </a:rPr>
              <a:t>	</a:t>
            </a:r>
          </a:p>
          <a:p>
            <a:pPr lvl="0" rtl="0" algn="ctr">
              <a:lnSpc>
                <a:spcPct val="115000"/>
              </a:lnSpc>
              <a:spcBef>
                <a:spcPts val="1800"/>
              </a:spcBef>
              <a:spcAft>
                <a:spcPts val="400"/>
              </a:spcAft>
              <a:buNone/>
            </a:pPr>
            <a:r>
              <a:rPr b="1" lang="it" sz="1700">
                <a:solidFill>
                  <a:srgbClr val="0091EA"/>
                </a:solidFill>
                <a:latin typeface="Arial"/>
                <a:ea typeface="Arial"/>
                <a:cs typeface="Arial"/>
                <a:sym typeface="Arial"/>
              </a:rPr>
              <a:t>Documento di Vision</a:t>
            </a:r>
          </a:p>
          <a:p>
            <a:pPr lvl="0" rtl="0">
              <a:lnSpc>
                <a:spcPct val="115000"/>
              </a:lnSpc>
              <a:spcBef>
                <a:spcPts val="1800"/>
              </a:spcBef>
              <a:spcAft>
                <a:spcPts val="400"/>
              </a:spcAft>
              <a:buNone/>
            </a:pPr>
            <a:r>
              <a:t/>
            </a:r>
            <a:endParaRPr b="1" sz="1700">
              <a:solidFill>
                <a:srgbClr val="0091EA"/>
              </a:solidFill>
              <a:latin typeface="Arial"/>
              <a:ea typeface="Arial"/>
              <a:cs typeface="Arial"/>
              <a:sym typeface="Arial"/>
            </a:endParaRPr>
          </a:p>
          <a:p>
            <a:pPr lvl="0" rtl="0">
              <a:lnSpc>
                <a:spcPct val="115000"/>
              </a:lnSpc>
              <a:spcBef>
                <a:spcPts val="1800"/>
              </a:spcBef>
              <a:spcAft>
                <a:spcPts val="400"/>
              </a:spcAft>
              <a:buNone/>
            </a:pPr>
            <a:r>
              <a:rPr b="1" lang="it" sz="1400">
                <a:solidFill>
                  <a:srgbClr val="0091EA"/>
                </a:solidFill>
                <a:latin typeface="Arial"/>
                <a:ea typeface="Arial"/>
                <a:cs typeface="Arial"/>
                <a:sym typeface="Arial"/>
              </a:rPr>
              <a:t>Attori del sistema</a:t>
            </a:r>
          </a:p>
          <a:p>
            <a:pPr lvl="0" rtl="0">
              <a:spcBef>
                <a:spcPts val="0"/>
              </a:spcBef>
              <a:buNone/>
            </a:pPr>
            <a:r>
              <a:t/>
            </a:r>
            <a:endParaRPr b="1" sz="1700">
              <a:solidFill>
                <a:schemeClr val="dk1"/>
              </a:solidFill>
              <a:latin typeface="Arial"/>
              <a:ea typeface="Arial"/>
              <a:cs typeface="Arial"/>
              <a:sym typeface="Arial"/>
            </a:endParaRPr>
          </a:p>
          <a:p>
            <a:pPr lvl="0" rtl="0">
              <a:spcBef>
                <a:spcPts val="0"/>
              </a:spcBef>
              <a:buNone/>
            </a:pPr>
            <a:r>
              <a:rPr b="1" lang="it" sz="1700">
                <a:solidFill>
                  <a:schemeClr val="dk1"/>
                </a:solidFill>
                <a:latin typeface="Arial"/>
                <a:ea typeface="Arial"/>
                <a:cs typeface="Arial"/>
                <a:sym typeface="Arial"/>
              </a:rPr>
              <a:t>	 	 	</a:t>
            </a: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lgn="just">
              <a:spcBef>
                <a:spcPts val="0"/>
              </a:spcBef>
              <a:buNone/>
            </a:pPr>
            <a:r>
              <a:t/>
            </a:r>
            <a:endParaRPr sz="1400">
              <a:solidFill>
                <a:schemeClr val="dk1"/>
              </a:solidFill>
              <a:latin typeface="Arial"/>
              <a:ea typeface="Arial"/>
              <a:cs typeface="Arial"/>
              <a:sym typeface="Arial"/>
            </a:endParaRPr>
          </a:p>
          <a:p>
            <a:pPr lvl="0" rtl="0">
              <a:spcBef>
                <a:spcPts val="0"/>
              </a:spcBef>
              <a:buNone/>
            </a:pPr>
            <a:r>
              <a:t/>
            </a:r>
            <a:endParaRPr/>
          </a:p>
        </p:txBody>
      </p:sp>
      <p:graphicFrame>
        <p:nvGraphicFramePr>
          <p:cNvPr id="106" name="Shape 106"/>
          <p:cNvGraphicFramePr/>
          <p:nvPr/>
        </p:nvGraphicFramePr>
        <p:xfrm>
          <a:off x="952500" y="2289000"/>
          <a:ext cx="3000000" cy="3000000"/>
        </p:xfrm>
        <a:graphic>
          <a:graphicData uri="http://schemas.openxmlformats.org/drawingml/2006/table">
            <a:tbl>
              <a:tblPr>
                <a:noFill/>
                <a:tableStyleId>{A59C6B56-EF41-4443-8DCB-10F2C2F3F40C}</a:tableStyleId>
              </a:tblPr>
              <a:tblGrid>
                <a:gridCol w="2413000"/>
                <a:gridCol w="2413000"/>
                <a:gridCol w="2413000"/>
              </a:tblGrid>
              <a:tr h="381000">
                <a:tc>
                  <a:txBody>
                    <a:bodyPr>
                      <a:noAutofit/>
                    </a:bodyPr>
                    <a:lstStyle/>
                    <a:p>
                      <a:pPr lvl="0" rtl="0">
                        <a:spcBef>
                          <a:spcPts val="0"/>
                        </a:spcBef>
                        <a:buNone/>
                      </a:pPr>
                      <a:r>
                        <a:rPr b="1" lang="it"/>
                        <a:t>Nome</a:t>
                      </a:r>
                    </a:p>
                  </a:txBody>
                  <a:tcPr marT="91425" marB="91425" marR="91425" marL="91425"/>
                </a:tc>
                <a:tc>
                  <a:txBody>
                    <a:bodyPr>
                      <a:noAutofit/>
                    </a:bodyPr>
                    <a:lstStyle/>
                    <a:p>
                      <a:pPr lvl="0" rtl="0">
                        <a:spcBef>
                          <a:spcPts val="0"/>
                        </a:spcBef>
                        <a:buNone/>
                      </a:pPr>
                      <a:r>
                        <a:rPr b="1" lang="it"/>
                        <a:t>Descrizione</a:t>
                      </a:r>
                    </a:p>
                  </a:txBody>
                  <a:tcPr marT="91425" marB="91425" marR="91425" marL="91425"/>
                </a:tc>
                <a:tc>
                  <a:txBody>
                    <a:bodyPr>
                      <a:noAutofit/>
                    </a:bodyPr>
                    <a:lstStyle/>
                    <a:p>
                      <a:pPr lvl="0" rtl="0">
                        <a:spcBef>
                          <a:spcPts val="0"/>
                        </a:spcBef>
                        <a:buNone/>
                      </a:pPr>
                      <a:r>
                        <a:rPr b="1" lang="it"/>
                        <a:t>Stakeholder</a:t>
                      </a:r>
                    </a:p>
                  </a:txBody>
                  <a:tcPr marT="91425" marB="91425" marR="91425" marL="91425"/>
                </a:tc>
              </a:tr>
              <a:tr h="381000">
                <a:tc>
                  <a:txBody>
                    <a:bodyPr>
                      <a:noAutofit/>
                    </a:bodyPr>
                    <a:lstStyle/>
                    <a:p>
                      <a:pPr lvl="0" rtl="0">
                        <a:spcBef>
                          <a:spcPts val="0"/>
                        </a:spcBef>
                        <a:buNone/>
                      </a:pPr>
                      <a:r>
                        <a:rPr lang="it"/>
                        <a:t>amministratore</a:t>
                      </a:r>
                    </a:p>
                  </a:txBody>
                  <a:tcPr marT="91425" marB="91425" marR="91425" marL="91425"/>
                </a:tc>
                <a:tc>
                  <a:txBody>
                    <a:bodyPr>
                      <a:noAutofit/>
                    </a:bodyPr>
                    <a:lstStyle/>
                    <a:p>
                      <a:pPr lvl="0" rtl="0">
                        <a:spcBef>
                          <a:spcPts val="0"/>
                        </a:spcBef>
                        <a:buNone/>
                      </a:pPr>
                      <a:r>
                        <a:rPr lang="it"/>
                        <a:t>persona responsabile dell’intera struttura</a:t>
                      </a:r>
                    </a:p>
                  </a:txBody>
                  <a:tcPr marT="91425" marB="91425" marR="91425" marL="91425"/>
                </a:tc>
                <a:tc>
                  <a:txBody>
                    <a:bodyPr>
                      <a:noAutofit/>
                    </a:bodyPr>
                    <a:lstStyle/>
                    <a:p>
                      <a:pPr lvl="0" rtl="0">
                        <a:spcBef>
                          <a:spcPts val="0"/>
                        </a:spcBef>
                        <a:buNone/>
                      </a:pPr>
                      <a:r>
                        <a:rPr lang="it">
                          <a:solidFill>
                            <a:schemeClr val="dk1"/>
                          </a:solidFill>
                        </a:rPr>
                        <a:t>system manager</a:t>
                      </a:r>
                    </a:p>
                  </a:txBody>
                  <a:tcPr marT="91425" marB="91425" marR="91425" marL="91425"/>
                </a:tc>
              </a:tr>
              <a:tr h="381000">
                <a:tc>
                  <a:txBody>
                    <a:bodyPr>
                      <a:noAutofit/>
                    </a:bodyPr>
                    <a:lstStyle/>
                    <a:p>
                      <a:pPr lvl="0" rtl="0">
                        <a:spcBef>
                          <a:spcPts val="0"/>
                        </a:spcBef>
                        <a:buNone/>
                      </a:pPr>
                      <a:r>
                        <a:rPr lang="it"/>
                        <a:t>utente base</a:t>
                      </a:r>
                    </a:p>
                  </a:txBody>
                  <a:tcPr marT="91425" marB="91425" marR="91425" marL="91425"/>
                </a:tc>
                <a:tc>
                  <a:txBody>
                    <a:bodyPr>
                      <a:noAutofit/>
                    </a:bodyPr>
                    <a:lstStyle/>
                    <a:p>
                      <a:pPr lvl="0" rtl="0">
                        <a:spcBef>
                          <a:spcPts val="0"/>
                        </a:spcBef>
                        <a:buNone/>
                      </a:pPr>
                      <a:r>
                        <a:rPr lang="it"/>
                        <a:t>la persona che utilizza le funzionalità del sistema</a:t>
                      </a:r>
                    </a:p>
                  </a:txBody>
                  <a:tcPr marT="91425" marB="91425" marR="91425" marL="91425"/>
                </a:tc>
                <a:tc>
                  <a:txBody>
                    <a:bodyPr>
                      <a:noAutofit/>
                    </a:bodyPr>
                    <a:lstStyle/>
                    <a:p>
                      <a:pPr lvl="0" rtl="0">
                        <a:spcBef>
                          <a:spcPts val="0"/>
                        </a:spcBef>
                        <a:buNone/>
                      </a:pPr>
                      <a:r>
                        <a:rPr lang="it">
                          <a:solidFill>
                            <a:schemeClr val="dk1"/>
                          </a:solidFill>
                        </a:rPr>
                        <a:t>privato</a:t>
                      </a:r>
                    </a:p>
                  </a:txBody>
                  <a:tcPr marT="91425" marB="91425" marR="91425" marL="91425"/>
                </a:tc>
              </a:tr>
            </a:tbl>
          </a:graphicData>
        </a:graphic>
      </p:graphicFrame>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