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Quicksand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Quicksa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Quicksan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reactivemanifesto.org" TargetMode="External"/><Relationship Id="rId4" Type="http://schemas.openxmlformats.org/officeDocument/2006/relationships/hyperlink" Target="https://www.reactivemanifesto.or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reactivemanifesto.org" TargetMode="External"/><Relationship Id="rId4" Type="http://schemas.openxmlformats.org/officeDocument/2006/relationships/hyperlink" Target="http://reactivex.io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1" Type="http://schemas.openxmlformats.org/officeDocument/2006/relationships/image" Target="../media/image21.png"/><Relationship Id="rId10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8.png"/><Relationship Id="rId13" Type="http://schemas.openxmlformats.org/officeDocument/2006/relationships/image" Target="../media/image18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567533" y="1266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Programação Reativa com </a:t>
            </a:r>
            <a:r>
              <a:rPr b="1" lang="en" sz="6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Python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4200975" y="3318850"/>
            <a:ext cx="406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por</a:t>
            </a:r>
            <a:r>
              <a:rPr b="1" lang="en"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Marcos Vinícius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Surgimento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Ideia surgiu no final dos anos 90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Implementação surgiu através do </a:t>
            </a:r>
            <a:r>
              <a:rPr b="1"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Microsoft Rx</a:t>
            </a: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(de Reactive Extension)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Implementada em 2012 pela </a:t>
            </a:r>
            <a:r>
              <a:rPr b="1"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Netflix</a:t>
            </a: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através da biblioteca </a:t>
            </a:r>
            <a:r>
              <a:rPr b="1"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RxJava</a:t>
            </a:r>
            <a:endParaRPr b="1"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Surgimento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Ideia surgiu no final dos anos 90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Implementação surgiu através do </a:t>
            </a:r>
            <a:r>
              <a:rPr b="1"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Microsoft Rx</a:t>
            </a: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(de Reactive Extension)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Implementada em 2012 pela </a:t>
            </a:r>
            <a:r>
              <a:rPr b="1"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Netflix</a:t>
            </a: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através da biblioteca </a:t>
            </a:r>
            <a:r>
              <a:rPr b="1"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RxJava</a:t>
            </a:r>
            <a:endParaRPr b="1"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Lançado em 2014 o </a:t>
            </a:r>
            <a:r>
              <a:rPr b="1"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Reactive Manifesto</a:t>
            </a: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disponível em </a:t>
            </a:r>
            <a:r>
              <a:rPr b="1" lang="en" sz="2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https://www.reactivemanifesto.or</a:t>
            </a:r>
            <a:r>
              <a:rPr b="1" lang="en" sz="2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g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Surgimento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Ideia surgiu no final dos anos 90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Implementação surgiu através do </a:t>
            </a:r>
            <a:r>
              <a:rPr b="1"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Microsoft Rx</a:t>
            </a: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(de Reactive Extension)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Implementada em 2012 pela </a:t>
            </a:r>
            <a:r>
              <a:rPr b="1"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Netflix</a:t>
            </a: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através da biblioteca </a:t>
            </a:r>
            <a:r>
              <a:rPr b="1"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RxJava</a:t>
            </a:r>
            <a:endParaRPr b="1"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Lançado em 2014 o </a:t>
            </a:r>
            <a:r>
              <a:rPr b="1"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Reactive Manifesto</a:t>
            </a: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disponível em </a:t>
            </a:r>
            <a:r>
              <a:rPr b="1" lang="en" sz="2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https://www.reactivemanifesto.org</a:t>
            </a:r>
            <a:endParaRPr b="1"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Nasce a </a:t>
            </a:r>
            <a:r>
              <a:rPr b="1" i="1"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Reactive Extensions</a:t>
            </a: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como uma organização: </a:t>
            </a:r>
            <a:r>
              <a:rPr b="1" lang="en" sz="2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http://reactivex.io</a:t>
            </a: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375" y="1206700"/>
            <a:ext cx="1164851" cy="116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4812" y="902137"/>
            <a:ext cx="1534975" cy="15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9325" y="2371550"/>
            <a:ext cx="2030201" cy="203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864" y="2925024"/>
            <a:ext cx="1065861" cy="9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20925" y="2773501"/>
            <a:ext cx="2457704" cy="12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44912" y="1130537"/>
            <a:ext cx="1534975" cy="15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77925" y="2905087"/>
            <a:ext cx="972100" cy="96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83625" y="1122474"/>
            <a:ext cx="3133241" cy="13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97100" y="1326200"/>
            <a:ext cx="1714525" cy="92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75" y="573875"/>
            <a:ext cx="1164851" cy="116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4412" y="269312"/>
            <a:ext cx="1534975" cy="15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8925" y="1738725"/>
            <a:ext cx="2030201" cy="203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464" y="2292199"/>
            <a:ext cx="1065861" cy="9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80525" y="2140676"/>
            <a:ext cx="2457704" cy="12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04512" y="497712"/>
            <a:ext cx="1534975" cy="15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37525" y="2272262"/>
            <a:ext cx="972100" cy="96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43225" y="489649"/>
            <a:ext cx="3133241" cy="13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56700" y="693375"/>
            <a:ext cx="1714525" cy="92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2392180">
            <a:off x="3275656" y="3813016"/>
            <a:ext cx="923714" cy="98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573550" y="3384063"/>
            <a:ext cx="1704737" cy="170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Quem utiliza?</a:t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25" y="1076041"/>
            <a:ext cx="2960653" cy="1665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4413" y="1320113"/>
            <a:ext cx="3200299" cy="1177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300" y="1734975"/>
            <a:ext cx="2532500" cy="25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0250" y="2571749"/>
            <a:ext cx="2748625" cy="8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162" y="3594654"/>
            <a:ext cx="3782276" cy="1078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28988" y="3594638"/>
            <a:ext cx="2871207" cy="11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237450" y="2155025"/>
            <a:ext cx="8669100" cy="23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Por que utilizar?</a:t>
            </a:r>
            <a:endParaRPr b="1" sz="6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Por que utilizar?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Facilidade no gerenciamento de eventos em tempo real, que tornam aplicações mais modernas, modificando a experiência do usuário positivamente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Por que utilizar?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Facilidade no gerenciamento de eventos em tempo real, que tornam aplicações mais modernas, modificando a experiência do usuário positivamente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Programação assíncrona, sem bloqueios de interface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Por que utilizar?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Facilidade no gerenciamento de eventos em tempo real, que tornam aplicações mais modernas, modificando a experiência do usuário positivamente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Programação assíncrona, sem bloqueios de interface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Melhor utilização de recursos, evitando o consumo de Threads monitorando recursos de rede ou de disco.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C5BB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616772" y="3370875"/>
            <a:ext cx="26604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2323A"/>
                </a:solidFill>
                <a:latin typeface="Quicksand"/>
                <a:ea typeface="Quicksand"/>
                <a:cs typeface="Quicksand"/>
                <a:sym typeface="Quicksand"/>
              </a:rPr>
              <a:t>Marcos Vinícius</a:t>
            </a:r>
            <a:r>
              <a:rPr b="1" lang="en" sz="3600"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1" sz="36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3481000" y="1383525"/>
            <a:ext cx="5190300" cy="26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2323A"/>
                </a:solidFill>
                <a:latin typeface="Quicksand"/>
                <a:ea typeface="Quicksand"/>
                <a:cs typeface="Quicksand"/>
                <a:sym typeface="Quicksand"/>
              </a:rPr>
              <a:t>Estudante de Ciência da Computação</a:t>
            </a:r>
            <a:endParaRPr b="1" sz="2200">
              <a:solidFill>
                <a:srgbClr val="32323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2323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2323A"/>
                </a:solidFill>
                <a:latin typeface="Quicksand"/>
                <a:ea typeface="Quicksand"/>
                <a:cs typeface="Quicksand"/>
                <a:sym typeface="Quicksand"/>
              </a:rPr>
              <a:t>Desenvolvedor </a:t>
            </a:r>
            <a:r>
              <a:rPr b="1" lang="en" sz="2200">
                <a:solidFill>
                  <a:srgbClr val="32323A"/>
                </a:solidFill>
                <a:latin typeface="Quicksand"/>
                <a:ea typeface="Quicksand"/>
                <a:cs typeface="Quicksand"/>
                <a:sym typeface="Quicksand"/>
              </a:rPr>
              <a:t>Android</a:t>
            </a:r>
            <a:r>
              <a:rPr lang="en" sz="2200">
                <a:solidFill>
                  <a:srgbClr val="32323A"/>
                </a:solidFill>
                <a:latin typeface="Quicksand"/>
                <a:ea typeface="Quicksand"/>
                <a:cs typeface="Quicksand"/>
                <a:sym typeface="Quicksand"/>
              </a:rPr>
              <a:t> na </a:t>
            </a:r>
            <a:r>
              <a:rPr b="1" lang="en" sz="2200">
                <a:solidFill>
                  <a:srgbClr val="32323A"/>
                </a:solidFill>
                <a:latin typeface="Quicksand"/>
                <a:ea typeface="Quicksand"/>
                <a:cs typeface="Quicksand"/>
                <a:sym typeface="Quicksand"/>
              </a:rPr>
              <a:t>iOasys</a:t>
            </a:r>
            <a:endParaRPr b="1" sz="2200">
              <a:solidFill>
                <a:srgbClr val="32323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2323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2323A"/>
                </a:solidFill>
                <a:latin typeface="Quicksand"/>
                <a:ea typeface="Quicksand"/>
                <a:cs typeface="Quicksand"/>
                <a:sym typeface="Quicksand"/>
              </a:rPr>
              <a:t>Organizador do </a:t>
            </a:r>
            <a:r>
              <a:rPr b="1" lang="en" sz="2200">
                <a:solidFill>
                  <a:srgbClr val="32323A"/>
                </a:solidFill>
                <a:latin typeface="Quicksand"/>
                <a:ea typeface="Quicksand"/>
                <a:cs typeface="Quicksand"/>
                <a:sym typeface="Quicksand"/>
              </a:rPr>
              <a:t>English Munchers</a:t>
            </a:r>
            <a:r>
              <a:rPr lang="en" sz="2200">
                <a:solidFill>
                  <a:srgbClr val="32323A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2200">
                <a:solidFill>
                  <a:srgbClr val="32323A"/>
                </a:solidFill>
                <a:latin typeface="Quicksand"/>
                <a:ea typeface="Quicksand"/>
                <a:cs typeface="Quicksand"/>
                <a:sym typeface="Quicksand"/>
              </a:rPr>
              <a:t>BH</a:t>
            </a:r>
            <a:r>
              <a:rPr lang="en" sz="2200">
                <a:solidFill>
                  <a:srgbClr val="32323A"/>
                </a:solidFill>
                <a:latin typeface="Quicksand"/>
                <a:ea typeface="Quicksand"/>
                <a:cs typeface="Quicksand"/>
                <a:sym typeface="Quicksand"/>
              </a:rPr>
              <a:t> e Coorganizador da </a:t>
            </a:r>
            <a:r>
              <a:rPr b="1" lang="en" sz="2200">
                <a:solidFill>
                  <a:srgbClr val="32323A"/>
                </a:solidFill>
                <a:latin typeface="Quicksand"/>
                <a:ea typeface="Quicksand"/>
                <a:cs typeface="Quicksand"/>
                <a:sym typeface="Quicksand"/>
              </a:rPr>
              <a:t>Python MG</a:t>
            </a:r>
            <a:endParaRPr b="1" sz="2200">
              <a:solidFill>
                <a:srgbClr val="32323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37" y="611338"/>
            <a:ext cx="2660475" cy="27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50075" y="0"/>
            <a:ext cx="87939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Pilares de um sistema reativo</a:t>
            </a:r>
            <a:endParaRPr b="1" sz="6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1" sz="25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Responsíveis.</a:t>
            </a:r>
            <a:endParaRPr b="1" sz="7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1" sz="25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Resilientes.</a:t>
            </a:r>
            <a:endParaRPr b="1" sz="7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1" sz="25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Elásticos.</a:t>
            </a:r>
            <a:endParaRPr b="1" sz="7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b="1" sz="25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Orientados à mensagem.</a:t>
            </a:r>
            <a:endParaRPr b="1" sz="7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50075" y="0"/>
            <a:ext cx="87939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Observable</a:t>
            </a:r>
            <a:endParaRPr b="1" sz="6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Observable</a:t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Responsáveis pela criação e emissão de dados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Observable</a:t>
            </a:r>
            <a:endParaRPr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Responsáveis pela criação e emissão de dados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É um Iterator assíncrono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Observable</a:t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Responsáveis pela criação e emissão de dados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É um Iterator assíncrono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Há várias variações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50075" y="0"/>
            <a:ext cx="87939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Observer</a:t>
            </a:r>
            <a:endParaRPr b="1"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5" y="1285875"/>
            <a:ext cx="5505450" cy="2571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Shape 68"/>
          <p:cNvCxnSpPr/>
          <p:nvPr/>
        </p:nvCxnSpPr>
        <p:spPr>
          <a:xfrm>
            <a:off x="539496" y="403950"/>
            <a:ext cx="8010000" cy="43068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Shape 69"/>
          <p:cNvCxnSpPr/>
          <p:nvPr/>
        </p:nvCxnSpPr>
        <p:spPr>
          <a:xfrm flipH="1" rot="10800000">
            <a:off x="566996" y="418350"/>
            <a:ext cx="8010000" cy="43068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Observer</a:t>
            </a:r>
            <a:endParaRPr/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É um subscriber</a:t>
            </a:r>
            <a:endParaRPr b="1"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Observer</a:t>
            </a:r>
            <a:endParaRPr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É um subscriber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Se vincula ao Observer através do </a:t>
            </a:r>
            <a:r>
              <a:rPr b="1" i="1"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subscribe()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Observer</a:t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É um subscriber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Se vincula ao Observer através do </a:t>
            </a:r>
            <a:r>
              <a:rPr b="1" i="1"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subscribe()</a:t>
            </a:r>
            <a:endParaRPr b="1" i="1"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Fica “observando” os eventos </a:t>
            </a:r>
            <a:r>
              <a:rPr b="1" i="1"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onNext</a:t>
            </a: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b="1" i="1"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onCompleted</a:t>
            </a: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e </a:t>
            </a:r>
            <a:r>
              <a:rPr b="1" i="1"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onError</a:t>
            </a:r>
            <a:endParaRPr b="1" i="1"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50075" y="0"/>
            <a:ext cx="87939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Operator</a:t>
            </a:r>
            <a:endParaRPr b="1" sz="6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Operator</a:t>
            </a:r>
            <a:endParaRPr/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Responsáveis por manipular o fluxo antes de seu ponto final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Operator</a:t>
            </a:r>
            <a:endParaRPr/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Responsáveis por manipular o fluxo antes de seu ponto final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Existem vários tipos de operadores para as mais diversas ações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Operator</a:t>
            </a:r>
            <a:endParaRPr/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Responsáveis por manipular o fluxo antes de seu ponto final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Existem vários tipos de operadores para as mais diversas ações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Todos os operadores retornam um novo Stream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Operator</a:t>
            </a:r>
            <a:endParaRPr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50" y="1496038"/>
            <a:ext cx="78390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0" y="92975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Como começo a utilizar?</a:t>
            </a:r>
            <a:endParaRPr b="1" sz="4800"/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11700" y="16102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Vá com calma!</a:t>
            </a:r>
            <a:endParaRPr b="1" sz="4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Inicie por pequenas partes</a:t>
            </a:r>
            <a:endParaRPr b="1" sz="4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511650" y="445025"/>
            <a:ext cx="8320800" cy="42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A programação reativa </a:t>
            </a:r>
            <a:r>
              <a:rPr b="1" lang="en" sz="6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não</a:t>
            </a:r>
            <a:r>
              <a:rPr lang="en"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 veio para matar a programação orientada à objetos.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50075" y="0"/>
            <a:ext cx="87939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 que é a Programação Reativa?</a:t>
            </a:r>
            <a:endParaRPr b="1" sz="6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Mas e</a:t>
            </a:r>
            <a:r>
              <a:rPr b="1" lang="en"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6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Python</a:t>
            </a:r>
            <a:r>
              <a:rPr b="1" lang="en"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 b="1" sz="6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Mas e </a:t>
            </a:r>
            <a:r>
              <a:rPr b="1" lang="en" sz="6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Python</a:t>
            </a:r>
            <a:r>
              <a:rPr b="1" lang="en"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 b="1" sz="60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RxPy</a:t>
            </a:r>
            <a:endParaRPr b="1" sz="9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150" y="728588"/>
            <a:ext cx="724570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/>
        </p:nvSpPr>
        <p:spPr>
          <a:xfrm>
            <a:off x="828800" y="157800"/>
            <a:ext cx="7674900" cy="48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C5BB"/>
                </a:solidFill>
                <a:latin typeface="Consolas"/>
                <a:ea typeface="Consolas"/>
                <a:cs typeface="Consolas"/>
                <a:sym typeface="Consolas"/>
              </a:rPr>
              <a:t>GET /info HTTP/1.1</a:t>
            </a:r>
            <a:endParaRPr b="1" sz="2400">
              <a:solidFill>
                <a:srgbClr val="00C5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C5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C5BB"/>
                </a:solidFill>
                <a:latin typeface="Consolas"/>
                <a:ea typeface="Consolas"/>
                <a:cs typeface="Consolas"/>
                <a:sym typeface="Consolas"/>
              </a:rPr>
              <a:t>HTTP/1.1 200 OK</a:t>
            </a:r>
            <a:endParaRPr b="1" sz="2400">
              <a:solidFill>
                <a:srgbClr val="00C5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C5BB"/>
                </a:solidFill>
                <a:latin typeface="Consolas"/>
                <a:ea typeface="Consolas"/>
                <a:cs typeface="Consolas"/>
                <a:sym typeface="Consolas"/>
              </a:rPr>
              <a:t>Content-Type: text/json</a:t>
            </a:r>
            <a:endParaRPr b="1" sz="2400">
              <a:solidFill>
                <a:srgbClr val="00C5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C5B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solidFill>
                <a:srgbClr val="00C5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2400">
                <a:solidFill>
                  <a:srgbClr val="00C5BB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b="1" lang="en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presentation</a:t>
            </a:r>
            <a:r>
              <a:rPr b="1" lang="en" sz="2400">
                <a:solidFill>
                  <a:srgbClr val="00C5BB"/>
                </a:solidFill>
                <a:latin typeface="Consolas"/>
                <a:ea typeface="Consolas"/>
                <a:cs typeface="Consolas"/>
                <a:sym typeface="Consolas"/>
              </a:rPr>
              <a:t>”:</a:t>
            </a:r>
            <a:r>
              <a:rPr b="1" lang="en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rgbClr val="00C5BB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b="1" lang="en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github.com/marcosvbras</a:t>
            </a:r>
            <a:r>
              <a:rPr b="1" lang="en" sz="2400">
                <a:solidFill>
                  <a:srgbClr val="00C5BB"/>
                </a:solidFill>
                <a:latin typeface="Consolas"/>
                <a:ea typeface="Consolas"/>
                <a:cs typeface="Consolas"/>
                <a:sym typeface="Consolas"/>
              </a:rPr>
              <a:t>”,</a:t>
            </a:r>
            <a:endParaRPr b="1"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2400">
                <a:solidFill>
                  <a:srgbClr val="00C5BB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b="1" lang="en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linkedin</a:t>
            </a:r>
            <a:r>
              <a:rPr b="1" lang="en" sz="2400">
                <a:solidFill>
                  <a:srgbClr val="00C5BB"/>
                </a:solidFill>
                <a:latin typeface="Consolas"/>
                <a:ea typeface="Consolas"/>
                <a:cs typeface="Consolas"/>
                <a:sym typeface="Consolas"/>
              </a:rPr>
              <a:t>”:</a:t>
            </a:r>
            <a:r>
              <a:rPr b="1" lang="en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rgbClr val="00C5BB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b="1" lang="en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marcosvbras</a:t>
            </a:r>
            <a:r>
              <a:rPr b="1" lang="en" sz="2400">
                <a:solidFill>
                  <a:srgbClr val="00C5BB"/>
                </a:solidFill>
                <a:latin typeface="Consolas"/>
                <a:ea typeface="Consolas"/>
                <a:cs typeface="Consolas"/>
                <a:sym typeface="Consolas"/>
              </a:rPr>
              <a:t>”,</a:t>
            </a:r>
            <a:endParaRPr b="1"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2400">
                <a:solidFill>
                  <a:srgbClr val="00C5BB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b="1" lang="en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b="1" lang="en" sz="2400">
                <a:solidFill>
                  <a:srgbClr val="00C5BB"/>
                </a:solidFill>
                <a:latin typeface="Consolas"/>
                <a:ea typeface="Consolas"/>
                <a:cs typeface="Consolas"/>
                <a:sym typeface="Consolas"/>
              </a:rPr>
              <a:t>”:</a:t>
            </a:r>
            <a:r>
              <a:rPr b="1" lang="en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rgbClr val="00C5BB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b="1" lang="en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marcosvbras@gmail.com</a:t>
            </a:r>
            <a:r>
              <a:rPr b="1" lang="en" sz="2400">
                <a:solidFill>
                  <a:srgbClr val="00C5BB"/>
                </a:solidFill>
                <a:latin typeface="Consolas"/>
                <a:ea typeface="Consolas"/>
                <a:cs typeface="Consolas"/>
                <a:sym typeface="Consolas"/>
              </a:rPr>
              <a:t>”,</a:t>
            </a:r>
            <a:endParaRPr b="1" sz="2400">
              <a:solidFill>
                <a:srgbClr val="00C5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C5BB"/>
                </a:solidFill>
                <a:latin typeface="Consolas"/>
                <a:ea typeface="Consolas"/>
                <a:cs typeface="Consolas"/>
                <a:sym typeface="Consolas"/>
              </a:rPr>
              <a:t>	“</a:t>
            </a:r>
            <a:r>
              <a:rPr b="1" lang="en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b="1" lang="en" sz="2400">
                <a:solidFill>
                  <a:srgbClr val="00C5BB"/>
                </a:solidFill>
                <a:latin typeface="Consolas"/>
                <a:ea typeface="Consolas"/>
                <a:cs typeface="Consolas"/>
                <a:sym typeface="Consolas"/>
              </a:rPr>
              <a:t>”: “</a:t>
            </a:r>
            <a:r>
              <a:rPr b="1" lang="en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Obrigado pela presença!</a:t>
            </a:r>
            <a:r>
              <a:rPr b="1" lang="en" sz="2400">
                <a:solidFill>
                  <a:srgbClr val="00C5BB"/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  <a:endParaRPr b="1" sz="2400">
              <a:solidFill>
                <a:srgbClr val="00C5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C5B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solidFill>
                <a:srgbClr val="00C5B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19425" y="444750"/>
            <a:ext cx="8520600" cy="42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“É um p</a:t>
            </a:r>
            <a:r>
              <a:rPr b="1" lang="en" sz="3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aradigma de programação orientado à </a:t>
            </a:r>
            <a:r>
              <a:rPr b="1" lang="en"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fluxos de dados</a:t>
            </a:r>
            <a:r>
              <a:rPr b="1" lang="en" sz="3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assíncronos</a:t>
            </a:r>
            <a:r>
              <a:rPr b="1" lang="en" sz="3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 (ou não) e </a:t>
            </a:r>
            <a:r>
              <a:rPr b="1" lang="en"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propagação de mudanças</a:t>
            </a:r>
            <a:r>
              <a:rPr b="1" lang="en" sz="3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 até seu objetivo final.”</a:t>
            </a:r>
            <a:endParaRPr b="1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19425" y="714375"/>
            <a:ext cx="3983400" cy="3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Fluxos de dados?</a:t>
            </a:r>
            <a:endParaRPr b="1" sz="36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Propagação de mudanças?</a:t>
            </a:r>
            <a:endParaRPr b="1" sz="3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14375"/>
            <a:ext cx="40195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50075" y="0"/>
            <a:ext cx="87939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Surgimento</a:t>
            </a:r>
            <a:endParaRPr b="1"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Surgimento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Ideia surgiu no final dos anos 90</a:t>
            </a:r>
            <a:endParaRPr b="1"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2323A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Surgimento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Ideia surgiu no final dos anos 90</a:t>
            </a:r>
            <a:endParaRPr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"/>
              <a:buChar char="●"/>
            </a:pP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Implementação surgiu através do </a:t>
            </a:r>
            <a:r>
              <a:rPr b="1"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Microsoft Rx</a:t>
            </a:r>
            <a:r>
              <a:rPr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(de Reactive Extension)</a:t>
            </a:r>
            <a:endParaRPr b="1"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