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pt-B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alistapart.com/article/responsive-web-design" TargetMode="External"/><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pt-BR"/>
              <a:t>Responsivo </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pt-BR"/>
              <a:t>Site para todos os tamanhos</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pt-BR"/>
              <a:t>Mobile First </a:t>
            </a:r>
          </a:p>
        </p:txBody>
      </p:sp>
      <p:sp>
        <p:nvSpPr>
          <p:cNvPr id="61" name="Shape 61"/>
          <p:cNvSpPr txBox="1"/>
          <p:nvPr>
            <p:ph idx="1" type="body"/>
          </p:nvPr>
        </p:nvSpPr>
        <p:spPr>
          <a:xfrm>
            <a:off x="311700" y="1152475"/>
            <a:ext cx="8551500" cy="1202999"/>
          </a:xfrm>
          <a:prstGeom prst="rect">
            <a:avLst/>
          </a:prstGeom>
        </p:spPr>
        <p:txBody>
          <a:bodyPr anchorCtr="0" anchor="t" bIns="91425" lIns="91425" rIns="91425" tIns="91425">
            <a:noAutofit/>
          </a:bodyPr>
          <a:lstStyle/>
          <a:p>
            <a:pPr lvl="0" rtl="0">
              <a:lnSpc>
                <a:spcPct val="125000"/>
              </a:lnSpc>
              <a:spcBef>
                <a:spcPts val="0"/>
              </a:spcBef>
              <a:spcAft>
                <a:spcPts val="1100"/>
              </a:spcAft>
              <a:buClr>
                <a:schemeClr val="dk1"/>
              </a:buClr>
              <a:buSzPct val="73333"/>
              <a:buFont typeface="Arial"/>
              <a:buNone/>
            </a:pPr>
            <a:r>
              <a:rPr lang="pt-BR" sz="1450">
                <a:solidFill>
                  <a:srgbClr val="1C1C1C"/>
                </a:solidFill>
                <a:highlight>
                  <a:srgbClr val="FFFFFF"/>
                </a:highlight>
              </a:rPr>
              <a:t>More often than not, the mobile experience for a Web application or site is designed and built after the PC version is complete. Here's three reasons why Web applications should be designed for mobile first instead. - Luke Wroblewski</a:t>
            </a:r>
          </a:p>
          <a:p>
            <a:pPr lvl="0" rtl="0">
              <a:spcBef>
                <a:spcPts val="0"/>
              </a:spcBef>
              <a:spcAft>
                <a:spcPts val="0"/>
              </a:spcAft>
              <a:buClr>
                <a:schemeClr val="dk1"/>
              </a:buClr>
              <a:buSzPct val="73333"/>
              <a:buFont typeface="Arial"/>
              <a:buNone/>
            </a:pPr>
            <a:r>
              <a:t/>
            </a:r>
            <a:endParaRPr sz="1450">
              <a:solidFill>
                <a:srgbClr val="1C1C1C"/>
              </a:solidFill>
              <a:highlight>
                <a:srgbClr val="FFFFFF"/>
              </a:highlight>
              <a:latin typeface="Verdana"/>
              <a:ea typeface="Verdana"/>
              <a:cs typeface="Verdana"/>
              <a:sym typeface="Verdana"/>
            </a:endParaRPr>
          </a:p>
          <a:p>
            <a:pPr lvl="0" rtl="0">
              <a:spcBef>
                <a:spcPts val="0"/>
              </a:spcBef>
              <a:buNone/>
            </a:pPr>
            <a:r>
              <a:t/>
            </a:r>
            <a:endParaRPr/>
          </a:p>
          <a:p>
            <a:pPr lvl="0">
              <a:spcBef>
                <a:spcPts val="0"/>
              </a:spcBef>
              <a:buNone/>
            </a:pPr>
            <a:r>
              <a:t/>
            </a:r>
            <a:endParaRPr/>
          </a:p>
        </p:txBody>
      </p:sp>
      <p:pic>
        <p:nvPicPr>
          <p:cNvPr id="62" name="Shape 62"/>
          <p:cNvPicPr preferRelativeResize="0"/>
          <p:nvPr/>
        </p:nvPicPr>
        <p:blipFill>
          <a:blip r:embed="rId3">
            <a:alphaModFix/>
          </a:blip>
          <a:stretch>
            <a:fillRect/>
          </a:stretch>
        </p:blipFill>
        <p:spPr>
          <a:xfrm>
            <a:off x="1693598" y="2166748"/>
            <a:ext cx="5171850" cy="28249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pt-BR"/>
              <a:t>Web Design Responsivo</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b="1" lang="pt-BR" sz="1400">
                <a:solidFill>
                  <a:srgbClr val="222222"/>
                </a:solidFill>
                <a:highlight>
                  <a:srgbClr val="FFFFFF"/>
                </a:highlight>
              </a:rPr>
              <a:t>The control which designers know in the print medium, and often desire in the web medium, is simply a function of the limitation of the printed page. We should embrace the fact that the web doesn’t have the same constraints, and design for this flexibility. But first, we must 'accept the ebb and flow of things- Ethan Marcotte - </a:t>
            </a:r>
            <a:r>
              <a:rPr b="1" lang="pt-BR" sz="1400" u="sng">
                <a:solidFill>
                  <a:schemeClr val="hlink"/>
                </a:solidFill>
                <a:highlight>
                  <a:srgbClr val="FFFFFF"/>
                </a:highlight>
                <a:hlinkClick r:id="rId3"/>
              </a:rPr>
              <a:t>http://alistapart.com/article/responsive-web-design</a:t>
            </a:r>
            <a:r>
              <a:rPr b="1" lang="pt-BR" sz="1400">
                <a:solidFill>
                  <a:srgbClr val="222222"/>
                </a:solidFill>
                <a:highlight>
                  <a:srgbClr val="FFFFFF"/>
                </a:highlight>
              </a:rPr>
              <a:t>.</a:t>
            </a:r>
          </a:p>
          <a:p>
            <a:pPr lvl="0">
              <a:spcBef>
                <a:spcPts val="0"/>
              </a:spcBef>
              <a:buNone/>
            </a:pPr>
            <a:r>
              <a:t/>
            </a:r>
            <a:endParaRPr b="1" sz="1400">
              <a:solidFill>
                <a:srgbClr val="222222"/>
              </a:solidFill>
              <a:highlight>
                <a:srgbClr val="FFFFFF"/>
              </a:highlight>
            </a:endParaRPr>
          </a:p>
        </p:txBody>
      </p:sp>
      <p:pic>
        <p:nvPicPr>
          <p:cNvPr id="69" name="Shape 69"/>
          <p:cNvPicPr preferRelativeResize="0"/>
          <p:nvPr/>
        </p:nvPicPr>
        <p:blipFill>
          <a:blip r:embed="rId4">
            <a:alphaModFix/>
          </a:blip>
          <a:stretch>
            <a:fillRect/>
          </a:stretch>
        </p:blipFill>
        <p:spPr>
          <a:xfrm>
            <a:off x="3145725" y="2286025"/>
            <a:ext cx="2781300" cy="27813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51720" y="29825"/>
            <a:ext cx="8846755" cy="5143497"/>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pt-BR"/>
              <a:t>Instalar </a:t>
            </a:r>
          </a:p>
        </p:txBody>
      </p:sp>
      <p:sp>
        <p:nvSpPr>
          <p:cNvPr id="85" name="Shape 8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pt-BR"/>
              <a:t>http://foundation.zurb.com/sites/download.html/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pt-BR"/>
              <a:t>Estrutura inicial</a:t>
            </a:r>
          </a:p>
        </p:txBody>
      </p:sp>
      <p:sp>
        <p:nvSpPr>
          <p:cNvPr id="91" name="Shape 91"/>
          <p:cNvSpPr txBox="1"/>
          <p:nvPr>
            <p:ph idx="1" type="body"/>
          </p:nvPr>
        </p:nvSpPr>
        <p:spPr>
          <a:xfrm>
            <a:off x="0" y="921450"/>
            <a:ext cx="8520599" cy="3416400"/>
          </a:xfrm>
          <a:prstGeom prst="rect">
            <a:avLst/>
          </a:prstGeom>
        </p:spPr>
        <p:txBody>
          <a:bodyPr anchorCtr="0" anchor="t" bIns="91425" lIns="91425" rIns="91425" tIns="91425">
            <a:noAutofit/>
          </a:bodyPr>
          <a:lstStyle/>
          <a:p>
            <a:pPr lvl="0" rtl="0">
              <a:spcBef>
                <a:spcPts val="0"/>
              </a:spcBef>
              <a:spcAft>
                <a:spcPts val="0"/>
              </a:spcAft>
              <a:buNone/>
            </a:pPr>
            <a:r>
              <a:rPr lang="pt-BR" sz="1000"/>
              <a:t>.</a:t>
            </a:r>
          </a:p>
          <a:p>
            <a:pPr lvl="0" rtl="0">
              <a:spcBef>
                <a:spcPts val="0"/>
              </a:spcBef>
              <a:spcAft>
                <a:spcPts val="0"/>
              </a:spcAft>
              <a:buNone/>
            </a:pPr>
            <a:r>
              <a:rPr lang="pt-BR" sz="1000"/>
              <a:t>├── css</a:t>
            </a:r>
          </a:p>
          <a:p>
            <a:pPr lvl="0" rtl="0">
              <a:spcBef>
                <a:spcPts val="0"/>
              </a:spcBef>
              <a:spcAft>
                <a:spcPts val="0"/>
              </a:spcAft>
              <a:buNone/>
            </a:pPr>
            <a:r>
              <a:rPr lang="pt-BR" sz="1000"/>
              <a:t>│   ├── foundation.min.css</a:t>
            </a:r>
          </a:p>
          <a:p>
            <a:pPr lvl="0" rtl="0">
              <a:spcBef>
                <a:spcPts val="0"/>
              </a:spcBef>
              <a:spcAft>
                <a:spcPts val="0"/>
              </a:spcAft>
              <a:buNone/>
            </a:pPr>
            <a:r>
              <a:rPr lang="pt-BR" sz="1000"/>
              <a:t>│   └── normalize.css</a:t>
            </a:r>
          </a:p>
          <a:p>
            <a:pPr lvl="0" rtl="0">
              <a:spcBef>
                <a:spcPts val="0"/>
              </a:spcBef>
              <a:spcAft>
                <a:spcPts val="0"/>
              </a:spcAft>
              <a:buNone/>
            </a:pPr>
            <a:r>
              <a:rPr lang="pt-BR" sz="1000"/>
              <a:t>├── img</a:t>
            </a:r>
          </a:p>
          <a:p>
            <a:pPr lvl="0" rtl="0">
              <a:spcBef>
                <a:spcPts val="0"/>
              </a:spcBef>
              <a:spcAft>
                <a:spcPts val="0"/>
              </a:spcAft>
              <a:buNone/>
            </a:pPr>
            <a:r>
              <a:rPr lang="pt-BR" sz="1000"/>
              <a:t>├── index.html</a:t>
            </a:r>
          </a:p>
          <a:p>
            <a:pPr lvl="0" rtl="0">
              <a:spcBef>
                <a:spcPts val="0"/>
              </a:spcBef>
              <a:spcAft>
                <a:spcPts val="0"/>
              </a:spcAft>
              <a:buNone/>
            </a:pPr>
            <a:r>
              <a:rPr lang="pt-BR" sz="1000"/>
              <a:t>└── js</a:t>
            </a:r>
          </a:p>
          <a:p>
            <a:pPr lvl="0" rtl="0">
              <a:spcBef>
                <a:spcPts val="0"/>
              </a:spcBef>
              <a:spcAft>
                <a:spcPts val="0"/>
              </a:spcAft>
              <a:buNone/>
            </a:pPr>
            <a:r>
              <a:rPr lang="pt-BR" sz="1000"/>
              <a:t>    ├── foundation.min.js</a:t>
            </a:r>
          </a:p>
          <a:p>
            <a:pPr lvl="0" rtl="0">
              <a:spcBef>
                <a:spcPts val="0"/>
              </a:spcBef>
              <a:spcAft>
                <a:spcPts val="0"/>
              </a:spcAft>
              <a:buNone/>
            </a:pPr>
            <a:r>
              <a:rPr lang="pt-BR" sz="1000"/>
              <a:t>    └── vendor</a:t>
            </a:r>
          </a:p>
          <a:p>
            <a:pPr lvl="0" rtl="0">
              <a:spcBef>
                <a:spcPts val="0"/>
              </a:spcBef>
              <a:spcAft>
                <a:spcPts val="0"/>
              </a:spcAft>
              <a:buNone/>
            </a:pPr>
            <a:r>
              <a:rPr lang="pt-BR" sz="1000"/>
              <a:t>        ├── fastclick.js</a:t>
            </a:r>
          </a:p>
          <a:p>
            <a:pPr lvl="0" rtl="0">
              <a:spcBef>
                <a:spcPts val="0"/>
              </a:spcBef>
              <a:spcAft>
                <a:spcPts val="0"/>
              </a:spcAft>
              <a:buNone/>
            </a:pPr>
            <a:r>
              <a:rPr lang="pt-BR" sz="1000"/>
              <a:t>        ├── jquery.js</a:t>
            </a:r>
          </a:p>
          <a:p>
            <a:pPr lvl="0" rtl="0">
              <a:spcBef>
                <a:spcPts val="0"/>
              </a:spcBef>
              <a:spcAft>
                <a:spcPts val="0"/>
              </a:spcAft>
              <a:buNone/>
            </a:pPr>
            <a:r>
              <a:rPr lang="pt-BR" sz="1000"/>
              <a:t>        └── modernizr.js</a:t>
            </a:r>
          </a:p>
          <a:p>
            <a:pPr lvl="0" rtl="0">
              <a:spcBef>
                <a:spcPts val="0"/>
              </a:spcBef>
              <a:spcAft>
                <a:spcPts val="0"/>
              </a:spcAft>
              <a:buNone/>
            </a:pPr>
            <a:r>
              <a:t/>
            </a:r>
            <a:endParaRPr sz="1000"/>
          </a:p>
          <a:p>
            <a:pPr lvl="0" rtl="0">
              <a:spcBef>
                <a:spcPts val="0"/>
              </a:spcBef>
              <a:spcAft>
                <a:spcPts val="0"/>
              </a:spcAft>
              <a:buClr>
                <a:schemeClr val="dk1"/>
              </a:buClr>
              <a:buSzPct val="110000"/>
              <a:buFont typeface="Arial"/>
              <a:buNone/>
            </a:pPr>
            <a:r>
              <a:t/>
            </a:r>
            <a:endParaRPr sz="10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pt-BR"/>
              <a:t>IEstrura inicial html</a:t>
            </a:r>
          </a:p>
        </p:txBody>
      </p:sp>
      <p:sp>
        <p:nvSpPr>
          <p:cNvPr id="97" name="Shape 9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pt-BR" sz="1100"/>
              <a:t>&lt;!DOCTYPE html&gt;</a:t>
            </a:r>
          </a:p>
          <a:p>
            <a:pPr lvl="0" rtl="0">
              <a:lnSpc>
                <a:spcPct val="100000"/>
              </a:lnSpc>
              <a:spcBef>
                <a:spcPts val="0"/>
              </a:spcBef>
              <a:spcAft>
                <a:spcPts val="0"/>
              </a:spcAft>
              <a:buClr>
                <a:schemeClr val="dk1"/>
              </a:buClr>
              <a:buSzPct val="100000"/>
              <a:buFont typeface="Arial"/>
              <a:buNone/>
            </a:pPr>
            <a:r>
              <a:rPr lang="pt-BR" sz="1100"/>
              <a:t>&lt;html lang="pt-br"&gt;</a:t>
            </a:r>
          </a:p>
          <a:p>
            <a:pPr lvl="0" rtl="0">
              <a:lnSpc>
                <a:spcPct val="100000"/>
              </a:lnSpc>
              <a:spcBef>
                <a:spcPts val="0"/>
              </a:spcBef>
              <a:spcAft>
                <a:spcPts val="0"/>
              </a:spcAft>
              <a:buNone/>
            </a:pPr>
            <a:r>
              <a:rPr lang="pt-BR" sz="1100"/>
              <a:t>&lt;head&gt;</a:t>
            </a:r>
          </a:p>
          <a:p>
            <a:pPr lvl="0" rtl="0">
              <a:lnSpc>
                <a:spcPct val="100000"/>
              </a:lnSpc>
              <a:spcBef>
                <a:spcPts val="0"/>
              </a:spcBef>
              <a:spcAft>
                <a:spcPts val="0"/>
              </a:spcAft>
              <a:buClr>
                <a:schemeClr val="dk1"/>
              </a:buClr>
              <a:buSzPct val="100000"/>
              <a:buFont typeface="Arial"/>
              <a:buNone/>
            </a:pPr>
            <a:r>
              <a:rPr lang="pt-BR" sz="1100"/>
              <a:t>    &lt;meta charset="UTF-8"&gt;</a:t>
            </a:r>
          </a:p>
          <a:p>
            <a:pPr lvl="0" rtl="0">
              <a:lnSpc>
                <a:spcPct val="100000"/>
              </a:lnSpc>
              <a:spcBef>
                <a:spcPts val="0"/>
              </a:spcBef>
              <a:spcAft>
                <a:spcPts val="0"/>
              </a:spcAft>
              <a:buClr>
                <a:schemeClr val="dk1"/>
              </a:buClr>
              <a:buSzPct val="100000"/>
              <a:buFont typeface="Arial"/>
              <a:buNone/>
            </a:pPr>
            <a:r>
              <a:rPr lang="pt-BR" sz="1100"/>
              <a:t>    &lt;title&gt;&lt;/title&gt;</a:t>
            </a:r>
          </a:p>
          <a:p>
            <a:pPr lvl="0" rtl="0">
              <a:lnSpc>
                <a:spcPct val="100000"/>
              </a:lnSpc>
              <a:spcBef>
                <a:spcPts val="0"/>
              </a:spcBef>
              <a:spcAft>
                <a:spcPts val="0"/>
              </a:spcAft>
              <a:buClr>
                <a:schemeClr val="dk1"/>
              </a:buClr>
              <a:buSzPct val="100000"/>
              <a:buFont typeface="Arial"/>
              <a:buNone/>
            </a:pPr>
            <a:r>
              <a:rPr lang="pt-BR" sz="1100"/>
              <a:t>    &lt;link rel="stylesheet" href="css/normalize.css" type="text/css" media="screen" charset="utf-8"&gt;</a:t>
            </a:r>
          </a:p>
          <a:p>
            <a:pPr lvl="0" rtl="0">
              <a:lnSpc>
                <a:spcPct val="100000"/>
              </a:lnSpc>
              <a:spcBef>
                <a:spcPts val="0"/>
              </a:spcBef>
              <a:spcAft>
                <a:spcPts val="0"/>
              </a:spcAft>
              <a:buClr>
                <a:schemeClr val="dk1"/>
              </a:buClr>
              <a:buSzPct val="100000"/>
              <a:buFont typeface="Arial"/>
              <a:buNone/>
            </a:pPr>
            <a:r>
              <a:rPr lang="pt-BR" sz="1100"/>
              <a:t>    &lt;link rel="stylesheet" href="css/foundation.min.css" type="text/css" media="screen" charset="utf-8"&gt;</a:t>
            </a:r>
          </a:p>
          <a:p>
            <a:pPr lvl="0" rtl="0">
              <a:lnSpc>
                <a:spcPct val="100000"/>
              </a:lnSpc>
              <a:spcBef>
                <a:spcPts val="0"/>
              </a:spcBef>
              <a:spcAft>
                <a:spcPts val="0"/>
              </a:spcAft>
              <a:buClr>
                <a:schemeClr val="dk1"/>
              </a:buClr>
              <a:buSzPct val="100000"/>
              <a:buFont typeface="Arial"/>
              <a:buNone/>
            </a:pPr>
            <a:r>
              <a:rPr lang="pt-BR" sz="1100"/>
              <a:t>    &lt;script src="js/vendor/modernizr.js"&gt;&lt;/script&gt;</a:t>
            </a:r>
          </a:p>
          <a:p>
            <a:pPr lvl="0" rtl="0">
              <a:lnSpc>
                <a:spcPct val="100000"/>
              </a:lnSpc>
              <a:spcBef>
                <a:spcPts val="0"/>
              </a:spcBef>
              <a:spcAft>
                <a:spcPts val="0"/>
              </a:spcAft>
              <a:buClr>
                <a:schemeClr val="dk1"/>
              </a:buClr>
              <a:buSzPct val="100000"/>
              <a:buFont typeface="Arial"/>
              <a:buNone/>
            </a:pPr>
            <a:r>
              <a:rPr lang="pt-BR" sz="1100"/>
              <a:t>    </a:t>
            </a:r>
          </a:p>
          <a:p>
            <a:pPr lvl="0" rtl="0">
              <a:lnSpc>
                <a:spcPct val="100000"/>
              </a:lnSpc>
              <a:spcBef>
                <a:spcPts val="0"/>
              </a:spcBef>
              <a:spcAft>
                <a:spcPts val="0"/>
              </a:spcAft>
              <a:buClr>
                <a:schemeClr val="dk1"/>
              </a:buClr>
              <a:buSzPct val="100000"/>
              <a:buFont typeface="Arial"/>
              <a:buNone/>
            </a:pPr>
            <a:r>
              <a:rPr lang="pt-BR" sz="1100"/>
              <a:t>&lt;/head&gt;</a:t>
            </a:r>
          </a:p>
          <a:p>
            <a:pPr lvl="0" rtl="0">
              <a:lnSpc>
                <a:spcPct val="100000"/>
              </a:lnSpc>
              <a:spcBef>
                <a:spcPts val="0"/>
              </a:spcBef>
              <a:spcAft>
                <a:spcPts val="0"/>
              </a:spcAft>
              <a:buClr>
                <a:schemeClr val="dk1"/>
              </a:buClr>
              <a:buSzPct val="100000"/>
              <a:buFont typeface="Arial"/>
              <a:buNone/>
            </a:pPr>
            <a:r>
              <a:rPr lang="pt-BR" sz="1100"/>
              <a:t>&lt;body&gt;</a:t>
            </a:r>
          </a:p>
          <a:p>
            <a:pPr lvl="0" rtl="0">
              <a:lnSpc>
                <a:spcPct val="100000"/>
              </a:lnSpc>
              <a:spcBef>
                <a:spcPts val="0"/>
              </a:spcBef>
              <a:spcAft>
                <a:spcPts val="0"/>
              </a:spcAft>
              <a:buClr>
                <a:schemeClr val="dk1"/>
              </a:buClr>
              <a:buSzPct val="100000"/>
              <a:buFont typeface="Arial"/>
              <a:buNone/>
            </a:pPr>
            <a:r>
              <a:rPr lang="pt-BR" sz="1100"/>
              <a:t>    &lt;script src="js/vendor/jquery.js"&gt;&lt;/script&gt;</a:t>
            </a:r>
          </a:p>
          <a:p>
            <a:pPr lvl="0" rtl="0">
              <a:lnSpc>
                <a:spcPct val="100000"/>
              </a:lnSpc>
              <a:spcBef>
                <a:spcPts val="0"/>
              </a:spcBef>
              <a:spcAft>
                <a:spcPts val="0"/>
              </a:spcAft>
              <a:buClr>
                <a:schemeClr val="dk1"/>
              </a:buClr>
              <a:buSzPct val="100000"/>
              <a:buFont typeface="Arial"/>
              <a:buNone/>
            </a:pPr>
            <a:r>
              <a:rPr lang="pt-BR" sz="1100"/>
              <a:t>    &lt;script src="js/vendor/fastclick.js"&gt;&lt;/script&gt;</a:t>
            </a:r>
          </a:p>
          <a:p>
            <a:pPr lvl="0" rtl="0">
              <a:lnSpc>
                <a:spcPct val="100000"/>
              </a:lnSpc>
              <a:spcBef>
                <a:spcPts val="0"/>
              </a:spcBef>
              <a:spcAft>
                <a:spcPts val="0"/>
              </a:spcAft>
              <a:buClr>
                <a:schemeClr val="dk1"/>
              </a:buClr>
              <a:buSzPct val="100000"/>
              <a:buFont typeface="Arial"/>
              <a:buNone/>
            </a:pPr>
            <a:r>
              <a:rPr lang="pt-BR" sz="1100"/>
              <a:t>    &lt;script src="js/foundation.min.js"&gt;&lt;/script&gt;</a:t>
            </a:r>
          </a:p>
          <a:p>
            <a:pPr lvl="0" rtl="0">
              <a:lnSpc>
                <a:spcPct val="100000"/>
              </a:lnSpc>
              <a:spcBef>
                <a:spcPts val="0"/>
              </a:spcBef>
              <a:spcAft>
                <a:spcPts val="0"/>
              </a:spcAft>
              <a:buClr>
                <a:schemeClr val="dk1"/>
              </a:buClr>
              <a:buSzPct val="100000"/>
              <a:buFont typeface="Arial"/>
              <a:buNone/>
            </a:pPr>
            <a:r>
              <a:rPr lang="pt-BR" sz="1100"/>
              <a:t>&lt;/body&gt;</a:t>
            </a:r>
          </a:p>
          <a:p>
            <a:pPr lvl="0" rtl="0">
              <a:lnSpc>
                <a:spcPct val="100000"/>
              </a:lnSpc>
              <a:spcBef>
                <a:spcPts val="0"/>
              </a:spcBef>
              <a:spcAft>
                <a:spcPts val="0"/>
              </a:spcAft>
              <a:buClr>
                <a:schemeClr val="dk1"/>
              </a:buClr>
              <a:buSzPct val="100000"/>
              <a:buFont typeface="Arial"/>
              <a:buNone/>
            </a:pPr>
            <a:r>
              <a:rPr lang="pt-BR" sz="1100"/>
              <a:t>&lt;/html&gt;</a:t>
            </a:r>
          </a:p>
          <a:p>
            <a:pPr lvl="0">
              <a:lnSpc>
                <a:spcPct val="100000"/>
              </a:lnSpc>
              <a:spcBef>
                <a:spcPts val="0"/>
              </a:spcBef>
              <a:spcAft>
                <a:spcPts val="0"/>
              </a:spcAft>
              <a:buNone/>
            </a:pPr>
            <a:r>
              <a:t/>
            </a:r>
            <a:endParaRPr sz="11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 type="body"/>
          </p:nvPr>
        </p:nvSpPr>
        <p:spPr>
          <a:xfrm>
            <a:off x="0" y="0"/>
            <a:ext cx="8520599" cy="5009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&lt;nav class="top-bar" data-topbar role="navigation"&gt;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 class="title-area"&gt;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 class="name"&gt;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&lt;h2&gt;&lt;a href="#"&gt;Nome Site &lt;/a&gt;&lt;/h2&gt;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 class="toggle-topbar menu-icon"&gt;&lt;a href="#"&gt;&lt;span&gt;Menu&lt;/span&gt;&lt;/a&gt;&lt;/li&gt;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&lt;/ul&gt;</a:t>
            </a:r>
          </a:p>
          <a:p>
            <a:pPr lvl="0" rtl="0">
              <a:lnSpc>
                <a:spcPct val="100000"/>
              </a:lnSpc>
              <a:spcBef>
                <a:spcPts val="0"/>
              </a:spcBef>
              <a:spcAft>
                <a:spcPts val="0"/>
              </a:spcAft>
              <a:buNone/>
            </a:pPr>
            <a:r>
              <a:t/>
            </a:r>
            <a:endParaRPr sz="1200">
              <a:solidFill>
                <a:srgbClr val="333333"/>
              </a:solidFill>
              <a:highlight>
                <a:srgbClr val="FAFAFA"/>
              </a:highlight>
              <a:latin typeface="Consolas"/>
              <a:ea typeface="Consolas"/>
              <a:cs typeface="Consolas"/>
              <a:sym typeface="Consolas"/>
            </a:endParaRP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&lt;section class="top-bar-section"&gt;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 class="right"&gt;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 class="active"&gt;&lt;a href="#"&gt;Menu ativo&lt;/a&gt;&lt;/li&gt;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&lt;li&gt;mais 1&lt;/li&gt;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 class="has-dropdown"&gt;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&lt;a href="#"&gt;Mais&lt;/a&gt;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 class="dropdown"&gt;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&lt;li&gt;&lt;a href="#"&gt;dropdown&lt;/a&gt;&lt;/li&gt;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 class="active"&gt;&lt;a href="#"&gt;2&lt;/a&gt;&lt;/li&gt;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&lt;/li&gt;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&lt;/ul&gt;   </a:t>
            </a:r>
          </a:p>
          <a:p>
            <a:pPr lvl="0" rtl="0">
              <a:lnSpc>
                <a:spcPct val="100000"/>
              </a:lnSpc>
              <a:spcBef>
                <a:spcPts val="0"/>
              </a:spcBef>
              <a:spcAft>
                <a:spcPts val="0"/>
              </a:spcAft>
              <a:buNone/>
            </a:pPr>
            <a:r>
              <a:t/>
            </a:r>
            <a:endParaRPr sz="1200">
              <a:solidFill>
                <a:srgbClr val="333333"/>
              </a:solidFill>
              <a:highlight>
                <a:srgbClr val="FAFAFA"/>
              </a:highlight>
              <a:latin typeface="Consolas"/>
              <a:ea typeface="Consolas"/>
              <a:cs typeface="Consolas"/>
              <a:sym typeface="Consolas"/>
            </a:endParaRP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&lt;/section&gt;</a:t>
            </a:r>
          </a:p>
          <a:p>
            <a:pPr lvl="0" rtl="0">
              <a:lnSpc>
                <a:spcPct val="100000"/>
              </a:lnSpc>
              <a:spcBef>
                <a:spcPts val="0"/>
              </a:spcBef>
              <a:spcAft>
                <a:spcPts val="0"/>
              </a:spcAft>
              <a:buNone/>
            </a:pPr>
            <a:r>
              <a:rPr lang="pt-BR" sz="1200">
                <a:solidFill>
                  <a:srgbClr val="333333"/>
                </a:solidFill>
                <a:highlight>
                  <a:srgbClr val="FAFAFA"/>
                </a:highlight>
                <a:latin typeface="Consolas"/>
                <a:ea typeface="Consolas"/>
                <a:cs typeface="Consolas"/>
                <a:sym typeface="Consolas"/>
              </a:rPr>
              <a:t>        &lt;/nav&gt;</a:t>
            </a:r>
          </a:p>
          <a:p>
            <a:pPr lvl="0" rtl="0">
              <a:lnSpc>
                <a:spcPct val="100000"/>
              </a:lnSpc>
              <a:spcBef>
                <a:spcPts val="0"/>
              </a:spcBef>
              <a:spcAft>
                <a:spcPts val="0"/>
              </a:spcAft>
              <a:buNone/>
            </a:pPr>
            <a:r>
              <a:t/>
            </a:r>
            <a:endParaRPr sz="1200">
              <a:solidFill>
                <a:srgbClr val="333333"/>
              </a:solidFill>
              <a:highlight>
                <a:srgbClr val="FAFAFA"/>
              </a:highlight>
              <a:latin typeface="Consolas"/>
              <a:ea typeface="Consolas"/>
              <a:cs typeface="Consolas"/>
              <a:sym typeface="Consolas"/>
            </a:endParaRPr>
          </a:p>
          <a:p>
            <a:pPr lvl="0" rtl="0">
              <a:lnSpc>
                <a:spcPct val="100000"/>
              </a:lnSpc>
              <a:spcBef>
                <a:spcPts val="0"/>
              </a:spcBef>
              <a:spcAft>
                <a:spcPts val="0"/>
              </a:spcAft>
              <a:buClr>
                <a:schemeClr val="dk1"/>
              </a:buClr>
              <a:buSzPct val="91666"/>
              <a:buFont typeface="Arial"/>
              <a:buNone/>
            </a:pPr>
            <a:r>
              <a:t/>
            </a:r>
            <a:endParaRPr sz="1200">
              <a:solidFill>
                <a:srgbClr val="333333"/>
              </a:solidFill>
              <a:highlight>
                <a:srgbClr val="FAFAFA"/>
              </a:highlight>
              <a:latin typeface="Consolas"/>
              <a:ea typeface="Consolas"/>
              <a:cs typeface="Consolas"/>
              <a:sym typeface="Consolas"/>
            </a:endParaRPr>
          </a:p>
          <a:p>
            <a:pPr lvl="0">
              <a:lnSpc>
                <a:spcPct val="100000"/>
              </a:lnSpc>
              <a:spcBef>
                <a:spcPts val="0"/>
              </a:spcBef>
              <a:spcAft>
                <a:spcPts val="0"/>
              </a:spcAft>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275700"/>
            <a:ext cx="8520599" cy="42933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