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9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000"/>
    <a:srgbClr val="000000"/>
    <a:srgbClr val="00CC99"/>
    <a:srgbClr val="1C11FF"/>
    <a:srgbClr val="28A82E"/>
    <a:srgbClr val="FFCC00"/>
    <a:srgbClr val="66FF99"/>
    <a:srgbClr val="993366"/>
    <a:srgbClr val="99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560" autoAdjust="0"/>
  </p:normalViewPr>
  <p:slideViewPr>
    <p:cSldViewPr>
      <p:cViewPr>
        <p:scale>
          <a:sx n="66" d="100"/>
          <a:sy n="66" d="100"/>
        </p:scale>
        <p:origin x="-324" y="-19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07/10/2012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i="1" dirty="0" smtClean="0"/>
              <a:t>Grafos - Introdução</a:t>
            </a:r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sz="2000" dirty="0" smtClean="0"/>
              <a:t>Caminho: 3, 1, 2, 1, 3 (</a:t>
            </a:r>
            <a:r>
              <a:rPr lang="pt-BR" sz="2000" dirty="0" err="1" smtClean="0"/>
              <a:t>Rec</a:t>
            </a:r>
            <a:r>
              <a:rPr lang="pt-BR" sz="2000" dirty="0" smtClean="0"/>
              <a:t>, BSB, Man, BSB, </a:t>
            </a:r>
            <a:r>
              <a:rPr lang="pt-BR" sz="2000" dirty="0" err="1" smtClean="0"/>
              <a:t>Rec</a:t>
            </a:r>
            <a:r>
              <a:rPr lang="pt-BR" sz="2000" dirty="0" smtClean="0"/>
              <a:t>).</a:t>
            </a:r>
            <a:endParaRPr lang="pt-BR" sz="2000" dirty="0" smtClean="0"/>
          </a:p>
          <a:p>
            <a:endParaRPr lang="pt-BR" sz="2000" b="1" dirty="0"/>
          </a:p>
          <a:p>
            <a:r>
              <a:rPr lang="pt-BR" sz="2000" dirty="0" smtClean="0"/>
              <a:t>Caminho simples: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2, 1, 4, </a:t>
            </a:r>
            <a:r>
              <a:rPr lang="pt-BR" sz="2000" dirty="0" smtClean="0"/>
              <a:t>6.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Caminho fechado (simples) ou</a:t>
            </a:r>
          </a:p>
          <a:p>
            <a:pPr marL="0" indent="0">
              <a:buNone/>
            </a:pPr>
            <a:r>
              <a:rPr lang="pt-BR" sz="2000" dirty="0" smtClean="0"/>
              <a:t>Ciclo:</a:t>
            </a:r>
          </a:p>
          <a:p>
            <a:pPr marL="0" indent="0">
              <a:buNone/>
            </a:pPr>
            <a:r>
              <a:rPr lang="pt-BR" sz="2000" dirty="0" smtClean="0"/>
              <a:t>	3, 6, 1, </a:t>
            </a:r>
            <a:r>
              <a:rPr lang="pt-BR" sz="2000" dirty="0" smtClean="0"/>
              <a:t>3.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Em grafos não direcionados, um</a:t>
            </a:r>
          </a:p>
          <a:p>
            <a:pPr marL="0" indent="0">
              <a:buNone/>
            </a:pPr>
            <a:r>
              <a:rPr lang="pt-BR" sz="2000" dirty="0" smtClean="0"/>
              <a:t>ciclo tem pelo menos 3 arestas.</a:t>
            </a:r>
            <a:endParaRPr lang="pt-BR" sz="2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Mais definições</a:t>
            </a:r>
            <a:endParaRPr lang="pt-BR" sz="24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5076056" y="2348880"/>
            <a:ext cx="3743440" cy="3179974"/>
            <a:chOff x="2339752" y="2627620"/>
            <a:chExt cx="4384663" cy="3724680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256436" y="40268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stCxn id="2" idx="5"/>
              <a:endCxn id="5" idx="1"/>
            </p:cNvCxnSpPr>
            <p:nvPr/>
          </p:nvCxnSpPr>
          <p:spPr>
            <a:xfrm>
              <a:off x="2436149" y="3012049"/>
              <a:ext cx="1357474" cy="12882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8" idx="1"/>
            </p:cNvCxnSpPr>
            <p:nvPr/>
          </p:nvCxnSpPr>
          <p:spPr>
            <a:xfrm>
              <a:off x="3873481" y="4380201"/>
              <a:ext cx="784238" cy="15043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6"/>
              <a:endCxn id="9" idx="1"/>
            </p:cNvCxnSpPr>
            <p:nvPr/>
          </p:nvCxnSpPr>
          <p:spPr>
            <a:xfrm>
              <a:off x="3890020" y="4340272"/>
              <a:ext cx="1559787" cy="12562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5" idx="7"/>
              <a:endCxn id="11" idx="2"/>
            </p:cNvCxnSpPr>
            <p:nvPr/>
          </p:nvCxnSpPr>
          <p:spPr>
            <a:xfrm flipV="1">
              <a:off x="3873481" y="3363240"/>
              <a:ext cx="2495891" cy="93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6"/>
              <a:endCxn id="9" idx="3"/>
            </p:cNvCxnSpPr>
            <p:nvPr/>
          </p:nvCxnSpPr>
          <p:spPr>
            <a:xfrm flipV="1">
              <a:off x="4754116" y="5676345"/>
              <a:ext cx="695691" cy="248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8" idx="0"/>
              <a:endCxn id="11" idx="2"/>
            </p:cNvCxnSpPr>
            <p:nvPr/>
          </p:nvCxnSpPr>
          <p:spPr>
            <a:xfrm flipV="1">
              <a:off x="4697648" y="3363240"/>
              <a:ext cx="1671724" cy="25047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9" idx="7"/>
              <a:endCxn id="10" idx="4"/>
            </p:cNvCxnSpPr>
            <p:nvPr/>
          </p:nvCxnSpPr>
          <p:spPr>
            <a:xfrm flipV="1">
              <a:off x="5529665" y="4139788"/>
              <a:ext cx="783239" cy="145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0" idx="7"/>
              <a:endCxn id="11" idx="4"/>
            </p:cNvCxnSpPr>
            <p:nvPr/>
          </p:nvCxnSpPr>
          <p:spPr>
            <a:xfrm flipV="1">
              <a:off x="6352833" y="3419708"/>
              <a:ext cx="73007" cy="6236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1" idx="3"/>
              <a:endCxn id="9" idx="0"/>
            </p:cNvCxnSpPr>
            <p:nvPr/>
          </p:nvCxnSpPr>
          <p:spPr>
            <a:xfrm flipH="1">
              <a:off x="5489736" y="3403169"/>
              <a:ext cx="896175" cy="21767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395278" y="2627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341204" y="3986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93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41004" y="59829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547406" y="4283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94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Um caminho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pt-BR" dirty="0" smtClean="0"/>
                  <a:t> vértices é formado por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𝒌</m:t>
                    </m:r>
                    <m:r>
                      <a:rPr lang="pt-BR" b="1" i="1" dirty="0" smtClean="0">
                        <a:latin typeface="Cambria Math"/>
                      </a:rPr>
                      <m:t>−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arestas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𝒌</m:t>
                        </m:r>
                        <m:r>
                          <a:rPr lang="pt-BR" b="1" i="1" smtClean="0"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 O valor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𝒌</m:t>
                    </m:r>
                    <m:r>
                      <a:rPr lang="pt-BR" b="1" i="1" dirty="0" smtClean="0">
                        <a:latin typeface="Cambria Math"/>
                      </a:rPr>
                      <m:t>−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comprimento do caminho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endParaRPr lang="pt-BR" b="1" dirty="0"/>
              </a:p>
              <a:p>
                <a:r>
                  <a:rPr lang="pt-BR" dirty="0" smtClean="0"/>
                  <a:t>A distância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𝒅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𝒗</m:t>
                    </m:r>
                    <m:r>
                      <a:rPr lang="pt-BR" b="1" i="1" dirty="0" err="1" smtClean="0">
                        <a:latin typeface="Cambria Math"/>
                      </a:rPr>
                      <m:t>,</m:t>
                    </m:r>
                    <m:r>
                      <a:rPr lang="pt-BR" b="1" i="1" dirty="0" err="1" smtClean="0">
                        <a:latin typeface="Cambria Math"/>
                      </a:rPr>
                      <m:t>𝒘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entre dois vértices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dirty="0" smtClean="0"/>
                  <a:t> é o comprimento do menor caminho entre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endParaRPr lang="pt-BR" dirty="0"/>
              </a:p>
              <a:p>
                <a:r>
                  <a:rPr lang="pt-BR" b="1" dirty="0" smtClean="0"/>
                  <a:t>Em um grafo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pt-BR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dirty="0" smtClean="0">
                            <a:latin typeface="Cambria Math"/>
                          </a:rPr>
                          <m:t>𝑽</m:t>
                        </m:r>
                        <m:r>
                          <a:rPr lang="pt-BR" b="1" i="1" dirty="0" smtClean="0">
                            <a:latin typeface="Cambria Math"/>
                          </a:rPr>
                          <m:t>,</m:t>
                        </m:r>
                        <m:r>
                          <a:rPr lang="pt-BR" b="1" i="1" dirty="0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r>
                  <a:rPr lang="pt-BR" dirty="0" smtClean="0"/>
                  <a:t>, define-se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grau de um vértice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𝒗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pt-BR" dirty="0" smtClean="0"/>
                  <a:t>, denotado por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𝒈𝒓𝒂𝒖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𝒗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como o número de vértices adjacentes 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Mais definições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193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Um </a:t>
                </a:r>
                <a:r>
                  <a:rPr lang="pt-BR" dirty="0" err="1" smtClean="0">
                    <a:solidFill>
                      <a:srgbClr val="FF0000"/>
                    </a:solidFill>
                  </a:rPr>
                  <a:t>subgrafo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𝑮</m:t>
                    </m:r>
                    <m:r>
                      <a:rPr lang="pt-BR" b="1" i="1" smtClean="0">
                        <a:latin typeface="Cambria Math"/>
                      </a:rPr>
                      <m:t>(</m:t>
                    </m:r>
                    <m:r>
                      <a:rPr lang="pt-BR" b="1" i="1" smtClean="0">
                        <a:latin typeface="Cambria Math"/>
                      </a:rPr>
                      <m:t>𝑽</m:t>
                    </m:r>
                    <m:r>
                      <a:rPr lang="pt-BR" b="1" i="1" smtClean="0">
                        <a:latin typeface="Cambria Math"/>
                      </a:rPr>
                      <m:t>,</m:t>
                    </m:r>
                    <m:r>
                      <a:rPr lang="pt-BR" b="1" i="1" smtClean="0">
                        <a:latin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um grafo tal </a:t>
                </a:r>
                <a:r>
                  <a:rPr lang="pt-BR" dirty="0" err="1" smtClean="0"/>
                  <a:t>que: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dirty="0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pt-BR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</a:rPr>
                      <m:t>′⊆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∩(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′)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endParaRPr lang="pt-BR" b="1" dirty="0" smtClean="0"/>
              </a:p>
              <a:p>
                <a:endParaRPr lang="pt-BR" b="1" dirty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∩</m:t>
                    </m:r>
                    <m:d>
                      <m:dPr>
                        <m:ctrlPr>
                          <a:rPr lang="pt-BR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pt-BR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b="1" dirty="0" smtClean="0"/>
                  <a:t> então dizemos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𝑮</m:t>
                    </m:r>
                    <m:r>
                      <a:rPr lang="pt-BR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 é um </a:t>
                </a:r>
                <a:r>
                  <a:rPr lang="pt-BR" b="1" dirty="0" err="1" smtClean="0">
                    <a:solidFill>
                      <a:srgbClr val="FF0000"/>
                    </a:solidFill>
                  </a:rPr>
                  <a:t>subgrafo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 induzido</a:t>
                </a:r>
                <a:r>
                  <a:rPr lang="pt-BR" b="1" dirty="0" smtClean="0"/>
                  <a:t> por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pt-BR" b="1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 induz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).</a:t>
                </a:r>
              </a:p>
              <a:p>
                <a:endParaRPr lang="pt-BR" b="1" dirty="0" smtClean="0"/>
              </a:p>
              <a:p>
                <a:endParaRPr lang="pt-BR" dirty="0"/>
              </a:p>
              <a:p>
                <a:r>
                  <a:rPr lang="pt-BR" b="1" dirty="0" smtClean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pt-BR" b="1" dirty="0" smtClean="0"/>
                  <a:t> dizemos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𝑮</m:t>
                    </m:r>
                    <m:r>
                      <a:rPr lang="pt-BR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 é um </a:t>
                </a:r>
                <a:r>
                  <a:rPr lang="pt-BR" b="1" dirty="0" err="1" smtClean="0">
                    <a:solidFill>
                      <a:srgbClr val="FF0000"/>
                    </a:solidFill>
                  </a:rPr>
                  <a:t>subgrafo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rgbClr val="FF0000"/>
                    </a:solidFill>
                  </a:rPr>
                  <a:t>g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erador</a:t>
                </a:r>
                <a:r>
                  <a:rPr lang="pt-BR" b="1" dirty="0" smtClean="0"/>
                  <a:t>.</a:t>
                </a:r>
                <a:endParaRPr lang="pt-BR" b="1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/>
              <a:t>Subgrafos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193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FF0000"/>
                    </a:solidFill>
                  </a:rPr>
                  <a:t>Grafos conexos </a:t>
                </a:r>
                <a:r>
                  <a:rPr lang="pt-BR" dirty="0" smtClean="0"/>
                  <a:t>são grafos onde existe um caminho de um vértice para qualquer outro.</a:t>
                </a:r>
                <a:endParaRPr lang="pt-BR" dirty="0" smtClean="0"/>
              </a:p>
              <a:p>
                <a:endParaRPr lang="pt-BR" b="1" dirty="0"/>
              </a:p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pt-BR" b="1" dirty="0" smtClean="0"/>
                  <a:t> um conjunto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𝑺</m:t>
                    </m:r>
                    <m:r>
                      <a:rPr lang="pt-BR" b="1" i="1" smtClean="0">
                        <a:latin typeface="Cambria Math"/>
                      </a:rPr>
                      <m:t>′⊆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pt-BR" b="1" dirty="0" smtClean="0"/>
                  <a:t>. Diz-se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𝑺</m:t>
                    </m:r>
                    <m:r>
                      <a:rPr lang="pt-BR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 é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maximal</a:t>
                </a:r>
                <a:r>
                  <a:rPr lang="pt-BR" b="1" dirty="0" smtClean="0"/>
                  <a:t> em relação a uma certa propriedade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b="1" dirty="0" smtClean="0"/>
                  <a:t>, quando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</m:t>
                    </m:r>
                    <m:r>
                      <a:rPr lang="pt-BR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 satisfaz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b="1" dirty="0" smtClean="0"/>
                  <a:t> e não existe subconjunto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</m:t>
                    </m:r>
                    <m:r>
                      <a:rPr lang="pt-BR" b="1" i="1" dirty="0" smtClean="0">
                        <a:latin typeface="Cambria Math"/>
                      </a:rPr>
                      <m:t>′′⊃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pt-BR" b="1" dirty="0" smtClean="0"/>
                  <a:t>, que também satisfaz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b="1" dirty="0" smtClean="0"/>
                  <a:t>.</a:t>
                </a:r>
                <a:endParaRPr lang="pt-BR" b="1" dirty="0" smtClean="0"/>
              </a:p>
              <a:p>
                <a:endParaRPr lang="pt-BR" dirty="0"/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Componentes conexos</a:t>
                </a:r>
                <a:r>
                  <a:rPr lang="pt-BR" b="1" dirty="0" smtClean="0"/>
                  <a:t> são </a:t>
                </a:r>
                <a:r>
                  <a:rPr lang="pt-BR" b="1" dirty="0" err="1" smtClean="0"/>
                  <a:t>subgrafos</a:t>
                </a:r>
                <a:r>
                  <a:rPr lang="pt-BR" b="1" dirty="0" smtClean="0"/>
                  <a:t> conexos maximais</a:t>
                </a:r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Grafos conexos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193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Árvores são grafos conexos e acíclicos, isto é, sem ciclos.</a:t>
                </a:r>
                <a:endParaRPr lang="pt-BR" dirty="0" smtClean="0"/>
              </a:p>
              <a:p>
                <a:endParaRPr lang="pt-BR" b="1" dirty="0" smtClean="0"/>
              </a:p>
              <a:p>
                <a:endParaRPr lang="pt-BR" b="1" dirty="0"/>
              </a:p>
              <a:p>
                <a:r>
                  <a:rPr lang="pt-BR" dirty="0" smtClean="0"/>
                  <a:t>Árvores são grafos (simples) conexos com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  <m:r>
                      <a:rPr lang="pt-BR" b="1" i="1" dirty="0" smtClean="0">
                        <a:latin typeface="Cambria Math"/>
                      </a:rPr>
                      <m:t>−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dirty="0" smtClean="0"/>
                  <a:t> arestas.</a:t>
                </a:r>
              </a:p>
              <a:p>
                <a:endParaRPr lang="pt-BR" b="1" dirty="0" smtClean="0"/>
              </a:p>
              <a:p>
                <a:endParaRPr lang="pt-BR" b="1" dirty="0"/>
              </a:p>
              <a:p>
                <a:r>
                  <a:rPr lang="pt-BR" dirty="0" smtClean="0"/>
                  <a:t>Árvores são grafos conexos </a:t>
                </a:r>
                <a:r>
                  <a:rPr lang="pt-BR" dirty="0" err="1" smtClean="0"/>
                  <a:t>minimais</a:t>
                </a:r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Árvores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64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Objetivo: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Visitar todos os vértices de forma sistemática.</a:t>
            </a:r>
          </a:p>
          <a:p>
            <a:pPr>
              <a:buClr>
                <a:srgbClr val="FFC000"/>
              </a:buClr>
            </a:pPr>
            <a:endParaRPr lang="pt-BR" dirty="0"/>
          </a:p>
          <a:p>
            <a:pPr>
              <a:buClr>
                <a:srgbClr val="FFC000"/>
              </a:buClr>
            </a:pPr>
            <a:r>
              <a:rPr lang="pt-BR" b="1" dirty="0" smtClean="0"/>
              <a:t>Se o grafo é uma árvore, a tarefa é simples: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Busca em </a:t>
            </a:r>
            <a:r>
              <a:rPr lang="pt-BR" b="1" dirty="0" err="1" smtClean="0"/>
              <a:t>pré</a:t>
            </a:r>
            <a:r>
              <a:rPr lang="pt-BR" b="1" dirty="0" smtClean="0"/>
              <a:t>-ordem;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Busca em pós-ordem;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Busca em </a:t>
            </a:r>
            <a:r>
              <a:rPr lang="pt-BR" b="1" dirty="0" err="1" smtClean="0"/>
              <a:t>in-ordem</a:t>
            </a:r>
            <a:r>
              <a:rPr lang="pt-BR" b="1" dirty="0" smtClean="0"/>
              <a:t> (árvores binárias);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Busca por nível.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07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Grafo é um modelo matemático que representa relações entre objetos.</a:t>
            </a:r>
          </a:p>
          <a:p>
            <a:endParaRPr lang="pt-BR" b="1" dirty="0"/>
          </a:p>
          <a:p>
            <a:r>
              <a:rPr lang="pt-BR" dirty="0" smtClean="0"/>
              <a:t>Exemplos:</a:t>
            </a:r>
          </a:p>
          <a:p>
            <a:pPr marL="857250" lvl="1" indent="-457200">
              <a:buClr>
                <a:srgbClr val="FFC000"/>
              </a:buClr>
              <a:buFont typeface="+mj-lt"/>
              <a:buAutoNum type="arabicPeriod"/>
            </a:pPr>
            <a:r>
              <a:rPr lang="pt-BR" b="1" dirty="0" smtClean="0"/>
              <a:t>Descobrir a melhor rota para um restaurante em uma cidade;</a:t>
            </a:r>
          </a:p>
          <a:p>
            <a:pPr marL="857250" lvl="1" indent="-457200">
              <a:buClr>
                <a:srgbClr val="FFC000"/>
              </a:buClr>
              <a:buFont typeface="+mj-lt"/>
              <a:buAutoNum type="arabicPeriod"/>
            </a:pPr>
            <a:r>
              <a:rPr lang="pt-BR" b="1" dirty="0" smtClean="0"/>
              <a:t>Escalonamento de classes em uma universidade;</a:t>
            </a:r>
          </a:p>
          <a:p>
            <a:pPr marL="857250" lvl="1" indent="-457200">
              <a:buClr>
                <a:srgbClr val="FFC000"/>
              </a:buClr>
              <a:buFont typeface="+mj-lt"/>
              <a:buAutoNum type="arabicPeriod"/>
            </a:pPr>
            <a:r>
              <a:rPr lang="pt-BR" b="1" dirty="0" smtClean="0"/>
              <a:t>Partição de um programa em estados.</a:t>
            </a:r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Definição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Um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grafo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é um conjunto finito não-vazio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(vértices) e um conjunto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𝑬</m:t>
                    </m:r>
                  </m:oMath>
                </a14:m>
                <a:r>
                  <a:rPr lang="pt-BR" dirty="0" smtClean="0"/>
                  <a:t> (arestas) de pares não-ordenados de elementos distintos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  <a:p>
                <a:r>
                  <a:rPr lang="pt-BR" dirty="0" smtClean="0"/>
                  <a:t>Cada aresta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𝒆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pt-BR" b="1" dirty="0" smtClean="0"/>
                  <a:t> será denotada pelo par de vértices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𝒆</m:t>
                    </m:r>
                    <m:r>
                      <a:rPr lang="pt-BR" b="1" i="1" smtClean="0">
                        <a:latin typeface="Cambria Math"/>
                      </a:rPr>
                      <m:t>=(</m:t>
                    </m:r>
                    <m:r>
                      <a:rPr lang="pt-BR" b="1" i="1" smtClean="0">
                        <a:latin typeface="Cambria Math"/>
                      </a:rPr>
                      <m:t>𝒗</m:t>
                    </m:r>
                    <m:r>
                      <a:rPr lang="pt-BR" b="1" i="1" smtClean="0">
                        <a:latin typeface="Cambria Math"/>
                      </a:rPr>
                      <m:t>,</m:t>
                    </m:r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 que a forma. </a:t>
                </a:r>
                <a:r>
                  <a:rPr lang="pt-BR" dirty="0" smtClean="0"/>
                  <a:t>Os vértices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b="1" dirty="0" smtClean="0"/>
                  <a:t> são os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extremos</a:t>
                </a:r>
                <a:r>
                  <a:rPr lang="pt-BR" b="1" dirty="0" smtClean="0"/>
                  <a:t>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(ou extremidades)</a:t>
                </a:r>
                <a:r>
                  <a:rPr lang="pt-BR" b="1" dirty="0" smtClean="0"/>
                  <a:t> da aresta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𝒆</m:t>
                    </m:r>
                  </m:oMath>
                </a14:m>
                <a:r>
                  <a:rPr lang="pt-BR" b="1" dirty="0" smtClean="0"/>
                  <a:t>, sendo denominados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adjacentes</a:t>
                </a:r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Um grafo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 é trivial quando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b="1" dirty="0" smtClean="0"/>
                  <a:t>.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Definição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99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Um grafo pode representar, por exemplo, um conjunto de cidades e as ligações aéreas entre elas.</a:t>
            </a: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Definição</a:t>
            </a:r>
            <a:endParaRPr lang="pt-BR" sz="24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2339752" y="2618328"/>
            <a:ext cx="4605684" cy="3690992"/>
            <a:chOff x="2339752" y="2618328"/>
            <a:chExt cx="4605684" cy="3690992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256436" y="40268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stCxn id="2" idx="5"/>
              <a:endCxn id="5" idx="1"/>
            </p:cNvCxnSpPr>
            <p:nvPr/>
          </p:nvCxnSpPr>
          <p:spPr>
            <a:xfrm>
              <a:off x="2436149" y="3012049"/>
              <a:ext cx="1357474" cy="12882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8" idx="1"/>
            </p:cNvCxnSpPr>
            <p:nvPr/>
          </p:nvCxnSpPr>
          <p:spPr>
            <a:xfrm>
              <a:off x="3873481" y="4380201"/>
              <a:ext cx="784238" cy="15043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6"/>
              <a:endCxn id="9" idx="1"/>
            </p:cNvCxnSpPr>
            <p:nvPr/>
          </p:nvCxnSpPr>
          <p:spPr>
            <a:xfrm>
              <a:off x="3890020" y="4340272"/>
              <a:ext cx="1559787" cy="12562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5" idx="7"/>
              <a:endCxn id="11" idx="2"/>
            </p:cNvCxnSpPr>
            <p:nvPr/>
          </p:nvCxnSpPr>
          <p:spPr>
            <a:xfrm flipV="1">
              <a:off x="3873481" y="3363240"/>
              <a:ext cx="2495891" cy="93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6"/>
              <a:endCxn id="9" idx="3"/>
            </p:cNvCxnSpPr>
            <p:nvPr/>
          </p:nvCxnSpPr>
          <p:spPr>
            <a:xfrm flipV="1">
              <a:off x="4754116" y="5676345"/>
              <a:ext cx="695691" cy="248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8" idx="0"/>
              <a:endCxn id="11" idx="2"/>
            </p:cNvCxnSpPr>
            <p:nvPr/>
          </p:nvCxnSpPr>
          <p:spPr>
            <a:xfrm flipV="1">
              <a:off x="4697648" y="3363240"/>
              <a:ext cx="1671724" cy="25047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9" idx="7"/>
              <a:endCxn id="10" idx="4"/>
            </p:cNvCxnSpPr>
            <p:nvPr/>
          </p:nvCxnSpPr>
          <p:spPr>
            <a:xfrm flipV="1">
              <a:off x="5529665" y="4139788"/>
              <a:ext cx="783239" cy="145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0" idx="7"/>
              <a:endCxn id="11" idx="4"/>
            </p:cNvCxnSpPr>
            <p:nvPr/>
          </p:nvCxnSpPr>
          <p:spPr>
            <a:xfrm flipV="1">
              <a:off x="6352833" y="3419708"/>
              <a:ext cx="73007" cy="6236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1" idx="3"/>
              <a:endCxn id="9" idx="0"/>
            </p:cNvCxnSpPr>
            <p:nvPr/>
          </p:nvCxnSpPr>
          <p:spPr>
            <a:xfrm flipH="1">
              <a:off x="5489736" y="3403169"/>
              <a:ext cx="896175" cy="21767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361107" y="26183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Man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52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337832" y="39864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Sal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7065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Rio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418560" y="5939988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295735" y="428380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BSB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Arestas direcionadas ou múltiplas;</a:t>
            </a:r>
          </a:p>
          <a:p>
            <a:r>
              <a:rPr lang="pt-BR" b="1" dirty="0" smtClean="0"/>
              <a:t>Alguns vértices podem ser isolados.</a:t>
            </a:r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Variações</a:t>
            </a:r>
            <a:endParaRPr lang="pt-BR" sz="2400" dirty="0"/>
          </a:p>
        </p:txBody>
      </p:sp>
      <p:grpSp>
        <p:nvGrpSpPr>
          <p:cNvPr id="42" name="Grupo 41"/>
          <p:cNvGrpSpPr/>
          <p:nvPr/>
        </p:nvGrpSpPr>
        <p:grpSpPr>
          <a:xfrm>
            <a:off x="2339752" y="2618328"/>
            <a:ext cx="4721448" cy="3690992"/>
            <a:chOff x="2339752" y="2618328"/>
            <a:chExt cx="4721448" cy="3690992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516216" y="41894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361107" y="26183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Man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52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597612" y="41490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Sal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7065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Rio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418560" y="5939988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295735" y="428380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BSB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>
              <a:off x="2419380" y="3071788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 flipV="1">
              <a:off x="2483768" y="2989332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859540" y="4472970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 flipV="1">
              <a:off x="3946788" y="4426064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4746496" y="5541848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>
              <a:off x="4772784" y="5592668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4803264" y="5648528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V="1">
              <a:off x="4829552" y="5697676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flipV="1">
              <a:off x="4860032" y="5756116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>
              <a:off x="5600700" y="348996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flipV="1">
              <a:off x="5515724" y="342900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6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Arestas (ou vértices) com pesos.</a:t>
            </a: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Variações</a:t>
            </a:r>
            <a:endParaRPr lang="pt-BR" sz="2400" dirty="0"/>
          </a:p>
        </p:txBody>
      </p:sp>
      <p:grpSp>
        <p:nvGrpSpPr>
          <p:cNvPr id="3" name="Grupo 2"/>
          <p:cNvGrpSpPr/>
          <p:nvPr/>
        </p:nvGrpSpPr>
        <p:grpSpPr>
          <a:xfrm>
            <a:off x="2339752" y="2618328"/>
            <a:ext cx="4721448" cy="3690992"/>
            <a:chOff x="2339752" y="2618328"/>
            <a:chExt cx="4721448" cy="3690992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516216" y="41894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361107" y="26183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Man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52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597612" y="41490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Sal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7065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Rio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418560" y="5939988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295735" y="428380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BSB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>
              <a:off x="2419380" y="3071788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 flipV="1">
              <a:off x="2483768" y="2989332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859540" y="4472970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 flipV="1">
              <a:off x="3946788" y="4426064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>
              <a:off x="4772784" y="5592668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V="1">
              <a:off x="4814312" y="5682436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>
              <a:off x="5600700" y="348996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flipV="1">
              <a:off x="5515724" y="342900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 rot="2639893">
              <a:off x="2987970" y="33822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450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 rot="2628264">
              <a:off x="2758858" y="363573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480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 rot="3669702">
              <a:off x="4172580" y="485531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395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 rot="3669702">
              <a:off x="3865498" y="50279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380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 rot="20250902">
              <a:off x="4771039" y="540866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240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 rot="20250902">
              <a:off x="4898388" y="573137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255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 rot="17552657">
              <a:off x="5518670" y="422228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470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 rot="17552657">
              <a:off x="5893568" y="440020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430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6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t-BR" dirty="0" smtClean="0"/>
                  <a:t>Matriz de adjacências – custo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r>
                      <a:rPr lang="pt-BR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Representação Interna</a:t>
            </a:r>
            <a:endParaRPr lang="pt-BR" sz="24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3854748" y="2627620"/>
            <a:ext cx="4384663" cy="3724680"/>
            <a:chOff x="2339752" y="2627620"/>
            <a:chExt cx="4384663" cy="3724680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256436" y="40268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stCxn id="2" idx="5"/>
              <a:endCxn id="5" idx="1"/>
            </p:cNvCxnSpPr>
            <p:nvPr/>
          </p:nvCxnSpPr>
          <p:spPr>
            <a:xfrm>
              <a:off x="2436149" y="3012049"/>
              <a:ext cx="1357474" cy="12882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8" idx="1"/>
            </p:cNvCxnSpPr>
            <p:nvPr/>
          </p:nvCxnSpPr>
          <p:spPr>
            <a:xfrm>
              <a:off x="3873481" y="4380201"/>
              <a:ext cx="784238" cy="15043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6"/>
              <a:endCxn id="9" idx="1"/>
            </p:cNvCxnSpPr>
            <p:nvPr/>
          </p:nvCxnSpPr>
          <p:spPr>
            <a:xfrm>
              <a:off x="3890020" y="4340272"/>
              <a:ext cx="1559787" cy="12562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5" idx="7"/>
              <a:endCxn id="11" idx="2"/>
            </p:cNvCxnSpPr>
            <p:nvPr/>
          </p:nvCxnSpPr>
          <p:spPr>
            <a:xfrm flipV="1">
              <a:off x="3873481" y="3363240"/>
              <a:ext cx="2495891" cy="93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6"/>
              <a:endCxn id="9" idx="3"/>
            </p:cNvCxnSpPr>
            <p:nvPr/>
          </p:nvCxnSpPr>
          <p:spPr>
            <a:xfrm flipV="1">
              <a:off x="4754116" y="5676345"/>
              <a:ext cx="695691" cy="248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8" idx="0"/>
              <a:endCxn id="11" idx="2"/>
            </p:cNvCxnSpPr>
            <p:nvPr/>
          </p:nvCxnSpPr>
          <p:spPr>
            <a:xfrm flipV="1">
              <a:off x="4697648" y="3363240"/>
              <a:ext cx="1671724" cy="25047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9" idx="7"/>
              <a:endCxn id="10" idx="4"/>
            </p:cNvCxnSpPr>
            <p:nvPr/>
          </p:nvCxnSpPr>
          <p:spPr>
            <a:xfrm flipV="1">
              <a:off x="5529665" y="4139788"/>
              <a:ext cx="783239" cy="145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0" idx="7"/>
              <a:endCxn id="11" idx="4"/>
            </p:cNvCxnSpPr>
            <p:nvPr/>
          </p:nvCxnSpPr>
          <p:spPr>
            <a:xfrm flipV="1">
              <a:off x="6352833" y="3419708"/>
              <a:ext cx="73007" cy="6236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1" idx="3"/>
              <a:endCxn id="9" idx="0"/>
            </p:cNvCxnSpPr>
            <p:nvPr/>
          </p:nvCxnSpPr>
          <p:spPr>
            <a:xfrm flipH="1">
              <a:off x="5489736" y="3403169"/>
              <a:ext cx="896175" cy="21767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395278" y="2627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341204" y="3986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93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41004" y="59829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547406" y="4283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68860"/>
              </p:ext>
            </p:extLst>
          </p:nvPr>
        </p:nvGraphicFramePr>
        <p:xfrm>
          <a:off x="1187624" y="3123885"/>
          <a:ext cx="2039891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1413"/>
                <a:gridCol w="291413"/>
                <a:gridCol w="291413"/>
                <a:gridCol w="291413"/>
                <a:gridCol w="291413"/>
                <a:gridCol w="291413"/>
                <a:gridCol w="291413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B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T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1188244" y="3126581"/>
            <a:ext cx="276225" cy="350044"/>
          </a:xfrm>
          <a:prstGeom prst="line">
            <a:avLst/>
          </a:prstGeom>
          <a:ln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ln>
                <a:noFill/>
              </a:ln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pt-BR" dirty="0" smtClean="0"/>
                  <a:t>Listas de adjacências – custo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r>
                      <a:rPr lang="pt-BR" b="1" i="1" smtClean="0">
                        <a:latin typeface="Cambria Math"/>
                      </a:rPr>
                      <m:t>(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+</m:t>
                    </m:r>
                    <m:r>
                      <a:rPr lang="pt-BR" b="1" i="1" smtClean="0">
                        <a:latin typeface="Cambria Math"/>
                      </a:rPr>
                      <m:t>𝒎</m:t>
                    </m:r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Representação Interna</a:t>
            </a:r>
            <a:endParaRPr lang="pt-BR" sz="24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4214788" y="2186280"/>
            <a:ext cx="4605684" cy="3690992"/>
            <a:chOff x="2339752" y="2618328"/>
            <a:chExt cx="4605684" cy="3690992"/>
          </a:xfrm>
        </p:grpSpPr>
        <p:sp>
          <p:nvSpPr>
            <p:cNvPr id="2" name="Elipse 1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6256436" y="40268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stCxn id="2" idx="5"/>
              <a:endCxn id="5" idx="1"/>
            </p:cNvCxnSpPr>
            <p:nvPr/>
          </p:nvCxnSpPr>
          <p:spPr>
            <a:xfrm>
              <a:off x="2436149" y="3012049"/>
              <a:ext cx="1357474" cy="12882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8" idx="1"/>
            </p:cNvCxnSpPr>
            <p:nvPr/>
          </p:nvCxnSpPr>
          <p:spPr>
            <a:xfrm>
              <a:off x="3873481" y="4380201"/>
              <a:ext cx="784238" cy="15043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5" idx="6"/>
              <a:endCxn id="9" idx="1"/>
            </p:cNvCxnSpPr>
            <p:nvPr/>
          </p:nvCxnSpPr>
          <p:spPr>
            <a:xfrm>
              <a:off x="3890020" y="4340272"/>
              <a:ext cx="1559787" cy="12562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5" idx="7"/>
              <a:endCxn id="11" idx="2"/>
            </p:cNvCxnSpPr>
            <p:nvPr/>
          </p:nvCxnSpPr>
          <p:spPr>
            <a:xfrm flipV="1">
              <a:off x="3873481" y="3363240"/>
              <a:ext cx="2495891" cy="937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8" idx="6"/>
              <a:endCxn id="9" idx="3"/>
            </p:cNvCxnSpPr>
            <p:nvPr/>
          </p:nvCxnSpPr>
          <p:spPr>
            <a:xfrm flipV="1">
              <a:off x="4754116" y="5676345"/>
              <a:ext cx="695691" cy="2481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8" idx="0"/>
              <a:endCxn id="11" idx="2"/>
            </p:cNvCxnSpPr>
            <p:nvPr/>
          </p:nvCxnSpPr>
          <p:spPr>
            <a:xfrm flipV="1">
              <a:off x="4697648" y="3363240"/>
              <a:ext cx="1671724" cy="25047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9" idx="7"/>
              <a:endCxn id="10" idx="4"/>
            </p:cNvCxnSpPr>
            <p:nvPr/>
          </p:nvCxnSpPr>
          <p:spPr>
            <a:xfrm flipV="1">
              <a:off x="5529665" y="4139788"/>
              <a:ext cx="783239" cy="145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0" idx="7"/>
              <a:endCxn id="11" idx="4"/>
            </p:cNvCxnSpPr>
            <p:nvPr/>
          </p:nvCxnSpPr>
          <p:spPr>
            <a:xfrm flipV="1">
              <a:off x="6352833" y="3419708"/>
              <a:ext cx="73007" cy="6236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1" idx="3"/>
              <a:endCxn id="9" idx="0"/>
            </p:cNvCxnSpPr>
            <p:nvPr/>
          </p:nvCxnSpPr>
          <p:spPr>
            <a:xfrm flipH="1">
              <a:off x="5489736" y="3403169"/>
              <a:ext cx="896175" cy="21767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361107" y="26183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Man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22729" y="2987660"/>
              <a:ext cx="52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337832" y="39864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Sal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276" y="557065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Rio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418560" y="5939988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295735" y="428380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BSB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9255"/>
              </p:ext>
            </p:extLst>
          </p:nvPr>
        </p:nvGraphicFramePr>
        <p:xfrm>
          <a:off x="1043608" y="3573016"/>
          <a:ext cx="518207" cy="1601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8207"/>
              </a:tblGrid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BSB</a:t>
                      </a:r>
                      <a:endParaRPr lang="pt-BR" sz="1300" dirty="0"/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Man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err="1" smtClean="0">
                          <a:solidFill>
                            <a:schemeClr val="dk1"/>
                          </a:solidFill>
                        </a:rPr>
                        <a:t>Rec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Rio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Sal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SAO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48846"/>
              </p:ext>
            </p:extLst>
          </p:nvPr>
        </p:nvGraphicFramePr>
        <p:xfrm>
          <a:off x="1835696" y="3593506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27622"/>
              </p:ext>
            </p:extLst>
          </p:nvPr>
        </p:nvGraphicFramePr>
        <p:xfrm>
          <a:off x="2555776" y="3593937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6902"/>
              </p:ext>
            </p:extLst>
          </p:nvPr>
        </p:nvGraphicFramePr>
        <p:xfrm>
          <a:off x="3995936" y="3593937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Man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79821"/>
              </p:ext>
            </p:extLst>
          </p:nvPr>
        </p:nvGraphicFramePr>
        <p:xfrm>
          <a:off x="3275856" y="3593506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Rec</a:t>
                      </a:r>
                      <a:endParaRPr lang="pt-BR" sz="1100" dirty="0" smtClean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0167"/>
              </p:ext>
            </p:extLst>
          </p:nvPr>
        </p:nvGraphicFramePr>
        <p:xfrm>
          <a:off x="1835696" y="3862256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40332"/>
              </p:ext>
            </p:extLst>
          </p:nvPr>
        </p:nvGraphicFramePr>
        <p:xfrm>
          <a:off x="1835696" y="4129090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Sal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3447"/>
              </p:ext>
            </p:extLst>
          </p:nvPr>
        </p:nvGraphicFramePr>
        <p:xfrm>
          <a:off x="2555776" y="4129521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9936"/>
              </p:ext>
            </p:extLst>
          </p:nvPr>
        </p:nvGraphicFramePr>
        <p:xfrm>
          <a:off x="3995936" y="4129521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65543"/>
              </p:ext>
            </p:extLst>
          </p:nvPr>
        </p:nvGraphicFramePr>
        <p:xfrm>
          <a:off x="3275856" y="4129090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</a:t>
                      </a:r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71327"/>
              </p:ext>
            </p:extLst>
          </p:nvPr>
        </p:nvGraphicFramePr>
        <p:xfrm>
          <a:off x="1835696" y="4395392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72856"/>
              </p:ext>
            </p:extLst>
          </p:nvPr>
        </p:nvGraphicFramePr>
        <p:xfrm>
          <a:off x="2555776" y="4396112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Sal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58349"/>
              </p:ext>
            </p:extLst>
          </p:nvPr>
        </p:nvGraphicFramePr>
        <p:xfrm>
          <a:off x="3995936" y="4396112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Rec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65727"/>
              </p:ext>
            </p:extLst>
          </p:nvPr>
        </p:nvGraphicFramePr>
        <p:xfrm>
          <a:off x="3275856" y="4395681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</a:t>
                      </a:r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00452"/>
              </p:ext>
            </p:extLst>
          </p:nvPr>
        </p:nvGraphicFramePr>
        <p:xfrm>
          <a:off x="1835696" y="4663076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Rec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39626"/>
              </p:ext>
            </p:extLst>
          </p:nvPr>
        </p:nvGraphicFramePr>
        <p:xfrm>
          <a:off x="2555776" y="4663796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53349"/>
              </p:ext>
            </p:extLst>
          </p:nvPr>
        </p:nvGraphicFramePr>
        <p:xfrm>
          <a:off x="1835696" y="4929620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76767"/>
              </p:ext>
            </p:extLst>
          </p:nvPr>
        </p:nvGraphicFramePr>
        <p:xfrm>
          <a:off x="2555776" y="4930340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49358"/>
              </p:ext>
            </p:extLst>
          </p:nvPr>
        </p:nvGraphicFramePr>
        <p:xfrm>
          <a:off x="3275856" y="4929909"/>
          <a:ext cx="43204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Rec</a:t>
                      </a:r>
                      <a:endParaRPr lang="pt-BR" sz="1100" dirty="0" smtClean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>
            <a:stCxn id="36" idx="3"/>
            <a:endCxn id="38" idx="1"/>
          </p:cNvCxnSpPr>
          <p:nvPr/>
        </p:nvCxnSpPr>
        <p:spPr>
          <a:xfrm flipV="1">
            <a:off x="2987824" y="3704758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30" idx="3"/>
            <a:endCxn id="36" idx="1"/>
          </p:cNvCxnSpPr>
          <p:nvPr/>
        </p:nvCxnSpPr>
        <p:spPr>
          <a:xfrm>
            <a:off x="2267744" y="3704758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0" idx="1"/>
          </p:cNvCxnSpPr>
          <p:nvPr/>
        </p:nvCxnSpPr>
        <p:spPr>
          <a:xfrm>
            <a:off x="1570385" y="3704758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43" idx="1"/>
          </p:cNvCxnSpPr>
          <p:nvPr/>
        </p:nvCxnSpPr>
        <p:spPr>
          <a:xfrm>
            <a:off x="1570385" y="3973508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47" idx="1"/>
          </p:cNvCxnSpPr>
          <p:nvPr/>
        </p:nvCxnSpPr>
        <p:spPr>
          <a:xfrm>
            <a:off x="1570385" y="4240342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1" idx="1"/>
          </p:cNvCxnSpPr>
          <p:nvPr/>
        </p:nvCxnSpPr>
        <p:spPr>
          <a:xfrm>
            <a:off x="1570385" y="4506644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55" idx="1"/>
          </p:cNvCxnSpPr>
          <p:nvPr/>
        </p:nvCxnSpPr>
        <p:spPr>
          <a:xfrm>
            <a:off x="1570385" y="4774328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9" idx="1"/>
          </p:cNvCxnSpPr>
          <p:nvPr/>
        </p:nvCxnSpPr>
        <p:spPr>
          <a:xfrm>
            <a:off x="1570385" y="5040872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8" idx="3"/>
            <a:endCxn id="50" idx="1"/>
          </p:cNvCxnSpPr>
          <p:nvPr/>
        </p:nvCxnSpPr>
        <p:spPr>
          <a:xfrm flipV="1">
            <a:off x="2987824" y="4240342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47" idx="3"/>
            <a:endCxn id="48" idx="1"/>
          </p:cNvCxnSpPr>
          <p:nvPr/>
        </p:nvCxnSpPr>
        <p:spPr>
          <a:xfrm>
            <a:off x="2267744" y="4240342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52" idx="3"/>
            <a:endCxn id="54" idx="1"/>
          </p:cNvCxnSpPr>
          <p:nvPr/>
        </p:nvCxnSpPr>
        <p:spPr>
          <a:xfrm flipV="1">
            <a:off x="2987824" y="4506933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51" idx="3"/>
            <a:endCxn id="52" idx="1"/>
          </p:cNvCxnSpPr>
          <p:nvPr/>
        </p:nvCxnSpPr>
        <p:spPr>
          <a:xfrm>
            <a:off x="2267744" y="4506644"/>
            <a:ext cx="288032" cy="72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56" idx="3"/>
          </p:cNvCxnSpPr>
          <p:nvPr/>
        </p:nvCxnSpPr>
        <p:spPr>
          <a:xfrm>
            <a:off x="2987824" y="4775048"/>
            <a:ext cx="280243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5" idx="3"/>
            <a:endCxn id="56" idx="1"/>
          </p:cNvCxnSpPr>
          <p:nvPr/>
        </p:nvCxnSpPr>
        <p:spPr>
          <a:xfrm>
            <a:off x="2267744" y="4774328"/>
            <a:ext cx="288032" cy="72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60" idx="3"/>
            <a:endCxn id="61" idx="1"/>
          </p:cNvCxnSpPr>
          <p:nvPr/>
        </p:nvCxnSpPr>
        <p:spPr>
          <a:xfrm flipV="1">
            <a:off x="2987824" y="5041161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stCxn id="59" idx="3"/>
            <a:endCxn id="60" idx="1"/>
          </p:cNvCxnSpPr>
          <p:nvPr/>
        </p:nvCxnSpPr>
        <p:spPr>
          <a:xfrm>
            <a:off x="2267744" y="5040872"/>
            <a:ext cx="288032" cy="72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50" idx="3"/>
            <a:endCxn id="49" idx="1"/>
          </p:cNvCxnSpPr>
          <p:nvPr/>
        </p:nvCxnSpPr>
        <p:spPr>
          <a:xfrm>
            <a:off x="3707904" y="4240342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54" idx="3"/>
            <a:endCxn id="53" idx="1"/>
          </p:cNvCxnSpPr>
          <p:nvPr/>
        </p:nvCxnSpPr>
        <p:spPr>
          <a:xfrm>
            <a:off x="3707904" y="4506933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38" idx="3"/>
            <a:endCxn id="37" idx="1"/>
          </p:cNvCxnSpPr>
          <p:nvPr/>
        </p:nvCxnSpPr>
        <p:spPr>
          <a:xfrm>
            <a:off x="3707904" y="3704758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43" idx="3"/>
          </p:cNvCxnSpPr>
          <p:nvPr/>
        </p:nvCxnSpPr>
        <p:spPr>
          <a:xfrm>
            <a:off x="2267744" y="3973508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>
            <a:stCxn id="37" idx="3"/>
          </p:cNvCxnSpPr>
          <p:nvPr/>
        </p:nvCxnSpPr>
        <p:spPr>
          <a:xfrm flipV="1">
            <a:off x="4427984" y="3704758"/>
            <a:ext cx="290860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>
            <a:stCxn id="49" idx="3"/>
          </p:cNvCxnSpPr>
          <p:nvPr/>
        </p:nvCxnSpPr>
        <p:spPr>
          <a:xfrm flipV="1">
            <a:off x="4427984" y="4240342"/>
            <a:ext cx="290860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53" idx="3"/>
          </p:cNvCxnSpPr>
          <p:nvPr/>
        </p:nvCxnSpPr>
        <p:spPr>
          <a:xfrm>
            <a:off x="4427984" y="4507364"/>
            <a:ext cx="290860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Listas de adjacências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Representação Interna</a:t>
            </a:r>
            <a:endParaRPr lang="pt-BR" sz="2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54866"/>
              </p:ext>
            </p:extLst>
          </p:nvPr>
        </p:nvGraphicFramePr>
        <p:xfrm>
          <a:off x="1331640" y="3822812"/>
          <a:ext cx="518207" cy="133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8207"/>
              </a:tblGrid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BSB</a:t>
                      </a:r>
                      <a:endParaRPr lang="pt-BR" sz="1300" dirty="0"/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Man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err="1" smtClean="0">
                          <a:solidFill>
                            <a:schemeClr val="dk1"/>
                          </a:solidFill>
                        </a:rPr>
                        <a:t>Rec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Rio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876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dk1"/>
                          </a:solidFill>
                        </a:rPr>
                        <a:t>SAO</a:t>
                      </a:r>
                      <a:endParaRPr lang="pt-BR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5805" marR="65805" marT="32903" marB="32903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53380"/>
              </p:ext>
            </p:extLst>
          </p:nvPr>
        </p:nvGraphicFramePr>
        <p:xfrm>
          <a:off x="2123728" y="3843302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SAO, 380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231"/>
              </p:ext>
            </p:extLst>
          </p:nvPr>
        </p:nvGraphicFramePr>
        <p:xfrm>
          <a:off x="3203848" y="3843733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Man,</a:t>
                      </a:r>
                      <a:r>
                        <a:rPr lang="pt-BR" sz="1100" baseline="0" dirty="0" smtClean="0"/>
                        <a:t> 450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78059"/>
              </p:ext>
            </p:extLst>
          </p:nvPr>
        </p:nvGraphicFramePr>
        <p:xfrm>
          <a:off x="2123728" y="4112052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BSB, 480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04416"/>
              </p:ext>
            </p:extLst>
          </p:nvPr>
        </p:nvGraphicFramePr>
        <p:xfrm>
          <a:off x="2123728" y="4378886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Rio,</a:t>
                      </a:r>
                      <a:r>
                        <a:rPr lang="pt-BR" sz="1100" baseline="0" dirty="0" smtClean="0"/>
                        <a:t> 430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94507"/>
              </p:ext>
            </p:extLst>
          </p:nvPr>
        </p:nvGraphicFramePr>
        <p:xfrm>
          <a:off x="2123728" y="4645188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Rec</a:t>
                      </a:r>
                      <a:r>
                        <a:rPr lang="pt-BR" sz="1100" dirty="0" smtClean="0"/>
                        <a:t>,</a:t>
                      </a:r>
                      <a:r>
                        <a:rPr lang="pt-BR" sz="1100" baseline="0" dirty="0" smtClean="0"/>
                        <a:t> 470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65747"/>
              </p:ext>
            </p:extLst>
          </p:nvPr>
        </p:nvGraphicFramePr>
        <p:xfrm>
          <a:off x="3203848" y="4645908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SAO, 240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41241"/>
              </p:ext>
            </p:extLst>
          </p:nvPr>
        </p:nvGraphicFramePr>
        <p:xfrm>
          <a:off x="2123728" y="4912872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BSB, 395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52617"/>
              </p:ext>
            </p:extLst>
          </p:nvPr>
        </p:nvGraphicFramePr>
        <p:xfrm>
          <a:off x="3203848" y="4913592"/>
          <a:ext cx="792088" cy="222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8"/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Rio, 255</a:t>
                      </a:r>
                      <a:endParaRPr lang="pt-BR" sz="1100" dirty="0"/>
                    </a:p>
                  </a:txBody>
                  <a:tcPr marL="54865" marR="54865" marT="27432" marB="27432">
                    <a:lnL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>
            <a:stCxn id="36" idx="3"/>
          </p:cNvCxnSpPr>
          <p:nvPr/>
        </p:nvCxnSpPr>
        <p:spPr>
          <a:xfrm>
            <a:off x="3995936" y="3954985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30" idx="3"/>
            <a:endCxn id="36" idx="1"/>
          </p:cNvCxnSpPr>
          <p:nvPr/>
        </p:nvCxnSpPr>
        <p:spPr>
          <a:xfrm>
            <a:off x="2915816" y="3954554"/>
            <a:ext cx="288032" cy="431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0" idx="1"/>
          </p:cNvCxnSpPr>
          <p:nvPr/>
        </p:nvCxnSpPr>
        <p:spPr>
          <a:xfrm>
            <a:off x="1858417" y="3954554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43" idx="1"/>
          </p:cNvCxnSpPr>
          <p:nvPr/>
        </p:nvCxnSpPr>
        <p:spPr>
          <a:xfrm>
            <a:off x="1858417" y="4223304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47" idx="1"/>
          </p:cNvCxnSpPr>
          <p:nvPr/>
        </p:nvCxnSpPr>
        <p:spPr>
          <a:xfrm>
            <a:off x="1858417" y="4490138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1" idx="1"/>
          </p:cNvCxnSpPr>
          <p:nvPr/>
        </p:nvCxnSpPr>
        <p:spPr>
          <a:xfrm>
            <a:off x="1858417" y="4756440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55" idx="1"/>
          </p:cNvCxnSpPr>
          <p:nvPr/>
        </p:nvCxnSpPr>
        <p:spPr>
          <a:xfrm>
            <a:off x="1858417" y="5024124"/>
            <a:ext cx="265311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47" idx="3"/>
          </p:cNvCxnSpPr>
          <p:nvPr/>
        </p:nvCxnSpPr>
        <p:spPr>
          <a:xfrm>
            <a:off x="2915816" y="4490138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52" idx="3"/>
          </p:cNvCxnSpPr>
          <p:nvPr/>
        </p:nvCxnSpPr>
        <p:spPr>
          <a:xfrm>
            <a:off x="3995936" y="4757160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51" idx="3"/>
            <a:endCxn id="52" idx="1"/>
          </p:cNvCxnSpPr>
          <p:nvPr/>
        </p:nvCxnSpPr>
        <p:spPr>
          <a:xfrm>
            <a:off x="2915816" y="4756440"/>
            <a:ext cx="288032" cy="72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56" idx="3"/>
          </p:cNvCxnSpPr>
          <p:nvPr/>
        </p:nvCxnSpPr>
        <p:spPr>
          <a:xfrm>
            <a:off x="3995936" y="5024844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5" idx="3"/>
            <a:endCxn id="56" idx="1"/>
          </p:cNvCxnSpPr>
          <p:nvPr/>
        </p:nvCxnSpPr>
        <p:spPr>
          <a:xfrm>
            <a:off x="2915816" y="5024124"/>
            <a:ext cx="288032" cy="72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43" idx="3"/>
          </p:cNvCxnSpPr>
          <p:nvPr/>
        </p:nvCxnSpPr>
        <p:spPr>
          <a:xfrm>
            <a:off x="2915816" y="4223304"/>
            <a:ext cx="288032" cy="0"/>
          </a:xfrm>
          <a:prstGeom prst="straightConnector1">
            <a:avLst/>
          </a:prstGeom>
          <a:ln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4067944" y="2111057"/>
            <a:ext cx="4721448" cy="3690992"/>
            <a:chOff x="2339752" y="2618328"/>
            <a:chExt cx="4721448" cy="3690992"/>
          </a:xfrm>
        </p:grpSpPr>
        <p:sp>
          <p:nvSpPr>
            <p:cNvPr id="69" name="Elipse 68"/>
            <p:cNvSpPr/>
            <p:nvPr/>
          </p:nvSpPr>
          <p:spPr>
            <a:xfrm>
              <a:off x="2339752" y="29156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3777084" y="4283804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4641180" y="5867980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5433268" y="5579948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6516216" y="418945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6369372" y="3306772"/>
              <a:ext cx="112936" cy="112936"/>
            </a:xfrm>
            <a:prstGeom prst="ellipse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361107" y="26183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Man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422729" y="2987660"/>
              <a:ext cx="52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6597612" y="414908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Sal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5505276" y="557065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Rio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4418560" y="5939988"/>
              <a:ext cx="58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SAO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3295735" y="428380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BSB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>
            <a:xfrm>
              <a:off x="2419380" y="3071788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flipH="1" flipV="1">
              <a:off x="2483768" y="2989332"/>
              <a:ext cx="1324396" cy="125521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>
              <a:off x="3859540" y="4472970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/>
            <p:nvPr/>
          </p:nvCxnSpPr>
          <p:spPr>
            <a:xfrm flipH="1" flipV="1">
              <a:off x="3946788" y="4426064"/>
              <a:ext cx="751160" cy="13585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 flipH="1">
              <a:off x="4772784" y="5592668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/>
            <p:nvPr/>
          </p:nvCxnSpPr>
          <p:spPr>
            <a:xfrm flipV="1">
              <a:off x="4814312" y="5682436"/>
              <a:ext cx="609972" cy="25160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 flipH="1">
              <a:off x="5600700" y="348996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/>
            <p:nvPr/>
          </p:nvCxnSpPr>
          <p:spPr>
            <a:xfrm flipV="1">
              <a:off x="5515724" y="3429000"/>
              <a:ext cx="815340" cy="20650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/>
            <p:cNvSpPr txBox="1"/>
            <p:nvPr/>
          </p:nvSpPr>
          <p:spPr>
            <a:xfrm rot="2639893">
              <a:off x="2987970" y="33822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450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 rot="2628264">
              <a:off x="2758858" y="363573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480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 rot="3669702">
              <a:off x="4172580" y="485531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395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 rot="3669702">
              <a:off x="3865498" y="50279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380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 rot="20250902">
              <a:off x="4771039" y="540866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240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 rot="20250902">
              <a:off x="4898388" y="573137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255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 rot="17552657">
              <a:off x="5518670" y="422228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470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 rot="17552657">
              <a:off x="5893568" y="440020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430</a:t>
              </a:r>
              <a:endParaRPr lang="pt-BR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4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6246</TotalTime>
  <Words>747</Words>
  <Application>Microsoft Office PowerPoint</Application>
  <PresentationFormat>Apresentação na tela (4:3)</PresentationFormat>
  <Paragraphs>235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20100304123305_cin_ppt_claro_producao</vt:lpstr>
      <vt:lpstr>Apresentação do PowerPoint</vt:lpstr>
      <vt:lpstr>Definição</vt:lpstr>
      <vt:lpstr>Definição</vt:lpstr>
      <vt:lpstr>Definição</vt:lpstr>
      <vt:lpstr>Variações</vt:lpstr>
      <vt:lpstr>Variações</vt:lpstr>
      <vt:lpstr>Representação Interna</vt:lpstr>
      <vt:lpstr>Representação Interna</vt:lpstr>
      <vt:lpstr>Representação Interna</vt:lpstr>
      <vt:lpstr>Mais definições</vt:lpstr>
      <vt:lpstr>Mais definições</vt:lpstr>
      <vt:lpstr>Subgrafos</vt:lpstr>
      <vt:lpstr>Grafos conexos</vt:lpstr>
      <vt:lpstr>Árvores</vt:lpstr>
      <vt:lpstr>Busca em grafos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Felipe</cp:lastModifiedBy>
  <cp:revision>254</cp:revision>
  <dcterms:created xsi:type="dcterms:W3CDTF">2011-05-19T13:32:59Z</dcterms:created>
  <dcterms:modified xsi:type="dcterms:W3CDTF">2012-10-07T03:41:17Z</dcterms:modified>
</cp:coreProperties>
</file>