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91" r:id="rId3"/>
    <p:sldId id="334" r:id="rId4"/>
    <p:sldId id="335" r:id="rId5"/>
    <p:sldId id="317" r:id="rId6"/>
    <p:sldId id="336" r:id="rId7"/>
    <p:sldId id="349" r:id="rId8"/>
    <p:sldId id="338" r:id="rId9"/>
    <p:sldId id="339" r:id="rId10"/>
    <p:sldId id="340" r:id="rId11"/>
    <p:sldId id="341" r:id="rId12"/>
    <p:sldId id="342" r:id="rId13"/>
    <p:sldId id="350" r:id="rId14"/>
    <p:sldId id="344" r:id="rId15"/>
    <p:sldId id="345" r:id="rId16"/>
    <p:sldId id="346" r:id="rId17"/>
    <p:sldId id="348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82E"/>
    <a:srgbClr val="000000"/>
    <a:srgbClr val="1C11FF"/>
    <a:srgbClr val="8C0000"/>
    <a:srgbClr val="00CC99"/>
    <a:srgbClr val="FFCC00"/>
    <a:srgbClr val="66FF99"/>
    <a:srgbClr val="993366"/>
    <a:srgbClr val="99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1203" autoAdjust="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20/05/2013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5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k.ac.in/users/dsrkg/cs210/applets/dfsBfs/SearchAlg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000" i="1" dirty="0" smtClean="0"/>
              <a:t>Grafos - Busca</a:t>
            </a:r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 busca em profundidade </a:t>
            </a:r>
            <a:r>
              <a:rPr lang="pt-BR" dirty="0" err="1" smtClean="0"/>
              <a:t>biparticiona</a:t>
            </a:r>
            <a:r>
              <a:rPr lang="pt-BR" dirty="0" smtClean="0"/>
              <a:t> o conjunto de arestas em: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profundidade</a:t>
            </a:r>
            <a:endParaRPr lang="pt-BR" sz="2400" dirty="0"/>
          </a:p>
        </p:txBody>
      </p:sp>
      <p:grpSp>
        <p:nvGrpSpPr>
          <p:cNvPr id="1056" name="Grupo 1055"/>
          <p:cNvGrpSpPr/>
          <p:nvPr/>
        </p:nvGrpSpPr>
        <p:grpSpPr>
          <a:xfrm>
            <a:off x="827584" y="2904446"/>
            <a:ext cx="3723441" cy="2449390"/>
            <a:chOff x="827584" y="2779810"/>
            <a:chExt cx="3723441" cy="2449390"/>
          </a:xfrm>
        </p:grpSpPr>
        <p:grpSp>
          <p:nvGrpSpPr>
            <p:cNvPr id="5" name="Grupo 4"/>
            <p:cNvGrpSpPr/>
            <p:nvPr/>
          </p:nvGrpSpPr>
          <p:grpSpPr>
            <a:xfrm>
              <a:off x="827584" y="2923879"/>
              <a:ext cx="421273" cy="421273"/>
              <a:chOff x="827584" y="2923879"/>
              <a:chExt cx="421273" cy="421273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CaixaDeTexto 20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2961728" y="2779810"/>
              <a:ext cx="421273" cy="421273"/>
              <a:chOff x="2961728" y="2779810"/>
              <a:chExt cx="421273" cy="421273"/>
            </a:xfrm>
          </p:grpSpPr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CaixaDeTexto 23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1439993" y="4150046"/>
              <a:ext cx="421273" cy="421273"/>
              <a:chOff x="1439993" y="4150046"/>
              <a:chExt cx="421273" cy="421273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CaixaDeTexto 2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2751091" y="4807927"/>
              <a:ext cx="421273" cy="421273"/>
              <a:chOff x="2751091" y="4807927"/>
              <a:chExt cx="421273" cy="421273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2913600" y="3811070"/>
              <a:ext cx="421273" cy="421273"/>
              <a:chOff x="2913600" y="3811070"/>
              <a:chExt cx="421273" cy="421273"/>
            </a:xfrm>
          </p:grpSpPr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CaixaDeTexto 38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1861266" y="3377569"/>
              <a:ext cx="421273" cy="421273"/>
              <a:chOff x="1861266" y="3377569"/>
              <a:chExt cx="421273" cy="421273"/>
            </a:xfrm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CaixaDeTexto 49"/>
              <p:cNvSpPr txBox="1"/>
              <p:nvPr/>
            </p:nvSpPr>
            <p:spPr>
              <a:xfrm>
                <a:off x="1910056" y="3397782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4129752" y="3798842"/>
              <a:ext cx="421273" cy="421273"/>
              <a:chOff x="4129752" y="3798842"/>
              <a:chExt cx="421273" cy="421273"/>
            </a:xfrm>
          </p:grpSpPr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CaixaDeTexto 30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1200409" y="3201083"/>
              <a:ext cx="660857" cy="3039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2238285" y="3072729"/>
              <a:ext cx="738334" cy="4170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719760" y="3737793"/>
              <a:ext cx="219809" cy="4227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826846" y="4070325"/>
              <a:ext cx="1104683" cy="2987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endCxn id="29" idx="1"/>
            </p:cNvCxnSpPr>
            <p:nvPr/>
          </p:nvCxnSpPr>
          <p:spPr>
            <a:xfrm>
              <a:off x="1798666" y="4470491"/>
              <a:ext cx="963780" cy="5297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29" idx="0"/>
              <a:endCxn id="38" idx="2"/>
            </p:cNvCxnSpPr>
            <p:nvPr/>
          </p:nvCxnSpPr>
          <p:spPr>
            <a:xfrm flipV="1">
              <a:off x="2961728" y="4211229"/>
              <a:ext cx="138886" cy="59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8" idx="0"/>
              <a:endCxn id="23" idx="2"/>
            </p:cNvCxnSpPr>
            <p:nvPr/>
          </p:nvCxnSpPr>
          <p:spPr>
            <a:xfrm flipV="1">
              <a:off x="3124236" y="3185452"/>
              <a:ext cx="38375" cy="62561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endCxn id="28" idx="1"/>
            </p:cNvCxnSpPr>
            <p:nvPr/>
          </p:nvCxnSpPr>
          <p:spPr>
            <a:xfrm>
              <a:off x="3309151" y="4008328"/>
              <a:ext cx="820601" cy="11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eta para a direita 31"/>
          <p:cNvSpPr/>
          <p:nvPr/>
        </p:nvSpPr>
        <p:spPr>
          <a:xfrm>
            <a:off x="4788024" y="4057692"/>
            <a:ext cx="648072" cy="18307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</a:schemeClr>
              </a:gs>
              <a:gs pos="100000">
                <a:srgbClr val="28A82E"/>
              </a:gs>
            </a:gsLst>
            <a:lin ang="10800000" scaled="1"/>
            <a:tileRect/>
          </a:gra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Grupo 35"/>
          <p:cNvGrpSpPr/>
          <p:nvPr/>
        </p:nvGrpSpPr>
        <p:grpSpPr>
          <a:xfrm>
            <a:off x="6431508" y="2401508"/>
            <a:ext cx="421273" cy="421273"/>
            <a:chOff x="1861266" y="3377569"/>
            <a:chExt cx="421273" cy="421273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66" y="3377569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CaixaDeTexto 40"/>
            <p:cNvSpPr txBox="1"/>
            <p:nvPr/>
          </p:nvSpPr>
          <p:spPr>
            <a:xfrm>
              <a:off x="1910056" y="3397782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724128" y="2989823"/>
            <a:ext cx="421273" cy="421273"/>
            <a:chOff x="827584" y="2923879"/>
            <a:chExt cx="421273" cy="421273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923879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CaixaDeTexto 43"/>
            <p:cNvSpPr txBox="1"/>
            <p:nvPr/>
          </p:nvSpPr>
          <p:spPr>
            <a:xfrm>
              <a:off x="880736" y="2933984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79580" y="3003654"/>
            <a:ext cx="421273" cy="421273"/>
            <a:chOff x="1439993" y="4150046"/>
            <a:chExt cx="421273" cy="421273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993" y="4150046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CaixaDeTexto 46"/>
            <p:cNvSpPr txBox="1"/>
            <p:nvPr/>
          </p:nvSpPr>
          <p:spPr>
            <a:xfrm>
              <a:off x="1481258" y="4172164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079580" y="3819492"/>
            <a:ext cx="421273" cy="421273"/>
            <a:chOff x="2751091" y="4807927"/>
            <a:chExt cx="421273" cy="421273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091" y="4807927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CaixaDeTexto 51"/>
            <p:cNvSpPr txBox="1"/>
            <p:nvPr/>
          </p:nvSpPr>
          <p:spPr>
            <a:xfrm>
              <a:off x="2797963" y="4823655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7079579" y="4649388"/>
            <a:ext cx="421273" cy="421273"/>
            <a:chOff x="2913600" y="3811070"/>
            <a:chExt cx="421273" cy="421273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00" y="3811070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CaixaDeTexto 54"/>
            <p:cNvSpPr txBox="1"/>
            <p:nvPr/>
          </p:nvSpPr>
          <p:spPr>
            <a:xfrm>
              <a:off x="2969358" y="3833187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480298" y="5367929"/>
            <a:ext cx="421273" cy="421273"/>
            <a:chOff x="4129752" y="3798842"/>
            <a:chExt cx="421273" cy="421273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52" y="3798842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CaixaDeTexto 57"/>
            <p:cNvSpPr txBox="1"/>
            <p:nvPr/>
          </p:nvSpPr>
          <p:spPr>
            <a:xfrm>
              <a:off x="4186754" y="3812935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594411" y="5367929"/>
            <a:ext cx="421273" cy="421273"/>
            <a:chOff x="2961728" y="2779810"/>
            <a:chExt cx="421273" cy="421273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728" y="2779810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CaixaDeTexto 60"/>
            <p:cNvSpPr txBox="1"/>
            <p:nvPr/>
          </p:nvSpPr>
          <p:spPr>
            <a:xfrm>
              <a:off x="3021926" y="2796318"/>
              <a:ext cx="226699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</p:grpSp>
      <p:cxnSp>
        <p:nvCxnSpPr>
          <p:cNvPr id="13" name="Conector reto 12"/>
          <p:cNvCxnSpPr/>
          <p:nvPr/>
        </p:nvCxnSpPr>
        <p:spPr>
          <a:xfrm flipH="1">
            <a:off x="6040760" y="2691624"/>
            <a:ext cx="418406" cy="353321"/>
          </a:xfrm>
          <a:prstGeom prst="line">
            <a:avLst/>
          </a:prstGeom>
          <a:ln w="22225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816353" y="2682099"/>
            <a:ext cx="361950" cy="352425"/>
          </a:xfrm>
          <a:prstGeom prst="line">
            <a:avLst/>
          </a:prstGeom>
          <a:ln w="22225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to 1023"/>
          <p:cNvCxnSpPr>
            <a:endCxn id="51" idx="0"/>
          </p:cNvCxnSpPr>
          <p:nvPr/>
        </p:nvCxnSpPr>
        <p:spPr>
          <a:xfrm>
            <a:off x="7290217" y="3396474"/>
            <a:ext cx="0" cy="423018"/>
          </a:xfrm>
          <a:prstGeom prst="line">
            <a:avLst/>
          </a:prstGeom>
          <a:ln w="22225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to 1030"/>
          <p:cNvCxnSpPr>
            <a:endCxn id="54" idx="0"/>
          </p:cNvCxnSpPr>
          <p:nvPr/>
        </p:nvCxnSpPr>
        <p:spPr>
          <a:xfrm>
            <a:off x="7290216" y="4220386"/>
            <a:ext cx="0" cy="429002"/>
          </a:xfrm>
          <a:prstGeom prst="line">
            <a:avLst/>
          </a:prstGeom>
          <a:ln w="22225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to 1034"/>
          <p:cNvCxnSpPr/>
          <p:nvPr/>
        </p:nvCxnSpPr>
        <p:spPr>
          <a:xfrm flipV="1">
            <a:off x="6759203" y="4987149"/>
            <a:ext cx="376238" cy="404812"/>
          </a:xfrm>
          <a:prstGeom prst="line">
            <a:avLst/>
          </a:prstGeom>
          <a:ln w="22225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reto 1041"/>
          <p:cNvCxnSpPr>
            <a:endCxn id="61" idx="0"/>
          </p:cNvCxnSpPr>
          <p:nvPr/>
        </p:nvCxnSpPr>
        <p:spPr>
          <a:xfrm>
            <a:off x="7435478" y="4968099"/>
            <a:ext cx="285750" cy="419100"/>
          </a:xfrm>
          <a:prstGeom prst="line">
            <a:avLst/>
          </a:prstGeom>
          <a:ln w="22225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Forma livre 1053"/>
          <p:cNvSpPr/>
          <p:nvPr/>
        </p:nvSpPr>
        <p:spPr>
          <a:xfrm>
            <a:off x="7332985" y="2838464"/>
            <a:ext cx="535956" cy="2169533"/>
          </a:xfrm>
          <a:custGeom>
            <a:avLst/>
            <a:gdLst>
              <a:gd name="connsiteX0" fmla="*/ 114300 w 535956"/>
              <a:gd name="connsiteY0" fmla="*/ 2105822 h 2169533"/>
              <a:gd name="connsiteX1" fmla="*/ 209550 w 535956"/>
              <a:gd name="connsiteY1" fmla="*/ 2162972 h 2169533"/>
              <a:gd name="connsiteX2" fmla="*/ 333375 w 535956"/>
              <a:gd name="connsiteY2" fmla="*/ 2162972 h 2169533"/>
              <a:gd name="connsiteX3" fmla="*/ 428625 w 535956"/>
              <a:gd name="connsiteY3" fmla="*/ 2115347 h 2169533"/>
              <a:gd name="connsiteX4" fmla="*/ 485775 w 535956"/>
              <a:gd name="connsiteY4" fmla="*/ 1972472 h 2169533"/>
              <a:gd name="connsiteX5" fmla="*/ 533400 w 535956"/>
              <a:gd name="connsiteY5" fmla="*/ 1658147 h 2169533"/>
              <a:gd name="connsiteX6" fmla="*/ 523875 w 535956"/>
              <a:gd name="connsiteY6" fmla="*/ 1296197 h 2169533"/>
              <a:gd name="connsiteX7" fmla="*/ 476250 w 535956"/>
              <a:gd name="connsiteY7" fmla="*/ 724697 h 2169533"/>
              <a:gd name="connsiteX8" fmla="*/ 400050 w 535956"/>
              <a:gd name="connsiteY8" fmla="*/ 277022 h 2169533"/>
              <a:gd name="connsiteX9" fmla="*/ 276225 w 535956"/>
              <a:gd name="connsiteY9" fmla="*/ 57947 h 2169533"/>
              <a:gd name="connsiteX10" fmla="*/ 152400 w 535956"/>
              <a:gd name="connsiteY10" fmla="*/ 797 h 2169533"/>
              <a:gd name="connsiteX11" fmla="*/ 76200 w 535956"/>
              <a:gd name="connsiteY11" fmla="*/ 29372 h 2169533"/>
              <a:gd name="connsiteX12" fmla="*/ 19050 w 535956"/>
              <a:gd name="connsiteY12" fmla="*/ 96047 h 2169533"/>
              <a:gd name="connsiteX13" fmla="*/ 0 w 535956"/>
              <a:gd name="connsiteY13" fmla="*/ 181772 h 21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956" h="2169533">
                <a:moveTo>
                  <a:pt x="114300" y="2105822"/>
                </a:moveTo>
                <a:cubicBezTo>
                  <a:pt x="143669" y="2129634"/>
                  <a:pt x="173038" y="2153447"/>
                  <a:pt x="209550" y="2162972"/>
                </a:cubicBezTo>
                <a:cubicBezTo>
                  <a:pt x="246062" y="2172497"/>
                  <a:pt x="296863" y="2170909"/>
                  <a:pt x="333375" y="2162972"/>
                </a:cubicBezTo>
                <a:cubicBezTo>
                  <a:pt x="369887" y="2155035"/>
                  <a:pt x="403225" y="2147097"/>
                  <a:pt x="428625" y="2115347"/>
                </a:cubicBezTo>
                <a:cubicBezTo>
                  <a:pt x="454025" y="2083597"/>
                  <a:pt x="468313" y="2048672"/>
                  <a:pt x="485775" y="1972472"/>
                </a:cubicBezTo>
                <a:cubicBezTo>
                  <a:pt x="503238" y="1896272"/>
                  <a:pt x="527050" y="1770859"/>
                  <a:pt x="533400" y="1658147"/>
                </a:cubicBezTo>
                <a:cubicBezTo>
                  <a:pt x="539750" y="1545435"/>
                  <a:pt x="533400" y="1451772"/>
                  <a:pt x="523875" y="1296197"/>
                </a:cubicBezTo>
                <a:cubicBezTo>
                  <a:pt x="514350" y="1140622"/>
                  <a:pt x="496887" y="894559"/>
                  <a:pt x="476250" y="724697"/>
                </a:cubicBezTo>
                <a:cubicBezTo>
                  <a:pt x="455613" y="554835"/>
                  <a:pt x="433388" y="388147"/>
                  <a:pt x="400050" y="277022"/>
                </a:cubicBezTo>
                <a:cubicBezTo>
                  <a:pt x="366713" y="165897"/>
                  <a:pt x="317500" y="103984"/>
                  <a:pt x="276225" y="57947"/>
                </a:cubicBezTo>
                <a:cubicBezTo>
                  <a:pt x="234950" y="11910"/>
                  <a:pt x="185737" y="5559"/>
                  <a:pt x="152400" y="797"/>
                </a:cubicBezTo>
                <a:cubicBezTo>
                  <a:pt x="119063" y="-3965"/>
                  <a:pt x="98425" y="13497"/>
                  <a:pt x="76200" y="29372"/>
                </a:cubicBezTo>
                <a:cubicBezTo>
                  <a:pt x="53975" y="45247"/>
                  <a:pt x="31750" y="70647"/>
                  <a:pt x="19050" y="96047"/>
                </a:cubicBezTo>
                <a:cubicBezTo>
                  <a:pt x="6350" y="121447"/>
                  <a:pt x="0" y="181772"/>
                  <a:pt x="0" y="181772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8" name="Forma livre 1057"/>
          <p:cNvSpPr/>
          <p:nvPr/>
        </p:nvSpPr>
        <p:spPr>
          <a:xfrm>
            <a:off x="6752084" y="2132856"/>
            <a:ext cx="1609231" cy="3634248"/>
          </a:xfrm>
          <a:custGeom>
            <a:avLst/>
            <a:gdLst>
              <a:gd name="connsiteX0" fmla="*/ 1188720 w 1609231"/>
              <a:gd name="connsiteY0" fmla="*/ 3569620 h 3634248"/>
              <a:gd name="connsiteX1" fmla="*/ 1272540 w 1609231"/>
              <a:gd name="connsiteY1" fmla="*/ 3622960 h 3634248"/>
              <a:gd name="connsiteX2" fmla="*/ 1371600 w 1609231"/>
              <a:gd name="connsiteY2" fmla="*/ 3630580 h 3634248"/>
              <a:gd name="connsiteX3" fmla="*/ 1463040 w 1609231"/>
              <a:gd name="connsiteY3" fmla="*/ 3577240 h 3634248"/>
              <a:gd name="connsiteX4" fmla="*/ 1546860 w 1609231"/>
              <a:gd name="connsiteY4" fmla="*/ 3424840 h 3634248"/>
              <a:gd name="connsiteX5" fmla="*/ 1600200 w 1609231"/>
              <a:gd name="connsiteY5" fmla="*/ 3142900 h 3634248"/>
              <a:gd name="connsiteX6" fmla="*/ 1607820 w 1609231"/>
              <a:gd name="connsiteY6" fmla="*/ 2815240 h 3634248"/>
              <a:gd name="connsiteX7" fmla="*/ 1584960 w 1609231"/>
              <a:gd name="connsiteY7" fmla="*/ 2015140 h 3634248"/>
              <a:gd name="connsiteX8" fmla="*/ 1539240 w 1609231"/>
              <a:gd name="connsiteY8" fmla="*/ 1314100 h 3634248"/>
              <a:gd name="connsiteX9" fmla="*/ 1432560 w 1609231"/>
              <a:gd name="connsiteY9" fmla="*/ 559720 h 3634248"/>
              <a:gd name="connsiteX10" fmla="*/ 1150620 w 1609231"/>
              <a:gd name="connsiteY10" fmla="*/ 117760 h 3634248"/>
              <a:gd name="connsiteX11" fmla="*/ 883920 w 1609231"/>
              <a:gd name="connsiteY11" fmla="*/ 11080 h 3634248"/>
              <a:gd name="connsiteX12" fmla="*/ 502920 w 1609231"/>
              <a:gd name="connsiteY12" fmla="*/ 11080 h 3634248"/>
              <a:gd name="connsiteX13" fmla="*/ 259080 w 1609231"/>
              <a:gd name="connsiteY13" fmla="*/ 79660 h 3634248"/>
              <a:gd name="connsiteX14" fmla="*/ 76200 w 1609231"/>
              <a:gd name="connsiteY14" fmla="*/ 201580 h 3634248"/>
              <a:gd name="connsiteX15" fmla="*/ 0 w 1609231"/>
              <a:gd name="connsiteY15" fmla="*/ 308260 h 363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09231" h="3634248">
                <a:moveTo>
                  <a:pt x="1188720" y="3569620"/>
                </a:moveTo>
                <a:cubicBezTo>
                  <a:pt x="1215390" y="3591210"/>
                  <a:pt x="1242060" y="3612800"/>
                  <a:pt x="1272540" y="3622960"/>
                </a:cubicBezTo>
                <a:cubicBezTo>
                  <a:pt x="1303020" y="3633120"/>
                  <a:pt x="1339850" y="3638200"/>
                  <a:pt x="1371600" y="3630580"/>
                </a:cubicBezTo>
                <a:cubicBezTo>
                  <a:pt x="1403350" y="3622960"/>
                  <a:pt x="1433830" y="3611530"/>
                  <a:pt x="1463040" y="3577240"/>
                </a:cubicBezTo>
                <a:cubicBezTo>
                  <a:pt x="1492250" y="3542950"/>
                  <a:pt x="1524000" y="3497230"/>
                  <a:pt x="1546860" y="3424840"/>
                </a:cubicBezTo>
                <a:cubicBezTo>
                  <a:pt x="1569720" y="3352450"/>
                  <a:pt x="1590040" y="3244500"/>
                  <a:pt x="1600200" y="3142900"/>
                </a:cubicBezTo>
                <a:cubicBezTo>
                  <a:pt x="1610360" y="3041300"/>
                  <a:pt x="1610360" y="3003200"/>
                  <a:pt x="1607820" y="2815240"/>
                </a:cubicBezTo>
                <a:cubicBezTo>
                  <a:pt x="1605280" y="2627280"/>
                  <a:pt x="1596390" y="2265330"/>
                  <a:pt x="1584960" y="2015140"/>
                </a:cubicBezTo>
                <a:cubicBezTo>
                  <a:pt x="1573530" y="1764950"/>
                  <a:pt x="1564640" y="1556670"/>
                  <a:pt x="1539240" y="1314100"/>
                </a:cubicBezTo>
                <a:cubicBezTo>
                  <a:pt x="1513840" y="1071530"/>
                  <a:pt x="1497330" y="759110"/>
                  <a:pt x="1432560" y="559720"/>
                </a:cubicBezTo>
                <a:cubicBezTo>
                  <a:pt x="1367790" y="360330"/>
                  <a:pt x="1242060" y="209200"/>
                  <a:pt x="1150620" y="117760"/>
                </a:cubicBezTo>
                <a:cubicBezTo>
                  <a:pt x="1059180" y="26320"/>
                  <a:pt x="991870" y="28860"/>
                  <a:pt x="883920" y="11080"/>
                </a:cubicBezTo>
                <a:cubicBezTo>
                  <a:pt x="775970" y="-6700"/>
                  <a:pt x="607060" y="-350"/>
                  <a:pt x="502920" y="11080"/>
                </a:cubicBezTo>
                <a:cubicBezTo>
                  <a:pt x="398780" y="22510"/>
                  <a:pt x="330200" y="47910"/>
                  <a:pt x="259080" y="79660"/>
                </a:cubicBezTo>
                <a:cubicBezTo>
                  <a:pt x="187960" y="111410"/>
                  <a:pt x="119380" y="163480"/>
                  <a:pt x="76200" y="201580"/>
                </a:cubicBezTo>
                <a:cubicBezTo>
                  <a:pt x="33020" y="239680"/>
                  <a:pt x="0" y="308260"/>
                  <a:pt x="0" y="30826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 rot="18900000">
            <a:off x="6061606" y="4566321"/>
            <a:ext cx="1074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28A82E"/>
                </a:solidFill>
                <a:latin typeface="Calibri" pitchFamily="34" charset="0"/>
                <a:cs typeface="Calibri" pitchFamily="34" charset="0"/>
              </a:rPr>
              <a:t>Arestas de</a:t>
            </a:r>
          </a:p>
          <a:p>
            <a:pPr algn="ctr"/>
            <a:r>
              <a:rPr lang="pt-BR" sz="1600" b="1" dirty="0" smtClean="0">
                <a:solidFill>
                  <a:srgbClr val="28A82E"/>
                </a:solidFill>
                <a:latin typeface="Calibri" pitchFamily="34" charset="0"/>
                <a:cs typeface="Calibri" pitchFamily="34" charset="0"/>
              </a:rPr>
              <a:t>Árvore</a:t>
            </a:r>
          </a:p>
        </p:txBody>
      </p:sp>
      <p:sp>
        <p:nvSpPr>
          <p:cNvPr id="66" name="CaixaDeTexto 65"/>
          <p:cNvSpPr txBox="1"/>
          <p:nvPr/>
        </p:nvSpPr>
        <p:spPr>
          <a:xfrm rot="3600000">
            <a:off x="7937492" y="2153844"/>
            <a:ext cx="1074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Arestas de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26759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0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0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54" grpId="0" animBg="1"/>
      <p:bldP spid="1054" grpId="1" animBg="1"/>
      <p:bldP spid="1058" grpId="0" animBg="1"/>
      <p:bldP spid="1058" grpId="1" animBg="1"/>
      <p:bldP spid="65" grpId="0"/>
      <p:bldP spid="65" grpId="1"/>
      <p:bldP spid="66" grpId="0"/>
      <p:bldP spid="6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O algoritmo de Busca em profundidade é usado como controle para muitas aplicações em tempo linear.</a:t>
                </a:r>
              </a:p>
              <a:p>
                <a:endParaRPr lang="pt-BR" dirty="0" smtClean="0"/>
              </a:p>
              <a:p>
                <a:r>
                  <a:rPr lang="pt-BR" sz="2000" dirty="0" smtClean="0"/>
                  <a:t>Ex.: Componentes </a:t>
                </a:r>
                <a:r>
                  <a:rPr lang="pt-BR" sz="2000" dirty="0" err="1" smtClean="0"/>
                  <a:t>Biconexos</a:t>
                </a:r>
                <a:endParaRPr lang="pt-BR" sz="2000" dirty="0" smtClean="0"/>
              </a:p>
              <a:p>
                <a:pPr marL="0" indent="0">
                  <a:buNone/>
                </a:pPr>
                <a:r>
                  <a:rPr lang="pt-BR" sz="2000" b="1" dirty="0"/>
                  <a:t>	</a:t>
                </a:r>
                <a:r>
                  <a:rPr lang="pt-BR" sz="2000" b="1" dirty="0" smtClean="0"/>
                  <a:t>(Tolerância a falhas em redes)</a:t>
                </a:r>
              </a:p>
              <a:p>
                <a:endParaRPr lang="pt-BR" sz="2000" dirty="0" smtClean="0"/>
              </a:p>
              <a:p>
                <a:r>
                  <a:rPr lang="pt-BR" sz="2000" dirty="0" smtClean="0"/>
                  <a:t>Ex.: No grafo ao lado, os seguintes </a:t>
                </a:r>
                <a:r>
                  <a:rPr lang="pt-BR" sz="2000" dirty="0" err="1" smtClean="0"/>
                  <a:t>subgrafos</a:t>
                </a:r>
                <a:endParaRPr lang="pt-BR" sz="2000" dirty="0"/>
              </a:p>
              <a:p>
                <a:pPr marL="0" indent="0">
                  <a:buNone/>
                </a:pPr>
                <a:r>
                  <a:rPr lang="pt-BR" sz="2000" b="1" dirty="0" smtClean="0"/>
                  <a:t>	gerados permanecem conexos se cair um</a:t>
                </a:r>
              </a:p>
              <a:p>
                <a:pPr marL="0" indent="0">
                  <a:buNone/>
                </a:pPr>
                <a:r>
                  <a:rPr lang="pt-BR" sz="2000" dirty="0"/>
                  <a:t>	</a:t>
                </a:r>
                <a:r>
                  <a:rPr lang="pt-BR" sz="2000" dirty="0" smtClean="0"/>
                  <a:t>link qualquer:</a:t>
                </a: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{</m:t>
                        </m:r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𝟔</m:t>
                        </m:r>
                        <m:r>
                          <a:rPr lang="pt-BR" b="1" i="1" smtClean="0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r>
                  <a:rPr lang="pt-BR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{</m:t>
                        </m:r>
                        <m:r>
                          <a:rPr lang="pt-BR" b="1" i="1" smtClean="0">
                            <a:latin typeface="Cambria Math"/>
                          </a:rPr>
                          <m:t>𝟑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𝟕</m:t>
                        </m:r>
                        <m:r>
                          <a:rPr lang="pt-BR" b="1" i="1" smtClean="0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r>
                  <a:rPr lang="pt-BR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{</m:t>
                        </m:r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𝟑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𝟒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𝟓</m:t>
                        </m:r>
                        <m:r>
                          <a:rPr lang="pt-BR" b="1" i="1" smtClean="0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r>
                  <a:rPr lang="pt-BR" sz="2000" dirty="0" smtClean="0"/>
                  <a:t>	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Variações de </a:t>
            </a:r>
            <a:r>
              <a:rPr lang="pt-BR" sz="2400" dirty="0"/>
              <a:t>b</a:t>
            </a:r>
            <a:r>
              <a:rPr lang="pt-BR" sz="2400" dirty="0" smtClean="0"/>
              <a:t>usca em profundidade</a:t>
            </a:r>
            <a:endParaRPr lang="pt-BR" sz="2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5823245" y="2292934"/>
            <a:ext cx="2637187" cy="3656346"/>
            <a:chOff x="5724128" y="2132856"/>
            <a:chExt cx="2637187" cy="3656346"/>
          </a:xfrm>
        </p:grpSpPr>
        <p:grpSp>
          <p:nvGrpSpPr>
            <p:cNvPr id="36" name="Grupo 35"/>
            <p:cNvGrpSpPr/>
            <p:nvPr/>
          </p:nvGrpSpPr>
          <p:grpSpPr>
            <a:xfrm>
              <a:off x="6431508" y="2401508"/>
              <a:ext cx="421273" cy="421273"/>
              <a:chOff x="1861266" y="3377569"/>
              <a:chExt cx="421273" cy="421273"/>
            </a:xfrm>
          </p:grpSpPr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CaixaDeTexto 40"/>
              <p:cNvSpPr txBox="1"/>
              <p:nvPr/>
            </p:nvSpPr>
            <p:spPr>
              <a:xfrm>
                <a:off x="1910056" y="3397782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5724128" y="2989823"/>
              <a:ext cx="421273" cy="421273"/>
              <a:chOff x="827584" y="2923879"/>
              <a:chExt cx="421273" cy="421273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CaixaDeTexto 43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7079580" y="3003654"/>
              <a:ext cx="421273" cy="421273"/>
              <a:chOff x="1439993" y="4150046"/>
              <a:chExt cx="421273" cy="421273"/>
            </a:xfrm>
          </p:grpSpPr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CaixaDeTexto 4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7079580" y="3819492"/>
              <a:ext cx="421273" cy="421273"/>
              <a:chOff x="2751091" y="4807927"/>
              <a:chExt cx="421273" cy="421273"/>
            </a:xfrm>
          </p:grpSpPr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CaixaDeTexto 51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7079579" y="4649388"/>
              <a:ext cx="421273" cy="421273"/>
              <a:chOff x="2913600" y="3811070"/>
              <a:chExt cx="421273" cy="421273"/>
            </a:xfrm>
          </p:grpSpPr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CaixaDeTexto 54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56" name="Grupo 55"/>
            <p:cNvGrpSpPr/>
            <p:nvPr/>
          </p:nvGrpSpPr>
          <p:grpSpPr>
            <a:xfrm>
              <a:off x="6480298" y="5367929"/>
              <a:ext cx="421273" cy="421273"/>
              <a:chOff x="4129752" y="3798842"/>
              <a:chExt cx="421273" cy="421273"/>
            </a:xfrm>
          </p:grpSpPr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CaixaDeTexto 57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7594411" y="5367929"/>
              <a:ext cx="421273" cy="421273"/>
              <a:chOff x="2961728" y="2779810"/>
              <a:chExt cx="421273" cy="421273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CaixaDeTexto 60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cxnSp>
          <p:nvCxnSpPr>
            <p:cNvPr id="13" name="Conector reto 12"/>
            <p:cNvCxnSpPr/>
            <p:nvPr/>
          </p:nvCxnSpPr>
          <p:spPr>
            <a:xfrm flipH="1">
              <a:off x="6040760" y="2691624"/>
              <a:ext cx="418406" cy="353321"/>
            </a:xfrm>
            <a:prstGeom prst="line">
              <a:avLst/>
            </a:prstGeom>
            <a:ln w="22225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16353" y="2682099"/>
              <a:ext cx="361950" cy="352425"/>
            </a:xfrm>
            <a:prstGeom prst="line">
              <a:avLst/>
            </a:prstGeom>
            <a:ln w="22225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to 1023"/>
            <p:cNvCxnSpPr>
              <a:endCxn id="51" idx="0"/>
            </p:cNvCxnSpPr>
            <p:nvPr/>
          </p:nvCxnSpPr>
          <p:spPr>
            <a:xfrm>
              <a:off x="7290217" y="3396474"/>
              <a:ext cx="0" cy="423018"/>
            </a:xfrm>
            <a:prstGeom prst="line">
              <a:avLst/>
            </a:prstGeom>
            <a:ln w="22225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Conector reto 1030"/>
            <p:cNvCxnSpPr>
              <a:endCxn id="54" idx="0"/>
            </p:cNvCxnSpPr>
            <p:nvPr/>
          </p:nvCxnSpPr>
          <p:spPr>
            <a:xfrm>
              <a:off x="7290216" y="4220386"/>
              <a:ext cx="0" cy="429002"/>
            </a:xfrm>
            <a:prstGeom prst="line">
              <a:avLst/>
            </a:prstGeom>
            <a:ln w="22225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ector reto 1034"/>
            <p:cNvCxnSpPr/>
            <p:nvPr/>
          </p:nvCxnSpPr>
          <p:spPr>
            <a:xfrm flipV="1">
              <a:off x="6759203" y="4987149"/>
              <a:ext cx="376238" cy="404812"/>
            </a:xfrm>
            <a:prstGeom prst="line">
              <a:avLst/>
            </a:prstGeom>
            <a:ln w="22225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ector reto 1041"/>
            <p:cNvCxnSpPr>
              <a:endCxn id="61" idx="0"/>
            </p:cNvCxnSpPr>
            <p:nvPr/>
          </p:nvCxnSpPr>
          <p:spPr>
            <a:xfrm>
              <a:off x="7435478" y="4968099"/>
              <a:ext cx="285750" cy="419100"/>
            </a:xfrm>
            <a:prstGeom prst="line">
              <a:avLst/>
            </a:prstGeom>
            <a:ln w="22225">
              <a:solidFill>
                <a:srgbClr val="28A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Forma livre 1053"/>
            <p:cNvSpPr/>
            <p:nvPr/>
          </p:nvSpPr>
          <p:spPr>
            <a:xfrm>
              <a:off x="7332985" y="2838464"/>
              <a:ext cx="535956" cy="2169533"/>
            </a:xfrm>
            <a:custGeom>
              <a:avLst/>
              <a:gdLst>
                <a:gd name="connsiteX0" fmla="*/ 114300 w 535956"/>
                <a:gd name="connsiteY0" fmla="*/ 2105822 h 2169533"/>
                <a:gd name="connsiteX1" fmla="*/ 209550 w 535956"/>
                <a:gd name="connsiteY1" fmla="*/ 2162972 h 2169533"/>
                <a:gd name="connsiteX2" fmla="*/ 333375 w 535956"/>
                <a:gd name="connsiteY2" fmla="*/ 2162972 h 2169533"/>
                <a:gd name="connsiteX3" fmla="*/ 428625 w 535956"/>
                <a:gd name="connsiteY3" fmla="*/ 2115347 h 2169533"/>
                <a:gd name="connsiteX4" fmla="*/ 485775 w 535956"/>
                <a:gd name="connsiteY4" fmla="*/ 1972472 h 2169533"/>
                <a:gd name="connsiteX5" fmla="*/ 533400 w 535956"/>
                <a:gd name="connsiteY5" fmla="*/ 1658147 h 2169533"/>
                <a:gd name="connsiteX6" fmla="*/ 523875 w 535956"/>
                <a:gd name="connsiteY6" fmla="*/ 1296197 h 2169533"/>
                <a:gd name="connsiteX7" fmla="*/ 476250 w 535956"/>
                <a:gd name="connsiteY7" fmla="*/ 724697 h 2169533"/>
                <a:gd name="connsiteX8" fmla="*/ 400050 w 535956"/>
                <a:gd name="connsiteY8" fmla="*/ 277022 h 2169533"/>
                <a:gd name="connsiteX9" fmla="*/ 276225 w 535956"/>
                <a:gd name="connsiteY9" fmla="*/ 57947 h 2169533"/>
                <a:gd name="connsiteX10" fmla="*/ 152400 w 535956"/>
                <a:gd name="connsiteY10" fmla="*/ 797 h 2169533"/>
                <a:gd name="connsiteX11" fmla="*/ 76200 w 535956"/>
                <a:gd name="connsiteY11" fmla="*/ 29372 h 2169533"/>
                <a:gd name="connsiteX12" fmla="*/ 19050 w 535956"/>
                <a:gd name="connsiteY12" fmla="*/ 96047 h 2169533"/>
                <a:gd name="connsiteX13" fmla="*/ 0 w 535956"/>
                <a:gd name="connsiteY13" fmla="*/ 181772 h 216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956" h="2169533">
                  <a:moveTo>
                    <a:pt x="114300" y="2105822"/>
                  </a:moveTo>
                  <a:cubicBezTo>
                    <a:pt x="143669" y="2129634"/>
                    <a:pt x="173038" y="2153447"/>
                    <a:pt x="209550" y="2162972"/>
                  </a:cubicBezTo>
                  <a:cubicBezTo>
                    <a:pt x="246062" y="2172497"/>
                    <a:pt x="296863" y="2170909"/>
                    <a:pt x="333375" y="2162972"/>
                  </a:cubicBezTo>
                  <a:cubicBezTo>
                    <a:pt x="369887" y="2155035"/>
                    <a:pt x="403225" y="2147097"/>
                    <a:pt x="428625" y="2115347"/>
                  </a:cubicBezTo>
                  <a:cubicBezTo>
                    <a:pt x="454025" y="2083597"/>
                    <a:pt x="468313" y="2048672"/>
                    <a:pt x="485775" y="1972472"/>
                  </a:cubicBezTo>
                  <a:cubicBezTo>
                    <a:pt x="503238" y="1896272"/>
                    <a:pt x="527050" y="1770859"/>
                    <a:pt x="533400" y="1658147"/>
                  </a:cubicBezTo>
                  <a:cubicBezTo>
                    <a:pt x="539750" y="1545435"/>
                    <a:pt x="533400" y="1451772"/>
                    <a:pt x="523875" y="1296197"/>
                  </a:cubicBezTo>
                  <a:cubicBezTo>
                    <a:pt x="514350" y="1140622"/>
                    <a:pt x="496887" y="894559"/>
                    <a:pt x="476250" y="724697"/>
                  </a:cubicBezTo>
                  <a:cubicBezTo>
                    <a:pt x="455613" y="554835"/>
                    <a:pt x="433388" y="388147"/>
                    <a:pt x="400050" y="277022"/>
                  </a:cubicBezTo>
                  <a:cubicBezTo>
                    <a:pt x="366713" y="165897"/>
                    <a:pt x="317500" y="103984"/>
                    <a:pt x="276225" y="57947"/>
                  </a:cubicBezTo>
                  <a:cubicBezTo>
                    <a:pt x="234950" y="11910"/>
                    <a:pt x="185737" y="5559"/>
                    <a:pt x="152400" y="797"/>
                  </a:cubicBezTo>
                  <a:cubicBezTo>
                    <a:pt x="119063" y="-3965"/>
                    <a:pt x="98425" y="13497"/>
                    <a:pt x="76200" y="29372"/>
                  </a:cubicBezTo>
                  <a:cubicBezTo>
                    <a:pt x="53975" y="45247"/>
                    <a:pt x="31750" y="70647"/>
                    <a:pt x="19050" y="96047"/>
                  </a:cubicBezTo>
                  <a:cubicBezTo>
                    <a:pt x="6350" y="121447"/>
                    <a:pt x="0" y="181772"/>
                    <a:pt x="0" y="18177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8" name="Forma livre 1057"/>
            <p:cNvSpPr/>
            <p:nvPr/>
          </p:nvSpPr>
          <p:spPr>
            <a:xfrm>
              <a:off x="6752084" y="2132856"/>
              <a:ext cx="1609231" cy="3634248"/>
            </a:xfrm>
            <a:custGeom>
              <a:avLst/>
              <a:gdLst>
                <a:gd name="connsiteX0" fmla="*/ 1188720 w 1609231"/>
                <a:gd name="connsiteY0" fmla="*/ 3569620 h 3634248"/>
                <a:gd name="connsiteX1" fmla="*/ 1272540 w 1609231"/>
                <a:gd name="connsiteY1" fmla="*/ 3622960 h 3634248"/>
                <a:gd name="connsiteX2" fmla="*/ 1371600 w 1609231"/>
                <a:gd name="connsiteY2" fmla="*/ 3630580 h 3634248"/>
                <a:gd name="connsiteX3" fmla="*/ 1463040 w 1609231"/>
                <a:gd name="connsiteY3" fmla="*/ 3577240 h 3634248"/>
                <a:gd name="connsiteX4" fmla="*/ 1546860 w 1609231"/>
                <a:gd name="connsiteY4" fmla="*/ 3424840 h 3634248"/>
                <a:gd name="connsiteX5" fmla="*/ 1600200 w 1609231"/>
                <a:gd name="connsiteY5" fmla="*/ 3142900 h 3634248"/>
                <a:gd name="connsiteX6" fmla="*/ 1607820 w 1609231"/>
                <a:gd name="connsiteY6" fmla="*/ 2815240 h 3634248"/>
                <a:gd name="connsiteX7" fmla="*/ 1584960 w 1609231"/>
                <a:gd name="connsiteY7" fmla="*/ 2015140 h 3634248"/>
                <a:gd name="connsiteX8" fmla="*/ 1539240 w 1609231"/>
                <a:gd name="connsiteY8" fmla="*/ 1314100 h 3634248"/>
                <a:gd name="connsiteX9" fmla="*/ 1432560 w 1609231"/>
                <a:gd name="connsiteY9" fmla="*/ 559720 h 3634248"/>
                <a:gd name="connsiteX10" fmla="*/ 1150620 w 1609231"/>
                <a:gd name="connsiteY10" fmla="*/ 117760 h 3634248"/>
                <a:gd name="connsiteX11" fmla="*/ 883920 w 1609231"/>
                <a:gd name="connsiteY11" fmla="*/ 11080 h 3634248"/>
                <a:gd name="connsiteX12" fmla="*/ 502920 w 1609231"/>
                <a:gd name="connsiteY12" fmla="*/ 11080 h 3634248"/>
                <a:gd name="connsiteX13" fmla="*/ 259080 w 1609231"/>
                <a:gd name="connsiteY13" fmla="*/ 79660 h 3634248"/>
                <a:gd name="connsiteX14" fmla="*/ 76200 w 1609231"/>
                <a:gd name="connsiteY14" fmla="*/ 201580 h 3634248"/>
                <a:gd name="connsiteX15" fmla="*/ 0 w 1609231"/>
                <a:gd name="connsiteY15" fmla="*/ 308260 h 36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9231" h="3634248">
                  <a:moveTo>
                    <a:pt x="1188720" y="3569620"/>
                  </a:moveTo>
                  <a:cubicBezTo>
                    <a:pt x="1215390" y="3591210"/>
                    <a:pt x="1242060" y="3612800"/>
                    <a:pt x="1272540" y="3622960"/>
                  </a:cubicBezTo>
                  <a:cubicBezTo>
                    <a:pt x="1303020" y="3633120"/>
                    <a:pt x="1339850" y="3638200"/>
                    <a:pt x="1371600" y="3630580"/>
                  </a:cubicBezTo>
                  <a:cubicBezTo>
                    <a:pt x="1403350" y="3622960"/>
                    <a:pt x="1433830" y="3611530"/>
                    <a:pt x="1463040" y="3577240"/>
                  </a:cubicBezTo>
                  <a:cubicBezTo>
                    <a:pt x="1492250" y="3542950"/>
                    <a:pt x="1524000" y="3497230"/>
                    <a:pt x="1546860" y="3424840"/>
                  </a:cubicBezTo>
                  <a:cubicBezTo>
                    <a:pt x="1569720" y="3352450"/>
                    <a:pt x="1590040" y="3244500"/>
                    <a:pt x="1600200" y="3142900"/>
                  </a:cubicBezTo>
                  <a:cubicBezTo>
                    <a:pt x="1610360" y="3041300"/>
                    <a:pt x="1610360" y="3003200"/>
                    <a:pt x="1607820" y="2815240"/>
                  </a:cubicBezTo>
                  <a:cubicBezTo>
                    <a:pt x="1605280" y="2627280"/>
                    <a:pt x="1596390" y="2265330"/>
                    <a:pt x="1584960" y="2015140"/>
                  </a:cubicBezTo>
                  <a:cubicBezTo>
                    <a:pt x="1573530" y="1764950"/>
                    <a:pt x="1564640" y="1556670"/>
                    <a:pt x="1539240" y="1314100"/>
                  </a:cubicBezTo>
                  <a:cubicBezTo>
                    <a:pt x="1513840" y="1071530"/>
                    <a:pt x="1497330" y="759110"/>
                    <a:pt x="1432560" y="559720"/>
                  </a:cubicBezTo>
                  <a:cubicBezTo>
                    <a:pt x="1367790" y="360330"/>
                    <a:pt x="1242060" y="209200"/>
                    <a:pt x="1150620" y="117760"/>
                  </a:cubicBezTo>
                  <a:cubicBezTo>
                    <a:pt x="1059180" y="26320"/>
                    <a:pt x="991870" y="28860"/>
                    <a:pt x="883920" y="11080"/>
                  </a:cubicBezTo>
                  <a:cubicBezTo>
                    <a:pt x="775970" y="-6700"/>
                    <a:pt x="607060" y="-350"/>
                    <a:pt x="502920" y="11080"/>
                  </a:cubicBezTo>
                  <a:cubicBezTo>
                    <a:pt x="398780" y="22510"/>
                    <a:pt x="330200" y="47910"/>
                    <a:pt x="259080" y="79660"/>
                  </a:cubicBezTo>
                  <a:cubicBezTo>
                    <a:pt x="187960" y="111410"/>
                    <a:pt x="119380" y="163480"/>
                    <a:pt x="76200" y="201580"/>
                  </a:cubicBezTo>
                  <a:cubicBezTo>
                    <a:pt x="33020" y="239680"/>
                    <a:pt x="0" y="308260"/>
                    <a:pt x="0" y="308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1846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Cria um </a:t>
            </a:r>
            <a:r>
              <a:rPr lang="pt-BR" dirty="0" smtClean="0">
                <a:solidFill>
                  <a:srgbClr val="FF0000"/>
                </a:solidFill>
              </a:rPr>
              <a:t>centro</a:t>
            </a:r>
            <a:r>
              <a:rPr lang="pt-BR" dirty="0" smtClean="0"/>
              <a:t> no vértice inicial e forma “níveis” ou “camadas” a partir deste nó: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largura</a:t>
            </a:r>
            <a:endParaRPr lang="pt-BR" sz="2400" dirty="0"/>
          </a:p>
        </p:txBody>
      </p:sp>
      <p:grpSp>
        <p:nvGrpSpPr>
          <p:cNvPr id="102" name="Grupo 101"/>
          <p:cNvGrpSpPr/>
          <p:nvPr/>
        </p:nvGrpSpPr>
        <p:grpSpPr>
          <a:xfrm>
            <a:off x="827584" y="2904446"/>
            <a:ext cx="3723441" cy="2449390"/>
            <a:chOff x="827584" y="2904446"/>
            <a:chExt cx="3723441" cy="2449390"/>
          </a:xfrm>
        </p:grpSpPr>
        <p:grpSp>
          <p:nvGrpSpPr>
            <p:cNvPr id="5" name="Grupo 4"/>
            <p:cNvGrpSpPr/>
            <p:nvPr/>
          </p:nvGrpSpPr>
          <p:grpSpPr>
            <a:xfrm>
              <a:off x="827584" y="3048515"/>
              <a:ext cx="421273" cy="421273"/>
              <a:chOff x="827584" y="2923879"/>
              <a:chExt cx="421273" cy="421273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CaixaDeTexto 20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2961728" y="2904446"/>
              <a:ext cx="421273" cy="421273"/>
              <a:chOff x="2961728" y="2779810"/>
              <a:chExt cx="421273" cy="421273"/>
            </a:xfrm>
          </p:grpSpPr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CaixaDeTexto 23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1439993" y="4274682"/>
              <a:ext cx="421273" cy="421273"/>
              <a:chOff x="1439993" y="4150046"/>
              <a:chExt cx="421273" cy="421273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CaixaDeTexto 2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2751091" y="4932563"/>
              <a:ext cx="421273" cy="421273"/>
              <a:chOff x="2751091" y="4807927"/>
              <a:chExt cx="421273" cy="421273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2913600" y="3935706"/>
              <a:ext cx="421273" cy="421273"/>
              <a:chOff x="2913600" y="3811070"/>
              <a:chExt cx="421273" cy="421273"/>
            </a:xfrm>
          </p:grpSpPr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CaixaDeTexto 38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1861266" y="3502205"/>
              <a:ext cx="421273" cy="421273"/>
              <a:chOff x="1861266" y="3377569"/>
              <a:chExt cx="421273" cy="421273"/>
            </a:xfrm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CaixaDeTexto 49"/>
              <p:cNvSpPr txBox="1"/>
              <p:nvPr/>
            </p:nvSpPr>
            <p:spPr>
              <a:xfrm>
                <a:off x="1910056" y="3397782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4129752" y="3923478"/>
              <a:ext cx="421273" cy="421273"/>
              <a:chOff x="4129752" y="3798842"/>
              <a:chExt cx="421273" cy="421273"/>
            </a:xfrm>
          </p:grpSpPr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CaixaDeTexto 30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1200409" y="3325719"/>
              <a:ext cx="660857" cy="3039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2238285" y="3197365"/>
              <a:ext cx="738334" cy="4170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719760" y="3862429"/>
              <a:ext cx="219809" cy="4227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826846" y="4194961"/>
              <a:ext cx="1104683" cy="2987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endCxn id="29" idx="1"/>
            </p:cNvCxnSpPr>
            <p:nvPr/>
          </p:nvCxnSpPr>
          <p:spPr>
            <a:xfrm>
              <a:off x="1798666" y="4595127"/>
              <a:ext cx="963780" cy="5297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29" idx="0"/>
              <a:endCxn id="38" idx="2"/>
            </p:cNvCxnSpPr>
            <p:nvPr/>
          </p:nvCxnSpPr>
          <p:spPr>
            <a:xfrm flipV="1">
              <a:off x="2961728" y="4335865"/>
              <a:ext cx="138886" cy="59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8" idx="0"/>
              <a:endCxn id="23" idx="2"/>
            </p:cNvCxnSpPr>
            <p:nvPr/>
          </p:nvCxnSpPr>
          <p:spPr>
            <a:xfrm flipV="1">
              <a:off x="3124236" y="3310088"/>
              <a:ext cx="38375" cy="62561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endCxn id="28" idx="1"/>
            </p:cNvCxnSpPr>
            <p:nvPr/>
          </p:nvCxnSpPr>
          <p:spPr>
            <a:xfrm>
              <a:off x="3309151" y="4132964"/>
              <a:ext cx="820601" cy="11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eta para a direita 31"/>
          <p:cNvSpPr/>
          <p:nvPr/>
        </p:nvSpPr>
        <p:spPr>
          <a:xfrm>
            <a:off x="4860032" y="4057692"/>
            <a:ext cx="648072" cy="18307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</a:schemeClr>
              </a:gs>
              <a:gs pos="100000">
                <a:srgbClr val="28A82E"/>
              </a:gs>
            </a:gsLst>
            <a:lin ang="10800000" scaled="1"/>
            <a:tileRect/>
          </a:gra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rupo 100"/>
          <p:cNvGrpSpPr/>
          <p:nvPr/>
        </p:nvGrpSpPr>
        <p:grpSpPr>
          <a:xfrm>
            <a:off x="5868144" y="2564904"/>
            <a:ext cx="2638203" cy="2941248"/>
            <a:chOff x="5868144" y="2564904"/>
            <a:chExt cx="2638203" cy="2941248"/>
          </a:xfrm>
        </p:grpSpPr>
        <p:grpSp>
          <p:nvGrpSpPr>
            <p:cNvPr id="69" name="Grupo 68"/>
            <p:cNvGrpSpPr/>
            <p:nvPr/>
          </p:nvGrpSpPr>
          <p:grpSpPr>
            <a:xfrm>
              <a:off x="6994179" y="2564904"/>
              <a:ext cx="421273" cy="421273"/>
              <a:chOff x="1861266" y="3377569"/>
              <a:chExt cx="421273" cy="421273"/>
            </a:xfrm>
          </p:grpSpPr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CaixaDeTexto 70"/>
              <p:cNvSpPr txBox="1"/>
              <p:nvPr/>
            </p:nvSpPr>
            <p:spPr>
              <a:xfrm>
                <a:off x="1910056" y="33977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72" name="Grupo 71"/>
            <p:cNvGrpSpPr/>
            <p:nvPr/>
          </p:nvGrpSpPr>
          <p:grpSpPr>
            <a:xfrm>
              <a:off x="5868144" y="3369415"/>
              <a:ext cx="421273" cy="421273"/>
              <a:chOff x="827584" y="2923879"/>
              <a:chExt cx="421273" cy="421273"/>
            </a:xfrm>
          </p:grpSpPr>
          <p:pic>
            <p:nvPicPr>
              <p:cNvPr id="7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4" name="CaixaDeTexto 73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6994178" y="3352907"/>
              <a:ext cx="421273" cy="421273"/>
              <a:chOff x="1439993" y="4150046"/>
              <a:chExt cx="421273" cy="421273"/>
            </a:xfrm>
          </p:grpSpPr>
          <p:pic>
            <p:nvPicPr>
              <p:cNvPr id="7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7" name="CaixaDeTexto 7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8085074" y="3352907"/>
              <a:ext cx="421273" cy="421273"/>
              <a:chOff x="2961728" y="2779810"/>
              <a:chExt cx="421273" cy="421273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CaixaDeTexto 79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6490123" y="4194961"/>
              <a:ext cx="421273" cy="421273"/>
              <a:chOff x="2751091" y="4807927"/>
              <a:chExt cx="421273" cy="421273"/>
            </a:xfrm>
          </p:grpSpPr>
          <p:pic>
            <p:nvPicPr>
              <p:cNvPr id="8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3" name="CaixaDeTexto 82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7496610" y="4193763"/>
              <a:ext cx="421273" cy="421273"/>
              <a:chOff x="2913600" y="3811070"/>
              <a:chExt cx="421273" cy="421273"/>
            </a:xfrm>
          </p:grpSpPr>
          <p:pic>
            <p:nvPicPr>
              <p:cNvPr id="8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CaixaDeTexto 85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87" name="Grupo 86"/>
            <p:cNvGrpSpPr/>
            <p:nvPr/>
          </p:nvGrpSpPr>
          <p:grpSpPr>
            <a:xfrm>
              <a:off x="7496609" y="5084879"/>
              <a:ext cx="421273" cy="421273"/>
              <a:chOff x="4129752" y="3798842"/>
              <a:chExt cx="421273" cy="421273"/>
            </a:xfrm>
          </p:grpSpPr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9" name="CaixaDeTexto 88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cxnSp>
          <p:nvCxnSpPr>
            <p:cNvPr id="14" name="Conector reto 13"/>
            <p:cNvCxnSpPr>
              <a:endCxn id="76" idx="0"/>
            </p:cNvCxnSpPr>
            <p:nvPr/>
          </p:nvCxnSpPr>
          <p:spPr>
            <a:xfrm>
              <a:off x="7204815" y="2965450"/>
              <a:ext cx="0" cy="3874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70" idx="1"/>
            </p:cNvCxnSpPr>
            <p:nvPr/>
          </p:nvCxnSpPr>
          <p:spPr>
            <a:xfrm flipV="1">
              <a:off x="6196783" y="2832100"/>
              <a:ext cx="812800" cy="5969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>
              <a:stCxn id="80" idx="0"/>
              <a:endCxn id="70" idx="3"/>
            </p:cNvCxnSpPr>
            <p:nvPr/>
          </p:nvCxnSpPr>
          <p:spPr>
            <a:xfrm flipH="1" flipV="1">
              <a:off x="7384233" y="2832100"/>
              <a:ext cx="874389" cy="5373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endCxn id="82" idx="0"/>
            </p:cNvCxnSpPr>
            <p:nvPr/>
          </p:nvCxnSpPr>
          <p:spPr>
            <a:xfrm flipH="1">
              <a:off x="6761933" y="3689350"/>
              <a:ext cx="285750" cy="5270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endCxn id="86" idx="0"/>
            </p:cNvCxnSpPr>
            <p:nvPr/>
          </p:nvCxnSpPr>
          <p:spPr>
            <a:xfrm>
              <a:off x="7339783" y="3683000"/>
              <a:ext cx="260350" cy="53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endCxn id="88" idx="0"/>
            </p:cNvCxnSpPr>
            <p:nvPr/>
          </p:nvCxnSpPr>
          <p:spPr>
            <a:xfrm>
              <a:off x="7707246" y="4591050"/>
              <a:ext cx="0" cy="4938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orma livre 97"/>
            <p:cNvSpPr/>
            <p:nvPr/>
          </p:nvSpPr>
          <p:spPr>
            <a:xfrm>
              <a:off x="6812733" y="4552950"/>
              <a:ext cx="793750" cy="147007"/>
            </a:xfrm>
            <a:custGeom>
              <a:avLst/>
              <a:gdLst>
                <a:gd name="connsiteX0" fmla="*/ 0 w 793750"/>
                <a:gd name="connsiteY0" fmla="*/ 0 h 147007"/>
                <a:gd name="connsiteX1" fmla="*/ 171450 w 793750"/>
                <a:gd name="connsiteY1" fmla="*/ 120650 h 147007"/>
                <a:gd name="connsiteX2" fmla="*/ 609600 w 793750"/>
                <a:gd name="connsiteY2" fmla="*/ 139700 h 147007"/>
                <a:gd name="connsiteX3" fmla="*/ 793750 w 793750"/>
                <a:gd name="connsiteY3" fmla="*/ 25400 h 14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47007">
                  <a:moveTo>
                    <a:pt x="0" y="0"/>
                  </a:moveTo>
                  <a:cubicBezTo>
                    <a:pt x="34925" y="48683"/>
                    <a:pt x="69850" y="97367"/>
                    <a:pt x="171450" y="120650"/>
                  </a:cubicBezTo>
                  <a:cubicBezTo>
                    <a:pt x="273050" y="143933"/>
                    <a:pt x="505883" y="155575"/>
                    <a:pt x="609600" y="139700"/>
                  </a:cubicBezTo>
                  <a:cubicBezTo>
                    <a:pt x="713317" y="123825"/>
                    <a:pt x="793750" y="25400"/>
                    <a:pt x="793750" y="25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Forma livre 99"/>
            <p:cNvSpPr/>
            <p:nvPr/>
          </p:nvSpPr>
          <p:spPr>
            <a:xfrm>
              <a:off x="7822383" y="3727450"/>
              <a:ext cx="361950" cy="866179"/>
            </a:xfrm>
            <a:custGeom>
              <a:avLst/>
              <a:gdLst>
                <a:gd name="connsiteX0" fmla="*/ 0 w 361950"/>
                <a:gd name="connsiteY0" fmla="*/ 819150 h 866179"/>
                <a:gd name="connsiteX1" fmla="*/ 69850 w 361950"/>
                <a:gd name="connsiteY1" fmla="*/ 857250 h 866179"/>
                <a:gd name="connsiteX2" fmla="*/ 177800 w 361950"/>
                <a:gd name="connsiteY2" fmla="*/ 850900 h 866179"/>
                <a:gd name="connsiteX3" fmla="*/ 273050 w 361950"/>
                <a:gd name="connsiteY3" fmla="*/ 698500 h 866179"/>
                <a:gd name="connsiteX4" fmla="*/ 330200 w 361950"/>
                <a:gd name="connsiteY4" fmla="*/ 342900 h 866179"/>
                <a:gd name="connsiteX5" fmla="*/ 361950 w 361950"/>
                <a:gd name="connsiteY5" fmla="*/ 0 h 86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866179">
                  <a:moveTo>
                    <a:pt x="0" y="819150"/>
                  </a:moveTo>
                  <a:cubicBezTo>
                    <a:pt x="20108" y="835554"/>
                    <a:pt x="40217" y="851958"/>
                    <a:pt x="69850" y="857250"/>
                  </a:cubicBezTo>
                  <a:cubicBezTo>
                    <a:pt x="99483" y="862542"/>
                    <a:pt x="143933" y="877358"/>
                    <a:pt x="177800" y="850900"/>
                  </a:cubicBezTo>
                  <a:cubicBezTo>
                    <a:pt x="211667" y="824442"/>
                    <a:pt x="247650" y="783167"/>
                    <a:pt x="273050" y="698500"/>
                  </a:cubicBezTo>
                  <a:cubicBezTo>
                    <a:pt x="298450" y="613833"/>
                    <a:pt x="315383" y="459317"/>
                    <a:pt x="330200" y="342900"/>
                  </a:cubicBezTo>
                  <a:cubicBezTo>
                    <a:pt x="345017" y="226483"/>
                    <a:pt x="361950" y="0"/>
                    <a:pt x="3619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012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4538" y="164195"/>
            <a:ext cx="728345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endParaRPr lang="pt-BR" sz="2400" kern="0" dirty="0" smtClean="0"/>
          </a:p>
          <a:p>
            <a:r>
              <a:rPr lang="pt-BR" sz="2400" kern="0" dirty="0" smtClean="0"/>
              <a:t>Busca em largura - Exemplo</a:t>
            </a:r>
          </a:p>
        </p:txBody>
      </p:sp>
      <p:sp>
        <p:nvSpPr>
          <p:cNvPr id="25" name="CaixaDeTexto 49"/>
          <p:cNvSpPr txBox="1"/>
          <p:nvPr/>
        </p:nvSpPr>
        <p:spPr>
          <a:xfrm>
            <a:off x="1155085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FILA</a:t>
            </a:r>
          </a:p>
        </p:txBody>
      </p:sp>
      <p:sp>
        <p:nvSpPr>
          <p:cNvPr id="59" name="Oval 58"/>
          <p:cNvSpPr/>
          <p:nvPr/>
        </p:nvSpPr>
        <p:spPr>
          <a:xfrm>
            <a:off x="2790019" y="1777629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90019" y="357473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486162" y="1777629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486162" y="3571085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182305" y="1777629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82305" y="357938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44240" y="2657483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>
            <a:stCxn id="59" idx="4"/>
            <a:endCxn id="60" idx="0"/>
          </p:cNvCxnSpPr>
          <p:nvPr/>
        </p:nvCxnSpPr>
        <p:spPr>
          <a:xfrm>
            <a:off x="2970039" y="2137669"/>
            <a:ext cx="0" cy="14370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6"/>
            <a:endCxn id="63" idx="2"/>
          </p:cNvCxnSpPr>
          <p:nvPr/>
        </p:nvCxnSpPr>
        <p:spPr>
          <a:xfrm>
            <a:off x="4846202" y="1957649"/>
            <a:ext cx="13361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4"/>
            <a:endCxn id="64" idx="0"/>
          </p:cNvCxnSpPr>
          <p:nvPr/>
        </p:nvCxnSpPr>
        <p:spPr>
          <a:xfrm>
            <a:off x="6362325" y="2137669"/>
            <a:ext cx="0" cy="14417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1" idx="5"/>
            <a:endCxn id="64" idx="1"/>
          </p:cNvCxnSpPr>
          <p:nvPr/>
        </p:nvCxnSpPr>
        <p:spPr>
          <a:xfrm>
            <a:off x="4793475" y="2084942"/>
            <a:ext cx="1441557" cy="15471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1" idx="4"/>
            <a:endCxn id="62" idx="0"/>
          </p:cNvCxnSpPr>
          <p:nvPr/>
        </p:nvCxnSpPr>
        <p:spPr>
          <a:xfrm>
            <a:off x="4666182" y="2137669"/>
            <a:ext cx="0" cy="14334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1" idx="3"/>
            <a:endCxn id="65" idx="7"/>
          </p:cNvCxnSpPr>
          <p:nvPr/>
        </p:nvCxnSpPr>
        <p:spPr>
          <a:xfrm flipH="1">
            <a:off x="3951553" y="2084942"/>
            <a:ext cx="587336" cy="6263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3"/>
            <a:endCxn id="60" idx="7"/>
          </p:cNvCxnSpPr>
          <p:nvPr/>
        </p:nvCxnSpPr>
        <p:spPr>
          <a:xfrm flipH="1">
            <a:off x="3097332" y="2971029"/>
            <a:ext cx="599635" cy="656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2" idx="2"/>
            <a:endCxn id="60" idx="6"/>
          </p:cNvCxnSpPr>
          <p:nvPr/>
        </p:nvCxnSpPr>
        <p:spPr>
          <a:xfrm flipH="1">
            <a:off x="3150059" y="3754756"/>
            <a:ext cx="13361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117278" y="5095370"/>
            <a:ext cx="3548904" cy="4938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pt-BR" kern="0" dirty="0" smtClean="0"/>
              <a:t>Caminho percorrido</a:t>
            </a:r>
          </a:p>
        </p:txBody>
      </p:sp>
      <p:cxnSp>
        <p:nvCxnSpPr>
          <p:cNvPr id="4" name="Straight Connector 3"/>
          <p:cNvCxnSpPr>
            <a:stCxn id="59" idx="5"/>
            <a:endCxn id="65" idx="1"/>
          </p:cNvCxnSpPr>
          <p:nvPr/>
        </p:nvCxnSpPr>
        <p:spPr>
          <a:xfrm>
            <a:off x="3097332" y="2084942"/>
            <a:ext cx="599635" cy="6263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979712" y="444175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979712" y="444175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31690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79712" y="444175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31690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979712" y="444175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31690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979712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979712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31690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979712" y="4438107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6" grpId="0" animBg="1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Tome um vértice qualquer v. Coloque v na fila F;</a:t>
            </a:r>
          </a:p>
          <a:p>
            <a:pPr marL="0" indent="0">
              <a:buNone/>
            </a:pP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enquanto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F não for vazia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  <a:endParaRPr lang="pt-BR" sz="18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v := primeiro elemento da fila F;</a:t>
            </a:r>
            <a:endParaRPr lang="pt-BR" sz="1800" b="0" dirty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para toda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aresta(</a:t>
            </a:r>
            <a:r>
              <a:rPr lang="pt-BR" sz="1800" b="0" dirty="0" err="1" smtClean="0">
                <a:effectLst/>
                <a:latin typeface="Courier New" pitchFamily="49" charset="0"/>
                <a:cs typeface="Courier New" pitchFamily="49" charset="0"/>
              </a:rPr>
              <a:t>v,w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) incidente a v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  <a:endParaRPr lang="pt-BR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w não marcado</a:t>
            </a:r>
            <a:r>
              <a:rPr lang="pt-BR" sz="18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  <a:endParaRPr lang="pt-BR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	Inclua w em F;	</a:t>
            </a:r>
            <a:r>
              <a:rPr lang="pt-BR" sz="18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Aresta de </a:t>
            </a:r>
            <a:r>
              <a:rPr lang="pt-BR" sz="18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árvore;</a:t>
            </a:r>
            <a:endParaRPr lang="pt-BR" sz="18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senão </a:t>
            </a:r>
            <a:r>
              <a:rPr lang="pt-BR" sz="18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v == pai(w) </a:t>
            </a:r>
            <a:r>
              <a:rPr lang="pt-BR" sz="18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8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Aresta de </a:t>
            </a:r>
            <a:r>
              <a:rPr lang="pt-BR" sz="18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árvore;</a:t>
            </a:r>
            <a:endParaRPr lang="pt-BR" sz="1800" b="0" dirty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senão</a:t>
            </a:r>
            <a:endParaRPr lang="pt-BR" sz="1800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// </a:t>
            </a:r>
            <a:r>
              <a:rPr lang="pt-BR" sz="18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Aresta de </a:t>
            </a:r>
            <a:r>
              <a:rPr lang="pt-BR" sz="18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cruzamento;</a:t>
            </a:r>
            <a:endParaRPr lang="pt-BR" sz="1800" b="0" dirty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fim</a:t>
            </a:r>
          </a:p>
          <a:p>
            <a:pPr marL="0" indent="0">
              <a:buNone/>
            </a:pPr>
            <a:endParaRPr lang="pt-BR" sz="1800" b="0" dirty="0" smtClean="0">
              <a:effectLst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para busca em largura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41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 busca em largura </a:t>
            </a:r>
            <a:r>
              <a:rPr lang="pt-BR" dirty="0" err="1" smtClean="0"/>
              <a:t>biparticiona</a:t>
            </a:r>
            <a:r>
              <a:rPr lang="pt-BR" dirty="0" smtClean="0"/>
              <a:t> as arestas do grafo em: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largura</a:t>
            </a:r>
            <a:endParaRPr lang="pt-BR" sz="2400" dirty="0"/>
          </a:p>
        </p:txBody>
      </p:sp>
      <p:grpSp>
        <p:nvGrpSpPr>
          <p:cNvPr id="102" name="Grupo 101"/>
          <p:cNvGrpSpPr/>
          <p:nvPr/>
        </p:nvGrpSpPr>
        <p:grpSpPr>
          <a:xfrm>
            <a:off x="827584" y="2904446"/>
            <a:ext cx="3723441" cy="2449390"/>
            <a:chOff x="827584" y="2904446"/>
            <a:chExt cx="3723441" cy="2449390"/>
          </a:xfrm>
        </p:grpSpPr>
        <p:grpSp>
          <p:nvGrpSpPr>
            <p:cNvPr id="5" name="Grupo 4"/>
            <p:cNvGrpSpPr/>
            <p:nvPr/>
          </p:nvGrpSpPr>
          <p:grpSpPr>
            <a:xfrm>
              <a:off x="827584" y="3048515"/>
              <a:ext cx="421273" cy="421273"/>
              <a:chOff x="827584" y="2923879"/>
              <a:chExt cx="421273" cy="421273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CaixaDeTexto 20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2961728" y="2904446"/>
              <a:ext cx="421273" cy="421273"/>
              <a:chOff x="2961728" y="2779810"/>
              <a:chExt cx="421273" cy="421273"/>
            </a:xfrm>
          </p:grpSpPr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CaixaDeTexto 23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1439993" y="4274682"/>
              <a:ext cx="421273" cy="421273"/>
              <a:chOff x="1439993" y="4150046"/>
              <a:chExt cx="421273" cy="421273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CaixaDeTexto 2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2751091" y="4932563"/>
              <a:ext cx="421273" cy="421273"/>
              <a:chOff x="2751091" y="4807927"/>
              <a:chExt cx="421273" cy="421273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2913600" y="3935706"/>
              <a:ext cx="421273" cy="421273"/>
              <a:chOff x="2913600" y="3811070"/>
              <a:chExt cx="421273" cy="421273"/>
            </a:xfrm>
          </p:grpSpPr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CaixaDeTexto 38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1861266" y="3502205"/>
              <a:ext cx="421273" cy="421273"/>
              <a:chOff x="1861266" y="3377569"/>
              <a:chExt cx="421273" cy="421273"/>
            </a:xfrm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CaixaDeTexto 49"/>
              <p:cNvSpPr txBox="1"/>
              <p:nvPr/>
            </p:nvSpPr>
            <p:spPr>
              <a:xfrm>
                <a:off x="1910056" y="3397782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4129752" y="3923478"/>
              <a:ext cx="421273" cy="421273"/>
              <a:chOff x="4129752" y="3798842"/>
              <a:chExt cx="421273" cy="421273"/>
            </a:xfrm>
          </p:grpSpPr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CaixaDeTexto 30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1200409" y="3325719"/>
              <a:ext cx="660857" cy="3039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2238285" y="3197365"/>
              <a:ext cx="738334" cy="4170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719760" y="3862429"/>
              <a:ext cx="219809" cy="4227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826846" y="4194961"/>
              <a:ext cx="1104683" cy="2987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endCxn id="29" idx="1"/>
            </p:cNvCxnSpPr>
            <p:nvPr/>
          </p:nvCxnSpPr>
          <p:spPr>
            <a:xfrm>
              <a:off x="1798666" y="4595127"/>
              <a:ext cx="963780" cy="5297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29" idx="0"/>
              <a:endCxn id="38" idx="2"/>
            </p:cNvCxnSpPr>
            <p:nvPr/>
          </p:nvCxnSpPr>
          <p:spPr>
            <a:xfrm flipV="1">
              <a:off x="2961728" y="4335865"/>
              <a:ext cx="138886" cy="59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8" idx="0"/>
              <a:endCxn id="23" idx="2"/>
            </p:cNvCxnSpPr>
            <p:nvPr/>
          </p:nvCxnSpPr>
          <p:spPr>
            <a:xfrm flipV="1">
              <a:off x="3124236" y="3310088"/>
              <a:ext cx="38375" cy="62561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endCxn id="28" idx="1"/>
            </p:cNvCxnSpPr>
            <p:nvPr/>
          </p:nvCxnSpPr>
          <p:spPr>
            <a:xfrm>
              <a:off x="3309151" y="4132964"/>
              <a:ext cx="820601" cy="11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eta para a direita 31"/>
          <p:cNvSpPr/>
          <p:nvPr/>
        </p:nvSpPr>
        <p:spPr>
          <a:xfrm>
            <a:off x="4860032" y="4057692"/>
            <a:ext cx="648072" cy="18307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</a:schemeClr>
              </a:gs>
              <a:gs pos="100000">
                <a:srgbClr val="28A82E"/>
              </a:gs>
            </a:gsLst>
            <a:lin ang="10800000" scaled="1"/>
            <a:tileRect/>
          </a:gra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Grupo 68"/>
          <p:cNvGrpSpPr/>
          <p:nvPr/>
        </p:nvGrpSpPr>
        <p:grpSpPr>
          <a:xfrm>
            <a:off x="6994179" y="2564904"/>
            <a:ext cx="421273" cy="421273"/>
            <a:chOff x="1861266" y="3377569"/>
            <a:chExt cx="421273" cy="421273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66" y="3377569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CaixaDeTexto 70"/>
            <p:cNvSpPr txBox="1"/>
            <p:nvPr/>
          </p:nvSpPr>
          <p:spPr>
            <a:xfrm>
              <a:off x="1910056" y="3397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5868144" y="3369415"/>
            <a:ext cx="421273" cy="421273"/>
            <a:chOff x="827584" y="2923879"/>
            <a:chExt cx="421273" cy="421273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923879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CaixaDeTexto 73"/>
            <p:cNvSpPr txBox="1"/>
            <p:nvPr/>
          </p:nvSpPr>
          <p:spPr>
            <a:xfrm>
              <a:off x="880736" y="2933984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6994178" y="3352907"/>
            <a:ext cx="421273" cy="421273"/>
            <a:chOff x="1439993" y="4150046"/>
            <a:chExt cx="421273" cy="421273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993" y="4150046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CaixaDeTexto 76"/>
            <p:cNvSpPr txBox="1"/>
            <p:nvPr/>
          </p:nvSpPr>
          <p:spPr>
            <a:xfrm>
              <a:off x="1481258" y="4172164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8085074" y="3352907"/>
            <a:ext cx="421273" cy="421273"/>
            <a:chOff x="2961728" y="2779810"/>
            <a:chExt cx="421273" cy="421273"/>
          </a:xfrm>
        </p:grpSpPr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728" y="2779810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CaixaDeTexto 79"/>
            <p:cNvSpPr txBox="1"/>
            <p:nvPr/>
          </p:nvSpPr>
          <p:spPr>
            <a:xfrm>
              <a:off x="3021926" y="2796318"/>
              <a:ext cx="226699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6490123" y="4194961"/>
            <a:ext cx="421273" cy="421273"/>
            <a:chOff x="2751091" y="4807927"/>
            <a:chExt cx="421273" cy="421273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091" y="4807927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CaixaDeTexto 82"/>
            <p:cNvSpPr txBox="1"/>
            <p:nvPr/>
          </p:nvSpPr>
          <p:spPr>
            <a:xfrm>
              <a:off x="2797963" y="4823655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7496610" y="4193763"/>
            <a:ext cx="421273" cy="421273"/>
            <a:chOff x="2913600" y="3811070"/>
            <a:chExt cx="421273" cy="421273"/>
          </a:xfrm>
        </p:grpSpPr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00" y="3811070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CaixaDeTexto 85"/>
            <p:cNvSpPr txBox="1"/>
            <p:nvPr/>
          </p:nvSpPr>
          <p:spPr>
            <a:xfrm>
              <a:off x="2969358" y="3833187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7496609" y="5084879"/>
            <a:ext cx="421273" cy="421273"/>
            <a:chOff x="4129752" y="3798842"/>
            <a:chExt cx="421273" cy="421273"/>
          </a:xfrm>
        </p:grpSpPr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52" y="3798842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CaixaDeTexto 88"/>
            <p:cNvSpPr txBox="1"/>
            <p:nvPr/>
          </p:nvSpPr>
          <p:spPr>
            <a:xfrm>
              <a:off x="4186754" y="3812935"/>
              <a:ext cx="223142" cy="27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</p:grpSp>
      <p:cxnSp>
        <p:nvCxnSpPr>
          <p:cNvPr id="14" name="Conector reto 13"/>
          <p:cNvCxnSpPr>
            <a:endCxn id="76" idx="0"/>
          </p:cNvCxnSpPr>
          <p:nvPr/>
        </p:nvCxnSpPr>
        <p:spPr>
          <a:xfrm>
            <a:off x="7204815" y="2965450"/>
            <a:ext cx="0" cy="3874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70" idx="1"/>
          </p:cNvCxnSpPr>
          <p:nvPr/>
        </p:nvCxnSpPr>
        <p:spPr>
          <a:xfrm flipV="1">
            <a:off x="6196783" y="2832100"/>
            <a:ext cx="812800" cy="596900"/>
          </a:xfrm>
          <a:prstGeom prst="line">
            <a:avLst/>
          </a:prstGeom>
          <a:ln w="19050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80" idx="0"/>
            <a:endCxn id="70" idx="3"/>
          </p:cNvCxnSpPr>
          <p:nvPr/>
        </p:nvCxnSpPr>
        <p:spPr>
          <a:xfrm flipH="1" flipV="1">
            <a:off x="7384233" y="2832100"/>
            <a:ext cx="874389" cy="537315"/>
          </a:xfrm>
          <a:prstGeom prst="line">
            <a:avLst/>
          </a:prstGeom>
          <a:ln w="19050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endCxn id="82" idx="0"/>
          </p:cNvCxnSpPr>
          <p:nvPr/>
        </p:nvCxnSpPr>
        <p:spPr>
          <a:xfrm flipH="1">
            <a:off x="6761933" y="3689350"/>
            <a:ext cx="285750" cy="527050"/>
          </a:xfrm>
          <a:prstGeom prst="line">
            <a:avLst/>
          </a:prstGeom>
          <a:ln w="19050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endCxn id="86" idx="0"/>
          </p:cNvCxnSpPr>
          <p:nvPr/>
        </p:nvCxnSpPr>
        <p:spPr>
          <a:xfrm>
            <a:off x="7339783" y="3683000"/>
            <a:ext cx="260350" cy="533400"/>
          </a:xfrm>
          <a:prstGeom prst="line">
            <a:avLst/>
          </a:prstGeom>
          <a:ln w="19050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88" idx="0"/>
          </p:cNvCxnSpPr>
          <p:nvPr/>
        </p:nvCxnSpPr>
        <p:spPr>
          <a:xfrm>
            <a:off x="7707246" y="4591050"/>
            <a:ext cx="0" cy="493829"/>
          </a:xfrm>
          <a:prstGeom prst="line">
            <a:avLst/>
          </a:prstGeom>
          <a:ln w="19050">
            <a:solidFill>
              <a:srgbClr val="28A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orma livre 97"/>
          <p:cNvSpPr/>
          <p:nvPr/>
        </p:nvSpPr>
        <p:spPr>
          <a:xfrm>
            <a:off x="6812733" y="4552950"/>
            <a:ext cx="793750" cy="147007"/>
          </a:xfrm>
          <a:custGeom>
            <a:avLst/>
            <a:gdLst>
              <a:gd name="connsiteX0" fmla="*/ 0 w 793750"/>
              <a:gd name="connsiteY0" fmla="*/ 0 h 147007"/>
              <a:gd name="connsiteX1" fmla="*/ 171450 w 793750"/>
              <a:gd name="connsiteY1" fmla="*/ 120650 h 147007"/>
              <a:gd name="connsiteX2" fmla="*/ 609600 w 793750"/>
              <a:gd name="connsiteY2" fmla="*/ 139700 h 147007"/>
              <a:gd name="connsiteX3" fmla="*/ 793750 w 793750"/>
              <a:gd name="connsiteY3" fmla="*/ 25400 h 14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750" h="147007">
                <a:moveTo>
                  <a:pt x="0" y="0"/>
                </a:moveTo>
                <a:cubicBezTo>
                  <a:pt x="34925" y="48683"/>
                  <a:pt x="69850" y="97367"/>
                  <a:pt x="171450" y="120650"/>
                </a:cubicBezTo>
                <a:cubicBezTo>
                  <a:pt x="273050" y="143933"/>
                  <a:pt x="505883" y="155575"/>
                  <a:pt x="609600" y="139700"/>
                </a:cubicBezTo>
                <a:cubicBezTo>
                  <a:pt x="713317" y="123825"/>
                  <a:pt x="793750" y="25400"/>
                  <a:pt x="793750" y="2540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Forma livre 99"/>
          <p:cNvSpPr/>
          <p:nvPr/>
        </p:nvSpPr>
        <p:spPr>
          <a:xfrm>
            <a:off x="7822383" y="3727450"/>
            <a:ext cx="361950" cy="866179"/>
          </a:xfrm>
          <a:custGeom>
            <a:avLst/>
            <a:gdLst>
              <a:gd name="connsiteX0" fmla="*/ 0 w 361950"/>
              <a:gd name="connsiteY0" fmla="*/ 819150 h 866179"/>
              <a:gd name="connsiteX1" fmla="*/ 69850 w 361950"/>
              <a:gd name="connsiteY1" fmla="*/ 857250 h 866179"/>
              <a:gd name="connsiteX2" fmla="*/ 177800 w 361950"/>
              <a:gd name="connsiteY2" fmla="*/ 850900 h 866179"/>
              <a:gd name="connsiteX3" fmla="*/ 273050 w 361950"/>
              <a:gd name="connsiteY3" fmla="*/ 698500 h 866179"/>
              <a:gd name="connsiteX4" fmla="*/ 330200 w 361950"/>
              <a:gd name="connsiteY4" fmla="*/ 342900 h 866179"/>
              <a:gd name="connsiteX5" fmla="*/ 361950 w 361950"/>
              <a:gd name="connsiteY5" fmla="*/ 0 h 86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50" h="866179">
                <a:moveTo>
                  <a:pt x="0" y="819150"/>
                </a:moveTo>
                <a:cubicBezTo>
                  <a:pt x="20108" y="835554"/>
                  <a:pt x="40217" y="851958"/>
                  <a:pt x="69850" y="857250"/>
                </a:cubicBezTo>
                <a:cubicBezTo>
                  <a:pt x="99483" y="862542"/>
                  <a:pt x="143933" y="877358"/>
                  <a:pt x="177800" y="850900"/>
                </a:cubicBezTo>
                <a:cubicBezTo>
                  <a:pt x="211667" y="824442"/>
                  <a:pt x="247650" y="783167"/>
                  <a:pt x="273050" y="698500"/>
                </a:cubicBezTo>
                <a:cubicBezTo>
                  <a:pt x="298450" y="613833"/>
                  <a:pt x="315383" y="459317"/>
                  <a:pt x="330200" y="342900"/>
                </a:cubicBezTo>
                <a:cubicBezTo>
                  <a:pt x="345017" y="226483"/>
                  <a:pt x="361950" y="0"/>
                  <a:pt x="36195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659713" y="2622115"/>
            <a:ext cx="1074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28A82E"/>
                </a:solidFill>
                <a:latin typeface="Calibri" pitchFamily="34" charset="0"/>
                <a:cs typeface="Calibri" pitchFamily="34" charset="0"/>
              </a:rPr>
              <a:t>Arestas de</a:t>
            </a:r>
          </a:p>
          <a:p>
            <a:pPr algn="ctr"/>
            <a:r>
              <a:rPr lang="pt-BR" sz="1600" b="1" dirty="0" smtClean="0">
                <a:solidFill>
                  <a:srgbClr val="28A82E"/>
                </a:solidFill>
                <a:latin typeface="Calibri" pitchFamily="34" charset="0"/>
                <a:cs typeface="Calibri" pitchFamily="34" charset="0"/>
              </a:rPr>
              <a:t>Árvore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884368" y="4572417"/>
            <a:ext cx="121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Arestas de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Cruzamento</a:t>
            </a:r>
          </a:p>
        </p:txBody>
      </p:sp>
    </p:spTree>
    <p:extLst>
      <p:ext uri="{BB962C8B-B14F-4D97-AF65-F5344CB8AC3E}">
        <p14:creationId xmlns:p14="http://schemas.microsoft.com/office/powerpoint/2010/main" val="38615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8" grpId="0" animBg="1"/>
      <p:bldP spid="98" grpId="1" animBg="1"/>
      <p:bldP spid="100" grpId="0" animBg="1"/>
      <p:bldP spid="100" grpId="1" animBg="1"/>
      <p:bldP spid="65" grpId="0"/>
      <p:bldP spid="65" grpId="1"/>
      <p:bldP spid="66" grpId="0"/>
      <p:bldP spid="6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O algoritmo de busca em largura também é </a:t>
            </a:r>
            <a:r>
              <a:rPr lang="pt-BR" smtClean="0"/>
              <a:t>largamente utilizado como </a:t>
            </a:r>
            <a:r>
              <a:rPr lang="pt-BR" dirty="0" smtClean="0"/>
              <a:t>controle para aplicações em tempo linear.</a:t>
            </a:r>
          </a:p>
          <a:p>
            <a:endParaRPr lang="pt-BR" dirty="0"/>
          </a:p>
          <a:p>
            <a:r>
              <a:rPr lang="pt-BR" dirty="0" smtClean="0"/>
              <a:t>Ex.:</a:t>
            </a:r>
            <a:r>
              <a:rPr lang="pt-BR" dirty="0"/>
              <a:t> </a:t>
            </a:r>
            <a:r>
              <a:rPr lang="pt-BR" i="1" dirty="0" smtClean="0"/>
              <a:t>Broadcast</a:t>
            </a:r>
            <a:r>
              <a:rPr lang="pt-BR" dirty="0" smtClean="0"/>
              <a:t> de mensagens em uma rede.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Variações de busca em largura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5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pt-BR" dirty="0" smtClean="0"/>
              <a:t>Busca em Profundidade/Largura em grafo direcionado/não direcionado – </a:t>
            </a:r>
            <a:r>
              <a:rPr lang="pt-BR" b="1" dirty="0" smtClean="0">
                <a:hlinkClick r:id="rId3"/>
              </a:rPr>
              <a:t>Java </a:t>
            </a:r>
            <a:r>
              <a:rPr lang="pt-BR" dirty="0" smtClean="0">
                <a:hlinkClick r:id="rId3"/>
              </a:rPr>
              <a:t>A</a:t>
            </a:r>
            <a:r>
              <a:rPr lang="pt-BR" b="1" dirty="0" smtClean="0">
                <a:hlinkClick r:id="rId3"/>
              </a:rPr>
              <a:t>pplet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Applets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41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Objetivo:</a:t>
            </a:r>
          </a:p>
          <a:p>
            <a:endParaRPr lang="pt-BR" sz="1000" dirty="0" smtClean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Visitar todos os vértices e arestas do grafo de forma sistemática, para evitar repetições e consequente desperdício.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grafos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9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Se o grafo contém ciclos, é preciso cuidar para evitar que arestas sejam visitadas mais de uma vez.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grafos com ciclos</a:t>
            </a:r>
            <a:endParaRPr lang="pt-BR" sz="2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195736" y="2780928"/>
            <a:ext cx="5034052" cy="3311549"/>
            <a:chOff x="2123728" y="2880577"/>
            <a:chExt cx="5034052" cy="3311549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075357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CaixaDeTexto 20"/>
            <p:cNvSpPr txBox="1"/>
            <p:nvPr/>
          </p:nvSpPr>
          <p:spPr>
            <a:xfrm>
              <a:off x="2236098" y="31653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067" y="2880577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5123831" y="297057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699" y="4733122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3076169" y="48231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289" y="5622570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CaixaDeTexto 29"/>
            <p:cNvSpPr txBox="1"/>
            <p:nvPr/>
          </p:nvSpPr>
          <p:spPr>
            <a:xfrm>
              <a:off x="4870502" y="57125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99" y="4274830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CaixaDeTexto 38"/>
            <p:cNvSpPr txBox="1"/>
            <p:nvPr/>
          </p:nvSpPr>
          <p:spPr>
            <a:xfrm>
              <a:off x="5062309" y="4364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255" y="3688741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CaixaDeTexto 49"/>
            <p:cNvSpPr txBox="1"/>
            <p:nvPr/>
          </p:nvSpPr>
          <p:spPr>
            <a:xfrm>
              <a:off x="3639565" y="37787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4258297"/>
              <a:ext cx="569556" cy="569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6706534" y="43482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2627784" y="3450133"/>
              <a:ext cx="893471" cy="4109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4030980" y="3276600"/>
              <a:ext cx="998220" cy="56388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3329940" y="4175760"/>
              <a:ext cx="297180" cy="5715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474720" y="4625340"/>
              <a:ext cx="1493520" cy="4038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endCxn id="29" idx="1"/>
            </p:cNvCxnSpPr>
            <p:nvPr/>
          </p:nvCxnSpPr>
          <p:spPr>
            <a:xfrm>
              <a:off x="3436620" y="5166360"/>
              <a:ext cx="1303020" cy="716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29" idx="0"/>
              <a:endCxn id="38" idx="2"/>
            </p:cNvCxnSpPr>
            <p:nvPr/>
          </p:nvCxnSpPr>
          <p:spPr>
            <a:xfrm flipV="1">
              <a:off x="5009067" y="4815840"/>
              <a:ext cx="187773" cy="80673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8" idx="0"/>
              <a:endCxn id="23" idx="2"/>
            </p:cNvCxnSpPr>
            <p:nvPr/>
          </p:nvCxnSpPr>
          <p:spPr>
            <a:xfrm flipV="1">
              <a:off x="5228777" y="3429000"/>
              <a:ext cx="51883" cy="84583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endCxn id="28" idx="1"/>
            </p:cNvCxnSpPr>
            <p:nvPr/>
          </p:nvCxnSpPr>
          <p:spPr>
            <a:xfrm>
              <a:off x="5478780" y="4541520"/>
              <a:ext cx="1109444" cy="155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5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 partir do grafo abaixo obtemos: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grafos com ciclos - Exemplo</a:t>
            </a:r>
            <a:endParaRPr lang="pt-BR" sz="2400" dirty="0"/>
          </a:p>
        </p:txBody>
      </p:sp>
      <p:grpSp>
        <p:nvGrpSpPr>
          <p:cNvPr id="1056" name="Grupo 1055"/>
          <p:cNvGrpSpPr/>
          <p:nvPr/>
        </p:nvGrpSpPr>
        <p:grpSpPr>
          <a:xfrm>
            <a:off x="827584" y="2848500"/>
            <a:ext cx="3723441" cy="2449390"/>
            <a:chOff x="827584" y="2779810"/>
            <a:chExt cx="3723441" cy="2449390"/>
          </a:xfrm>
        </p:grpSpPr>
        <p:grpSp>
          <p:nvGrpSpPr>
            <p:cNvPr id="5" name="Grupo 4"/>
            <p:cNvGrpSpPr/>
            <p:nvPr/>
          </p:nvGrpSpPr>
          <p:grpSpPr>
            <a:xfrm>
              <a:off x="827584" y="2923879"/>
              <a:ext cx="421273" cy="421273"/>
              <a:chOff x="827584" y="2923879"/>
              <a:chExt cx="421273" cy="421273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CaixaDeTexto 20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2961728" y="2779810"/>
              <a:ext cx="421273" cy="421273"/>
              <a:chOff x="2961728" y="2779810"/>
              <a:chExt cx="421273" cy="421273"/>
            </a:xfrm>
          </p:grpSpPr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CaixaDeTexto 23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1439993" y="4150046"/>
              <a:ext cx="421273" cy="421273"/>
              <a:chOff x="1439993" y="4150046"/>
              <a:chExt cx="421273" cy="421273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CaixaDeTexto 2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2751091" y="4807927"/>
              <a:ext cx="421273" cy="421273"/>
              <a:chOff x="2751091" y="4807927"/>
              <a:chExt cx="421273" cy="421273"/>
            </a:xfrm>
          </p:grpSpPr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2913600" y="3811070"/>
              <a:ext cx="421273" cy="421273"/>
              <a:chOff x="2913600" y="3811070"/>
              <a:chExt cx="421273" cy="421273"/>
            </a:xfrm>
          </p:grpSpPr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CaixaDeTexto 38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1861266" y="3377569"/>
              <a:ext cx="421273" cy="421273"/>
              <a:chOff x="1861266" y="3377569"/>
              <a:chExt cx="421273" cy="421273"/>
            </a:xfrm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CaixaDeTexto 49"/>
              <p:cNvSpPr txBox="1"/>
              <p:nvPr/>
            </p:nvSpPr>
            <p:spPr>
              <a:xfrm>
                <a:off x="1910056" y="3397782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4129752" y="3798842"/>
              <a:ext cx="421273" cy="421273"/>
              <a:chOff x="4129752" y="3798842"/>
              <a:chExt cx="421273" cy="421273"/>
            </a:xfrm>
          </p:grpSpPr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CaixaDeTexto 30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1200409" y="3201083"/>
              <a:ext cx="660857" cy="3039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2238285" y="3072729"/>
              <a:ext cx="738334" cy="41707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719760" y="3737793"/>
              <a:ext cx="219809" cy="4227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826846" y="4070325"/>
              <a:ext cx="1104683" cy="2987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endCxn id="29" idx="1"/>
            </p:cNvCxnSpPr>
            <p:nvPr/>
          </p:nvCxnSpPr>
          <p:spPr>
            <a:xfrm>
              <a:off x="1798666" y="4470491"/>
              <a:ext cx="963780" cy="5297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29" idx="0"/>
              <a:endCxn id="38" idx="2"/>
            </p:cNvCxnSpPr>
            <p:nvPr/>
          </p:nvCxnSpPr>
          <p:spPr>
            <a:xfrm flipV="1">
              <a:off x="2961728" y="4211229"/>
              <a:ext cx="138886" cy="5966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38" idx="0"/>
              <a:endCxn id="23" idx="2"/>
            </p:cNvCxnSpPr>
            <p:nvPr/>
          </p:nvCxnSpPr>
          <p:spPr>
            <a:xfrm flipV="1">
              <a:off x="3124236" y="3185452"/>
              <a:ext cx="38375" cy="62561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endCxn id="28" idx="1"/>
            </p:cNvCxnSpPr>
            <p:nvPr/>
          </p:nvCxnSpPr>
          <p:spPr>
            <a:xfrm>
              <a:off x="3309151" y="4008328"/>
              <a:ext cx="820601" cy="11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eta para a direita 31"/>
          <p:cNvSpPr/>
          <p:nvPr/>
        </p:nvSpPr>
        <p:spPr>
          <a:xfrm>
            <a:off x="4788024" y="4001746"/>
            <a:ext cx="648072" cy="18307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</a:schemeClr>
              </a:gs>
              <a:gs pos="100000">
                <a:srgbClr val="28A82E"/>
              </a:gs>
            </a:gsLst>
            <a:lin ang="10800000" scaled="1"/>
            <a:tileRect/>
          </a:gra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59" name="Grupo 1058"/>
          <p:cNvGrpSpPr/>
          <p:nvPr/>
        </p:nvGrpSpPr>
        <p:grpSpPr>
          <a:xfrm>
            <a:off x="5724128" y="2076910"/>
            <a:ext cx="2637187" cy="3656346"/>
            <a:chOff x="5868144" y="2008220"/>
            <a:chExt cx="2637187" cy="3656346"/>
          </a:xfrm>
        </p:grpSpPr>
        <p:grpSp>
          <p:nvGrpSpPr>
            <p:cNvPr id="36" name="Grupo 35"/>
            <p:cNvGrpSpPr/>
            <p:nvPr/>
          </p:nvGrpSpPr>
          <p:grpSpPr>
            <a:xfrm>
              <a:off x="6575524" y="2276872"/>
              <a:ext cx="421273" cy="421273"/>
              <a:chOff x="1861266" y="3377569"/>
              <a:chExt cx="421273" cy="421273"/>
            </a:xfrm>
          </p:grpSpPr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66" y="337756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CaixaDeTexto 40"/>
              <p:cNvSpPr txBox="1"/>
              <p:nvPr/>
            </p:nvSpPr>
            <p:spPr>
              <a:xfrm>
                <a:off x="1910056" y="3397782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5868144" y="2865187"/>
              <a:ext cx="421273" cy="421273"/>
              <a:chOff x="827584" y="2923879"/>
              <a:chExt cx="421273" cy="421273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923879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CaixaDeTexto 43"/>
              <p:cNvSpPr txBox="1"/>
              <p:nvPr/>
            </p:nvSpPr>
            <p:spPr>
              <a:xfrm>
                <a:off x="880736" y="293398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7223596" y="2879018"/>
              <a:ext cx="421273" cy="421273"/>
              <a:chOff x="1439993" y="4150046"/>
              <a:chExt cx="421273" cy="421273"/>
            </a:xfrm>
          </p:grpSpPr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993" y="4150046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CaixaDeTexto 46"/>
              <p:cNvSpPr txBox="1"/>
              <p:nvPr/>
            </p:nvSpPr>
            <p:spPr>
              <a:xfrm>
                <a:off x="1481258" y="4172164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7223596" y="3694856"/>
              <a:ext cx="421273" cy="421273"/>
              <a:chOff x="2751091" y="4807927"/>
              <a:chExt cx="421273" cy="421273"/>
            </a:xfrm>
          </p:grpSpPr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091" y="4807927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CaixaDeTexto 51"/>
              <p:cNvSpPr txBox="1"/>
              <p:nvPr/>
            </p:nvSpPr>
            <p:spPr>
              <a:xfrm>
                <a:off x="2797963" y="482365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7223595" y="4524752"/>
              <a:ext cx="421273" cy="421273"/>
              <a:chOff x="2913600" y="3811070"/>
              <a:chExt cx="421273" cy="421273"/>
            </a:xfrm>
          </p:grpSpPr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600" y="381107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CaixaDeTexto 54"/>
              <p:cNvSpPr txBox="1"/>
              <p:nvPr/>
            </p:nvSpPr>
            <p:spPr>
              <a:xfrm>
                <a:off x="2969358" y="3833187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56" name="Grupo 55"/>
            <p:cNvGrpSpPr/>
            <p:nvPr/>
          </p:nvGrpSpPr>
          <p:grpSpPr>
            <a:xfrm>
              <a:off x="6624314" y="5243293"/>
              <a:ext cx="421273" cy="421273"/>
              <a:chOff x="4129752" y="3798842"/>
              <a:chExt cx="421273" cy="421273"/>
            </a:xfrm>
          </p:grpSpPr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52" y="3798842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CaixaDeTexto 57"/>
              <p:cNvSpPr txBox="1"/>
              <p:nvPr/>
            </p:nvSpPr>
            <p:spPr>
              <a:xfrm>
                <a:off x="4186754" y="3812935"/>
                <a:ext cx="223142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7738427" y="5243293"/>
              <a:ext cx="421273" cy="421273"/>
              <a:chOff x="2961728" y="2779810"/>
              <a:chExt cx="421273" cy="421273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1728" y="2779810"/>
                <a:ext cx="421273" cy="421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CaixaDeTexto 60"/>
              <p:cNvSpPr txBox="1"/>
              <p:nvPr/>
            </p:nvSpPr>
            <p:spPr>
              <a:xfrm>
                <a:off x="3021926" y="2796318"/>
                <a:ext cx="226699" cy="27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</a:p>
            </p:txBody>
          </p:sp>
        </p:grpSp>
        <p:cxnSp>
          <p:nvCxnSpPr>
            <p:cNvPr id="13" name="Conector reto 12"/>
            <p:cNvCxnSpPr/>
            <p:nvPr/>
          </p:nvCxnSpPr>
          <p:spPr>
            <a:xfrm flipH="1">
              <a:off x="6184776" y="2566988"/>
              <a:ext cx="418406" cy="35332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60369" y="2557463"/>
              <a:ext cx="361950" cy="352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to 1023"/>
            <p:cNvCxnSpPr>
              <a:endCxn id="51" idx="0"/>
            </p:cNvCxnSpPr>
            <p:nvPr/>
          </p:nvCxnSpPr>
          <p:spPr>
            <a:xfrm>
              <a:off x="7434233" y="3271838"/>
              <a:ext cx="0" cy="4230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Conector reto 1030"/>
            <p:cNvCxnSpPr>
              <a:endCxn id="54" idx="0"/>
            </p:cNvCxnSpPr>
            <p:nvPr/>
          </p:nvCxnSpPr>
          <p:spPr>
            <a:xfrm>
              <a:off x="7434232" y="4095750"/>
              <a:ext cx="0" cy="4290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ector reto 1034"/>
            <p:cNvCxnSpPr/>
            <p:nvPr/>
          </p:nvCxnSpPr>
          <p:spPr>
            <a:xfrm flipV="1">
              <a:off x="6903219" y="4862513"/>
              <a:ext cx="376238" cy="4048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ector reto 1041"/>
            <p:cNvCxnSpPr>
              <a:endCxn id="61" idx="0"/>
            </p:cNvCxnSpPr>
            <p:nvPr/>
          </p:nvCxnSpPr>
          <p:spPr>
            <a:xfrm>
              <a:off x="7579494" y="4843463"/>
              <a:ext cx="285750" cy="419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Forma livre 1053"/>
            <p:cNvSpPr/>
            <p:nvPr/>
          </p:nvSpPr>
          <p:spPr>
            <a:xfrm>
              <a:off x="7477001" y="2713828"/>
              <a:ext cx="535956" cy="2169533"/>
            </a:xfrm>
            <a:custGeom>
              <a:avLst/>
              <a:gdLst>
                <a:gd name="connsiteX0" fmla="*/ 114300 w 535956"/>
                <a:gd name="connsiteY0" fmla="*/ 2105822 h 2169533"/>
                <a:gd name="connsiteX1" fmla="*/ 209550 w 535956"/>
                <a:gd name="connsiteY1" fmla="*/ 2162972 h 2169533"/>
                <a:gd name="connsiteX2" fmla="*/ 333375 w 535956"/>
                <a:gd name="connsiteY2" fmla="*/ 2162972 h 2169533"/>
                <a:gd name="connsiteX3" fmla="*/ 428625 w 535956"/>
                <a:gd name="connsiteY3" fmla="*/ 2115347 h 2169533"/>
                <a:gd name="connsiteX4" fmla="*/ 485775 w 535956"/>
                <a:gd name="connsiteY4" fmla="*/ 1972472 h 2169533"/>
                <a:gd name="connsiteX5" fmla="*/ 533400 w 535956"/>
                <a:gd name="connsiteY5" fmla="*/ 1658147 h 2169533"/>
                <a:gd name="connsiteX6" fmla="*/ 523875 w 535956"/>
                <a:gd name="connsiteY6" fmla="*/ 1296197 h 2169533"/>
                <a:gd name="connsiteX7" fmla="*/ 476250 w 535956"/>
                <a:gd name="connsiteY7" fmla="*/ 724697 h 2169533"/>
                <a:gd name="connsiteX8" fmla="*/ 400050 w 535956"/>
                <a:gd name="connsiteY8" fmla="*/ 277022 h 2169533"/>
                <a:gd name="connsiteX9" fmla="*/ 276225 w 535956"/>
                <a:gd name="connsiteY9" fmla="*/ 57947 h 2169533"/>
                <a:gd name="connsiteX10" fmla="*/ 152400 w 535956"/>
                <a:gd name="connsiteY10" fmla="*/ 797 h 2169533"/>
                <a:gd name="connsiteX11" fmla="*/ 76200 w 535956"/>
                <a:gd name="connsiteY11" fmla="*/ 29372 h 2169533"/>
                <a:gd name="connsiteX12" fmla="*/ 19050 w 535956"/>
                <a:gd name="connsiteY12" fmla="*/ 96047 h 2169533"/>
                <a:gd name="connsiteX13" fmla="*/ 0 w 535956"/>
                <a:gd name="connsiteY13" fmla="*/ 181772 h 216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956" h="2169533">
                  <a:moveTo>
                    <a:pt x="114300" y="2105822"/>
                  </a:moveTo>
                  <a:cubicBezTo>
                    <a:pt x="143669" y="2129634"/>
                    <a:pt x="173038" y="2153447"/>
                    <a:pt x="209550" y="2162972"/>
                  </a:cubicBezTo>
                  <a:cubicBezTo>
                    <a:pt x="246062" y="2172497"/>
                    <a:pt x="296863" y="2170909"/>
                    <a:pt x="333375" y="2162972"/>
                  </a:cubicBezTo>
                  <a:cubicBezTo>
                    <a:pt x="369887" y="2155035"/>
                    <a:pt x="403225" y="2147097"/>
                    <a:pt x="428625" y="2115347"/>
                  </a:cubicBezTo>
                  <a:cubicBezTo>
                    <a:pt x="454025" y="2083597"/>
                    <a:pt x="468313" y="2048672"/>
                    <a:pt x="485775" y="1972472"/>
                  </a:cubicBezTo>
                  <a:cubicBezTo>
                    <a:pt x="503238" y="1896272"/>
                    <a:pt x="527050" y="1770859"/>
                    <a:pt x="533400" y="1658147"/>
                  </a:cubicBezTo>
                  <a:cubicBezTo>
                    <a:pt x="539750" y="1545435"/>
                    <a:pt x="533400" y="1451772"/>
                    <a:pt x="523875" y="1296197"/>
                  </a:cubicBezTo>
                  <a:cubicBezTo>
                    <a:pt x="514350" y="1140622"/>
                    <a:pt x="496887" y="894559"/>
                    <a:pt x="476250" y="724697"/>
                  </a:cubicBezTo>
                  <a:cubicBezTo>
                    <a:pt x="455613" y="554835"/>
                    <a:pt x="433388" y="388147"/>
                    <a:pt x="400050" y="277022"/>
                  </a:cubicBezTo>
                  <a:cubicBezTo>
                    <a:pt x="366713" y="165897"/>
                    <a:pt x="317500" y="103984"/>
                    <a:pt x="276225" y="57947"/>
                  </a:cubicBezTo>
                  <a:cubicBezTo>
                    <a:pt x="234950" y="11910"/>
                    <a:pt x="185737" y="5559"/>
                    <a:pt x="152400" y="797"/>
                  </a:cubicBezTo>
                  <a:cubicBezTo>
                    <a:pt x="119063" y="-3965"/>
                    <a:pt x="98425" y="13497"/>
                    <a:pt x="76200" y="29372"/>
                  </a:cubicBezTo>
                  <a:cubicBezTo>
                    <a:pt x="53975" y="45247"/>
                    <a:pt x="31750" y="70647"/>
                    <a:pt x="19050" y="96047"/>
                  </a:cubicBezTo>
                  <a:cubicBezTo>
                    <a:pt x="6350" y="121447"/>
                    <a:pt x="0" y="181772"/>
                    <a:pt x="0" y="18177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8" name="Forma livre 1057"/>
            <p:cNvSpPr/>
            <p:nvPr/>
          </p:nvSpPr>
          <p:spPr>
            <a:xfrm>
              <a:off x="6896100" y="2008220"/>
              <a:ext cx="1609231" cy="3634248"/>
            </a:xfrm>
            <a:custGeom>
              <a:avLst/>
              <a:gdLst>
                <a:gd name="connsiteX0" fmla="*/ 1188720 w 1609231"/>
                <a:gd name="connsiteY0" fmla="*/ 3569620 h 3634248"/>
                <a:gd name="connsiteX1" fmla="*/ 1272540 w 1609231"/>
                <a:gd name="connsiteY1" fmla="*/ 3622960 h 3634248"/>
                <a:gd name="connsiteX2" fmla="*/ 1371600 w 1609231"/>
                <a:gd name="connsiteY2" fmla="*/ 3630580 h 3634248"/>
                <a:gd name="connsiteX3" fmla="*/ 1463040 w 1609231"/>
                <a:gd name="connsiteY3" fmla="*/ 3577240 h 3634248"/>
                <a:gd name="connsiteX4" fmla="*/ 1546860 w 1609231"/>
                <a:gd name="connsiteY4" fmla="*/ 3424840 h 3634248"/>
                <a:gd name="connsiteX5" fmla="*/ 1600200 w 1609231"/>
                <a:gd name="connsiteY5" fmla="*/ 3142900 h 3634248"/>
                <a:gd name="connsiteX6" fmla="*/ 1607820 w 1609231"/>
                <a:gd name="connsiteY6" fmla="*/ 2815240 h 3634248"/>
                <a:gd name="connsiteX7" fmla="*/ 1584960 w 1609231"/>
                <a:gd name="connsiteY7" fmla="*/ 2015140 h 3634248"/>
                <a:gd name="connsiteX8" fmla="*/ 1539240 w 1609231"/>
                <a:gd name="connsiteY8" fmla="*/ 1314100 h 3634248"/>
                <a:gd name="connsiteX9" fmla="*/ 1432560 w 1609231"/>
                <a:gd name="connsiteY9" fmla="*/ 559720 h 3634248"/>
                <a:gd name="connsiteX10" fmla="*/ 1150620 w 1609231"/>
                <a:gd name="connsiteY10" fmla="*/ 117760 h 3634248"/>
                <a:gd name="connsiteX11" fmla="*/ 883920 w 1609231"/>
                <a:gd name="connsiteY11" fmla="*/ 11080 h 3634248"/>
                <a:gd name="connsiteX12" fmla="*/ 502920 w 1609231"/>
                <a:gd name="connsiteY12" fmla="*/ 11080 h 3634248"/>
                <a:gd name="connsiteX13" fmla="*/ 259080 w 1609231"/>
                <a:gd name="connsiteY13" fmla="*/ 79660 h 3634248"/>
                <a:gd name="connsiteX14" fmla="*/ 76200 w 1609231"/>
                <a:gd name="connsiteY14" fmla="*/ 201580 h 3634248"/>
                <a:gd name="connsiteX15" fmla="*/ 0 w 1609231"/>
                <a:gd name="connsiteY15" fmla="*/ 308260 h 36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9231" h="3634248">
                  <a:moveTo>
                    <a:pt x="1188720" y="3569620"/>
                  </a:moveTo>
                  <a:cubicBezTo>
                    <a:pt x="1215390" y="3591210"/>
                    <a:pt x="1242060" y="3612800"/>
                    <a:pt x="1272540" y="3622960"/>
                  </a:cubicBezTo>
                  <a:cubicBezTo>
                    <a:pt x="1303020" y="3633120"/>
                    <a:pt x="1339850" y="3638200"/>
                    <a:pt x="1371600" y="3630580"/>
                  </a:cubicBezTo>
                  <a:cubicBezTo>
                    <a:pt x="1403350" y="3622960"/>
                    <a:pt x="1433830" y="3611530"/>
                    <a:pt x="1463040" y="3577240"/>
                  </a:cubicBezTo>
                  <a:cubicBezTo>
                    <a:pt x="1492250" y="3542950"/>
                    <a:pt x="1524000" y="3497230"/>
                    <a:pt x="1546860" y="3424840"/>
                  </a:cubicBezTo>
                  <a:cubicBezTo>
                    <a:pt x="1569720" y="3352450"/>
                    <a:pt x="1590040" y="3244500"/>
                    <a:pt x="1600200" y="3142900"/>
                  </a:cubicBezTo>
                  <a:cubicBezTo>
                    <a:pt x="1610360" y="3041300"/>
                    <a:pt x="1610360" y="3003200"/>
                    <a:pt x="1607820" y="2815240"/>
                  </a:cubicBezTo>
                  <a:cubicBezTo>
                    <a:pt x="1605280" y="2627280"/>
                    <a:pt x="1596390" y="2265330"/>
                    <a:pt x="1584960" y="2015140"/>
                  </a:cubicBezTo>
                  <a:cubicBezTo>
                    <a:pt x="1573530" y="1764950"/>
                    <a:pt x="1564640" y="1556670"/>
                    <a:pt x="1539240" y="1314100"/>
                  </a:cubicBezTo>
                  <a:cubicBezTo>
                    <a:pt x="1513840" y="1071530"/>
                    <a:pt x="1497330" y="759110"/>
                    <a:pt x="1432560" y="559720"/>
                  </a:cubicBezTo>
                  <a:cubicBezTo>
                    <a:pt x="1367790" y="360330"/>
                    <a:pt x="1242060" y="209200"/>
                    <a:pt x="1150620" y="117760"/>
                  </a:cubicBezTo>
                  <a:cubicBezTo>
                    <a:pt x="1059180" y="26320"/>
                    <a:pt x="991870" y="28860"/>
                    <a:pt x="883920" y="11080"/>
                  </a:cubicBezTo>
                  <a:cubicBezTo>
                    <a:pt x="775970" y="-6700"/>
                    <a:pt x="607060" y="-350"/>
                    <a:pt x="502920" y="11080"/>
                  </a:cubicBezTo>
                  <a:cubicBezTo>
                    <a:pt x="398780" y="22510"/>
                    <a:pt x="330200" y="47910"/>
                    <a:pt x="259080" y="79660"/>
                  </a:cubicBezTo>
                  <a:cubicBezTo>
                    <a:pt x="187960" y="111410"/>
                    <a:pt x="119380" y="163480"/>
                    <a:pt x="76200" y="201580"/>
                  </a:cubicBezTo>
                  <a:cubicBezTo>
                    <a:pt x="33020" y="239680"/>
                    <a:pt x="0" y="308260"/>
                    <a:pt x="0" y="308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3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Se o grafo não é uma árvore, nós definimos um </a:t>
                </a:r>
                <a:r>
                  <a:rPr lang="pt-BR" dirty="0" err="1" smtClean="0"/>
                  <a:t>subgrafo</a:t>
                </a:r>
                <a:r>
                  <a:rPr lang="pt-BR" dirty="0" smtClean="0"/>
                  <a:t> dele que é uma árvore, para servir de “espinha dorsal”.</a:t>
                </a:r>
              </a:p>
              <a:p>
                <a:endParaRPr lang="pt-BR" b="1" dirty="0"/>
              </a:p>
              <a:p>
                <a:r>
                  <a:rPr lang="pt-BR" dirty="0" smtClean="0"/>
                  <a:t>Algoritmo básico: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Tome um vértice qualquer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pt-BR" b="1" dirty="0" smtClean="0"/>
                  <a:t>. Marque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pt-BR" b="1" dirty="0"/>
                  <a:t>;</a:t>
                </a:r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Enquanto houver arestas não visitadas, tome uma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𝒂𝒓𝒆𝒔𝒕𝒂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err="1" smtClean="0">
                        <a:latin typeface="Cambria Math"/>
                      </a:rPr>
                      <m:t>𝒗</m:t>
                    </m:r>
                    <m:r>
                      <a:rPr lang="pt-BR" b="1" i="1" dirty="0" err="1" smtClean="0">
                        <a:latin typeface="Cambria Math"/>
                      </a:rPr>
                      <m:t>,</m:t>
                    </m:r>
                    <m:r>
                      <a:rPr lang="pt-BR" b="1" i="1" dirty="0" err="1" smtClean="0">
                        <a:latin typeface="Cambria Math"/>
                      </a:rPr>
                      <m:t>𝒘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 incidente a algum vértice já marcado;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Marque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err="1" smtClean="0">
                        <a:latin typeface="Cambria Math"/>
                      </a:rPr>
                      <m:t>𝒗</m:t>
                    </m:r>
                    <m:r>
                      <a:rPr lang="pt-BR" b="1" i="1" dirty="0" err="1" smtClean="0">
                        <a:latin typeface="Cambria Math"/>
                      </a:rPr>
                      <m:t>,</m:t>
                    </m:r>
                    <m:r>
                      <a:rPr lang="pt-BR" b="1" i="1" dirty="0" err="1" smtClean="0">
                        <a:latin typeface="Cambria Math"/>
                      </a:rPr>
                      <m:t>𝒘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 (explorada) 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b="1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𝒘</m:t>
                    </m:r>
                  </m:oMath>
                </a14:m>
                <a:r>
                  <a:rPr lang="pt-BR" b="1" dirty="0" smtClean="0"/>
                  <a:t> (visitados).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grafos com ciclos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99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Há duas técnicas principais para busca:</a:t>
            </a:r>
          </a:p>
          <a:p>
            <a:endParaRPr lang="pt-BR" b="1" dirty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b="1" dirty="0" smtClean="0">
                <a:solidFill>
                  <a:srgbClr val="1C11FF"/>
                </a:solidFill>
              </a:rPr>
              <a:t>Busca em profundidade</a:t>
            </a:r>
            <a:r>
              <a:rPr lang="pt-BR" sz="2400" b="1" dirty="0" smtClean="0"/>
              <a:t>: tomar a aresta não marcada incidente ao vértice visitado </a:t>
            </a:r>
            <a:r>
              <a:rPr lang="pt-BR" sz="2400" b="1" u="sng" dirty="0" smtClean="0">
                <a:solidFill>
                  <a:srgbClr val="FF0000"/>
                </a:solidFill>
              </a:rPr>
              <a:t>mais</a:t>
            </a:r>
            <a:r>
              <a:rPr lang="pt-BR" sz="2400" b="1" dirty="0" smtClean="0"/>
              <a:t> recentemente.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endParaRPr lang="pt-BR" sz="2400" b="1" dirty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b="1" dirty="0" smtClean="0">
                <a:solidFill>
                  <a:srgbClr val="1C11FF"/>
                </a:solidFill>
              </a:rPr>
              <a:t>Busca em largura</a:t>
            </a:r>
            <a:r>
              <a:rPr lang="pt-BR" sz="2400" b="1" dirty="0" smtClean="0"/>
              <a:t>: tomar a aresta não marcada incidente ao vértice visitado </a:t>
            </a:r>
            <a:r>
              <a:rPr lang="pt-BR" sz="2400" b="1" u="sng" dirty="0" smtClean="0">
                <a:solidFill>
                  <a:srgbClr val="FF0000"/>
                </a:solidFill>
              </a:rPr>
              <a:t>menos</a:t>
            </a:r>
            <a:r>
              <a:rPr lang="pt-BR" sz="2400" b="1" dirty="0" smtClean="0"/>
              <a:t> recentemente.</a:t>
            </a:r>
          </a:p>
          <a:p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Busca em grafos com ciclos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573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4538" y="166611"/>
            <a:ext cx="728345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endParaRPr lang="pt-BR" sz="2400" kern="0" dirty="0" smtClean="0"/>
          </a:p>
          <a:p>
            <a:r>
              <a:rPr lang="pt-BR" sz="2400" kern="0" dirty="0" smtClean="0"/>
              <a:t>Busca em profundidade - Exemplo</a:t>
            </a:r>
          </a:p>
        </p:txBody>
      </p:sp>
      <p:sp>
        <p:nvSpPr>
          <p:cNvPr id="25" name="CaixaDeTexto 49"/>
          <p:cNvSpPr txBox="1"/>
          <p:nvPr/>
        </p:nvSpPr>
        <p:spPr>
          <a:xfrm>
            <a:off x="1547664" y="183463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PILHA</a:t>
            </a:r>
          </a:p>
        </p:txBody>
      </p:sp>
      <p:sp>
        <p:nvSpPr>
          <p:cNvPr id="59" name="Oval 58"/>
          <p:cNvSpPr/>
          <p:nvPr/>
        </p:nvSpPr>
        <p:spPr>
          <a:xfrm>
            <a:off x="2987824" y="228361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87824" y="408072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683967" y="228361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683967" y="4077072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80110" y="228361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80110" y="4085369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842045" y="3163470"/>
            <a:ext cx="360040" cy="367342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>
            <a:stCxn id="59" idx="4"/>
            <a:endCxn id="60" idx="0"/>
          </p:cNvCxnSpPr>
          <p:nvPr/>
        </p:nvCxnSpPr>
        <p:spPr>
          <a:xfrm>
            <a:off x="3167844" y="2643656"/>
            <a:ext cx="0" cy="14370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6"/>
            <a:endCxn id="63" idx="2"/>
          </p:cNvCxnSpPr>
          <p:nvPr/>
        </p:nvCxnSpPr>
        <p:spPr>
          <a:xfrm>
            <a:off x="5044007" y="2463636"/>
            <a:ext cx="13361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3" idx="4"/>
            <a:endCxn id="64" idx="0"/>
          </p:cNvCxnSpPr>
          <p:nvPr/>
        </p:nvCxnSpPr>
        <p:spPr>
          <a:xfrm>
            <a:off x="6560130" y="2643656"/>
            <a:ext cx="0" cy="14417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1" idx="5"/>
            <a:endCxn id="64" idx="1"/>
          </p:cNvCxnSpPr>
          <p:nvPr/>
        </p:nvCxnSpPr>
        <p:spPr>
          <a:xfrm>
            <a:off x="4991280" y="2590929"/>
            <a:ext cx="1441557" cy="15471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1" idx="4"/>
            <a:endCxn id="62" idx="0"/>
          </p:cNvCxnSpPr>
          <p:nvPr/>
        </p:nvCxnSpPr>
        <p:spPr>
          <a:xfrm>
            <a:off x="4863987" y="2643656"/>
            <a:ext cx="0" cy="14334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1" idx="3"/>
            <a:endCxn id="65" idx="7"/>
          </p:cNvCxnSpPr>
          <p:nvPr/>
        </p:nvCxnSpPr>
        <p:spPr>
          <a:xfrm flipH="1">
            <a:off x="4149358" y="2590929"/>
            <a:ext cx="587336" cy="6263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5" idx="3"/>
            <a:endCxn id="60" idx="7"/>
          </p:cNvCxnSpPr>
          <p:nvPr/>
        </p:nvCxnSpPr>
        <p:spPr>
          <a:xfrm flipH="1">
            <a:off x="3295137" y="3477016"/>
            <a:ext cx="599635" cy="656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2" idx="2"/>
            <a:endCxn id="60" idx="6"/>
          </p:cNvCxnSpPr>
          <p:nvPr/>
        </p:nvCxnSpPr>
        <p:spPr>
          <a:xfrm flipH="1">
            <a:off x="3347864" y="4260743"/>
            <a:ext cx="13361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708" y="280496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743708" y="329997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1743708" y="280496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743708" y="379522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1743708" y="329997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1743708" y="280496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743708" y="429169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743708" y="379522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743708" y="329997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743708" y="280496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43708" y="478482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743708" y="429169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3708" y="379522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43708" y="329997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43708" y="280496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743708" y="429169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743708" y="379522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743708" y="329997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43708" y="280496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743708" y="23112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117278" y="5095370"/>
            <a:ext cx="3548904" cy="4938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pt-BR" kern="0" dirty="0" smtClean="0"/>
              <a:t>Caminho percorrido</a:t>
            </a:r>
          </a:p>
        </p:txBody>
      </p:sp>
      <p:cxnSp>
        <p:nvCxnSpPr>
          <p:cNvPr id="4" name="Straight Connector 3"/>
          <p:cNvCxnSpPr>
            <a:stCxn id="59" idx="5"/>
            <a:endCxn id="65" idx="1"/>
          </p:cNvCxnSpPr>
          <p:nvPr/>
        </p:nvCxnSpPr>
        <p:spPr>
          <a:xfrm>
            <a:off x="3295137" y="2590929"/>
            <a:ext cx="599635" cy="6263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1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59" grpId="0" animBg="1"/>
      <p:bldP spid="60" grpId="0" animBg="1"/>
      <p:bldP spid="60" grpId="1" animBg="1"/>
      <p:bldP spid="61" grpId="0" animBg="1"/>
      <p:bldP spid="62" grpId="0" animBg="1"/>
      <p:bldP spid="63" grpId="0" animBg="1"/>
      <p:bldP spid="64" grpId="0" animBg="1"/>
      <p:bldP spid="65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Procedimento principal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Controle para busca em profundidade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5368" y="1894180"/>
            <a:ext cx="7797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início</a:t>
            </a:r>
            <a:endParaRPr lang="pt-BR" sz="2400" b="1" dirty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Inicialize pilha Q como vazia;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Desmarque todos os vértices e arestas;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Tome um vértice v qualquer;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Inclua v em Q;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P(v);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Remova v de Q;</a:t>
            </a:r>
          </a:p>
          <a:p>
            <a:r>
              <a:rPr lang="pt-BR" sz="24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fim</a:t>
            </a:r>
            <a:endParaRPr lang="pt-BR" sz="2400" b="1" dirty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Procedimento P(v)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para busca em profundidade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5368" y="1894180"/>
            <a:ext cx="77971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início</a:t>
            </a:r>
            <a:endParaRPr lang="pt-BR" sz="2000" b="1" dirty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Marque v como visitado;</a:t>
            </a:r>
          </a:p>
          <a:p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para toda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aresta (</a:t>
            </a:r>
            <a:r>
              <a:rPr 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v,w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incidente a v 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faça</a:t>
            </a:r>
            <a:endParaRPr lang="pt-BR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 não marcado 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então</a:t>
            </a:r>
          </a:p>
          <a:p>
            <a:r>
              <a:rPr lang="pt-BR" sz="2000" b="1" dirty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28A82E"/>
                </a:solidFill>
                <a:latin typeface="Courier New" pitchFamily="49" charset="0"/>
                <a:cs typeface="Courier New" pitchFamily="49" charset="0"/>
              </a:rPr>
              <a:t>// Aresta de árvore;</a:t>
            </a:r>
            <a:endParaRPr lang="pt-BR" sz="2000" dirty="0">
              <a:solidFill>
                <a:srgbClr val="28A82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Inclua w em Q;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P(w);</a:t>
            </a:r>
          </a:p>
          <a:p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Remova w de Q;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senão se 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 != pai(v) 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então</a:t>
            </a:r>
          </a:p>
          <a:p>
            <a:r>
              <a:rPr lang="pt-BR" sz="2000" b="1" dirty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28A82E"/>
                </a:solidFill>
                <a:latin typeface="Courier New" pitchFamily="49" charset="0"/>
                <a:cs typeface="Courier New" pitchFamily="49" charset="0"/>
              </a:rPr>
              <a:t>// Aresta de retorno;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senão</a:t>
            </a:r>
          </a:p>
          <a:p>
            <a:r>
              <a:rPr lang="pt-BR" sz="2000" b="1" dirty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smtClean="0">
                <a:solidFill>
                  <a:srgbClr val="28A82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smtClean="0">
                <a:solidFill>
                  <a:srgbClr val="28A82E"/>
                </a:solidFill>
                <a:latin typeface="Courier New" pitchFamily="49" charset="0"/>
                <a:cs typeface="Courier New" pitchFamily="49" charset="0"/>
              </a:rPr>
              <a:t>// Aresta de árvore;</a:t>
            </a:r>
          </a:p>
          <a:p>
            <a:r>
              <a:rPr lang="pt-BR" sz="20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fim</a:t>
            </a:r>
            <a:endParaRPr lang="pt-BR" sz="2000" b="1" dirty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6778</TotalTime>
  <Words>575</Words>
  <Application>Microsoft Office PowerPoint</Application>
  <PresentationFormat>On-screen Show (4:3)</PresentationFormat>
  <Paragraphs>235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Cambria Math</vt:lpstr>
      <vt:lpstr>Courier New</vt:lpstr>
      <vt:lpstr>Tahoma</vt:lpstr>
      <vt:lpstr>Wingdings</vt:lpstr>
      <vt:lpstr>20100304123305_cin_ppt_claro_producao</vt:lpstr>
      <vt:lpstr>PowerPoint Presentation</vt:lpstr>
      <vt:lpstr>Busca em grafos</vt:lpstr>
      <vt:lpstr>Busca em grafos com ciclos</vt:lpstr>
      <vt:lpstr>Busca em grafos com ciclos - Exemplo</vt:lpstr>
      <vt:lpstr>Busca em grafos com ciclos</vt:lpstr>
      <vt:lpstr>Busca em grafos com ciclos</vt:lpstr>
      <vt:lpstr>PowerPoint Presentation</vt:lpstr>
      <vt:lpstr>Controle para busca em profundidade</vt:lpstr>
      <vt:lpstr>Algoritmo para busca em profundidade</vt:lpstr>
      <vt:lpstr>Busca em profundidade</vt:lpstr>
      <vt:lpstr>Variações de busca em profundidade</vt:lpstr>
      <vt:lpstr>Busca em largura</vt:lpstr>
      <vt:lpstr>PowerPoint Presentation</vt:lpstr>
      <vt:lpstr>Algoritmo para busca em largura</vt:lpstr>
      <vt:lpstr>Busca em largura</vt:lpstr>
      <vt:lpstr>Variações de busca em largura</vt:lpstr>
      <vt:lpstr>Applets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Matos; fas5</dc:creator>
  <cp:lastModifiedBy>fas5</cp:lastModifiedBy>
  <cp:revision>313</cp:revision>
  <dcterms:created xsi:type="dcterms:W3CDTF">2011-05-19T13:32:59Z</dcterms:created>
  <dcterms:modified xsi:type="dcterms:W3CDTF">2013-05-20T04:34:36Z</dcterms:modified>
</cp:coreProperties>
</file>