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47" r:id="rId3"/>
    <p:sldId id="291" r:id="rId4"/>
    <p:sldId id="359" r:id="rId5"/>
    <p:sldId id="348" r:id="rId6"/>
    <p:sldId id="350" r:id="rId7"/>
    <p:sldId id="351" r:id="rId8"/>
    <p:sldId id="352" r:id="rId9"/>
    <p:sldId id="353" r:id="rId10"/>
    <p:sldId id="360" r:id="rId11"/>
    <p:sldId id="354" r:id="rId12"/>
    <p:sldId id="356" r:id="rId13"/>
    <p:sldId id="362" r:id="rId14"/>
    <p:sldId id="357" r:id="rId15"/>
    <p:sldId id="358" r:id="rId16"/>
    <p:sldId id="36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C11FF"/>
    <a:srgbClr val="000000"/>
    <a:srgbClr val="28A82E"/>
    <a:srgbClr val="8C0000"/>
    <a:srgbClr val="00CC99"/>
    <a:srgbClr val="66FF99"/>
    <a:srgbClr val="993366"/>
    <a:srgbClr val="99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2007" autoAdjust="0"/>
  </p:normalViewPr>
  <p:slideViewPr>
    <p:cSldViewPr>
      <p:cViewPr>
        <p:scale>
          <a:sx n="84" d="100"/>
          <a:sy n="84" d="100"/>
        </p:scale>
        <p:origin x="372" y="-396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20/05/2013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5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ierstrass.is.tokushima-u.ac.jp/ikeda/suuri/dijkstra/Dijkstra.s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ierstrass.is.tokushima-u.ac.jp/ikeda/suuri/kruskal/Kruskal.shtml" TargetMode="External"/><Relationship Id="rId4" Type="http://schemas.openxmlformats.org/officeDocument/2006/relationships/hyperlink" Target="http://weierstrass.is.tokushima-u.ac.jp/ikeda/suuri/dijkstra/Prim.s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84538"/>
            <a:ext cx="7273180" cy="2041525"/>
          </a:xfrm>
        </p:spPr>
        <p:txBody>
          <a:bodyPr/>
          <a:lstStyle/>
          <a:p>
            <a:r>
              <a:rPr lang="pt-BR" sz="4000" i="1" dirty="0" smtClean="0"/>
              <a:t>Grafos – Algoritmos Gulosos</a:t>
            </a:r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730745" y="43246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52057" y="4322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94063" y="4323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94063" y="4320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4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64288" y="1715243"/>
            <a:ext cx="96110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(A-D,11)</a:t>
            </a:r>
            <a:endParaRPr lang="pt-BR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7165018" y="1717900"/>
            <a:ext cx="95893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(B-D,5)</a:t>
            </a:r>
            <a:endParaRPr lang="pt-BR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6134519" y="1717251"/>
            <a:ext cx="860888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(A-A,0)</a:t>
            </a:r>
            <a:endParaRPr lang="pt-BR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</a:t>
            </a:r>
            <a:r>
              <a:rPr lang="pt-BR" sz="2400" dirty="0" smtClean="0"/>
              <a:t>AGPM-Prim - Exemplo</a:t>
            </a:r>
            <a:endParaRPr lang="pt-BR" sz="2400" dirty="0"/>
          </a:p>
        </p:txBody>
      </p:sp>
      <p:sp>
        <p:nvSpPr>
          <p:cNvPr id="5" name="Oval 4"/>
          <p:cNvSpPr/>
          <p:nvPr/>
        </p:nvSpPr>
        <p:spPr>
          <a:xfrm>
            <a:off x="3642299" y="1857036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B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4422" y="1857036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A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4422" y="3691132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C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42299" y="3691132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D</a:t>
            </a:r>
            <a:endParaRPr lang="pt-BR" sz="2400" b="1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>
            <a:stCxn id="15" idx="6"/>
            <a:endCxn id="5" idx="2"/>
          </p:cNvCxnSpPr>
          <p:nvPr/>
        </p:nvCxnSpPr>
        <p:spPr>
          <a:xfrm>
            <a:off x="2258598" y="2164124"/>
            <a:ext cx="13837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  <a:endCxn id="16" idx="6"/>
          </p:cNvCxnSpPr>
          <p:nvPr/>
        </p:nvCxnSpPr>
        <p:spPr>
          <a:xfrm flipH="1">
            <a:off x="2258598" y="3998220"/>
            <a:ext cx="13837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17" idx="0"/>
          </p:cNvCxnSpPr>
          <p:nvPr/>
        </p:nvCxnSpPr>
        <p:spPr>
          <a:xfrm>
            <a:off x="3949387" y="2471212"/>
            <a:ext cx="0" cy="1219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16" idx="0"/>
          </p:cNvCxnSpPr>
          <p:nvPr/>
        </p:nvCxnSpPr>
        <p:spPr>
          <a:xfrm>
            <a:off x="1951510" y="2471212"/>
            <a:ext cx="0" cy="1219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2057" y="148478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4180" y="4322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cxnSp>
        <p:nvCxnSpPr>
          <p:cNvPr id="33" name="Straight Connector 32"/>
          <p:cNvCxnSpPr>
            <a:stCxn id="15" idx="5"/>
            <a:endCxn id="17" idx="1"/>
          </p:cNvCxnSpPr>
          <p:nvPr/>
        </p:nvCxnSpPr>
        <p:spPr>
          <a:xfrm>
            <a:off x="2168654" y="2381268"/>
            <a:ext cx="1563589" cy="1399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24885" y="17947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9672" y="2896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3029" y="2896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24885" y="39829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4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1185" y="2695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11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36096" y="1328556"/>
            <a:ext cx="22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FILA DE PRIORIDADES</a:t>
            </a:r>
            <a:endParaRPr lang="pt-BR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4538" y="5229200"/>
            <a:ext cx="6419750" cy="1160605"/>
            <a:chOff x="744538" y="5229200"/>
            <a:chExt cx="6419750" cy="1160605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744538" y="5229200"/>
              <a:ext cx="1883246" cy="494527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itchFamily="2" charset="2"/>
                <a:buChar char="n"/>
                <a:defRPr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9pPr>
            </a:lstStyle>
            <a:p>
              <a:r>
                <a:rPr lang="pt-BR" kern="0" dirty="0" smtClean="0"/>
                <a:t>Legenda: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32582" y="5743473"/>
              <a:ext cx="1577953" cy="646331"/>
              <a:chOff x="1132582" y="5743473"/>
              <a:chExt cx="1577953" cy="64633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32582" y="5805264"/>
                <a:ext cx="245752" cy="24575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87737" y="5743473"/>
                <a:ext cx="1322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kern="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Nó </a:t>
                </a:r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ainda</a:t>
                </a:r>
              </a:p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não visitado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987824" y="5743474"/>
              <a:ext cx="2132499" cy="646331"/>
              <a:chOff x="2987824" y="5743474"/>
              <a:chExt cx="2132499" cy="64633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987824" y="5805264"/>
                <a:ext cx="245752" cy="24575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57312" y="5743474"/>
                <a:ext cx="1863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Nó sendo visitado</a:t>
                </a:r>
              </a:p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no momento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461086" y="5743474"/>
              <a:ext cx="1703202" cy="369332"/>
              <a:chOff x="5461086" y="5743474"/>
              <a:chExt cx="1703202" cy="36933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461086" y="5810386"/>
                <a:ext cx="245752" cy="245752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06838" y="5743474"/>
                <a:ext cx="1457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Nó já visitado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754180" y="14881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5858" y="148869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3735" y="14854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6186" y="4324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5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84302" y="1717255"/>
            <a:ext cx="961104" cy="36658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(A-C,5)</a:t>
            </a:r>
            <a:endParaRPr lang="pt-BR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5004048" y="1712710"/>
            <a:ext cx="96110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(A-B,5)</a:t>
            </a:r>
            <a:endParaRPr lang="pt-BR" sz="1600" b="1" dirty="0"/>
          </a:p>
        </p:txBody>
      </p:sp>
      <p:cxnSp>
        <p:nvCxnSpPr>
          <p:cNvPr id="6" name="Straight Connector 5"/>
          <p:cNvCxnSpPr>
            <a:stCxn id="15" idx="6"/>
            <a:endCxn id="5" idx="2"/>
          </p:cNvCxnSpPr>
          <p:nvPr/>
        </p:nvCxnSpPr>
        <p:spPr>
          <a:xfrm>
            <a:off x="2258598" y="2164124"/>
            <a:ext cx="1383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4"/>
            <a:endCxn id="16" idx="0"/>
          </p:cNvCxnSpPr>
          <p:nvPr/>
        </p:nvCxnSpPr>
        <p:spPr>
          <a:xfrm>
            <a:off x="1951510" y="2471212"/>
            <a:ext cx="0" cy="1219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7" idx="2"/>
          </p:cNvCxnSpPr>
          <p:nvPr/>
        </p:nvCxnSpPr>
        <p:spPr>
          <a:xfrm>
            <a:off x="2258598" y="3998220"/>
            <a:ext cx="1383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0212" y="2897096"/>
            <a:ext cx="346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Todos os vértices foram marcados.</a:t>
            </a:r>
            <a:endParaRPr lang="pt-BR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64288" y="1715666"/>
            <a:ext cx="960537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(C-D,4)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492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31" grpId="0"/>
      <p:bldP spid="31" grpId="1"/>
      <p:bldP spid="55" grpId="0"/>
      <p:bldP spid="55" grpId="1"/>
      <p:bldP spid="57" grpId="0"/>
      <p:bldP spid="64" grpId="0" animBg="1"/>
      <p:bldP spid="64" grpId="1" animBg="1"/>
      <p:bldP spid="50" grpId="0" animBg="1"/>
      <p:bldP spid="50" grpId="1" animBg="1"/>
      <p:bldP spid="51" grpId="0" animBg="1"/>
      <p:bldP spid="51" grpId="1" animBg="1"/>
      <p:bldP spid="5" grpId="0" animBg="1"/>
      <p:bldP spid="15" grpId="0" animBg="1"/>
      <p:bldP spid="16" grpId="0" animBg="1"/>
      <p:bldP spid="17" grpId="0" animBg="1"/>
      <p:bldP spid="29" grpId="0"/>
      <p:bldP spid="29" grpId="1"/>
      <p:bldP spid="30" grpId="0"/>
      <p:bldP spid="30" grpId="1"/>
      <p:bldP spid="34" grpId="0"/>
      <p:bldP spid="36" grpId="0"/>
      <p:bldP spid="37" grpId="0"/>
      <p:bldP spid="37" grpId="1"/>
      <p:bldP spid="38" grpId="0"/>
      <p:bldP spid="39" grpId="0"/>
      <p:bldP spid="39" grpId="1"/>
      <p:bldP spid="40" grpId="0"/>
      <p:bldP spid="40" grpId="1"/>
      <p:bldP spid="48" grpId="0"/>
      <p:bldP spid="48" grpId="1"/>
      <p:bldP spid="49" grpId="0"/>
      <p:bldP spid="52" grpId="0"/>
      <p:bldP spid="53" grpId="0"/>
      <p:bldP spid="61" grpId="0" animBg="1"/>
      <p:bldP spid="61" grpId="1" animBg="1"/>
      <p:bldP spid="63" grpId="0" animBg="1"/>
      <p:bldP spid="63" grpId="1" animBg="1"/>
      <p:bldP spid="58" grpId="0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AGPM-Prim:</a:t>
            </a:r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</a:t>
            </a:r>
            <a:r>
              <a:rPr lang="pt-BR" sz="2400" dirty="0" smtClean="0"/>
              <a:t>AGPM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1300" y="1844824"/>
                <a:ext cx="7560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início</a:t>
                </a:r>
                <a:endParaRPr lang="pt-BR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todo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(v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V)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esmarcar v;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D[v] =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pt-BR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D[s] = 0;	</a:t>
                </a:r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B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ase de indução;</a:t>
                </a:r>
              </a:p>
              <a:p>
                <a:endParaRPr lang="pt-BR" dirty="0">
                  <a:solidFill>
                    <a:srgbClr val="28A82E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enquanto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∃ 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vértice não marcado)</a:t>
                </a:r>
                <a:r>
                  <a:rPr lang="pt-BR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	</a:t>
                </a:r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Passo;</a:t>
                </a:r>
                <a:endParaRPr lang="pt-BR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Seja v o vértice não marcado com D[v] mínimo 						    (mínima local)</a:t>
                </a:r>
              </a:p>
              <a:p>
                <a:r>
                  <a:rPr lang="pt-BR" b="1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Marque v;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</a:t>
                </a:r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todo</a:t>
                </a:r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(w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Adj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(v))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 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se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(custo(</a:t>
                </a:r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v,w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 &lt; D[w])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então</a:t>
                </a: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D[w] := custo(</a:t>
                </a:r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v,w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fim</a:t>
                </a:r>
                <a:endParaRPr lang="pt-BR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00" y="1844824"/>
                <a:ext cx="7560840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645" t="-718" b="-1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4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Considerando uma implementação com </a:t>
                </a:r>
                <a:r>
                  <a:rPr lang="pt-BR" i="1" dirty="0" err="1" smtClean="0"/>
                  <a:t>Heap</a:t>
                </a:r>
                <a:r>
                  <a:rPr lang="pt-BR" dirty="0" smtClean="0"/>
                  <a:t>, temos:</a:t>
                </a:r>
              </a:p>
              <a:p>
                <a:endParaRPr lang="pt-BR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Construção do </a:t>
                </a:r>
                <a:r>
                  <a:rPr lang="pt-BR" sz="2400" b="1" dirty="0" err="1" smtClean="0"/>
                  <a:t>Heap</a:t>
                </a:r>
                <a:r>
                  <a:rPr lang="pt-BR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endParaRPr lang="pt-BR" sz="2400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sz="2400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Loop: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r>
                      <a:rPr lang="pt-BR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𝑽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𝑬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=</m:t>
                    </m:r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r>
                      <a:rPr lang="pt-BR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𝑬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sz="2400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Custo total: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r>
                      <a:rPr lang="pt-BR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𝑬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Complexidade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22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48" y="242699"/>
            <a:ext cx="7283450" cy="1143000"/>
          </a:xfrm>
        </p:spPr>
        <p:txBody>
          <a:bodyPr/>
          <a:lstStyle/>
          <a:p>
            <a:r>
              <a:rPr lang="pt-BR" sz="2400" dirty="0"/>
              <a:t>Algoritmo </a:t>
            </a:r>
            <a:r>
              <a:rPr lang="pt-BR" sz="2400" dirty="0" smtClean="0"/>
              <a:t>AGPM-Kruskal - Exemplo</a:t>
            </a:r>
            <a:endParaRPr lang="pt-BR" sz="2400" dirty="0"/>
          </a:p>
        </p:txBody>
      </p:sp>
      <p:sp>
        <p:nvSpPr>
          <p:cNvPr id="5" name="Oval 4"/>
          <p:cNvSpPr/>
          <p:nvPr/>
        </p:nvSpPr>
        <p:spPr>
          <a:xfrm>
            <a:off x="3642299" y="1857036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B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4422" y="1857036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A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4422" y="3691132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C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42299" y="3691132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D</a:t>
            </a:r>
            <a:endParaRPr lang="pt-BR" sz="2400" b="1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>
            <a:stCxn id="15" idx="6"/>
            <a:endCxn id="5" idx="2"/>
          </p:cNvCxnSpPr>
          <p:nvPr/>
        </p:nvCxnSpPr>
        <p:spPr>
          <a:xfrm>
            <a:off x="2258598" y="2164124"/>
            <a:ext cx="13837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  <a:endCxn id="16" idx="6"/>
          </p:cNvCxnSpPr>
          <p:nvPr/>
        </p:nvCxnSpPr>
        <p:spPr>
          <a:xfrm flipH="1">
            <a:off x="2258598" y="3998220"/>
            <a:ext cx="13837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17" idx="0"/>
          </p:cNvCxnSpPr>
          <p:nvPr/>
        </p:nvCxnSpPr>
        <p:spPr>
          <a:xfrm>
            <a:off x="3949387" y="2471212"/>
            <a:ext cx="0" cy="1219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16" idx="0"/>
          </p:cNvCxnSpPr>
          <p:nvPr/>
        </p:nvCxnSpPr>
        <p:spPr>
          <a:xfrm>
            <a:off x="1951510" y="2471212"/>
            <a:ext cx="0" cy="1219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5"/>
            <a:endCxn id="17" idx="1"/>
          </p:cNvCxnSpPr>
          <p:nvPr/>
        </p:nvCxnSpPr>
        <p:spPr>
          <a:xfrm>
            <a:off x="2168654" y="2381268"/>
            <a:ext cx="1563589" cy="1399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24885" y="17947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9672" y="2896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3029" y="2896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1185" y="2695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11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4538" y="4878689"/>
            <a:ext cx="2243286" cy="49452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pt-BR" kern="0" dirty="0" smtClean="0"/>
              <a:t>Conjuntos:</a:t>
            </a:r>
            <a:endParaRPr lang="pt-BR" kern="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436096" y="1328556"/>
            <a:ext cx="22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alibri" panose="020F0502020204030204" pitchFamily="34" charset="0"/>
              </a:rPr>
              <a:t>FILA DE PRIORIDADES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910424" y="1764254"/>
            <a:ext cx="1325872" cy="512618"/>
            <a:chOff x="5910424" y="1764254"/>
            <a:chExt cx="1325872" cy="512618"/>
          </a:xfrm>
        </p:grpSpPr>
        <p:sp>
          <p:nvSpPr>
            <p:cNvPr id="38" name="TextBox 37"/>
            <p:cNvSpPr txBox="1"/>
            <p:nvPr/>
          </p:nvSpPr>
          <p:spPr>
            <a:xfrm>
              <a:off x="6433948" y="1764254"/>
              <a:ext cx="27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4</a:t>
              </a:r>
              <a:endParaRPr lang="pt-BR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910424" y="1887104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846528" y="1887104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D</a:t>
              </a:r>
            </a:p>
          </p:txBody>
        </p:sp>
        <p:cxnSp>
          <p:nvCxnSpPr>
            <p:cNvPr id="6" name="Straight Connector 5"/>
            <p:cNvCxnSpPr>
              <a:stCxn id="30" idx="6"/>
              <a:endCxn id="31" idx="2"/>
            </p:cNvCxnSpPr>
            <p:nvPr/>
          </p:nvCxnSpPr>
          <p:spPr>
            <a:xfrm>
              <a:off x="6300192" y="2081988"/>
              <a:ext cx="546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10424" y="2231374"/>
            <a:ext cx="1325872" cy="539662"/>
            <a:chOff x="5910424" y="2231374"/>
            <a:chExt cx="1325872" cy="539662"/>
          </a:xfrm>
        </p:grpSpPr>
        <p:sp>
          <p:nvSpPr>
            <p:cNvPr id="32" name="Oval 31"/>
            <p:cNvSpPr/>
            <p:nvPr/>
          </p:nvSpPr>
          <p:spPr>
            <a:xfrm>
              <a:off x="5910424" y="2381268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smtClean="0">
                  <a:solidFill>
                    <a:srgbClr val="C00000"/>
                  </a:solidFill>
                </a:rPr>
                <a:t>A</a:t>
              </a:r>
              <a:endParaRPr lang="pt-BR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846528" y="2381268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rgbClr val="C00000"/>
                  </a:solidFill>
                </a:rPr>
                <a:t>B</a:t>
              </a:r>
              <a:endParaRPr lang="pt-BR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Connector 7"/>
            <p:cNvCxnSpPr>
              <a:stCxn id="32" idx="6"/>
              <a:endCxn id="35" idx="2"/>
            </p:cNvCxnSpPr>
            <p:nvPr/>
          </p:nvCxnSpPr>
          <p:spPr>
            <a:xfrm>
              <a:off x="6300192" y="2576152"/>
              <a:ext cx="546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422402" y="22313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pt-BR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10424" y="2725537"/>
            <a:ext cx="1325872" cy="540301"/>
            <a:chOff x="5910424" y="2725537"/>
            <a:chExt cx="1325872" cy="540301"/>
          </a:xfrm>
        </p:grpSpPr>
        <p:sp>
          <p:nvSpPr>
            <p:cNvPr id="51" name="Oval 50"/>
            <p:cNvSpPr/>
            <p:nvPr/>
          </p:nvSpPr>
          <p:spPr>
            <a:xfrm>
              <a:off x="5910424" y="2876070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46528" y="2876070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C</a:t>
              </a:r>
            </a:p>
          </p:txBody>
        </p:sp>
        <p:cxnSp>
          <p:nvCxnSpPr>
            <p:cNvPr id="10" name="Straight Connector 9"/>
            <p:cNvCxnSpPr>
              <a:stCxn id="51" idx="6"/>
              <a:endCxn id="52" idx="2"/>
            </p:cNvCxnSpPr>
            <p:nvPr/>
          </p:nvCxnSpPr>
          <p:spPr>
            <a:xfrm>
              <a:off x="6300192" y="3070954"/>
              <a:ext cx="546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22402" y="272553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pt-BR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10424" y="3220338"/>
            <a:ext cx="1325872" cy="531998"/>
            <a:chOff x="5910424" y="3220338"/>
            <a:chExt cx="1325872" cy="531998"/>
          </a:xfrm>
        </p:grpSpPr>
        <p:sp>
          <p:nvSpPr>
            <p:cNvPr id="53" name="Oval 52"/>
            <p:cNvSpPr/>
            <p:nvPr/>
          </p:nvSpPr>
          <p:spPr>
            <a:xfrm>
              <a:off x="5910424" y="3362568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46528" y="3362568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D</a:t>
              </a:r>
            </a:p>
          </p:txBody>
        </p:sp>
        <p:cxnSp>
          <p:nvCxnSpPr>
            <p:cNvPr id="18" name="Straight Connector 17"/>
            <p:cNvCxnSpPr>
              <a:stCxn id="53" idx="6"/>
              <a:endCxn id="54" idx="2"/>
            </p:cNvCxnSpPr>
            <p:nvPr/>
          </p:nvCxnSpPr>
          <p:spPr>
            <a:xfrm>
              <a:off x="6300192" y="3557452"/>
              <a:ext cx="546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410348" y="322033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pt-BR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861347" y="4027233"/>
            <a:ext cx="2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4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910424" y="3742118"/>
            <a:ext cx="1325872" cy="496716"/>
            <a:chOff x="5910424" y="3742118"/>
            <a:chExt cx="1325872" cy="496716"/>
          </a:xfrm>
        </p:grpSpPr>
        <p:sp>
          <p:nvSpPr>
            <p:cNvPr id="55" name="Oval 54"/>
            <p:cNvSpPr/>
            <p:nvPr/>
          </p:nvSpPr>
          <p:spPr>
            <a:xfrm>
              <a:off x="5910424" y="3849066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rgbClr val="C00000"/>
                  </a:solidFill>
                </a:rPr>
                <a:t>A</a:t>
              </a:r>
              <a:endParaRPr lang="pt-BR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846528" y="3849066"/>
              <a:ext cx="389768" cy="389768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smtClean="0">
                  <a:solidFill>
                    <a:srgbClr val="C00000"/>
                  </a:solidFill>
                </a:rPr>
                <a:t>D</a:t>
              </a:r>
              <a:endParaRPr lang="pt-BR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55" idx="6"/>
              <a:endCxn id="56" idx="2"/>
            </p:cNvCxnSpPr>
            <p:nvPr/>
          </p:nvCxnSpPr>
          <p:spPr>
            <a:xfrm>
              <a:off x="6300192" y="4043950"/>
              <a:ext cx="546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64008" y="37421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11</a:t>
              </a:r>
              <a:endParaRPr lang="pt-BR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7" name="Straight Connector 6"/>
          <p:cNvCxnSpPr>
            <a:stCxn id="16" idx="6"/>
            <a:endCxn id="17" idx="2"/>
          </p:cNvCxnSpPr>
          <p:nvPr/>
        </p:nvCxnSpPr>
        <p:spPr>
          <a:xfrm>
            <a:off x="2258598" y="3998220"/>
            <a:ext cx="1383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5" idx="6"/>
            <a:endCxn id="5" idx="2"/>
          </p:cNvCxnSpPr>
          <p:nvPr/>
        </p:nvCxnSpPr>
        <p:spPr>
          <a:xfrm>
            <a:off x="2258598" y="2164124"/>
            <a:ext cx="1383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1187624" y="5718467"/>
            <a:ext cx="371832" cy="371832"/>
            <a:chOff x="1187624" y="5718467"/>
            <a:chExt cx="371832" cy="371832"/>
          </a:xfrm>
        </p:grpSpPr>
        <p:sp>
          <p:nvSpPr>
            <p:cNvPr id="58" name="Oval 57"/>
            <p:cNvSpPr/>
            <p:nvPr/>
          </p:nvSpPr>
          <p:spPr>
            <a:xfrm>
              <a:off x="1187624" y="5718467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A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1" name="Elbow Connector 120"/>
            <p:cNvCxnSpPr>
              <a:stCxn id="58" idx="0"/>
              <a:endCxn id="58" idx="2"/>
            </p:cNvCxnSpPr>
            <p:nvPr/>
          </p:nvCxnSpPr>
          <p:spPr>
            <a:xfrm rot="16200000" flipH="1" flipV="1">
              <a:off x="1187624" y="5718467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982738" y="5721464"/>
            <a:ext cx="371832" cy="371832"/>
            <a:chOff x="1982738" y="5721464"/>
            <a:chExt cx="371832" cy="371832"/>
          </a:xfrm>
        </p:grpSpPr>
        <p:sp>
          <p:nvSpPr>
            <p:cNvPr id="69" name="Oval 68"/>
            <p:cNvSpPr/>
            <p:nvPr/>
          </p:nvSpPr>
          <p:spPr>
            <a:xfrm>
              <a:off x="1982738" y="5721464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B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Elbow Connector 122"/>
            <p:cNvCxnSpPr>
              <a:stCxn id="69" idx="0"/>
              <a:endCxn id="69" idx="2"/>
            </p:cNvCxnSpPr>
            <p:nvPr/>
          </p:nvCxnSpPr>
          <p:spPr>
            <a:xfrm rot="16200000" flipH="1" flipV="1">
              <a:off x="1982738" y="5721464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781841" y="5721464"/>
            <a:ext cx="371832" cy="371832"/>
            <a:chOff x="2781841" y="5721464"/>
            <a:chExt cx="371832" cy="371832"/>
          </a:xfrm>
        </p:grpSpPr>
        <p:sp>
          <p:nvSpPr>
            <p:cNvPr id="71" name="Oval 70"/>
            <p:cNvSpPr/>
            <p:nvPr/>
          </p:nvSpPr>
          <p:spPr>
            <a:xfrm>
              <a:off x="2781841" y="5721464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C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5" name="Elbow Connector 124"/>
            <p:cNvCxnSpPr>
              <a:stCxn id="71" idx="0"/>
              <a:endCxn id="71" idx="2"/>
            </p:cNvCxnSpPr>
            <p:nvPr/>
          </p:nvCxnSpPr>
          <p:spPr>
            <a:xfrm rot="16200000" flipH="1" flipV="1">
              <a:off x="2781841" y="5721464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577555" y="5718467"/>
            <a:ext cx="371832" cy="371832"/>
            <a:chOff x="3577555" y="5718467"/>
            <a:chExt cx="371832" cy="371832"/>
          </a:xfrm>
        </p:grpSpPr>
        <p:sp>
          <p:nvSpPr>
            <p:cNvPr id="73" name="Oval 72"/>
            <p:cNvSpPr/>
            <p:nvPr/>
          </p:nvSpPr>
          <p:spPr>
            <a:xfrm>
              <a:off x="3577555" y="5718467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D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7" name="Elbow Connector 126"/>
            <p:cNvCxnSpPr>
              <a:stCxn id="73" idx="0"/>
              <a:endCxn id="73" idx="2"/>
            </p:cNvCxnSpPr>
            <p:nvPr/>
          </p:nvCxnSpPr>
          <p:spPr>
            <a:xfrm rot="16200000" flipH="1" flipV="1">
              <a:off x="3577555" y="5718467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2782530" y="5718466"/>
            <a:ext cx="1167546" cy="374830"/>
            <a:chOff x="4928794" y="5718465"/>
            <a:chExt cx="1167546" cy="374830"/>
          </a:xfrm>
        </p:grpSpPr>
        <p:sp>
          <p:nvSpPr>
            <p:cNvPr id="79" name="Oval 78"/>
            <p:cNvSpPr/>
            <p:nvPr/>
          </p:nvSpPr>
          <p:spPr>
            <a:xfrm>
              <a:off x="4928794" y="5721463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C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724508" y="5718466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D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Curved Connector 91"/>
            <p:cNvCxnSpPr>
              <a:stCxn id="82" idx="0"/>
              <a:endCxn id="79" idx="0"/>
            </p:cNvCxnSpPr>
            <p:nvPr/>
          </p:nvCxnSpPr>
          <p:spPr>
            <a:xfrm rot="16200000" flipH="1" flipV="1">
              <a:off x="5511068" y="5322107"/>
              <a:ext cx="2997" cy="795714"/>
            </a:xfrm>
            <a:prstGeom prst="curvedConnector3">
              <a:avLst>
                <a:gd name="adj1" fmla="val -111432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79" idx="0"/>
              <a:endCxn id="79" idx="2"/>
            </p:cNvCxnSpPr>
            <p:nvPr/>
          </p:nvCxnSpPr>
          <p:spPr>
            <a:xfrm rot="16200000" flipH="1" flipV="1">
              <a:off x="4928794" y="5721463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187624" y="5718466"/>
            <a:ext cx="1167546" cy="374830"/>
            <a:chOff x="4928794" y="5718465"/>
            <a:chExt cx="1167546" cy="374830"/>
          </a:xfrm>
        </p:grpSpPr>
        <p:sp>
          <p:nvSpPr>
            <p:cNvPr id="134" name="Oval 133"/>
            <p:cNvSpPr/>
            <p:nvPr/>
          </p:nvSpPr>
          <p:spPr>
            <a:xfrm>
              <a:off x="4928794" y="5721463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A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5724508" y="5718466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B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6" name="Curved Connector 135"/>
            <p:cNvCxnSpPr>
              <a:stCxn id="135" idx="0"/>
              <a:endCxn id="134" idx="0"/>
            </p:cNvCxnSpPr>
            <p:nvPr/>
          </p:nvCxnSpPr>
          <p:spPr>
            <a:xfrm rot="16200000" flipH="1" flipV="1">
              <a:off x="5511068" y="5322107"/>
              <a:ext cx="2997" cy="795714"/>
            </a:xfrm>
            <a:prstGeom prst="curvedConnector3">
              <a:avLst>
                <a:gd name="adj1" fmla="val -111432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16"/>
            <p:cNvCxnSpPr>
              <a:stCxn id="134" idx="0"/>
              <a:endCxn id="134" idx="2"/>
            </p:cNvCxnSpPr>
            <p:nvPr/>
          </p:nvCxnSpPr>
          <p:spPr>
            <a:xfrm rot="16200000" flipH="1" flipV="1">
              <a:off x="4928794" y="5721463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>
            <a:stCxn id="15" idx="4"/>
            <a:endCxn id="16" idx="0"/>
          </p:cNvCxnSpPr>
          <p:nvPr/>
        </p:nvCxnSpPr>
        <p:spPr>
          <a:xfrm>
            <a:off x="1951510" y="2471212"/>
            <a:ext cx="0" cy="1219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186935" y="5715292"/>
            <a:ext cx="2762452" cy="378182"/>
            <a:chOff x="4839042" y="5304560"/>
            <a:chExt cx="2762452" cy="378182"/>
          </a:xfrm>
        </p:grpSpPr>
        <p:sp>
          <p:nvSpPr>
            <p:cNvPr id="145" name="Oval 144"/>
            <p:cNvSpPr/>
            <p:nvPr/>
          </p:nvSpPr>
          <p:spPr>
            <a:xfrm>
              <a:off x="6433948" y="5310910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C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7229662" y="5307913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D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6" idx="0"/>
              <a:endCxn id="150" idx="0"/>
            </p:cNvCxnSpPr>
            <p:nvPr/>
          </p:nvCxnSpPr>
          <p:spPr>
            <a:xfrm rot="16200000" flipH="1" flipV="1">
              <a:off x="6218769" y="4114101"/>
              <a:ext cx="2997" cy="2390620"/>
            </a:xfrm>
            <a:prstGeom prst="curvedConnector3">
              <a:avLst>
                <a:gd name="adj1" fmla="val -116848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16"/>
            <p:cNvCxnSpPr>
              <a:stCxn id="145" idx="0"/>
              <a:endCxn id="150" idx="0"/>
            </p:cNvCxnSpPr>
            <p:nvPr/>
          </p:nvCxnSpPr>
          <p:spPr>
            <a:xfrm rot="16200000" flipV="1">
              <a:off x="5822411" y="4513457"/>
              <a:ext cx="12700" cy="1594906"/>
            </a:xfrm>
            <a:prstGeom prst="curvedConnector3">
              <a:avLst>
                <a:gd name="adj1" fmla="val 1800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4839042" y="5310910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A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5634756" y="5307913"/>
              <a:ext cx="371832" cy="3718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B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2" name="Curved Connector 151"/>
            <p:cNvCxnSpPr>
              <a:stCxn id="151" idx="0"/>
              <a:endCxn id="150" idx="0"/>
            </p:cNvCxnSpPr>
            <p:nvPr/>
          </p:nvCxnSpPr>
          <p:spPr>
            <a:xfrm rot="16200000" flipH="1" flipV="1">
              <a:off x="5421316" y="4911554"/>
              <a:ext cx="2997" cy="795714"/>
            </a:xfrm>
            <a:prstGeom prst="curvedConnector3">
              <a:avLst>
                <a:gd name="adj1" fmla="val -3677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16"/>
            <p:cNvCxnSpPr>
              <a:stCxn id="150" idx="0"/>
              <a:endCxn id="150" idx="2"/>
            </p:cNvCxnSpPr>
            <p:nvPr/>
          </p:nvCxnSpPr>
          <p:spPr>
            <a:xfrm rot="16200000" flipH="1" flipV="1">
              <a:off x="4839042" y="5310910"/>
              <a:ext cx="185916" cy="185916"/>
            </a:xfrm>
            <a:prstGeom prst="curvedConnector4">
              <a:avLst>
                <a:gd name="adj1" fmla="val -122959"/>
                <a:gd name="adj2" fmla="val 222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4821152" y="2906969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Todas </a:t>
            </a:r>
            <a:r>
              <a:rPr lang="pt-BR" b="1" dirty="0">
                <a:solidFill>
                  <a:srgbClr val="C00000"/>
                </a:solidFill>
                <a:latin typeface="Calibri" panose="020F0502020204030204" pitchFamily="34" charset="0"/>
              </a:rPr>
              <a:t>a</a:t>
            </a:r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s arestas </a:t>
            </a:r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foram </a:t>
            </a:r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verificadas.</a:t>
            </a:r>
            <a:endParaRPr lang="pt-BR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34" grpId="0"/>
      <p:bldP spid="36" grpId="0"/>
      <p:bldP spid="37" grpId="0"/>
      <p:bldP spid="37" grpId="1"/>
      <p:bldP spid="39" grpId="0"/>
      <p:bldP spid="39" grpId="1"/>
      <p:bldP spid="4" grpId="0"/>
      <p:bldP spid="28" grpId="0"/>
      <p:bldP spid="28" grpId="1"/>
      <p:bldP spid="62" grpId="0"/>
      <p:bldP spid="1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AGPM-</a:t>
            </a:r>
            <a:r>
              <a:rPr lang="pt-BR" dirty="0" err="1" smtClean="0"/>
              <a:t>Kruskal</a:t>
            </a:r>
            <a:r>
              <a:rPr lang="pt-BR" dirty="0" smtClean="0"/>
              <a:t>(</a:t>
            </a:r>
            <a:r>
              <a:rPr lang="pt-BR" dirty="0" err="1" smtClean="0"/>
              <a:t>G,w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</a:t>
            </a:r>
            <a:r>
              <a:rPr lang="pt-BR" sz="2400" dirty="0" smtClean="0"/>
              <a:t>AGPM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1300" y="1844824"/>
                <a:ext cx="7560840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início</a:t>
                </a:r>
              </a:p>
              <a:p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pt-BR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∅</m:t>
                    </m:r>
                  </m:oMath>
                </a14:m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pt-BR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todo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(v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V(G))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Make_Set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(v);</a:t>
                </a:r>
              </a:p>
              <a:p>
                <a:endParaRPr lang="pt-BR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Ordene as arestas de E por peso(não-</a:t>
                </a:r>
                <a:r>
                  <a:rPr lang="pt-BR" sz="1600" dirty="0" err="1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descrescente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):</a:t>
                </a:r>
                <a:endParaRPr lang="pt-BR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Ordenar_arestas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();</a:t>
                </a:r>
                <a:endParaRPr lang="pt-BR" sz="1600" dirty="0" smtClean="0">
                  <a:solidFill>
                    <a:srgbClr val="28A82E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endParaRPr lang="pt-BR" sz="1600" dirty="0" smtClean="0">
                  <a:solidFill>
                    <a:srgbClr val="28A82E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   para toda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aresta(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 </m:t>
                    </m:r>
                  </m:oMath>
                </a14:m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 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/* em </a:t>
                </a:r>
                <a:r>
                  <a:rPr lang="pt-BR" sz="1600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ordem não-decrescente de 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peso */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se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Find_Set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(u) != 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Find_Set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(v))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então</a:t>
                </a: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   A := A </a:t>
                </a:r>
                <a14:m>
                  <m:oMath xmlns:m="http://schemas.openxmlformats.org/officeDocument/2006/math">
                    <m:r>
                      <a:rPr lang="pt-BR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∪</m:t>
                    </m:r>
                  </m:oMath>
                </a14:m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{(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)};</a:t>
                </a: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Union(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endParaRPr lang="pt-BR" sz="1600" b="1" dirty="0" smtClean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  retorne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A;</a:t>
                </a:r>
                <a:endParaRPr lang="pt-BR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fim</a:t>
                </a:r>
                <a:endParaRPr lang="pt-BR" sz="1600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00" y="1844824"/>
                <a:ext cx="7560840" cy="4278094"/>
              </a:xfrm>
              <a:prstGeom prst="rect">
                <a:avLst/>
              </a:prstGeom>
              <a:blipFill rotWithShape="1">
                <a:blip r:embed="rId3"/>
                <a:stretch>
                  <a:fillRect l="-403" t="-428" b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7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Considerando uma implementação de conjunto-disjunto com compressão de caminhos, por exemplo:</a:t>
                </a:r>
              </a:p>
              <a:p>
                <a:endParaRPr lang="pt-BR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Inicialização: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𝑽</m:t>
                            </m:r>
                          </m:e>
                        </m:d>
                      </m:e>
                    </m:d>
                  </m:oMath>
                </a14:m>
                <a:endParaRPr lang="pt-BR" sz="2400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Ordenação de arestas: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r>
                      <a:rPr lang="pt-BR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𝑬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Operação sobre o conjunto disjunto: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r>
                      <a:rPr lang="pt-BR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𝑬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Custo total: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𝑶</m:t>
                    </m:r>
                    <m:r>
                      <a:rPr lang="pt-BR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/>
                          </a:rPr>
                          <m:t>𝑬</m:t>
                        </m:r>
                      </m:e>
                    </m:d>
                    <m:func>
                      <m:func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Complexidade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1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/>
              <a:t>Dijkstra – </a:t>
            </a:r>
            <a:r>
              <a:rPr lang="pt-BR" dirty="0">
                <a:hlinkClick r:id="rId3"/>
              </a:rPr>
              <a:t>Java Applet</a:t>
            </a:r>
            <a:endParaRPr lang="pt-BR" dirty="0"/>
          </a:p>
          <a:p>
            <a:r>
              <a:rPr lang="pt-BR" dirty="0"/>
              <a:t>Prim – </a:t>
            </a:r>
            <a:r>
              <a:rPr lang="pt-BR" dirty="0">
                <a:hlinkClick r:id="rId4"/>
              </a:rPr>
              <a:t>Java </a:t>
            </a:r>
            <a:r>
              <a:rPr lang="pt-BR" dirty="0" smtClean="0">
                <a:hlinkClick r:id="rId4"/>
              </a:rPr>
              <a:t>Applet</a:t>
            </a:r>
            <a:endParaRPr lang="pt-BR" dirty="0" smtClean="0"/>
          </a:p>
          <a:p>
            <a:r>
              <a:rPr lang="pt-BR" dirty="0" smtClean="0"/>
              <a:t>Kruskal – </a:t>
            </a:r>
            <a:r>
              <a:rPr lang="pt-BR" dirty="0" smtClean="0">
                <a:hlinkClick r:id="rId5"/>
              </a:rPr>
              <a:t>Java Applet</a:t>
            </a:r>
            <a:endParaRPr lang="pt-BR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Applets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0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Quando o grafo tem peso nas arestas,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𝑫</m:t>
                    </m:r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𝒗</m:t>
                    </m:r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, </m:t>
                    </m:r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𝒘</m:t>
                    </m:r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1C11FF"/>
                    </a:solidFill>
                  </a:rPr>
                  <a:t> é a menor soma dos pesos das arestas num caminho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>
                    <a:solidFill>
                      <a:srgbClr val="1C11FF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Note que, nessas circunstâncias,</a:t>
                </a:r>
              </a:p>
              <a:p>
                <a:pPr marL="0" indent="0">
                  <a:buNone/>
                </a:pPr>
                <a:r>
                  <a:rPr lang="pt-BR" dirty="0" smtClean="0"/>
                  <a:t>    o algoritmo de busca em largura</a:t>
                </a:r>
              </a:p>
              <a:p>
                <a:pPr marL="0" indent="0">
                  <a:buNone/>
                </a:pPr>
                <a:r>
                  <a:rPr lang="pt-BR" dirty="0" smtClean="0"/>
                  <a:t>    já não resolve.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6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Distância com Pesos</a:t>
            </a:r>
            <a:endParaRPr lang="pt-BR" sz="24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6300192" y="2636912"/>
            <a:ext cx="2638203" cy="2941248"/>
            <a:chOff x="6300192" y="2636912"/>
            <a:chExt cx="2638203" cy="2941248"/>
          </a:xfrm>
        </p:grpSpPr>
        <p:grpSp>
          <p:nvGrpSpPr>
            <p:cNvPr id="69" name="Grupo 68"/>
            <p:cNvGrpSpPr/>
            <p:nvPr/>
          </p:nvGrpSpPr>
          <p:grpSpPr>
            <a:xfrm>
              <a:off x="7426227" y="2636912"/>
              <a:ext cx="421273" cy="421273"/>
              <a:chOff x="1861266" y="3377569"/>
              <a:chExt cx="421273" cy="421273"/>
            </a:xfrm>
          </p:grpSpPr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CaixaDeTexto 70"/>
              <p:cNvSpPr txBox="1"/>
              <p:nvPr/>
            </p:nvSpPr>
            <p:spPr>
              <a:xfrm>
                <a:off x="1910056" y="33977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72" name="Grupo 71"/>
            <p:cNvGrpSpPr/>
            <p:nvPr/>
          </p:nvGrpSpPr>
          <p:grpSpPr>
            <a:xfrm>
              <a:off x="6300192" y="3441423"/>
              <a:ext cx="421273" cy="421273"/>
              <a:chOff x="827584" y="2923879"/>
              <a:chExt cx="421273" cy="421273"/>
            </a:xfrm>
          </p:grpSpPr>
          <p:pic>
            <p:nvPicPr>
              <p:cNvPr id="7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4" name="CaixaDeTexto 73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7426226" y="3424915"/>
              <a:ext cx="421273" cy="421273"/>
              <a:chOff x="1439993" y="4150046"/>
              <a:chExt cx="421273" cy="421273"/>
            </a:xfrm>
          </p:grpSpPr>
          <p:pic>
            <p:nvPicPr>
              <p:cNvPr id="7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7" name="CaixaDeTexto 7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8517122" y="3424915"/>
              <a:ext cx="421273" cy="421273"/>
              <a:chOff x="2961728" y="2779810"/>
              <a:chExt cx="421273" cy="421273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CaixaDeTexto 79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6922171" y="4266969"/>
              <a:ext cx="421273" cy="421273"/>
              <a:chOff x="2751091" y="4807927"/>
              <a:chExt cx="421273" cy="421273"/>
            </a:xfrm>
          </p:grpSpPr>
          <p:pic>
            <p:nvPicPr>
              <p:cNvPr id="8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3" name="CaixaDeTexto 82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7928658" y="4265771"/>
              <a:ext cx="421273" cy="421273"/>
              <a:chOff x="2913600" y="3811070"/>
              <a:chExt cx="421273" cy="421273"/>
            </a:xfrm>
          </p:grpSpPr>
          <p:pic>
            <p:nvPicPr>
              <p:cNvPr id="8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CaixaDeTexto 85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87" name="Grupo 86"/>
            <p:cNvGrpSpPr/>
            <p:nvPr/>
          </p:nvGrpSpPr>
          <p:grpSpPr>
            <a:xfrm>
              <a:off x="7928657" y="5156887"/>
              <a:ext cx="421273" cy="421273"/>
              <a:chOff x="4129752" y="3798842"/>
              <a:chExt cx="421273" cy="421273"/>
            </a:xfrm>
          </p:grpSpPr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9" name="CaixaDeTexto 88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cxnSp>
          <p:nvCxnSpPr>
            <p:cNvPr id="14" name="Conector reto 13"/>
            <p:cNvCxnSpPr>
              <a:endCxn id="76" idx="0"/>
            </p:cNvCxnSpPr>
            <p:nvPr/>
          </p:nvCxnSpPr>
          <p:spPr>
            <a:xfrm>
              <a:off x="7636863" y="3037458"/>
              <a:ext cx="0" cy="3874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70" idx="1"/>
            </p:cNvCxnSpPr>
            <p:nvPr/>
          </p:nvCxnSpPr>
          <p:spPr>
            <a:xfrm flipV="1">
              <a:off x="6628831" y="2904108"/>
              <a:ext cx="812800" cy="596900"/>
            </a:xfrm>
            <a:prstGeom prst="line">
              <a:avLst/>
            </a:prstGeom>
            <a:ln w="19050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>
              <a:stCxn id="80" idx="0"/>
              <a:endCxn id="70" idx="3"/>
            </p:cNvCxnSpPr>
            <p:nvPr/>
          </p:nvCxnSpPr>
          <p:spPr>
            <a:xfrm flipH="1" flipV="1">
              <a:off x="7816281" y="2904108"/>
              <a:ext cx="874389" cy="537315"/>
            </a:xfrm>
            <a:prstGeom prst="line">
              <a:avLst/>
            </a:prstGeom>
            <a:ln w="19050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endCxn id="82" idx="0"/>
            </p:cNvCxnSpPr>
            <p:nvPr/>
          </p:nvCxnSpPr>
          <p:spPr>
            <a:xfrm flipH="1">
              <a:off x="7193981" y="3761358"/>
              <a:ext cx="285750" cy="527050"/>
            </a:xfrm>
            <a:prstGeom prst="line">
              <a:avLst/>
            </a:prstGeom>
            <a:ln w="19050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endCxn id="86" idx="0"/>
            </p:cNvCxnSpPr>
            <p:nvPr/>
          </p:nvCxnSpPr>
          <p:spPr>
            <a:xfrm>
              <a:off x="7771831" y="3755008"/>
              <a:ext cx="260350" cy="533400"/>
            </a:xfrm>
            <a:prstGeom prst="line">
              <a:avLst/>
            </a:prstGeom>
            <a:ln w="19050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endCxn id="88" idx="0"/>
            </p:cNvCxnSpPr>
            <p:nvPr/>
          </p:nvCxnSpPr>
          <p:spPr>
            <a:xfrm>
              <a:off x="8139294" y="4663058"/>
              <a:ext cx="0" cy="493829"/>
            </a:xfrm>
            <a:prstGeom prst="line">
              <a:avLst/>
            </a:prstGeom>
            <a:ln w="19050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orma livre 97"/>
            <p:cNvSpPr/>
            <p:nvPr/>
          </p:nvSpPr>
          <p:spPr>
            <a:xfrm>
              <a:off x="7244781" y="4624958"/>
              <a:ext cx="793750" cy="147007"/>
            </a:xfrm>
            <a:custGeom>
              <a:avLst/>
              <a:gdLst>
                <a:gd name="connsiteX0" fmla="*/ 0 w 793750"/>
                <a:gd name="connsiteY0" fmla="*/ 0 h 147007"/>
                <a:gd name="connsiteX1" fmla="*/ 171450 w 793750"/>
                <a:gd name="connsiteY1" fmla="*/ 120650 h 147007"/>
                <a:gd name="connsiteX2" fmla="*/ 609600 w 793750"/>
                <a:gd name="connsiteY2" fmla="*/ 139700 h 147007"/>
                <a:gd name="connsiteX3" fmla="*/ 793750 w 793750"/>
                <a:gd name="connsiteY3" fmla="*/ 25400 h 14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47007">
                  <a:moveTo>
                    <a:pt x="0" y="0"/>
                  </a:moveTo>
                  <a:cubicBezTo>
                    <a:pt x="34925" y="48683"/>
                    <a:pt x="69850" y="97367"/>
                    <a:pt x="171450" y="120650"/>
                  </a:cubicBezTo>
                  <a:cubicBezTo>
                    <a:pt x="273050" y="143933"/>
                    <a:pt x="505883" y="155575"/>
                    <a:pt x="609600" y="139700"/>
                  </a:cubicBezTo>
                  <a:cubicBezTo>
                    <a:pt x="713317" y="123825"/>
                    <a:pt x="793750" y="25400"/>
                    <a:pt x="793750" y="25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Forma livre 99"/>
            <p:cNvSpPr/>
            <p:nvPr/>
          </p:nvSpPr>
          <p:spPr>
            <a:xfrm>
              <a:off x="8254431" y="3799458"/>
              <a:ext cx="361950" cy="866179"/>
            </a:xfrm>
            <a:custGeom>
              <a:avLst/>
              <a:gdLst>
                <a:gd name="connsiteX0" fmla="*/ 0 w 361950"/>
                <a:gd name="connsiteY0" fmla="*/ 819150 h 866179"/>
                <a:gd name="connsiteX1" fmla="*/ 69850 w 361950"/>
                <a:gd name="connsiteY1" fmla="*/ 857250 h 866179"/>
                <a:gd name="connsiteX2" fmla="*/ 177800 w 361950"/>
                <a:gd name="connsiteY2" fmla="*/ 850900 h 866179"/>
                <a:gd name="connsiteX3" fmla="*/ 273050 w 361950"/>
                <a:gd name="connsiteY3" fmla="*/ 698500 h 866179"/>
                <a:gd name="connsiteX4" fmla="*/ 330200 w 361950"/>
                <a:gd name="connsiteY4" fmla="*/ 342900 h 866179"/>
                <a:gd name="connsiteX5" fmla="*/ 361950 w 361950"/>
                <a:gd name="connsiteY5" fmla="*/ 0 h 86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866179">
                  <a:moveTo>
                    <a:pt x="0" y="819150"/>
                  </a:moveTo>
                  <a:cubicBezTo>
                    <a:pt x="20108" y="835554"/>
                    <a:pt x="40217" y="851958"/>
                    <a:pt x="69850" y="857250"/>
                  </a:cubicBezTo>
                  <a:cubicBezTo>
                    <a:pt x="99483" y="862542"/>
                    <a:pt x="143933" y="877358"/>
                    <a:pt x="177800" y="850900"/>
                  </a:cubicBezTo>
                  <a:cubicBezTo>
                    <a:pt x="211667" y="824442"/>
                    <a:pt x="247650" y="783167"/>
                    <a:pt x="273050" y="698500"/>
                  </a:cubicBezTo>
                  <a:cubicBezTo>
                    <a:pt x="298450" y="613833"/>
                    <a:pt x="315383" y="459317"/>
                    <a:pt x="330200" y="342900"/>
                  </a:cubicBezTo>
                  <a:cubicBezTo>
                    <a:pt x="345017" y="226483"/>
                    <a:pt x="361950" y="0"/>
                    <a:pt x="3619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7456470" y="4739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pt-BR" b="1" dirty="0" smtClean="0">
                <a:solidFill>
                  <a:srgbClr val="1C11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078626" y="3799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pt-BR" b="1" dirty="0" smtClean="0">
                <a:solidFill>
                  <a:srgbClr val="1C11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8158746" y="28436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7394826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771328" y="2930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882699" y="381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pt-BR" b="1" dirty="0" smtClean="0">
                <a:solidFill>
                  <a:srgbClr val="1C11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8103588" y="47429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pt-BR" b="1" dirty="0" smtClean="0">
                <a:solidFill>
                  <a:srgbClr val="1C11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8531361" y="42102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1C11FF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3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Abordagem Algoritmo Guloso (Indução):</a:t>
                </a:r>
              </a:p>
              <a:p>
                <a:endParaRPr lang="pt-BR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Inicialmente, só é conhecida uma solução trivial, para 0 ou 1 elemento do conjunto (no caso,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𝑫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err="1" smtClean="0">
                        <a:latin typeface="Cambria Math"/>
                      </a:rPr>
                      <m:t>𝒗</m:t>
                    </m:r>
                    <m:r>
                      <a:rPr lang="pt-BR" b="1" i="1" dirty="0" err="1" smtClean="0">
                        <a:latin typeface="Cambria Math"/>
                      </a:rPr>
                      <m:t>,</m:t>
                    </m:r>
                    <m:r>
                      <a:rPr lang="pt-BR" b="1" i="1" dirty="0" err="1" smtClean="0">
                        <a:latin typeface="Cambria Math"/>
                      </a:rPr>
                      <m:t>𝒗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). Marcar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A cada iteração, um elemento não marcado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b="1" dirty="0" smtClean="0"/>
                  <a:t> é escolhido, baseado numa solução mínima local.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b="1" dirty="0" smtClean="0"/>
                  <a:t> é marcado e incluído no conjunto dos elementos para os quais a solução é conhecida. 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7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Distância com Pesos</a:t>
            </a:r>
          </a:p>
        </p:txBody>
      </p:sp>
    </p:spTree>
    <p:extLst>
      <p:ext uri="{BB962C8B-B14F-4D97-AF65-F5344CB8AC3E}">
        <p14:creationId xmlns:p14="http://schemas.microsoft.com/office/powerpoint/2010/main" val="3489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134519" y="1717251"/>
            <a:ext cx="860888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(A-A,0)</a:t>
            </a:r>
            <a:endParaRPr lang="pt-BR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Distância com </a:t>
            </a:r>
            <a:r>
              <a:rPr lang="pt-BR" sz="2400" dirty="0" smtClean="0"/>
              <a:t>Pesos - Exemplo</a:t>
            </a:r>
            <a:endParaRPr lang="pt-BR" sz="2400" dirty="0"/>
          </a:p>
        </p:txBody>
      </p:sp>
      <p:sp>
        <p:nvSpPr>
          <p:cNvPr id="5" name="Oval 4"/>
          <p:cNvSpPr/>
          <p:nvPr/>
        </p:nvSpPr>
        <p:spPr>
          <a:xfrm>
            <a:off x="3642299" y="1857036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B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4422" y="1857036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A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4422" y="3691132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C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42299" y="3691132"/>
            <a:ext cx="614176" cy="614176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D</a:t>
            </a:r>
            <a:endParaRPr lang="pt-BR" sz="2400" b="1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>
            <a:stCxn id="15" idx="6"/>
            <a:endCxn id="5" idx="2"/>
          </p:cNvCxnSpPr>
          <p:nvPr/>
        </p:nvCxnSpPr>
        <p:spPr>
          <a:xfrm>
            <a:off x="2258598" y="2164124"/>
            <a:ext cx="13837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  <a:endCxn id="16" idx="6"/>
          </p:cNvCxnSpPr>
          <p:nvPr/>
        </p:nvCxnSpPr>
        <p:spPr>
          <a:xfrm flipH="1">
            <a:off x="2258598" y="3998220"/>
            <a:ext cx="13837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17" idx="0"/>
          </p:cNvCxnSpPr>
          <p:nvPr/>
        </p:nvCxnSpPr>
        <p:spPr>
          <a:xfrm>
            <a:off x="3949387" y="2471212"/>
            <a:ext cx="0" cy="1219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16" idx="0"/>
          </p:cNvCxnSpPr>
          <p:nvPr/>
        </p:nvCxnSpPr>
        <p:spPr>
          <a:xfrm>
            <a:off x="1951510" y="2471212"/>
            <a:ext cx="0" cy="1219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2057" y="148478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4180" y="4322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52057" y="4322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cxnSp>
        <p:nvCxnSpPr>
          <p:cNvPr id="33" name="Straight Connector 32"/>
          <p:cNvCxnSpPr>
            <a:stCxn id="15" idx="5"/>
            <a:endCxn id="17" idx="1"/>
          </p:cNvCxnSpPr>
          <p:nvPr/>
        </p:nvCxnSpPr>
        <p:spPr>
          <a:xfrm>
            <a:off x="2168654" y="2381268"/>
            <a:ext cx="1563589" cy="1399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24885" y="17947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9672" y="2896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3029" y="2896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5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24885" y="39829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4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1185" y="2695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Calibri" panose="020F0502020204030204" pitchFamily="34" charset="0"/>
              </a:rPr>
              <a:t>11</a:t>
            </a:r>
            <a:endParaRPr lang="pt-BR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36096" y="1328556"/>
            <a:ext cx="22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FILA DE PRIORIDADES</a:t>
            </a:r>
            <a:endParaRPr lang="pt-BR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4538" y="5229200"/>
            <a:ext cx="6419750" cy="1160605"/>
            <a:chOff x="744538" y="5229200"/>
            <a:chExt cx="6419750" cy="1160605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744538" y="5229200"/>
              <a:ext cx="1883246" cy="494527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itchFamily="2" charset="2"/>
                <a:buChar char="n"/>
                <a:defRPr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9pPr>
            </a:lstStyle>
            <a:p>
              <a:r>
                <a:rPr lang="pt-BR" kern="0" dirty="0" smtClean="0"/>
                <a:t>Legenda: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32582" y="5743473"/>
              <a:ext cx="1577953" cy="646331"/>
              <a:chOff x="1132582" y="5743473"/>
              <a:chExt cx="1577953" cy="64633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32582" y="5805264"/>
                <a:ext cx="245752" cy="24575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87737" y="5743473"/>
                <a:ext cx="1322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kern="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Nó </a:t>
                </a:r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ainda</a:t>
                </a:r>
              </a:p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não visitado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987824" y="5743474"/>
              <a:ext cx="2132499" cy="646331"/>
              <a:chOff x="2987824" y="5743474"/>
              <a:chExt cx="2132499" cy="64633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987824" y="5805264"/>
                <a:ext cx="245752" cy="24575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57312" y="5743474"/>
                <a:ext cx="1863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Nó sendo visitado</a:t>
                </a:r>
              </a:p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no momento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461086" y="5743474"/>
              <a:ext cx="1703202" cy="369332"/>
              <a:chOff x="5461086" y="5743474"/>
              <a:chExt cx="1703202" cy="36933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461086" y="5810386"/>
                <a:ext cx="245752" cy="245752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06838" y="5743474"/>
                <a:ext cx="1457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kern="0" dirty="0" smtClean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Nó já visitado</a:t>
                </a:r>
                <a:endParaRPr lang="pt-B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754180" y="14881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∞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5858" y="148869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3735" y="14854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6186" y="4324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5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0745" y="432463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11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63697" y="1717255"/>
            <a:ext cx="1202314" cy="36658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(A-C,0+5)</a:t>
            </a:r>
            <a:endParaRPr lang="pt-BR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4651625" y="1712710"/>
            <a:ext cx="120231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(A-B,0+5)</a:t>
            </a:r>
            <a:endParaRPr lang="pt-BR" sz="1600" b="1" dirty="0"/>
          </a:p>
        </p:txBody>
      </p:sp>
      <p:sp>
        <p:nvSpPr>
          <p:cNvPr id="64" name="Rectangle 63"/>
          <p:cNvSpPr/>
          <p:nvPr/>
        </p:nvSpPr>
        <p:spPr>
          <a:xfrm>
            <a:off x="7271507" y="1715243"/>
            <a:ext cx="120231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(A-D,0+11)</a:t>
            </a:r>
            <a:endParaRPr lang="pt-BR" sz="1600" b="1" dirty="0"/>
          </a:p>
        </p:txBody>
      </p:sp>
      <p:cxnSp>
        <p:nvCxnSpPr>
          <p:cNvPr id="6" name="Straight Connector 5"/>
          <p:cNvCxnSpPr>
            <a:stCxn id="15" idx="6"/>
            <a:endCxn id="5" idx="2"/>
          </p:cNvCxnSpPr>
          <p:nvPr/>
        </p:nvCxnSpPr>
        <p:spPr>
          <a:xfrm>
            <a:off x="2258598" y="2164124"/>
            <a:ext cx="1383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71507" y="1712710"/>
            <a:ext cx="120231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(B-D,5+5)</a:t>
            </a:r>
            <a:endParaRPr lang="pt-BR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730745" y="4323314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10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>
            <a:stCxn id="15" idx="4"/>
            <a:endCxn id="16" idx="0"/>
          </p:cNvCxnSpPr>
          <p:nvPr/>
        </p:nvCxnSpPr>
        <p:spPr>
          <a:xfrm>
            <a:off x="1951510" y="2471212"/>
            <a:ext cx="0" cy="1219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71507" y="1719173"/>
            <a:ext cx="120231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(C-D,5+4)</a:t>
            </a:r>
            <a:endParaRPr lang="pt-BR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794063" y="4320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9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>
            <a:stCxn id="16" idx="6"/>
            <a:endCxn id="17" idx="2"/>
          </p:cNvCxnSpPr>
          <p:nvPr/>
        </p:nvCxnSpPr>
        <p:spPr>
          <a:xfrm>
            <a:off x="2258598" y="3998220"/>
            <a:ext cx="1383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0212" y="2897096"/>
            <a:ext cx="346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Todos os vértices foram marcados.</a:t>
            </a:r>
            <a:endParaRPr lang="pt-BR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" grpId="0" animBg="1"/>
      <p:bldP spid="15" grpId="0" animBg="1"/>
      <p:bldP spid="16" grpId="0" animBg="1"/>
      <p:bldP spid="17" grpId="0" animBg="1"/>
      <p:bldP spid="29" grpId="0"/>
      <p:bldP spid="29" grpId="1"/>
      <p:bldP spid="30" grpId="0"/>
      <p:bldP spid="30" grpId="1"/>
      <p:bldP spid="31" grpId="0"/>
      <p:bldP spid="31" grpId="1"/>
      <p:bldP spid="34" grpId="0"/>
      <p:bldP spid="36" grpId="0"/>
      <p:bldP spid="37" grpId="0"/>
      <p:bldP spid="37" grpId="1"/>
      <p:bldP spid="38" grpId="0"/>
      <p:bldP spid="39" grpId="0"/>
      <p:bldP spid="39" grpId="1"/>
      <p:bldP spid="40" grpId="0"/>
      <p:bldP spid="40" grpId="1"/>
      <p:bldP spid="48" grpId="0"/>
      <p:bldP spid="48" grpId="1"/>
      <p:bldP spid="49" grpId="0"/>
      <p:bldP spid="52" grpId="0"/>
      <p:bldP spid="53" grpId="0"/>
      <p:bldP spid="54" grpId="0"/>
      <p:bldP spid="54" grpId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50" grpId="0" animBg="1"/>
      <p:bldP spid="50" grpId="1" animBg="1"/>
      <p:bldP spid="55" grpId="0"/>
      <p:bldP spid="55" grpId="1"/>
      <p:bldP spid="56" grpId="0" animBg="1"/>
      <p:bldP spid="56" grpId="1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/>
              <a:t>Abordagem Algoritmo Guloso (Indução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Distância com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1300" y="1844824"/>
                <a:ext cx="7560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início</a:t>
                </a:r>
                <a:endParaRPr lang="pt-BR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todo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(v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V)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esmarcar v;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D[v] =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pt-BR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D[s] = 0;	</a:t>
                </a:r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B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ase de indução;</a:t>
                </a:r>
              </a:p>
              <a:p>
                <a:endParaRPr lang="pt-BR" dirty="0">
                  <a:solidFill>
                    <a:srgbClr val="28A82E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enquanto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∃ 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vértice não marcado)</a:t>
                </a:r>
                <a:r>
                  <a:rPr lang="pt-BR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	</a:t>
                </a:r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Passo;</a:t>
                </a:r>
                <a:endParaRPr lang="pt-BR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Seja v o vértice não marcado com D[v] mínimo 						    (mínima local)</a:t>
                </a:r>
              </a:p>
              <a:p>
                <a:r>
                  <a:rPr lang="pt-BR" b="1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Marque v;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</a:t>
                </a:r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todo</a:t>
                </a:r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(w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Adj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(v))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 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se </a:t>
                </a:r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D[v] + custo(</a:t>
                </a:r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v,w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 &lt; D[w])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então</a:t>
                </a: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D[w] := D[v] + custo(</a:t>
                </a:r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v,w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fim</a:t>
                </a:r>
                <a:endParaRPr lang="pt-BR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00" y="1844824"/>
                <a:ext cx="7560840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645" t="-718" b="-1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9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Abordagem Algoritmo Guloso (Indução):</a:t>
                </a:r>
              </a:p>
              <a:p>
                <a:endParaRPr lang="pt-BR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Os vértices são marcados em ordem crescente de distância com relação ao vértice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É construída uma árvore, chamada </a:t>
                </a:r>
                <a:r>
                  <a:rPr lang="pt-BR" b="1" i="1" dirty="0" smtClean="0"/>
                  <a:t>Árvore de Distâncias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pt-BR" b="1" dirty="0" smtClean="0"/>
                  <a:t>, onde aparecem apenas as arestas que constituem os menores caminhos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pt-BR" b="1" dirty="0" smtClean="0"/>
                  <a:t> a cada um dos vértices do grafo.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Distância com Pesos</a:t>
            </a:r>
          </a:p>
        </p:txBody>
      </p:sp>
    </p:spTree>
    <p:extLst>
      <p:ext uri="{BB962C8B-B14F-4D97-AF65-F5344CB8AC3E}">
        <p14:creationId xmlns:p14="http://schemas.microsoft.com/office/powerpoint/2010/main" val="26057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Para selecionar o mínimo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pt-BR" dirty="0" smtClean="0"/>
                  <a:t>, usar um </a:t>
                </a:r>
                <a:r>
                  <a:rPr lang="pt-BR" i="1" dirty="0" err="1" smtClean="0"/>
                  <a:t>heap</a:t>
                </a:r>
                <a:r>
                  <a:rPr lang="pt-BR" dirty="0" smtClean="0"/>
                  <a:t>.</a:t>
                </a:r>
              </a:p>
              <a:p>
                <a:endParaRPr lang="pt-BR" b="1" dirty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Ter o cuidado de não fazer remoção no </a:t>
                </a:r>
                <a:r>
                  <a:rPr lang="pt-BR" i="1" dirty="0" err="1" smtClean="0">
                    <a:solidFill>
                      <a:srgbClr val="1C11FF"/>
                    </a:solidFill>
                  </a:rPr>
                  <a:t>heap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 </a:t>
                </a:r>
                <a:r>
                  <a:rPr lang="pt-BR" dirty="0" smtClean="0"/>
                  <a:t>quando um novo custo for associado a um vértice.</a:t>
                </a:r>
              </a:p>
              <a:p>
                <a:endParaRPr lang="pt-BR" b="1" dirty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Para representar a árvore de distâncias</a:t>
                </a:r>
                <a:r>
                  <a:rPr lang="pt-BR" dirty="0" smtClean="0"/>
                  <a:t>, guardar, para cada vértice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, apenas a última aresta do caminho mínimo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Distância </a:t>
            </a:r>
            <a:r>
              <a:rPr lang="pt-BR" sz="2400" dirty="0"/>
              <a:t>com </a:t>
            </a:r>
            <a:r>
              <a:rPr lang="pt-BR" sz="2400" dirty="0" smtClean="0"/>
              <a:t>Pesos – Implementação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236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Inicialização: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r>
                      <a:rPr lang="pt-BR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endParaRPr lang="pt-BR" b="1" dirty="0" smtClean="0"/>
              </a:p>
              <a:p>
                <a:endParaRPr lang="pt-BR" b="1" dirty="0" smtClean="0"/>
              </a:p>
              <a:p>
                <a:r>
                  <a:rPr lang="pt-BR" dirty="0" smtClean="0"/>
                  <a:t>Loop: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/>
                                  </a:rPr>
                                  <m:t>𝑽</m:t>
                                </m:r>
                              </m:e>
                            </m:d>
                            <m:r>
                              <a:rPr lang="pt-BR" b="1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/>
                                  </a:rPr>
                                  <m:t>𝑬</m:t>
                                </m:r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b="1" i="0" smtClean="0"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/>
                                  </a:rPr>
                                  <m:t>𝑬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800" b="1" dirty="0" smtClean="0"/>
                  <a:t>Existem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/>
                      </a:rPr>
                      <m:t>|</m:t>
                    </m:r>
                    <m:r>
                      <a:rPr lang="pt-BR" sz="1800" b="1" i="1" dirty="0" smtClean="0">
                        <a:latin typeface="Cambria Math"/>
                      </a:rPr>
                      <m:t>𝑽</m:t>
                    </m:r>
                    <m:r>
                      <a:rPr lang="pt-BR" sz="1800" b="1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pt-BR" sz="1800" b="1" dirty="0" smtClean="0"/>
                  <a:t> deleções do </a:t>
                </a:r>
                <a:r>
                  <a:rPr lang="pt-BR" sz="1800" b="1" dirty="0" err="1" smtClean="0"/>
                  <a:t>heap</a:t>
                </a:r>
                <a:r>
                  <a:rPr lang="pt-BR" sz="1800" b="1" dirty="0" smtClean="0"/>
                  <a:t> (extrair o mínimo);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800" b="1" dirty="0" smtClean="0"/>
                  <a:t>Existem, no máximo,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/>
                      </a:rPr>
                      <m:t>|</m:t>
                    </m:r>
                    <m:r>
                      <a:rPr lang="pt-BR" sz="1800" b="1" i="1" dirty="0" smtClean="0">
                        <a:latin typeface="Cambria Math"/>
                      </a:rPr>
                      <m:t>𝑬</m:t>
                    </m:r>
                    <m:r>
                      <a:rPr lang="pt-BR" sz="1800" b="1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pt-BR" b="1" dirty="0" smtClean="0"/>
                  <a:t> </a:t>
                </a:r>
                <a:r>
                  <a:rPr lang="pt-BR" sz="1800" b="1" dirty="0" smtClean="0"/>
                  <a:t>atualizações (cada aresta só é analisada uma vez).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/>
              </a:p>
              <a:p>
                <a:pPr>
                  <a:buClr>
                    <a:srgbClr val="FFC000"/>
                  </a:buClr>
                </a:pPr>
                <a:r>
                  <a:rPr lang="pt-BR" dirty="0" smtClean="0"/>
                  <a:t>Custo total: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r>
                      <a:rPr lang="pt-BR" b="1" i="1" smtClean="0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𝑽</m:t>
                            </m:r>
                          </m:e>
                        </m:d>
                        <m:r>
                          <a:rPr lang="pt-BR" b="1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1" i="0" smtClean="0">
                            <a:latin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</m:e>
                    </m:func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Complexidade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Abordagem Algoritmo Guloso (Indução):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>
                    <a:solidFill>
                      <a:srgbClr val="1C11FF"/>
                    </a:solidFill>
                  </a:rPr>
                  <a:t>Objetivo</a:t>
                </a:r>
                <a:r>
                  <a:rPr lang="pt-BR" b="1" dirty="0" smtClean="0"/>
                  <a:t>: construir uma árvore de forma a manter o grafo conexo (há um caminho entre quaisquer dois vértices) porém a um custo mínimo.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Inicialmente, tomamos um vértice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 qualquer. Marcar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A cada iteração, um elemento não marcado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b="1" dirty="0" smtClean="0"/>
                  <a:t> é escolhido, baseado numa solução mínima local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(mínimo custo de agregar um vértice a árvore corrente)</a:t>
                </a:r>
                <a:r>
                  <a:rPr lang="pt-BR" b="1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5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Árvore Geradora de Peso Mínimo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45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7867</TotalTime>
  <Words>638</Words>
  <Application>Microsoft Office PowerPoint</Application>
  <PresentationFormat>On-screen Show (4:3)</PresentationFormat>
  <Paragraphs>246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Cambria Math</vt:lpstr>
      <vt:lpstr>Courier New</vt:lpstr>
      <vt:lpstr>Tahoma</vt:lpstr>
      <vt:lpstr>Wingdings</vt:lpstr>
      <vt:lpstr>20100304123305_cin_ppt_claro_producao</vt:lpstr>
      <vt:lpstr>PowerPoint Presentation</vt:lpstr>
      <vt:lpstr>Algoritmo Distância com Pesos</vt:lpstr>
      <vt:lpstr>Algoritmo Distância com Pesos</vt:lpstr>
      <vt:lpstr>Algoritmo Distância com Pesos - Exemplo</vt:lpstr>
      <vt:lpstr>Algoritmo Distância com Pesos</vt:lpstr>
      <vt:lpstr>Algoritmo Distância com Pesos</vt:lpstr>
      <vt:lpstr>Distância com Pesos – Implementação</vt:lpstr>
      <vt:lpstr>Complexidade</vt:lpstr>
      <vt:lpstr>Árvore Geradora de Peso Mínimo</vt:lpstr>
      <vt:lpstr>Algoritmo AGPM-Prim - Exemplo</vt:lpstr>
      <vt:lpstr>Algoritmo AGPM</vt:lpstr>
      <vt:lpstr>Complexidade</vt:lpstr>
      <vt:lpstr>Algoritmo AGPM-Kruskal - Exemplo</vt:lpstr>
      <vt:lpstr>Algoritmo AGPM</vt:lpstr>
      <vt:lpstr>Complexidade</vt:lpstr>
      <vt:lpstr>Applets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Matos; fas5</dc:creator>
  <cp:lastModifiedBy>fas5</cp:lastModifiedBy>
  <cp:revision>342</cp:revision>
  <dcterms:created xsi:type="dcterms:W3CDTF">2011-05-19T13:32:59Z</dcterms:created>
  <dcterms:modified xsi:type="dcterms:W3CDTF">2013-05-21T02:52:11Z</dcterms:modified>
</cp:coreProperties>
</file>