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60" r:id="rId3"/>
    <p:sldId id="277" r:id="rId4"/>
    <p:sldId id="278" r:id="rId5"/>
    <p:sldId id="279" r:id="rId6"/>
    <p:sldId id="280" r:id="rId7"/>
    <p:sldId id="281" r:id="rId8"/>
    <p:sldId id="299" r:id="rId9"/>
    <p:sldId id="295" r:id="rId10"/>
    <p:sldId id="296" r:id="rId11"/>
    <p:sldId id="282" r:id="rId12"/>
    <p:sldId id="297" r:id="rId13"/>
    <p:sldId id="298" r:id="rId14"/>
    <p:sldId id="30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2FF"/>
    <a:srgbClr val="1C11FF"/>
    <a:srgbClr val="000000"/>
    <a:srgbClr val="EEE7E7"/>
    <a:srgbClr val="FFCC00"/>
    <a:srgbClr val="28A82E"/>
    <a:srgbClr val="993366"/>
    <a:srgbClr val="00CC99"/>
    <a:srgbClr val="99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34" autoAdjust="0"/>
  </p:normalViewPr>
  <p:slideViewPr>
    <p:cSldViewPr>
      <p:cViewPr>
        <p:scale>
          <a:sx n="48" d="100"/>
          <a:sy n="48" d="100"/>
        </p:scale>
        <p:origin x="137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5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7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55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ilm.usu.edu/lms/nav/activity.jsp?sid=__shared&amp;cid=emready@advanced_algorithms&amp;lid=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000" i="1" dirty="0" smtClean="0"/>
              <a:t>Programação Dinâmica</a:t>
            </a:r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da Mochila – Observações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 mochila pode ser um caminhão, navio, chip de silício.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𝑴𝒐𝒄𝒉𝒊𝒍𝒂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err="1" smtClean="0">
                        <a:latin typeface="Cambria Math"/>
                      </a:rPr>
                      <m:t>𝒊</m:t>
                    </m:r>
                    <m:r>
                      <a:rPr lang="pt-BR" b="1" i="1" dirty="0" err="1" smtClean="0">
                        <a:latin typeface="Cambria Math"/>
                      </a:rPr>
                      <m:t>,</m:t>
                    </m:r>
                    <m:r>
                      <a:rPr lang="pt-BR" b="1" i="1" dirty="0" err="1" smtClean="0">
                        <a:latin typeface="Cambria Math"/>
                      </a:rPr>
                      <m:t>𝒋</m:t>
                    </m:r>
                    <m:r>
                      <a:rPr lang="pt-BR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pt-BR" dirty="0" smtClean="0"/>
                  <a:t>denotará o problema com os primeiros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pt-BR" dirty="0" smtClean="0"/>
                  <a:t> itens e uma mochila de tamanho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dirty="0" smtClean="0"/>
                  <a:t>Por simplicidade, nos concentraremos em descobrir se uma solução existe.</a:t>
                </a:r>
              </a:p>
              <a:p>
                <a:pPr marL="0" indent="0">
                  <a:buNone/>
                </a:pP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2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Algoritmo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𝑴𝒐𝒄𝒉𝒊𝒍𝒂</m:t>
                    </m:r>
                    <m:r>
                      <a:rPr lang="pt-BR" sz="2400" b="1" i="1" dirty="0" smtClean="0">
                        <a:latin typeface="Cambria Math"/>
                      </a:rPr>
                      <m:t>(</m:t>
                    </m:r>
                    <m:r>
                      <a:rPr lang="pt-BR" sz="2400" b="1" i="1" dirty="0" smtClean="0">
                        <a:latin typeface="Cambria Math"/>
                      </a:rPr>
                      <m:t>𝑺</m:t>
                    </m:r>
                    <m:r>
                      <a:rPr lang="pt-BR" sz="2400" b="1" i="1" dirty="0" smtClean="0">
                        <a:latin typeface="Cambria Math"/>
                      </a:rPr>
                      <m:t>,</m:t>
                    </m:r>
                    <m:r>
                      <a:rPr lang="pt-BR" sz="2400" b="1" i="1" dirty="0" smtClean="0">
                        <a:latin typeface="Cambria Math"/>
                      </a:rPr>
                      <m:t>𝑲</m:t>
                    </m:r>
                    <m:r>
                      <a:rPr lang="pt-BR" sz="24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um vetor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</m:t>
                    </m:r>
                  </m:oMath>
                </a14:m>
                <a:r>
                  <a:rPr lang="pt-BR" dirty="0" smtClean="0"/>
                  <a:t> de tamanho n armazenando os tamanhos dos itens e o tamanho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𝑲</m:t>
                    </m:r>
                  </m:oMath>
                </a14:m>
                <a:r>
                  <a:rPr lang="pt-BR" dirty="0" smtClean="0"/>
                  <a:t> da mochila.</a:t>
                </a:r>
              </a:p>
              <a:p>
                <a:endParaRPr lang="pt-BR" b="1" dirty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dirty="0" smtClean="0"/>
                  <a:t>: um vetor bidimensional P tal que</a:t>
                </a:r>
              </a:p>
              <a:p>
                <a:pPr lvl="1">
                  <a:buClr>
                    <a:srgbClr val="FFCC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𝒊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𝒆𝒙𝒊𝒔𝒕𝒆</m:t>
                    </m:r>
                  </m:oMath>
                </a14:m>
                <a:r>
                  <a:rPr lang="pt-BR" b="1" dirty="0" smtClean="0"/>
                  <a:t> = </a:t>
                </a:r>
                <a:r>
                  <a:rPr lang="pt-BR" b="1" dirty="0" err="1" smtClean="0"/>
                  <a:t>true</a:t>
                </a:r>
                <a:r>
                  <a:rPr lang="pt-BR" b="1" dirty="0" smtClean="0"/>
                  <a:t> se existe uma solução com 	os primeiros i elementos da mochila;</a:t>
                </a:r>
              </a:p>
              <a:p>
                <a:pPr lvl="1">
                  <a:buClr>
                    <a:srgbClr val="FFCC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𝒊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.</m:t>
                    </m:r>
                    <m:r>
                      <a:rPr lang="pt-BR" b="1" i="1" smtClean="0">
                        <a:latin typeface="Cambria Math"/>
                      </a:rPr>
                      <m:t>𝒑𝒆𝒓𝒕𝒆𝒏𝒄𝒆</m:t>
                    </m:r>
                  </m:oMath>
                </a14:m>
                <a:r>
                  <a:rPr lang="pt-BR" b="1" dirty="0" smtClean="0"/>
                  <a:t> = </a:t>
                </a:r>
                <a:r>
                  <a:rPr lang="pt-BR" b="1" dirty="0" err="1" smtClean="0"/>
                  <a:t>true</a:t>
                </a:r>
                <a:r>
                  <a:rPr lang="pt-BR" b="1" dirty="0" smtClean="0"/>
                  <a:t> se 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𝒊</m:t>
                    </m:r>
                    <m:r>
                      <a:rPr lang="pt-BR" b="1" i="1" smtClean="0">
                        <a:latin typeface="Cambria Math"/>
                      </a:rPr>
                      <m:t>−</m:t>
                    </m:r>
                    <m:r>
                      <a:rPr lang="pt-BR" b="1" i="1" smtClean="0">
                        <a:latin typeface="Cambria Math"/>
                      </a:rPr>
                      <m:t>𝒆𝒔𝒊𝒎𝒐</m:t>
                    </m:r>
                  </m:oMath>
                </a14:m>
                <a:r>
                  <a:rPr lang="pt-BR" b="1" dirty="0" smtClean="0"/>
                  <a:t> elemento pertence a solução.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573361" y="3729732"/>
                <a:ext cx="3625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61" y="3729732"/>
                <a:ext cx="3625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P(0,0).existe := </a:t>
            </a:r>
            <a:r>
              <a:rPr lang="pt-BR" sz="1400" dirty="0" err="1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pt-BR" sz="14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4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para</a:t>
            </a: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(j := 1 até K)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P(0,j).existe :=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para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(i := 1 até n)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  para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(j := 0 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até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K)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).existe :=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// valor default</a:t>
            </a:r>
            <a:endParaRPr lang="pt-BR" sz="1400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 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(P(i-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,j).existe)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  <a:endParaRPr lang="pt-BR" sz="1400" b="0" dirty="0" smtClean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existe := </a:t>
            </a:r>
            <a:r>
              <a:rPr lang="pt-BR" sz="1400" dirty="0" err="1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).pertence :=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senão se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(j – S(i) &gt;= 0)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 se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 (P(i-1, j - S(i)).existe)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então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).existe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lang="pt-BR" sz="1400" dirty="0" err="1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P(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).pertence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lang="pt-BR" sz="1400" dirty="0" err="1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pt-BR" sz="1400" b="0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fim</a:t>
            </a:r>
            <a:endParaRPr lang="pt-BR" sz="1400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Algoritmo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𝑴𝒐𝒄𝒉𝒊𝒍𝒂</m:t>
                    </m:r>
                    <m:r>
                      <a:rPr lang="pt-BR" sz="2400" b="1" i="1" dirty="0" smtClean="0">
                        <a:latin typeface="Cambria Math"/>
                      </a:rPr>
                      <m:t>(</m:t>
                    </m:r>
                    <m:r>
                      <a:rPr lang="pt-BR" sz="2400" b="1" i="1" dirty="0" smtClean="0">
                        <a:latin typeface="Cambria Math"/>
                      </a:rPr>
                      <m:t>𝑺</m:t>
                    </m:r>
                    <m:r>
                      <a:rPr lang="pt-BR" sz="2400" b="1" i="1" dirty="0" smtClean="0">
                        <a:latin typeface="Cambria Math"/>
                      </a:rPr>
                      <m:t>,</m:t>
                    </m:r>
                    <m:r>
                      <a:rPr lang="pt-BR" sz="2400" b="1" i="1" dirty="0" smtClean="0">
                        <a:latin typeface="Cambria Math"/>
                      </a:rPr>
                      <m:t>𝑲</m:t>
                    </m:r>
                    <m:r>
                      <a:rPr lang="pt-BR" sz="24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7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Complexidade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𝑴𝒐𝒄𝒉𝒊𝒍𝒂</m:t>
                    </m:r>
                    <m:r>
                      <a:rPr lang="pt-BR" sz="2400" b="1" i="1" dirty="0" smtClean="0">
                        <a:latin typeface="Cambria Math"/>
                      </a:rPr>
                      <m:t>(</m:t>
                    </m:r>
                    <m:r>
                      <a:rPr lang="pt-BR" sz="2400" b="1" i="1" dirty="0" smtClean="0">
                        <a:latin typeface="Cambria Math"/>
                      </a:rPr>
                      <m:t>𝑺</m:t>
                    </m:r>
                    <m:r>
                      <a:rPr lang="pt-BR" sz="2400" b="1" i="1" dirty="0" smtClean="0">
                        <a:latin typeface="Cambria Math"/>
                      </a:rPr>
                      <m:t>,</m:t>
                    </m:r>
                    <m:r>
                      <a:rPr lang="pt-BR" sz="2400" b="1" i="1" dirty="0" smtClean="0">
                        <a:latin typeface="Cambria Math"/>
                      </a:rPr>
                      <m:t>𝑲</m:t>
                    </m:r>
                    <m:r>
                      <a:rPr lang="pt-BR" sz="24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Existem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𝑲</m:t>
                    </m:r>
                    <m:r>
                      <a:rPr lang="pt-BR" b="1" i="1" dirty="0" smtClean="0">
                        <a:latin typeface="Cambria Math"/>
                      </a:rPr>
                      <m:t>+</m:t>
                    </m:r>
                    <m:r>
                      <a:rPr lang="pt-BR" b="1" i="1" dirty="0" smtClean="0">
                        <a:latin typeface="Cambria Math"/>
                      </a:rPr>
                      <m:t>𝟏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entradas na tabela. Cada uma é computada em tempo constante a partir de duas outras entradas. Logo, o tempo total é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𝑶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err="1" smtClean="0">
                        <a:latin typeface="Cambria Math"/>
                      </a:rPr>
                      <m:t>𝒏</m:t>
                    </m:r>
                    <m:r>
                      <a:rPr lang="pt-BR" i="1" dirty="0">
                        <a:latin typeface="Cambria Math"/>
                        <a:ea typeface="Cambria Math"/>
                      </a:rPr>
                      <m:t>⋅</m:t>
                    </m:r>
                    <m:r>
                      <a:rPr lang="pt-BR" b="1" i="1" dirty="0" err="1" smtClean="0">
                        <a:latin typeface="Cambria Math"/>
                      </a:rPr>
                      <m:t>𝑲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b="1" dirty="0"/>
              </a:p>
              <a:p>
                <a:r>
                  <a:rPr lang="pt-BR" dirty="0" smtClean="0">
                    <a:solidFill>
                      <a:srgbClr val="FF0000"/>
                    </a:solidFill>
                  </a:rPr>
                  <a:t>Atenção</a:t>
                </a:r>
                <a:r>
                  <a:rPr lang="pt-BR" dirty="0" smtClean="0"/>
                  <a:t>: NÃO temos um algoritmo polinomial, por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𝑲</m:t>
                    </m:r>
                  </m:oMath>
                </a14:m>
                <a:r>
                  <a:rPr lang="pt-BR" dirty="0" smtClean="0"/>
                  <a:t> pode ser tão grande quanto se queira.</a:t>
                </a:r>
              </a:p>
              <a:p>
                <a:endParaRPr lang="pt-BR" b="1" dirty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Mochila(S,K)</a:t>
                </a:r>
                <a:r>
                  <a:rPr lang="pt-BR" dirty="0" smtClean="0"/>
                  <a:t> é um algoritmo </a:t>
                </a:r>
                <a:r>
                  <a:rPr lang="pt-BR" dirty="0" err="1" smtClean="0">
                    <a:solidFill>
                      <a:srgbClr val="FF0000"/>
                    </a:solidFill>
                  </a:rPr>
                  <a:t>pseudopolinomial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Importante: se desejássemos o subconjunto de itens correspondente, então usaríamos o </a:t>
                </a:r>
                <a:r>
                  <a:rPr lang="pt-BR" b="1" dirty="0" err="1" smtClean="0"/>
                  <a:t>flag</a:t>
                </a:r>
                <a:r>
                  <a:rPr lang="pt-BR" b="1" dirty="0" smtClean="0"/>
                  <a:t> pertence para recuperar </a:t>
                </a:r>
                <a:r>
                  <a:rPr lang="pt-BR" b="1" smtClean="0"/>
                  <a:t>esta informação.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8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KMP </a:t>
            </a:r>
            <a:r>
              <a:rPr lang="pt-BR" dirty="0"/>
              <a:t>– </a:t>
            </a:r>
            <a:r>
              <a:rPr lang="pt-BR" dirty="0">
                <a:hlinkClick r:id="rId3"/>
              </a:rPr>
              <a:t>Java </a:t>
            </a:r>
            <a:r>
              <a:rPr lang="pt-BR" dirty="0" smtClean="0">
                <a:hlinkClick r:id="rId3"/>
              </a:rPr>
              <a:t>Applet</a:t>
            </a:r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Applets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17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Programação Dinâmica</a:t>
            </a:r>
            <a:endParaRPr lang="pt-BR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Informalmente, o que é </a:t>
            </a:r>
            <a:r>
              <a:rPr lang="pt-BR" dirty="0" smtClean="0">
                <a:solidFill>
                  <a:srgbClr val="1C11FF"/>
                </a:solidFill>
              </a:rPr>
              <a:t>programação dinâmica</a:t>
            </a:r>
            <a:r>
              <a:rPr lang="pt-BR" dirty="0" smtClean="0"/>
              <a:t>?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É uma maneira de implementar algoritmos recursivos usando uma abordagem </a:t>
            </a:r>
            <a:r>
              <a:rPr lang="pt-BR" i="1" dirty="0" err="1" smtClean="0"/>
              <a:t>bottom-up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 abordagem é iterativa, começando por instâncias menores, e usa-se uma tabela para guardar os resultados das instâncias anteriores.</a:t>
            </a:r>
          </a:p>
        </p:txBody>
      </p:sp>
    </p:spTree>
    <p:extLst>
      <p:ext uri="{BB962C8B-B14F-4D97-AF65-F5344CB8AC3E}">
        <p14:creationId xmlns:p14="http://schemas.microsoft.com/office/powerpoint/2010/main" val="16944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Programação Dinâmica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O uso da tabela para guardar os resultados das instâncias anteriores evita a necessidade de computar essas instâncias de maneira repetida.</a:t>
                </a:r>
              </a:p>
              <a:p>
                <a:endParaRPr lang="pt-BR" dirty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Exemplo 1</a:t>
                </a:r>
                <a:r>
                  <a:rPr lang="pt-BR" dirty="0" smtClean="0"/>
                  <a:t>: Sequência de Fibonacci.</a:t>
                </a:r>
              </a:p>
              <a:p>
                <a:pPr marL="0" indent="0">
                  <a:buNone/>
                </a:pPr>
                <a:r>
                  <a:rPr lang="pt-BR" dirty="0" smtClean="0"/>
                  <a:t>	Consiste de uma sequência de inteiros, tal 	que:</a:t>
                </a:r>
              </a:p>
              <a:p>
                <a:pPr marL="0" indent="0">
                  <a:buNone/>
                </a:pPr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𝟎</m:t>
                    </m:r>
                    <m:r>
                      <a:rPr lang="pt-BR" b="1" i="1" smtClean="0">
                        <a:latin typeface="Cambria Math"/>
                      </a:rPr>
                      <m:t>;    </m:t>
                    </m:r>
                    <m:r>
                      <a:rPr lang="pt-BR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𝟏</m:t>
                    </m:r>
                    <m:r>
                      <a:rPr lang="pt-BR" b="1" i="1" smtClean="0">
                        <a:latin typeface="Cambria Math"/>
                      </a:rPr>
                      <m:t>;</m:t>
                    </m:r>
                  </m:oMath>
                </a14:m>
                <a:endParaRPr lang="pt-BR" b="1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		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  <m:r>
                          <a:rPr lang="pt-BR" b="1" i="1" smtClean="0"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+</m:t>
                    </m:r>
                    <m:r>
                      <a:rPr lang="pt-BR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  <m:r>
                          <a:rPr lang="pt-BR" b="1" i="1" smtClean="0"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,  </m:t>
                    </m:r>
                    <m:r>
                      <a:rPr lang="pt-BR" b="1" i="0" smtClean="0">
                        <a:latin typeface="Cambria Math"/>
                      </a:rPr>
                      <m:t>𝐬𝐞</m:t>
                    </m:r>
                    <m:r>
                      <a:rPr lang="pt-BR" b="1" i="1" smtClean="0">
                        <a:latin typeface="Cambria Math"/>
                      </a:rPr>
                      <m:t> </m:t>
                    </m:r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&gt;</m:t>
                    </m:r>
                    <m:r>
                      <a:rPr lang="pt-BR" b="1" i="1" smtClean="0">
                        <a:latin typeface="Cambria Math"/>
                      </a:rPr>
                      <m:t>𝟏</m:t>
                    </m:r>
                    <m:r>
                      <a:rPr lang="pt-BR" b="1" i="1" smtClean="0">
                        <a:latin typeface="Cambria Math"/>
                      </a:rPr>
                      <m:t>.</m:t>
                    </m:r>
                  </m:oMath>
                </a14:m>
                <a:endParaRPr lang="pt-BR" b="1" dirty="0" smtClean="0"/>
              </a:p>
              <a:p>
                <a:pPr marL="0" indent="0">
                  <a:buNone/>
                </a:pP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2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74115"/>
              </p:ext>
            </p:extLst>
          </p:nvPr>
        </p:nvGraphicFramePr>
        <p:xfrm>
          <a:off x="984300" y="5229200"/>
          <a:ext cx="7692156" cy="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1013"/>
                <a:gridCol w="641013"/>
                <a:gridCol w="641013"/>
                <a:gridCol w="641013"/>
                <a:gridCol w="641013"/>
                <a:gridCol w="641013"/>
                <a:gridCol w="641013"/>
                <a:gridCol w="641013"/>
                <a:gridCol w="641013"/>
                <a:gridCol w="641013"/>
                <a:gridCol w="641013"/>
                <a:gridCol w="641013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F(n)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0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1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1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2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3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5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8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13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21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34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u="none" dirty="0" smtClean="0">
                          <a:effectLst/>
                        </a:rPr>
                        <a:t>55</a:t>
                      </a:r>
                      <a:endParaRPr lang="pt-BR" b="0" i="0" u="none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Sequência de Fibonacci</a:t>
            </a:r>
            <a:endParaRPr lang="pt-BR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Solução óbvia: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Número de chamadas recursivas para calcular F(10)?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06700" y="1844824"/>
            <a:ext cx="4426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início</a:t>
            </a:r>
            <a:endParaRPr lang="pt-BR" b="1" dirty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&lt;= 1) </a:t>
            </a:r>
            <a:r>
              <a:rPr lang="pt-BR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então</a:t>
            </a:r>
          </a:p>
          <a:p>
            <a:r>
              <a:rPr lang="pt-BR" b="1" dirty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F(n) := n;</a:t>
            </a:r>
          </a:p>
          <a:p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se não</a:t>
            </a:r>
          </a:p>
          <a:p>
            <a:r>
              <a:rPr lang="pt-BR" b="1" dirty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F(n) := F(n-1) + F(n-2);</a:t>
            </a:r>
          </a:p>
          <a:p>
            <a:r>
              <a:rPr lang="pt-BR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fim</a:t>
            </a:r>
            <a:endParaRPr lang="pt-BR" b="1" dirty="0">
              <a:solidFill>
                <a:srgbClr val="9933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Sequência de Fibonacci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99592" y="35010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F(10)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316089" y="11247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F(7) 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16089" y="17008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F(6)</a:t>
            </a:r>
            <a:r>
              <a:rPr lang="pt-BR" b="1" dirty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16089" y="24928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F(6)</a:t>
            </a:r>
            <a:r>
              <a:rPr lang="pt-BR" b="1" dirty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316089" y="385175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F(6)</a:t>
            </a:r>
            <a:r>
              <a:rPr lang="pt-BR" b="1" dirty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16089" y="30596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F(5)</a:t>
            </a:r>
            <a:r>
              <a:rPr lang="pt-BR" b="1" dirty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316089" y="44278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F(5)</a:t>
            </a:r>
            <a:r>
              <a:rPr lang="pt-BR" b="1" dirty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16088" y="52453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000000"/>
                </a:solidFill>
                <a:latin typeface="+mn-lt"/>
              </a:rPr>
              <a:t>F(5)</a:t>
            </a:r>
            <a:r>
              <a:rPr lang="pt-BR" b="1" smtClean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316089" y="57959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F(4)</a:t>
            </a:r>
            <a:r>
              <a:rPr lang="pt-BR" b="1" dirty="0">
                <a:solidFill>
                  <a:srgbClr val="000000"/>
                </a:solidFill>
              </a:rPr>
              <a:t> ...</a:t>
            </a:r>
            <a:endParaRPr lang="pt-BR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55977" y="54918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F(6)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365479" y="412708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F(7)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55976" y="27566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F(7)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65479" y="13876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F(8)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83769" y="47971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F(8)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483769" y="20813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F(9)</a:t>
            </a:r>
          </a:p>
        </p:txBody>
      </p:sp>
      <p:cxnSp>
        <p:nvCxnSpPr>
          <p:cNvPr id="3" name="Conector reto 2"/>
          <p:cNvCxnSpPr>
            <a:endCxn id="20" idx="1"/>
          </p:cNvCxnSpPr>
          <p:nvPr/>
        </p:nvCxnSpPr>
        <p:spPr>
          <a:xfrm flipV="1">
            <a:off x="1642635" y="2266052"/>
            <a:ext cx="841134" cy="1234956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19" idx="1"/>
          </p:cNvCxnSpPr>
          <p:nvPr/>
        </p:nvCxnSpPr>
        <p:spPr>
          <a:xfrm>
            <a:off x="1635691" y="3871827"/>
            <a:ext cx="848078" cy="1109991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18" idx="1"/>
          </p:cNvCxnSpPr>
          <p:nvPr/>
        </p:nvCxnSpPr>
        <p:spPr>
          <a:xfrm flipV="1">
            <a:off x="3124200" y="1572280"/>
            <a:ext cx="1241279" cy="523220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7" idx="1"/>
          </p:cNvCxnSpPr>
          <p:nvPr/>
        </p:nvCxnSpPr>
        <p:spPr>
          <a:xfrm>
            <a:off x="3111500" y="2425700"/>
            <a:ext cx="1244476" cy="515590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endCxn id="16" idx="1"/>
          </p:cNvCxnSpPr>
          <p:nvPr/>
        </p:nvCxnSpPr>
        <p:spPr>
          <a:xfrm flipV="1">
            <a:off x="3144540" y="4311754"/>
            <a:ext cx="1220939" cy="518886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15" idx="1"/>
          </p:cNvCxnSpPr>
          <p:nvPr/>
        </p:nvCxnSpPr>
        <p:spPr>
          <a:xfrm>
            <a:off x="3131840" y="5160840"/>
            <a:ext cx="1224137" cy="515658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endCxn id="13" idx="1"/>
          </p:cNvCxnSpPr>
          <p:nvPr/>
        </p:nvCxnSpPr>
        <p:spPr>
          <a:xfrm flipV="1">
            <a:off x="4965700" y="5429974"/>
            <a:ext cx="1350388" cy="208826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endCxn id="14" idx="1"/>
          </p:cNvCxnSpPr>
          <p:nvPr/>
        </p:nvCxnSpPr>
        <p:spPr>
          <a:xfrm>
            <a:off x="4965700" y="5753100"/>
            <a:ext cx="1350389" cy="227538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endCxn id="8" idx="1"/>
          </p:cNvCxnSpPr>
          <p:nvPr/>
        </p:nvCxnSpPr>
        <p:spPr>
          <a:xfrm flipV="1">
            <a:off x="4949803" y="4036422"/>
            <a:ext cx="1366286" cy="236776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endCxn id="11" idx="1"/>
          </p:cNvCxnSpPr>
          <p:nvPr/>
        </p:nvCxnSpPr>
        <p:spPr>
          <a:xfrm>
            <a:off x="4949803" y="4387498"/>
            <a:ext cx="1366286" cy="224988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endCxn id="7" idx="1"/>
          </p:cNvCxnSpPr>
          <p:nvPr/>
        </p:nvCxnSpPr>
        <p:spPr>
          <a:xfrm flipV="1">
            <a:off x="4956445" y="2677562"/>
            <a:ext cx="1359644" cy="224934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endCxn id="9" idx="1"/>
          </p:cNvCxnSpPr>
          <p:nvPr/>
        </p:nvCxnSpPr>
        <p:spPr>
          <a:xfrm>
            <a:off x="4956445" y="3016796"/>
            <a:ext cx="1359644" cy="227538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5" idx="1"/>
          </p:cNvCxnSpPr>
          <p:nvPr/>
        </p:nvCxnSpPr>
        <p:spPr>
          <a:xfrm flipV="1">
            <a:off x="4940548" y="1309410"/>
            <a:ext cx="1375541" cy="227484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6" idx="1"/>
          </p:cNvCxnSpPr>
          <p:nvPr/>
        </p:nvCxnSpPr>
        <p:spPr>
          <a:xfrm>
            <a:off x="4940548" y="1651194"/>
            <a:ext cx="1375541" cy="234280"/>
          </a:xfrm>
          <a:prstGeom prst="line">
            <a:avLst/>
          </a:prstGeom>
          <a:ln>
            <a:solidFill>
              <a:srgbClr val="EE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Sequência de Fibonacci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Objetivo: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Calcular cada subproblema uma vez;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Armazenar o resultado;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Recuperar esta informação toda vez que o subproblema for considerado.</a:t>
                </a:r>
                <a:endParaRPr lang="pt-BR" dirty="0"/>
              </a:p>
              <a:p>
                <a:r>
                  <a:rPr lang="pt-BR" b="1" dirty="0" smtClean="0"/>
                  <a:t>Solução:</a:t>
                </a:r>
              </a:p>
              <a:p>
                <a:pPr lvl="1">
                  <a:buClr>
                    <a:srgbClr val="FFCC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Usar um vetor de tamanho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𝒏</m:t>
                    </m:r>
                    <m:r>
                      <a:rPr lang="pt-BR" b="1" i="1" dirty="0" smtClean="0">
                        <a:latin typeface="Cambria Math"/>
                      </a:rPr>
                      <m:t>+</m:t>
                    </m:r>
                    <m:r>
                      <a:rPr lang="pt-BR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b="1" dirty="0" smtClean="0"/>
                  <a:t> e calcular os valores a partir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𝒍</m:t>
                    </m:r>
                    <m:r>
                      <a:rPr lang="pt-BR" b="1" i="1" dirty="0" smtClean="0">
                        <a:latin typeface="Cambria Math"/>
                      </a:rPr>
                      <m:t>=</m:t>
                    </m:r>
                    <m:r>
                      <a:rPr lang="pt-BR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pt-BR" b="1" dirty="0" smtClean="0"/>
                  <a:t>;</a:t>
                </a:r>
              </a:p>
              <a:p>
                <a:pPr lvl="1">
                  <a:buClr>
                    <a:srgbClr val="FFCC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Calcular cada subproblema uma vez.</a:t>
                </a:r>
                <a:endParaRPr lang="pt-BR" b="1" dirty="0"/>
              </a:p>
              <a:p>
                <a:pPr marL="400050">
                  <a:buClr>
                    <a:srgbClr val="FFCC00"/>
                  </a:buClr>
                </a:pPr>
                <a:r>
                  <a:rPr lang="pt-BR" dirty="0" smtClean="0">
                    <a:solidFill>
                      <a:srgbClr val="FF0000"/>
                    </a:solidFill>
                  </a:rPr>
                  <a:t>Custo dessa solução?</a:t>
                </a:r>
                <a:endParaRPr lang="pt-B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2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6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Programação Dinâmica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>
                <a:solidFill>
                  <a:srgbClr val="1C11FF"/>
                </a:solidFill>
              </a:rPr>
              <a:t>Exemplo 2</a:t>
            </a:r>
            <a:r>
              <a:rPr lang="pt-BR" dirty="0" smtClean="0"/>
              <a:t>: Comparação de Sequências ou Distância de Edição.</a:t>
            </a:r>
          </a:p>
          <a:p>
            <a:endParaRPr lang="pt-BR" dirty="0"/>
          </a:p>
          <a:p>
            <a:r>
              <a:rPr lang="pt-BR" dirty="0" smtClean="0"/>
              <a:t>Dados: duas sequências de caracteres com aproximadamente mesmo comprimento.</a:t>
            </a:r>
          </a:p>
          <a:p>
            <a:endParaRPr lang="pt-BR" dirty="0"/>
          </a:p>
          <a:p>
            <a:r>
              <a:rPr lang="pt-BR" dirty="0" smtClean="0"/>
              <a:t>Objetivo: calcular o número mínimo de passos de edição (inserção, remoção ou substituição) que transformaria uma sequência na outra.</a:t>
            </a:r>
          </a:p>
          <a:p>
            <a:pPr marL="0" indent="0">
              <a:buNone/>
            </a:pP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2237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Programação </a:t>
            </a:r>
            <a:r>
              <a:rPr lang="pt-BR" sz="2400" dirty="0" smtClean="0"/>
              <a:t>Dinâmica – KMP – Exemplo</a:t>
            </a: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744538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692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0846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4000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0308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6617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7154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3462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9772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2927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6081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19235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5544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1854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62389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48699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35009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78164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21319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64473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07628" y="1700808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6501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82811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3346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9656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25966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69121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2276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55430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98585" y="2348880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9121" y="299695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55431" y="299695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25966" y="299695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12276" y="299695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98586" y="299695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41741" y="299695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84896" y="299695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28050" y="299695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71205" y="299695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41741" y="366189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28051" y="366189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98586" y="366189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84896" y="3661892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71206" y="366189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14361" y="366189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57516" y="366189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00670" y="366189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43825" y="3661892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14360" y="4283463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00670" y="4283463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71205" y="4283463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57515" y="4283463"/>
            <a:ext cx="297665" cy="297665"/>
          </a:xfrm>
          <a:prstGeom prst="rect">
            <a:avLst/>
          </a:prstGeom>
          <a:solidFill>
            <a:srgbClr val="85E2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43825" y="4283463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86980" y="4283463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30135" y="4283463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73289" y="4283463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f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16444" y="4283463"/>
            <a:ext cx="297665" cy="29766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7480" y="4765357"/>
            <a:ext cx="22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Substring encontrada!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44538" y="4365104"/>
            <a:ext cx="6131248" cy="1991979"/>
            <a:chOff x="744538" y="4365104"/>
            <a:chExt cx="6131248" cy="1991979"/>
          </a:xfrm>
        </p:grpSpPr>
        <p:sp>
          <p:nvSpPr>
            <p:cNvPr id="63" name="Rectangle 3"/>
            <p:cNvSpPr txBox="1">
              <a:spLocks noChangeArrowheads="1"/>
            </p:cNvSpPr>
            <p:nvPr/>
          </p:nvSpPr>
          <p:spPr>
            <a:xfrm>
              <a:off x="744538" y="4365104"/>
              <a:ext cx="1883246" cy="494527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itchFamily="2" charset="2"/>
                <a:buChar char="n"/>
                <a:defRPr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defRPr>
              </a:lvl9pPr>
            </a:lstStyle>
            <a:p>
              <a:r>
                <a:rPr lang="pt-BR" kern="0" dirty="0" smtClean="0"/>
                <a:t>Legenda: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7737" y="4941168"/>
              <a:ext cx="136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Comparação</a:t>
              </a:r>
            </a:p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atual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74124" y="5710749"/>
              <a:ext cx="136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Comparação</a:t>
              </a:r>
            </a:p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que falhou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03848" y="5710752"/>
              <a:ext cx="1846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Comparação </a:t>
              </a:r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f</a:t>
              </a:r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eita</a:t>
              </a:r>
            </a:p>
            <a:p>
              <a:r>
                <a:rPr lang="pt-BR" kern="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om sucesso</a:t>
              </a:r>
              <a:endParaRPr lang="pt-B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8104" y="5710749"/>
              <a:ext cx="136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Comparação</a:t>
              </a:r>
            </a:p>
            <a:p>
              <a:r>
                <a:rPr lang="pt-BR" kern="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ignorada</a:t>
              </a:r>
              <a:endParaRPr lang="pt-BR" kern="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8516" y="4966668"/>
              <a:ext cx="297665" cy="297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C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78516" y="5736252"/>
              <a:ext cx="297665" cy="29766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C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899344" y="5736251"/>
              <a:ext cx="297665" cy="297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C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24408" y="5736250"/>
              <a:ext cx="297665" cy="297665"/>
            </a:xfrm>
            <a:prstGeom prst="rect">
              <a:avLst/>
            </a:prstGeom>
            <a:solidFill>
              <a:srgbClr val="85E2F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82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37F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37F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37F"/>
                                      </p:to>
                                    </p:animClr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500"/>
                            </p:stCondLst>
                            <p:childTnLst>
                              <p:par>
                                <p:cTn id="5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500"/>
                            </p:stCondLst>
                            <p:childTnLst>
                              <p:par>
                                <p:cTn id="60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Programação Dinâmica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Exemplo 3</a:t>
                </a:r>
                <a:r>
                  <a:rPr lang="pt-BR" dirty="0" smtClean="0"/>
                  <a:t>: Problema da Mochila.</a:t>
                </a:r>
                <a:endParaRPr lang="pt-BR" dirty="0"/>
              </a:p>
              <a:p>
                <a:r>
                  <a:rPr lang="pt-BR" sz="2100" dirty="0" smtClean="0"/>
                  <a:t>Este é um problema de otimização e, como tal, possui muitas soluções possíveis, onde cada uma delas tem um valor e desejamos descobrir uma solução com o valor ótimo de acordo com um critério de minimização ou maximização.</a:t>
                </a:r>
              </a:p>
              <a:p>
                <a:r>
                  <a:rPr lang="pt-BR" sz="2100" dirty="0" smtClean="0"/>
                  <a:t>Existem muitas variações deste problema. Consideraremos a mais simples delas (</a:t>
                </a:r>
                <a:r>
                  <a:rPr lang="pt-BR" sz="2100" dirty="0" err="1" smtClean="0"/>
                  <a:t>Manber</a:t>
                </a:r>
                <a:r>
                  <a:rPr lang="pt-BR" sz="2100" dirty="0" smtClean="0"/>
                  <a:t>, págs. 108 a 111).</a:t>
                </a:r>
              </a:p>
              <a:p>
                <a:r>
                  <a:rPr lang="pt-BR" sz="2100" dirty="0" smtClean="0"/>
                  <a:t>Definição </a:t>
                </a:r>
                <a14:m>
                  <m:oMath xmlns:m="http://schemas.openxmlformats.org/officeDocument/2006/math">
                    <m:r>
                      <a:rPr lang="pt-BR" sz="2100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𝑴𝒐𝒄𝒉𝒊𝒍𝒂</m:t>
                    </m:r>
                    <m:r>
                      <a:rPr lang="pt-BR" sz="2100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(</m:t>
                    </m:r>
                    <m:r>
                      <a:rPr lang="pt-BR" sz="2100" b="1" i="1" dirty="0" err="1" smtClean="0">
                        <a:solidFill>
                          <a:srgbClr val="1C11FF"/>
                        </a:solidFill>
                        <a:latin typeface="Cambria Math"/>
                      </a:rPr>
                      <m:t>𝒏</m:t>
                    </m:r>
                    <m:r>
                      <a:rPr lang="pt-BR" sz="2100" b="1" i="1" dirty="0" err="1" smtClean="0">
                        <a:solidFill>
                          <a:srgbClr val="1C11FF"/>
                        </a:solidFill>
                        <a:latin typeface="Cambria Math"/>
                      </a:rPr>
                      <m:t>,</m:t>
                    </m:r>
                    <m:r>
                      <a:rPr lang="pt-BR" sz="2100" b="1" i="1" dirty="0" err="1" smtClean="0">
                        <a:solidFill>
                          <a:srgbClr val="1C11FF"/>
                        </a:solidFill>
                        <a:latin typeface="Cambria Math"/>
                      </a:rPr>
                      <m:t>𝑲</m:t>
                    </m:r>
                    <m:r>
                      <a:rPr lang="pt-BR" sz="2100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2100" dirty="0" smtClean="0"/>
                  <a:t>: dados um inteiro </a:t>
                </a:r>
                <a14:m>
                  <m:oMath xmlns:m="http://schemas.openxmlformats.org/officeDocument/2006/math">
                    <m:r>
                      <a:rPr lang="pt-BR" sz="2100" b="1" i="1" dirty="0" smtClean="0">
                        <a:latin typeface="Cambria Math"/>
                      </a:rPr>
                      <m:t>𝑲</m:t>
                    </m:r>
                  </m:oMath>
                </a14:m>
                <a:r>
                  <a:rPr lang="pt-BR" sz="2100" dirty="0" smtClean="0"/>
                  <a:t> e </a:t>
                </a:r>
                <a14:m>
                  <m:oMath xmlns:m="http://schemas.openxmlformats.org/officeDocument/2006/math">
                    <m:r>
                      <a:rPr lang="pt-BR" sz="2100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sz="2100" dirty="0" smtClean="0"/>
                  <a:t> itens de tamanhos diferentes tal que o </a:t>
                </a:r>
                <a14:m>
                  <m:oMath xmlns:m="http://schemas.openxmlformats.org/officeDocument/2006/math">
                    <m:r>
                      <a:rPr lang="pt-BR" sz="2100" b="1" i="1" dirty="0" smtClean="0">
                        <a:latin typeface="Cambria Math"/>
                      </a:rPr>
                      <m:t>𝒊</m:t>
                    </m:r>
                    <m:r>
                      <a:rPr lang="pt-BR" sz="2100" b="1" i="1" dirty="0" smtClean="0">
                        <a:latin typeface="Cambria Math"/>
                      </a:rPr>
                      <m:t>−</m:t>
                    </m:r>
                    <m:r>
                      <a:rPr lang="pt-BR" sz="2100" b="1" i="1" dirty="0" smtClean="0">
                        <a:latin typeface="Cambria Math"/>
                      </a:rPr>
                      <m:t>𝒆𝒔𝒊𝒎𝒐</m:t>
                    </m:r>
                  </m:oMath>
                </a14:m>
                <a:r>
                  <a:rPr lang="pt-BR" sz="2100" dirty="0" smtClean="0"/>
                  <a:t> </a:t>
                </a:r>
                <a:r>
                  <a:rPr lang="pt-BR" sz="2100" dirty="0"/>
                  <a:t>item tem um tamanho inteiro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pt-BR" sz="21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100" dirty="0" smtClean="0"/>
                  <a:t>, descobrir um subconjunto de itens cujos tamanhos somam exatamente </a:t>
                </a:r>
                <a14:m>
                  <m:oMath xmlns:m="http://schemas.openxmlformats.org/officeDocument/2006/math">
                    <m:r>
                      <a:rPr lang="pt-BR" sz="2100" b="1" i="1" dirty="0" smtClean="0">
                        <a:latin typeface="Cambria Math"/>
                      </a:rPr>
                      <m:t>𝑲</m:t>
                    </m:r>
                  </m:oMath>
                </a14:m>
                <a:r>
                  <a:rPr lang="pt-BR" sz="2100" dirty="0" smtClean="0"/>
                  <a:t>, ou determine que nenhum tal subconjunto existe.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2"/>
                <a:stretch>
                  <a:fillRect l="-616" t="-1026" r="-1155" b="-4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376788" y="4746352"/>
                <a:ext cx="34656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100" b="1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88" y="4746352"/>
                <a:ext cx="346569" cy="4154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7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3838</TotalTime>
  <Words>692</Words>
  <Application>Microsoft Office PowerPoint</Application>
  <PresentationFormat>On-screen Show (4:3)</PresentationFormat>
  <Paragraphs>204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Cambria Math</vt:lpstr>
      <vt:lpstr>Courier New</vt:lpstr>
      <vt:lpstr>Tahoma</vt:lpstr>
      <vt:lpstr>Wingdings</vt:lpstr>
      <vt:lpstr>20100304123305_cin_ppt_claro_producao</vt:lpstr>
      <vt:lpstr>PowerPoint Presentation</vt:lpstr>
      <vt:lpstr>Programação Dinâmica</vt:lpstr>
      <vt:lpstr>Programação Dinâmica</vt:lpstr>
      <vt:lpstr>Sequência de Fibonacci</vt:lpstr>
      <vt:lpstr>Sequência de Fibonacci</vt:lpstr>
      <vt:lpstr>Sequência de Fibonacci</vt:lpstr>
      <vt:lpstr>Programação Dinâmica</vt:lpstr>
      <vt:lpstr>Programação Dinâmica – KMP – Exemplo</vt:lpstr>
      <vt:lpstr>Programação Dinâmica</vt:lpstr>
      <vt:lpstr>Problema da Mochila – Observações</vt:lpstr>
      <vt:lpstr>Algoritmo Mochila(S,K)</vt:lpstr>
      <vt:lpstr>Algoritmo Mochila(S,K)</vt:lpstr>
      <vt:lpstr>Complexidade Mochila(S,K)</vt:lpstr>
      <vt:lpstr>Applets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Matos; fas5</dc:creator>
  <cp:lastModifiedBy>fas5</cp:lastModifiedBy>
  <cp:revision>191</cp:revision>
  <dcterms:created xsi:type="dcterms:W3CDTF">2011-05-19T13:32:59Z</dcterms:created>
  <dcterms:modified xsi:type="dcterms:W3CDTF">2013-05-19T15:49:51Z</dcterms:modified>
</cp:coreProperties>
</file>