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60" r:id="rId3"/>
    <p:sldId id="299" r:id="rId4"/>
    <p:sldId id="301" r:id="rId5"/>
    <p:sldId id="302" r:id="rId6"/>
    <p:sldId id="300" r:id="rId7"/>
    <p:sldId id="277" r:id="rId8"/>
    <p:sldId id="303" r:id="rId9"/>
    <p:sldId id="304" r:id="rId10"/>
    <p:sldId id="305" r:id="rId11"/>
    <p:sldId id="306" r:id="rId12"/>
    <p:sldId id="307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11FF"/>
    <a:srgbClr val="28A82E"/>
    <a:srgbClr val="EEE7E7"/>
    <a:srgbClr val="FFCC00"/>
    <a:srgbClr val="993366"/>
    <a:srgbClr val="00CC99"/>
    <a:srgbClr val="99FFCC"/>
    <a:srgbClr val="00FFCC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4" autoAdjust="0"/>
    <p:restoredTop sz="87034" autoAdjust="0"/>
  </p:normalViewPr>
  <p:slideViewPr>
    <p:cSldViewPr>
      <p:cViewPr varScale="1">
        <p:scale>
          <a:sx n="61" d="100"/>
          <a:sy n="61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40F7-100E-4E62-9627-7A68E600B511}" type="datetimeFigureOut">
              <a:rPr lang="pt-BR" smtClean="0"/>
              <a:t>20/05/2013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179F5-1F59-42DB-B49E-59E8FE19D7B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3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179F5-1F59-42DB-B49E-59E8FE19D7B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5" name="Picture 21" descr="Z:\cin\estudos\100709_ppt_cin_claro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3284538"/>
            <a:ext cx="6048375" cy="204152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pt-BR" noProof="0" smtClean="0"/>
              <a:t>Clique para editar o estilo do subtítulo mestre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143000"/>
            <a:ext cx="7772400" cy="1736725"/>
          </a:xfrm>
        </p:spPr>
        <p:txBody>
          <a:bodyPr anchor="b"/>
          <a:lstStyle>
            <a:lvl1pPr>
              <a:defRPr>
                <a:effectLst/>
              </a:defRPr>
            </a:lvl1pPr>
          </a:lstStyle>
          <a:p>
            <a:pPr lvl="0"/>
            <a:r>
              <a:rPr lang="pt-BR" noProof="0" smtClean="0"/>
              <a:t>Clique para editar o título mestre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43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92900" y="188913"/>
            <a:ext cx="1982788" cy="613568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44538" y="188913"/>
            <a:ext cx="5795962" cy="613568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8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576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757238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92663" y="1700213"/>
            <a:ext cx="3883025" cy="4624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12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5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1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63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2715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4742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8" name="Picture 18" descr="Z:\cin\estudos\papelaria_institucional\ppt_cin_claro02_produca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4538" y="188913"/>
            <a:ext cx="7283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</a:t>
            </a:r>
            <a:br>
              <a:rPr lang="pt-BR" smtClean="0"/>
            </a:br>
            <a:r>
              <a:rPr lang="pt-BR" smtClean="0"/>
              <a:t>do título mestre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7238" y="1700213"/>
            <a:ext cx="7918450" cy="462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24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silm.usu.edu/lms/nav/activity.jsp?sid=__shared&amp;cid=emready@usu_1360&amp;lid=21&amp;aid=1722176304" TargetMode="External"/><Relationship Id="rId2" Type="http://schemas.openxmlformats.org/officeDocument/2006/relationships/hyperlink" Target="http://spaz.ca/aaron/SCS/quee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4000" i="1" dirty="0" err="1" smtClean="0"/>
              <a:t>Backtracking</a:t>
            </a:r>
            <a:endParaRPr lang="pt-BR" sz="4000" i="1" dirty="0" smtClean="0"/>
          </a:p>
          <a:p>
            <a:r>
              <a:rPr lang="pt-BR" dirty="0" smtClean="0"/>
              <a:t>Kátia Guimarães</a:t>
            </a:r>
          </a:p>
          <a:p>
            <a:r>
              <a:rPr lang="pt-BR" sz="1600" dirty="0" smtClean="0"/>
              <a:t>katiag@cin.ufpe.br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da 3-Coloração</a:t>
            </a:r>
            <a:endParaRPr lang="pt-BR" sz="240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5101787" y="5032893"/>
            <a:ext cx="1309052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4870131" y="3864928"/>
            <a:ext cx="725830" cy="8644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5903447" y="3810020"/>
            <a:ext cx="810954" cy="91931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937217" y="2547131"/>
            <a:ext cx="822797" cy="88951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>
            <a:off x="3497946" y="3609497"/>
            <a:ext cx="1918158" cy="137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/>
          <p:nvPr/>
        </p:nvCxnSpPr>
        <p:spPr>
          <a:xfrm>
            <a:off x="3311780" y="3853946"/>
            <a:ext cx="1273870" cy="103227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/>
          <p:nvPr/>
        </p:nvCxnSpPr>
        <p:spPr>
          <a:xfrm flipV="1">
            <a:off x="3245890" y="2349463"/>
            <a:ext cx="691843" cy="9554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4376999" y="2316517"/>
            <a:ext cx="1142090" cy="107490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/>
          <p:nvPr/>
        </p:nvCxnSpPr>
        <p:spPr>
          <a:xfrm flipH="1">
            <a:off x="2389323" y="3777075"/>
            <a:ext cx="593008" cy="75773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6437272" y="4744776"/>
            <a:ext cx="546446" cy="54644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65"/>
          <p:cNvSpPr/>
          <p:nvPr/>
        </p:nvSpPr>
        <p:spPr>
          <a:xfrm>
            <a:off x="6689850" y="2065256"/>
            <a:ext cx="546446" cy="54644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2934130" y="3317163"/>
            <a:ext cx="546446" cy="54644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Elipse 67"/>
          <p:cNvSpPr/>
          <p:nvPr/>
        </p:nvSpPr>
        <p:spPr>
          <a:xfrm>
            <a:off x="3867569" y="1867587"/>
            <a:ext cx="546446" cy="54644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4559412" y="4744776"/>
            <a:ext cx="546446" cy="54644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Elipse 69"/>
          <p:cNvSpPr/>
          <p:nvPr/>
        </p:nvSpPr>
        <p:spPr>
          <a:xfrm>
            <a:off x="1967746" y="4514162"/>
            <a:ext cx="546446" cy="54644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/>
          <p:cNvSpPr/>
          <p:nvPr/>
        </p:nvSpPr>
        <p:spPr>
          <a:xfrm>
            <a:off x="5426962" y="3328145"/>
            <a:ext cx="546446" cy="546446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3985140" y="149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1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544533" y="2935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2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807421" y="16959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3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554843" y="5291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4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676983" y="5291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5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622204" y="34167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6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656442" y="46027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000000"/>
                </a:solidFill>
                <a:latin typeface="+mn-lt"/>
              </a:rPr>
              <a:t>7</a:t>
            </a:r>
            <a:endParaRPr lang="pt-BR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3016371" y="3339758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0000"/>
                </a:solidFill>
                <a:latin typeface="+mn-lt"/>
              </a:rPr>
              <a:t>?</a:t>
            </a:r>
            <a:endParaRPr lang="pt-BR" sz="2800" b="1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78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1FF"/>
                                      </p:to>
                                    </p:animClr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8A82E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1FF"/>
                                      </p:to>
                                    </p:animClr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1F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1FF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C11FF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4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9" grpId="1"/>
      <p:bldP spid="2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i="1" dirty="0" err="1" smtClean="0"/>
              <a:t>Branch-and-Bound</a:t>
            </a:r>
            <a:endParaRPr lang="pt-BR" sz="2400" i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sz="2100" dirty="0" smtClean="0"/>
              <a:t>Uma outra técnica muito usada que está relacionada com </a:t>
            </a:r>
            <a:r>
              <a:rPr lang="pt-BR" sz="2100" i="1" dirty="0" err="1" smtClean="0"/>
              <a:t>backtracking</a:t>
            </a:r>
            <a:r>
              <a:rPr lang="pt-BR" sz="2100" dirty="0" smtClean="0"/>
              <a:t> é a técnica chamada </a:t>
            </a:r>
            <a:r>
              <a:rPr lang="pt-BR" sz="2100" i="1" dirty="0" err="1" smtClean="0">
                <a:solidFill>
                  <a:srgbClr val="1C11FF"/>
                </a:solidFill>
              </a:rPr>
              <a:t>Branch-and-Bound</a:t>
            </a:r>
            <a:r>
              <a:rPr lang="pt-BR" sz="2100" dirty="0" smtClean="0"/>
              <a:t>.</a:t>
            </a:r>
          </a:p>
          <a:p>
            <a:endParaRPr lang="pt-BR" sz="2100" dirty="0"/>
          </a:p>
          <a:p>
            <a:r>
              <a:rPr lang="pt-BR" sz="2100" dirty="0" err="1" smtClean="0">
                <a:solidFill>
                  <a:srgbClr val="1C11FF"/>
                </a:solidFill>
              </a:rPr>
              <a:t>Branch-and-Bound</a:t>
            </a:r>
            <a:r>
              <a:rPr lang="pt-BR" sz="2100" dirty="0" smtClean="0"/>
              <a:t> é uma técnica de exploração mais sofisticada, que procura explorar opções (</a:t>
            </a:r>
            <a:r>
              <a:rPr lang="pt-BR" sz="2100" i="1" dirty="0" err="1" smtClean="0"/>
              <a:t>branch</a:t>
            </a:r>
            <a:r>
              <a:rPr lang="pt-BR" sz="2100" dirty="0" smtClean="0"/>
              <a:t>), mas colocando um limite quantitativo (</a:t>
            </a:r>
            <a:r>
              <a:rPr lang="pt-BR" sz="2100" i="1" dirty="0" err="1" smtClean="0"/>
              <a:t>bound</a:t>
            </a:r>
            <a:r>
              <a:rPr lang="pt-BR" sz="2100" dirty="0" smtClean="0"/>
              <a:t>), com o objetivo de evitar buscas em espaços menos promissores.</a:t>
            </a:r>
          </a:p>
          <a:p>
            <a:endParaRPr lang="pt-BR" sz="2100" dirty="0"/>
          </a:p>
          <a:p>
            <a:r>
              <a:rPr lang="pt-BR" sz="2100" dirty="0" smtClean="0"/>
              <a:t>Ex.: Análise das possíveis sequências de lances na implementação de um jogo, explorando os </a:t>
            </a:r>
            <a:r>
              <a:rPr lang="pt-BR" sz="2100" dirty="0" err="1" smtClean="0"/>
              <a:t>lanves</a:t>
            </a:r>
            <a:r>
              <a:rPr lang="pt-BR" sz="2100" dirty="0" smtClean="0"/>
              <a:t> que parecem melhores, uma vez que o número total de possibilidades é muito grande.</a:t>
            </a:r>
          </a:p>
        </p:txBody>
      </p:sp>
    </p:spTree>
    <p:extLst>
      <p:ext uri="{BB962C8B-B14F-4D97-AF65-F5344CB8AC3E}">
        <p14:creationId xmlns:p14="http://schemas.microsoft.com/office/powerpoint/2010/main" val="32579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Applets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 das Oito Rainhas – </a:t>
            </a:r>
            <a:r>
              <a:rPr lang="pt-BR" dirty="0" smtClean="0">
                <a:hlinkClick r:id="rId2"/>
              </a:rPr>
              <a:t>Java Applet</a:t>
            </a:r>
            <a:endParaRPr lang="pt-BR" dirty="0" smtClean="0"/>
          </a:p>
          <a:p>
            <a:r>
              <a:rPr lang="pt-BR" dirty="0" smtClean="0"/>
              <a:t>Coloração de Grafos – </a:t>
            </a:r>
            <a:r>
              <a:rPr lang="pt-BR" dirty="0" smtClean="0">
                <a:hlinkClick r:id="rId3"/>
              </a:rPr>
              <a:t>Java Applet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94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err="1" smtClean="0"/>
              <a:t>Backtracking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Técnica em procedimentos de busca que corresponde ao retorno de uma exploração.</a:t>
                </a:r>
              </a:p>
              <a:p>
                <a:endParaRPr lang="pt-BR" dirty="0"/>
              </a:p>
              <a:p>
                <a:r>
                  <a:rPr lang="pt-BR" dirty="0" smtClean="0"/>
                  <a:t>Ex</a:t>
                </a:r>
                <a:r>
                  <a:rPr lang="pt-BR" dirty="0"/>
                  <a:t>.: Busca em Profundidade (já visto</a:t>
                </a:r>
                <a:r>
                  <a:rPr lang="pt-BR" dirty="0" smtClean="0"/>
                  <a:t>): quando chegamos a um nó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/>
                  <a:t> pela primeira vez, cada aresta incidente a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/>
                  <a:t> é explorada e então o controle volta (</a:t>
                </a:r>
                <a:r>
                  <a:rPr lang="pt-BR" i="1" dirty="0" err="1" smtClean="0"/>
                  <a:t>backtracks</a:t>
                </a:r>
                <a:r>
                  <a:rPr lang="pt-BR" dirty="0" smtClean="0"/>
                  <a:t>) ao nó a partir do qual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𝒗</m:t>
                    </m:r>
                  </m:oMath>
                </a14:m>
                <a:r>
                  <a:rPr lang="pt-BR" dirty="0" smtClean="0"/>
                  <a:t> foi alcançado.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2"/>
                <a:stretch>
                  <a:fillRect l="-616" t="-1026" r="-18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4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das Oito Rainhas</a:t>
            </a:r>
            <a:endParaRPr lang="pt-BR" sz="24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r>
              <a:rPr lang="pt-BR" dirty="0" smtClean="0"/>
              <a:t>Colocar oito rainhas num tabuleiro de xadrez, de forma que nenhuma delas fique atacada por outra.</a:t>
            </a:r>
          </a:p>
          <a:p>
            <a:endParaRPr lang="pt-BR" dirty="0"/>
          </a:p>
          <a:p>
            <a:r>
              <a:rPr lang="pt-BR" dirty="0" smtClean="0"/>
              <a:t>Em outras palavras, escolher oito posições no tabuleiro de forma que não haja duas delas compartilhando a mesma linha, a mesma coluna ou a mesma diagonal.</a:t>
            </a:r>
          </a:p>
        </p:txBody>
      </p:sp>
    </p:spTree>
    <p:extLst>
      <p:ext uri="{BB962C8B-B14F-4D97-AF65-F5344CB8AC3E}">
        <p14:creationId xmlns:p14="http://schemas.microsoft.com/office/powerpoint/2010/main" val="116641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início</a:t>
            </a: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Coloque uma rainha na posição mais à esquerda da 	primeira linha;</a:t>
            </a:r>
          </a:p>
          <a:p>
            <a:pPr marL="0" indent="0">
              <a:buNone/>
            </a:pP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800" dirty="0" smtClean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enquanto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(não houver 8 rainhas no tabuleiro)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  <a:endParaRPr lang="pt-BR" sz="180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 	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(na próxima linha existir uma coluna que não 	   está sob ataque de uma rainha já no 			   tabuleiro)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  <a:endParaRPr lang="pt-BR" sz="1800" b="0" dirty="0">
              <a:solidFill>
                <a:srgbClr val="28A82E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Coloque uma rainha nesta posição;</a:t>
            </a:r>
            <a:endParaRPr lang="pt-BR" sz="180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senão</a:t>
            </a:r>
            <a:endParaRPr lang="pt-BR" sz="180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V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olte à linha anterior; </a:t>
            </a:r>
            <a:r>
              <a:rPr lang="pt-BR" sz="18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800" b="0" dirty="0" err="1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Backtrack</a:t>
            </a:r>
            <a:endParaRPr lang="pt-BR" sz="1800" b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b="0" dirty="0">
                <a:effectLst/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800" b="0" dirty="0" smtClean="0">
                <a:effectLst/>
                <a:latin typeface="Courier New" pitchFamily="49" charset="0"/>
                <a:cs typeface="Courier New" pitchFamily="49" charset="0"/>
              </a:rPr>
              <a:t>  	Mova a rainha o mínimo necessário para a 		   direita de forma que ela não fique 			   sob ataque;</a:t>
            </a:r>
            <a:endParaRPr lang="pt-BR" sz="1800" dirty="0" smtClean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8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fim</a:t>
            </a:r>
            <a:endParaRPr lang="pt-BR" sz="1800" dirty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b="0" dirty="0" smtClean="0">
              <a:effectLst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para </a:t>
            </a:r>
            <a:r>
              <a:rPr lang="pt-BR" sz="2400" dirty="0"/>
              <a:t>o Problema das Oito Rainhas</a:t>
            </a:r>
          </a:p>
        </p:txBody>
      </p:sp>
    </p:spTree>
    <p:extLst>
      <p:ext uri="{BB962C8B-B14F-4D97-AF65-F5344CB8AC3E}">
        <p14:creationId xmlns:p14="http://schemas.microsoft.com/office/powerpoint/2010/main" val="82299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ta para a direita 18"/>
          <p:cNvSpPr/>
          <p:nvPr/>
        </p:nvSpPr>
        <p:spPr>
          <a:xfrm>
            <a:off x="909117" y="3284984"/>
            <a:ext cx="792088" cy="1606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 para a direita 26"/>
          <p:cNvSpPr/>
          <p:nvPr/>
        </p:nvSpPr>
        <p:spPr>
          <a:xfrm>
            <a:off x="909117" y="3286838"/>
            <a:ext cx="792088" cy="160693"/>
          </a:xfrm>
          <a:prstGeom prst="rightArrow">
            <a:avLst/>
          </a:prstGeom>
          <a:solidFill>
            <a:srgbClr val="1C1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 para a direita 14"/>
          <p:cNvSpPr/>
          <p:nvPr/>
        </p:nvSpPr>
        <p:spPr>
          <a:xfrm>
            <a:off x="909117" y="3861048"/>
            <a:ext cx="792088" cy="160693"/>
          </a:xfrm>
          <a:prstGeom prst="rightArrow">
            <a:avLst/>
          </a:prstGeom>
          <a:solidFill>
            <a:srgbClr val="1C1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direita 15"/>
          <p:cNvSpPr/>
          <p:nvPr/>
        </p:nvSpPr>
        <p:spPr>
          <a:xfrm>
            <a:off x="909117" y="3861048"/>
            <a:ext cx="792088" cy="1606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 para a direita 24"/>
          <p:cNvSpPr/>
          <p:nvPr/>
        </p:nvSpPr>
        <p:spPr>
          <a:xfrm>
            <a:off x="909117" y="4420435"/>
            <a:ext cx="792088" cy="160693"/>
          </a:xfrm>
          <a:prstGeom prst="rightArrow">
            <a:avLst/>
          </a:prstGeom>
          <a:solidFill>
            <a:srgbClr val="1C1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Algoritmo para o Problema das Oito Rainhas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78632"/>
            <a:ext cx="5256584" cy="514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804" y="1365268"/>
            <a:ext cx="550316" cy="51746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88" y="1941527"/>
            <a:ext cx="550316" cy="51746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36" y="2513399"/>
            <a:ext cx="550316" cy="51746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64" y="3091820"/>
            <a:ext cx="550316" cy="517461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766" y="3691003"/>
            <a:ext cx="550316" cy="517461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>
            <a:off x="909117" y="4420435"/>
            <a:ext cx="792088" cy="1606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816" y="3690927"/>
            <a:ext cx="550316" cy="51746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892" y="3094360"/>
            <a:ext cx="550316" cy="517461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564" y="3682663"/>
            <a:ext cx="550316" cy="517461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820" y="4249670"/>
            <a:ext cx="550316" cy="517461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72" y="4840342"/>
            <a:ext cx="550316" cy="517461"/>
          </a:xfrm>
          <a:prstGeom prst="rect">
            <a:avLst/>
          </a:prstGeom>
        </p:spPr>
      </p:pic>
      <p:sp>
        <p:nvSpPr>
          <p:cNvPr id="23" name="Seta para a direita 22"/>
          <p:cNvSpPr/>
          <p:nvPr/>
        </p:nvSpPr>
        <p:spPr>
          <a:xfrm>
            <a:off x="909117" y="5589240"/>
            <a:ext cx="792088" cy="16069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direita 23"/>
          <p:cNvSpPr/>
          <p:nvPr/>
        </p:nvSpPr>
        <p:spPr>
          <a:xfrm>
            <a:off x="909117" y="5013176"/>
            <a:ext cx="792088" cy="160693"/>
          </a:xfrm>
          <a:prstGeom prst="rightArrow">
            <a:avLst/>
          </a:prstGeom>
          <a:solidFill>
            <a:srgbClr val="1C1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96" y="3091761"/>
            <a:ext cx="550316" cy="51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4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4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4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4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4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27" grpId="0" animBg="1"/>
      <p:bldP spid="27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5" grpId="6" animBg="1"/>
      <p:bldP spid="15" grpId="7" animBg="1"/>
      <p:bldP spid="16" grpId="0" animBg="1"/>
      <p:bldP spid="16" grpId="1" animBg="1"/>
      <p:bldP spid="16" grpId="2" animBg="1"/>
      <p:bldP spid="16" grpId="3" animBg="1"/>
      <p:bldP spid="16" grpId="4" animBg="1"/>
      <p:bldP spid="25" grpId="0" animBg="1"/>
      <p:bldP spid="25" grpId="1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23" grpId="0" animBg="1"/>
      <p:bldP spid="23" grpId="1" animBg="1"/>
      <p:bldP spid="24" grpId="0" animBg="1"/>
      <p:bldP spid="2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para o Problema das Oito Rainhas</a:t>
            </a:r>
            <a:endParaRPr lang="pt-BR" sz="2400" dirty="0"/>
          </a:p>
        </p:txBody>
      </p:sp>
      <p:grpSp>
        <p:nvGrpSpPr>
          <p:cNvPr id="39" name="Grupo 38"/>
          <p:cNvGrpSpPr/>
          <p:nvPr/>
        </p:nvGrpSpPr>
        <p:grpSpPr>
          <a:xfrm>
            <a:off x="1475656" y="1331476"/>
            <a:ext cx="4968552" cy="4689812"/>
            <a:chOff x="1475656" y="1331476"/>
            <a:chExt cx="4968552" cy="4689812"/>
          </a:xfrm>
        </p:grpSpPr>
        <p:sp>
          <p:nvSpPr>
            <p:cNvPr id="3" name="CaixaDeTexto 2"/>
            <p:cNvSpPr txBox="1"/>
            <p:nvPr/>
          </p:nvSpPr>
          <p:spPr>
            <a:xfrm>
              <a:off x="5364088" y="1331476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Início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4499992" y="1970256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(1,1)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63888" y="2618328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(2,3)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63888" y="3194392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(3,5)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2080748" y="3851756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(4,2)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975582" y="3851756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(4,7)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475656" y="4490536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(5,4)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2699792" y="4490536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(5,8)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355976" y="4487128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(5,2)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580112" y="4490536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smtClean="0">
                  <a:solidFill>
                    <a:srgbClr val="000000"/>
                  </a:solidFill>
                  <a:latin typeface="+mn-lt"/>
                </a:rPr>
                <a:t>(5,4)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355976" y="5066600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(6,4)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355976" y="5651956"/>
              <a:ext cx="864096" cy="369332"/>
            </a:xfrm>
            <a:prstGeom prst="rect">
              <a:avLst/>
            </a:prstGeom>
            <a:noFill/>
            <a:ln w="12700">
              <a:solidFill>
                <a:srgbClr val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b="1" dirty="0" smtClean="0">
                  <a:solidFill>
                    <a:srgbClr val="000000"/>
                  </a:solidFill>
                  <a:latin typeface="+mn-lt"/>
                </a:rPr>
                <a:t>(7,6)</a:t>
              </a:r>
              <a:endParaRPr lang="pt-BR" b="1" dirty="0">
                <a:solidFill>
                  <a:srgbClr val="000000"/>
                </a:solidFill>
                <a:latin typeface="+mn-lt"/>
              </a:endParaRPr>
            </a:p>
          </p:txBody>
        </p:sp>
        <p:cxnSp>
          <p:nvCxnSpPr>
            <p:cNvPr id="5" name="Conector reto 4"/>
            <p:cNvCxnSpPr>
              <a:stCxn id="3" idx="2"/>
              <a:endCxn id="6" idx="0"/>
            </p:cNvCxnSpPr>
            <p:nvPr/>
          </p:nvCxnSpPr>
          <p:spPr>
            <a:xfrm flipH="1">
              <a:off x="4932040" y="1700808"/>
              <a:ext cx="864096" cy="2694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>
              <a:stCxn id="6" idx="2"/>
              <a:endCxn id="7" idx="0"/>
            </p:cNvCxnSpPr>
            <p:nvPr/>
          </p:nvCxnSpPr>
          <p:spPr>
            <a:xfrm flipH="1">
              <a:off x="3995936" y="2339588"/>
              <a:ext cx="936104" cy="2787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7" idx="2"/>
              <a:endCxn id="8" idx="0"/>
            </p:cNvCxnSpPr>
            <p:nvPr/>
          </p:nvCxnSpPr>
          <p:spPr>
            <a:xfrm>
              <a:off x="3995936" y="2987660"/>
              <a:ext cx="0" cy="2067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stCxn id="9" idx="0"/>
              <a:endCxn id="8" idx="2"/>
            </p:cNvCxnSpPr>
            <p:nvPr/>
          </p:nvCxnSpPr>
          <p:spPr>
            <a:xfrm flipV="1">
              <a:off x="2512796" y="3563724"/>
              <a:ext cx="1483140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>
              <a:stCxn id="8" idx="2"/>
              <a:endCxn id="10" idx="0"/>
            </p:cNvCxnSpPr>
            <p:nvPr/>
          </p:nvCxnSpPr>
          <p:spPr>
            <a:xfrm>
              <a:off x="3995936" y="3563724"/>
              <a:ext cx="1411694" cy="2880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>
              <a:stCxn id="9" idx="2"/>
              <a:endCxn id="11" idx="0"/>
            </p:cNvCxnSpPr>
            <p:nvPr/>
          </p:nvCxnSpPr>
          <p:spPr>
            <a:xfrm flipH="1">
              <a:off x="1907704" y="4221088"/>
              <a:ext cx="605092" cy="2694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>
              <a:stCxn id="9" idx="2"/>
              <a:endCxn id="12" idx="0"/>
            </p:cNvCxnSpPr>
            <p:nvPr/>
          </p:nvCxnSpPr>
          <p:spPr>
            <a:xfrm>
              <a:off x="2512796" y="4221088"/>
              <a:ext cx="619044" cy="2694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>
              <a:stCxn id="10" idx="2"/>
              <a:endCxn id="13" idx="0"/>
            </p:cNvCxnSpPr>
            <p:nvPr/>
          </p:nvCxnSpPr>
          <p:spPr>
            <a:xfrm flipH="1">
              <a:off x="4788024" y="4221088"/>
              <a:ext cx="619606" cy="2660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/>
            <p:cNvCxnSpPr>
              <a:stCxn id="10" idx="2"/>
              <a:endCxn id="14" idx="0"/>
            </p:cNvCxnSpPr>
            <p:nvPr/>
          </p:nvCxnSpPr>
          <p:spPr>
            <a:xfrm>
              <a:off x="5407630" y="4221088"/>
              <a:ext cx="604530" cy="26944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>
              <a:stCxn id="13" idx="2"/>
              <a:endCxn id="15" idx="0"/>
            </p:cNvCxnSpPr>
            <p:nvPr/>
          </p:nvCxnSpPr>
          <p:spPr>
            <a:xfrm>
              <a:off x="4788024" y="4856460"/>
              <a:ext cx="0" cy="21014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>
              <a:stCxn id="15" idx="2"/>
              <a:endCxn id="16" idx="0"/>
            </p:cNvCxnSpPr>
            <p:nvPr/>
          </p:nvCxnSpPr>
          <p:spPr>
            <a:xfrm>
              <a:off x="4788024" y="5435932"/>
              <a:ext cx="0" cy="21602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19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Problema da 3-Coloração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</p:spPr>
            <p:txBody>
              <a:bodyPr/>
              <a:lstStyle/>
              <a:p>
                <a:r>
                  <a:rPr lang="pt-BR" dirty="0" smtClean="0"/>
                  <a:t>Dado um grafo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𝑮</m:t>
                    </m:r>
                    <m:r>
                      <a:rPr lang="pt-BR" b="1" i="1" dirty="0" smtClean="0">
                        <a:latin typeface="Cambria Math"/>
                      </a:rPr>
                      <m:t>(</m:t>
                    </m:r>
                    <m:r>
                      <a:rPr lang="pt-BR" b="1" i="1" dirty="0" smtClean="0">
                        <a:latin typeface="Cambria Math"/>
                      </a:rPr>
                      <m:t>𝑽</m:t>
                    </m:r>
                    <m:r>
                      <a:rPr lang="pt-BR" b="1" i="1" dirty="0" smtClean="0">
                        <a:latin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</a:rPr>
                      <m:t>𝑬</m:t>
                    </m:r>
                    <m:r>
                      <a:rPr lang="pt-BR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, encontrar uma 3-coloração de G, ou seja, definir uma função </a:t>
                </a:r>
                <a14:m>
                  <m:oMath xmlns:m="http://schemas.openxmlformats.org/officeDocument/2006/math">
                    <m:r>
                      <a:rPr lang="pt-BR" b="1" i="1" dirty="0" smtClean="0">
                        <a:latin typeface="Cambria Math"/>
                      </a:rPr>
                      <m:t>𝒄𝒐𝒓</m:t>
                    </m:r>
                    <m:r>
                      <a:rPr lang="pt-BR" b="1" i="0" dirty="0" smtClean="0">
                        <a:latin typeface="Cambria Math"/>
                      </a:rPr>
                      <m:t>:</m:t>
                    </m:r>
                    <m:r>
                      <a:rPr lang="pt-BR" b="1" i="0" dirty="0" smtClean="0">
                        <a:latin typeface="Cambria Math"/>
                      </a:rPr>
                      <m:t>𝐕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→{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𝟑</m:t>
                    </m:r>
                    <m:r>
                      <a:rPr lang="pt-BR" b="1" i="1" dirty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pt-BR" dirty="0" smtClean="0"/>
                  <a:t> de forma que</a:t>
                </a:r>
              </a:p>
              <a:p>
                <a:pPr marL="0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/>
                      </a:rPr>
                      <m:t>𝐒𝐞</m:t>
                    </m:r>
                    <m:r>
                      <a:rPr lang="pt-BR" sz="2000" b="1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smtClean="0">
                            <a:latin typeface="Cambria Math"/>
                          </a:rPr>
                          <m:t>𝒖</m:t>
                        </m:r>
                        <m:r>
                          <a:rPr lang="pt-BR" sz="2000" b="1" i="1" smtClean="0">
                            <a:latin typeface="Cambria Math"/>
                          </a:rPr>
                          <m:t>,</m:t>
                        </m:r>
                        <m:r>
                          <a:rPr lang="pt-BR" sz="2000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pt-BR" sz="2000" b="1" i="1" smtClean="0">
                        <a:latin typeface="Cambria Math"/>
                      </a:rPr>
                      <m:t> </m:t>
                    </m:r>
                    <m:r>
                      <a:rPr lang="pt-BR" sz="2000" b="1" i="0" smtClean="0">
                        <a:latin typeface="Cambria Math"/>
                      </a:rPr>
                      <m:t>𝐞</m:t>
                    </m:r>
                    <m:r>
                      <a:rPr lang="pt-BR" sz="2000" b="1" i="0" smtClean="0">
                        <a:latin typeface="Cambria Math"/>
                      </a:rPr>
                      <m:t> </m:t>
                    </m:r>
                    <m:r>
                      <a:rPr lang="pt-BR" sz="2000" b="1" i="0" smtClean="0">
                        <a:latin typeface="Cambria Math"/>
                      </a:rPr>
                      <m:t>𝐮𝐦𝐚</m:t>
                    </m:r>
                    <m:r>
                      <a:rPr lang="pt-BR" sz="2000" b="1" i="0" smtClean="0">
                        <a:latin typeface="Cambria Math"/>
                      </a:rPr>
                      <m:t> </m:t>
                    </m:r>
                    <m:r>
                      <a:rPr lang="pt-BR" sz="2000" b="1" i="0" smtClean="0">
                        <a:latin typeface="Cambria Math"/>
                      </a:rPr>
                      <m:t>𝐚𝐫𝐞𝐬𝐭𝐚</m:t>
                    </m:r>
                    <m:r>
                      <a:rPr lang="pt-BR" sz="2000" b="1" i="0" smtClean="0">
                        <a:latin typeface="Cambria Math"/>
                      </a:rPr>
                      <m:t> </m:t>
                    </m:r>
                    <m:r>
                      <a:rPr lang="pt-BR" sz="2000" b="1" i="0" smtClean="0">
                        <a:latin typeface="Cambria Math"/>
                      </a:rPr>
                      <m:t>𝐞𝐦</m:t>
                    </m:r>
                    <m:r>
                      <a:rPr lang="pt-BR" sz="2000" b="1" i="1" smtClean="0">
                        <a:latin typeface="Cambria Math"/>
                      </a:rPr>
                      <m:t> </m:t>
                    </m:r>
                    <m:r>
                      <a:rPr lang="pt-BR" sz="2000" b="1" i="1" smtClean="0">
                        <a:latin typeface="Cambria Math"/>
                      </a:rPr>
                      <m:t>𝑬</m:t>
                    </m:r>
                    <m:r>
                      <a:rPr lang="pt-BR" sz="2000" b="1" i="1" smtClean="0">
                        <a:latin typeface="Cambria Math"/>
                      </a:rPr>
                      <m:t>, </m:t>
                    </m:r>
                    <m:r>
                      <a:rPr lang="pt-BR" sz="2000" b="1" i="0" smtClean="0">
                        <a:latin typeface="Cambria Math"/>
                      </a:rPr>
                      <m:t>𝐞𝐧𝐭𝐚𝐨</m:t>
                    </m:r>
                    <m:r>
                      <a:rPr lang="pt-BR" sz="2000" b="1" i="0" smtClean="0">
                        <a:latin typeface="Cambria Math"/>
                      </a:rPr>
                      <m:t> </m:t>
                    </m:r>
                    <m:r>
                      <a:rPr lang="pt-BR" sz="2000" b="1" i="1" smtClean="0">
                        <a:latin typeface="Cambria Math"/>
                      </a:rPr>
                      <m:t>𝒄𝒐𝒓</m:t>
                    </m:r>
                    <m:d>
                      <m:dPr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smtClean="0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pt-BR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pt-BR" sz="2000" b="1" i="1" smtClean="0">
                        <a:latin typeface="Cambria Math"/>
                        <a:ea typeface="Cambria Math"/>
                      </a:rPr>
                      <m:t>𝒄𝒐𝒓</m:t>
                    </m:r>
                    <m:d>
                      <m:dPr>
                        <m:ctrlPr>
                          <a:rPr lang="pt-BR" sz="20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pt-BR" sz="2000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pt-BR" i="1" dirty="0" smtClean="0"/>
                  <a:t>.</a:t>
                </a:r>
              </a:p>
              <a:p>
                <a:endParaRPr lang="pt-BR" i="1" dirty="0" smtClean="0"/>
              </a:p>
              <a:p>
                <a:r>
                  <a:rPr lang="pt-BR" i="1" dirty="0" smtClean="0"/>
                  <a:t>Ex.: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7238" y="1340768"/>
                <a:ext cx="7918450" cy="4752528"/>
              </a:xfrm>
              <a:blipFill rotWithShape="1">
                <a:blip r:embed="rId2"/>
                <a:stretch>
                  <a:fillRect l="-616" t="-1026" r="-13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upo 73"/>
          <p:cNvGrpSpPr/>
          <p:nvPr/>
        </p:nvGrpSpPr>
        <p:grpSpPr>
          <a:xfrm>
            <a:off x="2788437" y="3559454"/>
            <a:ext cx="3655771" cy="2375611"/>
            <a:chOff x="2305894" y="3559454"/>
            <a:chExt cx="3655771" cy="2375611"/>
          </a:xfrm>
        </p:grpSpPr>
        <p:cxnSp>
          <p:nvCxnSpPr>
            <p:cNvPr id="3" name="Conector reto 2"/>
            <p:cNvCxnSpPr/>
            <p:nvPr/>
          </p:nvCxnSpPr>
          <p:spPr>
            <a:xfrm>
              <a:off x="4480560" y="5755814"/>
              <a:ext cx="90833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/>
            <p:cNvCxnSpPr/>
            <p:nvPr/>
          </p:nvCxnSpPr>
          <p:spPr>
            <a:xfrm flipV="1">
              <a:off x="4319817" y="4945380"/>
              <a:ext cx="503643" cy="5997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/>
            <p:cNvCxnSpPr/>
            <p:nvPr/>
          </p:nvCxnSpPr>
          <p:spPr>
            <a:xfrm>
              <a:off x="5036820" y="4907280"/>
              <a:ext cx="562709" cy="63789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/>
            <p:nvPr/>
          </p:nvCxnSpPr>
          <p:spPr>
            <a:xfrm flipH="1">
              <a:off x="5060253" y="4030980"/>
              <a:ext cx="570927" cy="61722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>
              <a:off x="3367678" y="4768140"/>
              <a:ext cx="1330982" cy="9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/>
            <p:cNvCxnSpPr/>
            <p:nvPr/>
          </p:nvCxnSpPr>
          <p:spPr>
            <a:xfrm>
              <a:off x="3238500" y="4937760"/>
              <a:ext cx="883920" cy="7162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 flipV="1">
              <a:off x="3192780" y="3893821"/>
              <a:ext cx="480060" cy="66293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3977640" y="3870960"/>
              <a:ext cx="792480" cy="74586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/>
            <p:cNvCxnSpPr/>
            <p:nvPr/>
          </p:nvCxnSpPr>
          <p:spPr>
            <a:xfrm flipH="1">
              <a:off x="2598420" y="4884420"/>
              <a:ext cx="411480" cy="52578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/>
            <p:cNvSpPr/>
            <p:nvPr/>
          </p:nvSpPr>
          <p:spPr>
            <a:xfrm>
              <a:off x="5407234" y="5555894"/>
              <a:ext cx="379171" cy="379171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/>
            <p:cNvSpPr/>
            <p:nvPr/>
          </p:nvSpPr>
          <p:spPr>
            <a:xfrm>
              <a:off x="5582494" y="3696614"/>
              <a:ext cx="379171" cy="379171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/>
            <p:cNvSpPr/>
            <p:nvPr/>
          </p:nvSpPr>
          <p:spPr>
            <a:xfrm>
              <a:off x="2976454" y="4565294"/>
              <a:ext cx="379171" cy="379171"/>
            </a:xfrm>
            <a:prstGeom prst="ellips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/>
            <p:cNvSpPr/>
            <p:nvPr/>
          </p:nvSpPr>
          <p:spPr>
            <a:xfrm>
              <a:off x="3624154" y="3559454"/>
              <a:ext cx="379171" cy="379171"/>
            </a:xfrm>
            <a:prstGeom prst="ellipse">
              <a:avLst/>
            </a:prstGeom>
            <a:solidFill>
              <a:srgbClr val="1C11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Elipse 68"/>
            <p:cNvSpPr/>
            <p:nvPr/>
          </p:nvSpPr>
          <p:spPr>
            <a:xfrm>
              <a:off x="4104214" y="5555894"/>
              <a:ext cx="379171" cy="379171"/>
            </a:xfrm>
            <a:prstGeom prst="ellipse">
              <a:avLst/>
            </a:prstGeom>
            <a:solidFill>
              <a:srgbClr val="1C11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2305894" y="5395874"/>
              <a:ext cx="379171" cy="379171"/>
            </a:xfrm>
            <a:prstGeom prst="ellipse">
              <a:avLst/>
            </a:prstGeom>
            <a:solidFill>
              <a:srgbClr val="1C11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Elipse 70"/>
            <p:cNvSpPr/>
            <p:nvPr/>
          </p:nvSpPr>
          <p:spPr>
            <a:xfrm>
              <a:off x="4706194" y="4572914"/>
              <a:ext cx="379171" cy="379171"/>
            </a:xfrm>
            <a:prstGeom prst="ellipse">
              <a:avLst/>
            </a:prstGeom>
            <a:solidFill>
              <a:srgbClr val="28A82E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8820472" y="4945380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000000"/>
                          </a:solidFill>
                          <a:latin typeface="Cambria Math"/>
                        </a:rPr>
                        <m:t>~</m:t>
                      </m:r>
                    </m:oMath>
                  </m:oMathPara>
                </a14:m>
                <a:endParaRPr lang="pt-B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472" y="4945380"/>
                <a:ext cx="42191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2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40768"/>
            <a:ext cx="7918450" cy="4752528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início</a:t>
            </a:r>
          </a:p>
          <a:p>
            <a:pPr marL="0" indent="0">
              <a:buNone/>
            </a:pPr>
            <a:r>
              <a:rPr lang="pt-BR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para </a:t>
            </a:r>
            <a:r>
              <a:rPr lang="pt-BR" b="0" dirty="0" smtClean="0">
                <a:effectLst/>
                <a:latin typeface="Courier New" pitchFamily="49" charset="0"/>
                <a:cs typeface="Courier New" pitchFamily="49" charset="0"/>
              </a:rPr>
              <a:t>(v := 1 até n) </a:t>
            </a:r>
            <a:r>
              <a:rPr lang="pt-BR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faça</a:t>
            </a:r>
            <a:endParaRPr lang="pt-BR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b="0" dirty="0" smtClean="0">
                <a:effectLst/>
                <a:latin typeface="Courier New" pitchFamily="49" charset="0"/>
                <a:cs typeface="Courier New" pitchFamily="49" charset="0"/>
              </a:rPr>
              <a:t>   	cor(v) := 0;</a:t>
            </a:r>
          </a:p>
          <a:p>
            <a:pPr marL="0" indent="0">
              <a:buNone/>
            </a:pPr>
            <a:r>
              <a:rPr lang="pt-BR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0" dirty="0" smtClean="0">
                <a:effectLst/>
                <a:latin typeface="Courier New" pitchFamily="49" charset="0"/>
                <a:cs typeface="Courier New" pitchFamily="49" charset="0"/>
              </a:rPr>
              <a:t>cor(1) := 1;</a:t>
            </a:r>
            <a:endParaRPr lang="pt-BR" b="0" dirty="0">
              <a:solidFill>
                <a:srgbClr val="28A82E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endParaRPr lang="pt-BR" b="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b="0" dirty="0" smtClean="0">
                <a:effectLst/>
                <a:latin typeface="Courier New" pitchFamily="49" charset="0"/>
                <a:cs typeface="Courier New" pitchFamily="49" charset="0"/>
              </a:rPr>
              <a:t>(3-Colorir(1)) </a:t>
            </a:r>
            <a:r>
              <a:rPr lang="pt-BR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  <a:endParaRPr lang="pt-BR" b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0" dirty="0" smtClean="0">
                <a:effectLst/>
                <a:latin typeface="Courier New" pitchFamily="49" charset="0"/>
                <a:cs typeface="Courier New" pitchFamily="49" charset="0"/>
              </a:rPr>
              <a:t>   Imprima(cor);</a:t>
            </a:r>
          </a:p>
          <a:p>
            <a:pPr marL="0" indent="0">
              <a:buNone/>
            </a:pPr>
            <a:r>
              <a:rPr lang="pt-BR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senão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b="0" dirty="0" smtClean="0">
                <a:effectLst/>
                <a:latin typeface="Courier New" pitchFamily="49" charset="0"/>
                <a:cs typeface="Courier New" pitchFamily="49" charset="0"/>
              </a:rPr>
              <a:t>Imprima(</a:t>
            </a:r>
            <a:r>
              <a:rPr lang="pt-BR" b="0" dirty="0" smtClean="0">
                <a:solidFill>
                  <a:srgbClr val="1C11FF"/>
                </a:solidFill>
                <a:effectLst/>
                <a:latin typeface="Courier New" pitchFamily="49" charset="0"/>
                <a:cs typeface="Courier New" pitchFamily="49" charset="0"/>
              </a:rPr>
              <a:t>“Impossível 3-colorir!”</a:t>
            </a:r>
            <a:r>
              <a:rPr lang="pt-BR" b="0" dirty="0" smtClean="0"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lang="pt-BR" dirty="0" smtClean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fim</a:t>
            </a:r>
            <a:endParaRPr lang="pt-BR" dirty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800" b="0" dirty="0" smtClean="0">
              <a:effectLst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para 3-Coloração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6560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196752"/>
            <a:ext cx="7918450" cy="4752528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início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se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(v == n) 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retorne </a:t>
            </a:r>
            <a:r>
              <a:rPr lang="pt-BR" sz="1400" b="0" dirty="0" err="1" smtClean="0"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4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// Sucesso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!</a:t>
            </a:r>
            <a:endParaRPr lang="pt-BR" sz="1400" dirty="0" smtClean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0" indent="0">
              <a:buNone/>
            </a:pP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  Tome o vértice z := v + 1;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(z não tem vizinhos w com cor(w) == 1)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  <a:endParaRPr lang="pt-BR" sz="1400" b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cor(z) := 1;</a:t>
            </a:r>
          </a:p>
          <a:p>
            <a:pPr marL="0" indent="0">
              <a:buNone/>
            </a:pP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(3-Colorir(z))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 </a:t>
            </a: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retorne </a:t>
            </a:r>
            <a:r>
              <a:rPr lang="pt-BR" sz="1400" dirty="0" err="1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	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Sucesso!</a:t>
            </a:r>
            <a:endParaRPr lang="pt-BR" sz="1400" dirty="0" smtClean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se 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(z não tem vizinhos w com cor(w) ==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2)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	cor(z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) :=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2;</a:t>
            </a:r>
            <a:endParaRPr lang="pt-BR" sz="1400" b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(3-Colorir(z)) 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  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retorne </a:t>
            </a:r>
            <a:r>
              <a:rPr lang="pt-BR" sz="1400" dirty="0" err="1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;	</a:t>
            </a:r>
            <a:r>
              <a:rPr lang="pt-BR" sz="14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Sucesso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se 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(z não tem vizinhos w com cor(w) ==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3) 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	cor(z) :=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3;</a:t>
            </a:r>
            <a:endParaRPr lang="pt-BR" sz="1400" b="0" dirty="0"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se 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(3-Colorir(z)) </a:t>
            </a:r>
            <a:r>
              <a:rPr lang="pt-BR" sz="140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então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b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retorne </a:t>
            </a:r>
            <a:r>
              <a:rPr lang="pt-BR" sz="1400" dirty="0" err="1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sz="1400" b="0" dirty="0">
                <a:effectLst/>
                <a:latin typeface="Courier New" pitchFamily="49" charset="0"/>
                <a:cs typeface="Courier New" pitchFamily="49" charset="0"/>
              </a:rPr>
              <a:t>;	</a:t>
            </a:r>
            <a:r>
              <a:rPr lang="pt-BR" sz="1400" b="0" dirty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Sucesso!</a:t>
            </a:r>
          </a:p>
          <a:p>
            <a:pPr marL="0" indent="0">
              <a:buNone/>
            </a:pP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cor(z) := 0;</a:t>
            </a:r>
          </a:p>
          <a:p>
            <a:pPr marL="0" indent="0">
              <a:buNone/>
            </a:pPr>
            <a:r>
              <a:rPr lang="pt-BR" sz="1400" b="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retorne false</a:t>
            </a:r>
            <a:r>
              <a:rPr lang="pt-BR" sz="1400" b="0" dirty="0" smtClean="0">
                <a:effectLst/>
                <a:latin typeface="Courier New" pitchFamily="49" charset="0"/>
                <a:cs typeface="Courier New" pitchFamily="49" charset="0"/>
              </a:rPr>
              <a:t>; 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// Falhou! </a:t>
            </a:r>
            <a:r>
              <a:rPr lang="pt-BR" sz="1400" b="0" dirty="0" err="1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Backtrack</a:t>
            </a:r>
            <a:r>
              <a:rPr lang="pt-BR" sz="1400" b="0" dirty="0" smtClean="0">
                <a:solidFill>
                  <a:srgbClr val="28A82E"/>
                </a:solidFill>
                <a:effectLst/>
                <a:latin typeface="Courier New" pitchFamily="49" charset="0"/>
                <a:cs typeface="Courier New" pitchFamily="49" charset="0"/>
              </a:rPr>
              <a:t>!</a:t>
            </a:r>
          </a:p>
          <a:p>
            <a:pPr marL="0" indent="0">
              <a:buNone/>
            </a:pPr>
            <a:r>
              <a:rPr lang="pt-BR" sz="1400" dirty="0" smtClean="0">
                <a:solidFill>
                  <a:srgbClr val="993366"/>
                </a:solidFill>
                <a:effectLst/>
                <a:latin typeface="Courier New" pitchFamily="49" charset="0"/>
                <a:cs typeface="Courier New" pitchFamily="49" charset="0"/>
              </a:rPr>
              <a:t>fim</a:t>
            </a:r>
            <a:endParaRPr lang="pt-BR" sz="1400" dirty="0">
              <a:solidFill>
                <a:srgbClr val="993366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sz="1400" b="0" dirty="0" smtClean="0">
              <a:effectLst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 smtClean="0"/>
              <a:t>Algoritmo para 3-Coloração – Procedimento 3-Colorir(v)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51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0304123305_cin_ppt_claro_producao">
  <a:themeElements>
    <a:clrScheme name="Tema do Office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Tema do Office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a do Office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20100304123305_cin_ppt_claro_producao</Template>
  <TotalTime>3029</TotalTime>
  <Words>394</Words>
  <Application>Microsoft Office PowerPoint</Application>
  <PresentationFormat>On-screen Show (4:3)</PresentationFormat>
  <Paragraphs>93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Cambria Math</vt:lpstr>
      <vt:lpstr>Courier New</vt:lpstr>
      <vt:lpstr>Tahoma</vt:lpstr>
      <vt:lpstr>Wingdings</vt:lpstr>
      <vt:lpstr>20100304123305_cin_ppt_claro_producao</vt:lpstr>
      <vt:lpstr>PowerPoint Presentation</vt:lpstr>
      <vt:lpstr>Backtracking</vt:lpstr>
      <vt:lpstr>Problema das Oito Rainhas</vt:lpstr>
      <vt:lpstr>Algoritmo para o Problema das Oito Rainhas</vt:lpstr>
      <vt:lpstr>Algoritmo para o Problema das Oito Rainhas</vt:lpstr>
      <vt:lpstr>Algoritmo para o Problema das Oito Rainhas</vt:lpstr>
      <vt:lpstr>Problema da 3-Coloração</vt:lpstr>
      <vt:lpstr>Algoritmo para 3-Coloração</vt:lpstr>
      <vt:lpstr>Algoritmo para 3-Coloração – Procedimento 3-Colorir(v)</vt:lpstr>
      <vt:lpstr>Problema da 3-Coloração</vt:lpstr>
      <vt:lpstr>Branch-and-Bound</vt:lpstr>
      <vt:lpstr>Applets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 Matos</dc:creator>
  <cp:lastModifiedBy>fas5</cp:lastModifiedBy>
  <cp:revision>196</cp:revision>
  <dcterms:created xsi:type="dcterms:W3CDTF">2011-05-19T13:32:59Z</dcterms:created>
  <dcterms:modified xsi:type="dcterms:W3CDTF">2013-05-20T04:57:08Z</dcterms:modified>
</cp:coreProperties>
</file>