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91" r:id="rId3"/>
    <p:sldId id="390" r:id="rId4"/>
    <p:sldId id="391" r:id="rId5"/>
    <p:sldId id="392" r:id="rId6"/>
    <p:sldId id="393" r:id="rId7"/>
    <p:sldId id="394" r:id="rId8"/>
    <p:sldId id="380" r:id="rId9"/>
    <p:sldId id="396" r:id="rId10"/>
    <p:sldId id="397" r:id="rId11"/>
    <p:sldId id="398" r:id="rId12"/>
    <p:sldId id="399" r:id="rId13"/>
    <p:sldId id="408" r:id="rId14"/>
    <p:sldId id="400" r:id="rId15"/>
    <p:sldId id="401" r:id="rId16"/>
    <p:sldId id="402" r:id="rId17"/>
    <p:sldId id="403" r:id="rId18"/>
    <p:sldId id="404" r:id="rId19"/>
    <p:sldId id="405" r:id="rId20"/>
    <p:sldId id="407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C0000"/>
    <a:srgbClr val="1C11FF"/>
    <a:srgbClr val="28A82E"/>
    <a:srgbClr val="EEE7E7"/>
    <a:srgbClr val="5EBE62"/>
    <a:srgbClr val="00CC99"/>
    <a:srgbClr val="FFCC00"/>
    <a:srgbClr val="66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8" autoAdjust="0"/>
    <p:restoredTop sz="86146" autoAdjust="0"/>
  </p:normalViewPr>
  <p:slideViewPr>
    <p:cSldViewPr>
      <p:cViewPr varScale="1">
        <p:scale>
          <a:sx n="60" d="100"/>
          <a:sy n="60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34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40F7-100E-4E62-9627-7A68E600B511}" type="datetimeFigureOut">
              <a:rPr lang="pt-BR" smtClean="0"/>
              <a:t>20/05/2013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79F5-1F59-42DB-B49E-59E8FE19D7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000" kern="1200" baseline="0" dirty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50" Type="http://schemas.openxmlformats.org/officeDocument/2006/relationships/image" Target="../media/image55.png"/><Relationship Id="rId55" Type="http://schemas.openxmlformats.org/officeDocument/2006/relationships/image" Target="../media/image6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.png"/><Relationship Id="rId29" Type="http://schemas.openxmlformats.org/officeDocument/2006/relationships/image" Target="../media/image3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5" Type="http://schemas.openxmlformats.org/officeDocument/2006/relationships/image" Target="../media/image10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56" Type="http://schemas.openxmlformats.org/officeDocument/2006/relationships/image" Target="../media/image61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png"/><Relationship Id="rId20" Type="http://schemas.openxmlformats.org/officeDocument/2006/relationships/image" Target="../media/image25.png"/><Relationship Id="rId41" Type="http://schemas.openxmlformats.org/officeDocument/2006/relationships/image" Target="../media/image46.png"/><Relationship Id="rId5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da.kth.se/~viggo/problemlist/compendiu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84538"/>
            <a:ext cx="7273180" cy="2041525"/>
          </a:xfrm>
        </p:spPr>
        <p:txBody>
          <a:bodyPr/>
          <a:lstStyle/>
          <a:p>
            <a:r>
              <a:rPr lang="pt-BR" sz="4000" i="1" dirty="0" smtClean="0"/>
              <a:t>Abordagens para Problemas Intratáveis</a:t>
            </a:r>
            <a:endParaRPr lang="pt-BR" sz="4000" i="1" dirty="0"/>
          </a:p>
          <a:p>
            <a:r>
              <a:rPr lang="pt-BR" dirty="0" smtClean="0"/>
              <a:t>Kátia Guimarães</a:t>
            </a:r>
          </a:p>
          <a:p>
            <a:r>
              <a:rPr lang="pt-BR" sz="1600" dirty="0" smtClean="0"/>
              <a:t>katiag@cin.ufpe.br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Estratégia </a:t>
            </a:r>
            <a:r>
              <a:rPr lang="pt-BR" i="1" dirty="0" err="1" smtClean="0"/>
              <a:t>greedy</a:t>
            </a:r>
            <a:r>
              <a:rPr lang="pt-BR" dirty="0" smtClean="0"/>
              <a:t>:</a:t>
            </a:r>
            <a:r>
              <a:rPr lang="pt-BR" dirty="0"/>
              <a:t> </a:t>
            </a:r>
            <a:r>
              <a:rPr lang="pt-BR" dirty="0" smtClean="0"/>
              <a:t>tomar os itens em ordem por </a:t>
            </a:r>
            <a:r>
              <a:rPr lang="pt-BR" dirty="0" smtClean="0">
                <a:solidFill>
                  <a:srgbClr val="FF0000"/>
                </a:solidFill>
              </a:rPr>
              <a:t>maior valor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1C11FF"/>
                </a:solidFill>
              </a:rPr>
              <a:t>Dados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abordagem</a:t>
            </a:r>
            <a:r>
              <a:rPr lang="pt-BR" i="1" dirty="0" smtClean="0"/>
              <a:t> </a:t>
            </a:r>
            <a:r>
              <a:rPr lang="pt-BR" i="1" dirty="0" err="1"/>
              <a:t>g</a:t>
            </a:r>
            <a:r>
              <a:rPr lang="pt-BR" i="1" dirty="0" err="1" smtClean="0"/>
              <a:t>reedy</a:t>
            </a:r>
            <a:r>
              <a:rPr lang="pt-BR" i="1" dirty="0" smtClean="0"/>
              <a:t> </a:t>
            </a:r>
            <a:r>
              <a:rPr lang="pt-BR" dirty="0" smtClean="0"/>
              <a:t>escolheria quais itens?</a:t>
            </a:r>
          </a:p>
          <a:p>
            <a:r>
              <a:rPr lang="pt-BR" dirty="0" smtClean="0"/>
              <a:t>Qual seria a melhor escolha?</a:t>
            </a:r>
          </a:p>
          <a:p>
            <a:endParaRPr lang="pt-B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i="1" dirty="0" err="1" smtClean="0"/>
              <a:t>Knapsack</a:t>
            </a:r>
            <a:r>
              <a:rPr lang="pt-BR" sz="2400" dirty="0" smtClean="0"/>
              <a:t> – </a:t>
            </a:r>
            <a:r>
              <a:rPr lang="pt-BR" sz="2400" dirty="0" err="1" smtClean="0"/>
              <a:t>Greedy</a:t>
            </a:r>
            <a:r>
              <a:rPr lang="pt-BR" sz="2400" dirty="0" smtClean="0"/>
              <a:t> resolve?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02605"/>
              </p:ext>
            </p:extLst>
          </p:nvPr>
        </p:nvGraphicFramePr>
        <p:xfrm>
          <a:off x="1187624" y="3113008"/>
          <a:ext cx="5400600" cy="1468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0150"/>
                <a:gridCol w="1350150"/>
                <a:gridCol w="1350150"/>
                <a:gridCol w="1350150"/>
              </a:tblGrid>
              <a:tr h="139040">
                <a:tc gridSpan="4"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Capacidade: </a:t>
                      </a:r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</a:tr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Itens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8C0000"/>
                          </a:solidFill>
                        </a:rPr>
                        <a:t>A</a:t>
                      </a:r>
                      <a:endParaRPr lang="pt-BR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8C0000"/>
                          </a:solidFill>
                        </a:rPr>
                        <a:t>B</a:t>
                      </a:r>
                      <a:endParaRPr lang="pt-BR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8C0000"/>
                          </a:solidFill>
                        </a:rPr>
                        <a:t>C</a:t>
                      </a:r>
                      <a:endParaRPr lang="pt-BR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Peso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10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20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30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100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120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130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47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Estratégia </a:t>
            </a:r>
            <a:r>
              <a:rPr lang="pt-BR" i="1" dirty="0" err="1"/>
              <a:t>g</a:t>
            </a:r>
            <a:r>
              <a:rPr lang="pt-BR" i="1" dirty="0" err="1" smtClean="0"/>
              <a:t>reedy</a:t>
            </a:r>
            <a:r>
              <a:rPr lang="pt-BR" dirty="0" smtClean="0"/>
              <a:t>:</a:t>
            </a:r>
            <a:r>
              <a:rPr lang="pt-BR" dirty="0"/>
              <a:t> </a:t>
            </a:r>
            <a:r>
              <a:rPr lang="pt-BR" dirty="0" smtClean="0"/>
              <a:t>tomar os itens em ordem por </a:t>
            </a:r>
            <a:r>
              <a:rPr lang="pt-BR" dirty="0" smtClean="0">
                <a:solidFill>
                  <a:srgbClr val="FF0000"/>
                </a:solidFill>
              </a:rPr>
              <a:t>menor peso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1C11FF"/>
                </a:solidFill>
              </a:rPr>
              <a:t>Dados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abordagem </a:t>
            </a:r>
            <a:r>
              <a:rPr lang="pt-BR" i="1" dirty="0" err="1"/>
              <a:t>g</a:t>
            </a:r>
            <a:r>
              <a:rPr lang="pt-BR" i="1" dirty="0" err="1" smtClean="0"/>
              <a:t>reedy</a:t>
            </a:r>
            <a:r>
              <a:rPr lang="pt-BR" i="1" dirty="0" smtClean="0"/>
              <a:t> </a:t>
            </a:r>
            <a:r>
              <a:rPr lang="pt-BR" dirty="0" smtClean="0"/>
              <a:t>escolheria quais itens?</a:t>
            </a:r>
          </a:p>
          <a:p>
            <a:r>
              <a:rPr lang="pt-BR" dirty="0" smtClean="0"/>
              <a:t>Qual seria a melhor escolha?</a:t>
            </a:r>
          </a:p>
          <a:p>
            <a:endParaRPr lang="pt-B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i="1" dirty="0" err="1" smtClean="0"/>
              <a:t>Knapsack</a:t>
            </a:r>
            <a:r>
              <a:rPr lang="pt-BR" sz="2400" dirty="0" smtClean="0"/>
              <a:t> – </a:t>
            </a:r>
            <a:r>
              <a:rPr lang="pt-BR" sz="2400" dirty="0" err="1" smtClean="0"/>
              <a:t>Greedy</a:t>
            </a:r>
            <a:r>
              <a:rPr lang="pt-BR" sz="2400" dirty="0" smtClean="0"/>
              <a:t> resolve?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16172"/>
              </p:ext>
            </p:extLst>
          </p:nvPr>
        </p:nvGraphicFramePr>
        <p:xfrm>
          <a:off x="1187624" y="3113008"/>
          <a:ext cx="5400600" cy="1468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0150"/>
                <a:gridCol w="1350150"/>
                <a:gridCol w="1350150"/>
                <a:gridCol w="1350150"/>
              </a:tblGrid>
              <a:tr h="139040">
                <a:tc gridSpan="4"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Capacidade: </a:t>
                      </a:r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</a:tr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Itens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8C0000"/>
                          </a:solidFill>
                        </a:rPr>
                        <a:t>A</a:t>
                      </a:r>
                      <a:endParaRPr lang="pt-BR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8C0000"/>
                          </a:solidFill>
                        </a:rPr>
                        <a:t>B</a:t>
                      </a:r>
                      <a:endParaRPr lang="pt-BR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8C0000"/>
                          </a:solidFill>
                        </a:rPr>
                        <a:t>C</a:t>
                      </a:r>
                      <a:endParaRPr lang="pt-BR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Peso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10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20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30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30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60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100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1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Criar uma Formulação PD:</a:t>
                </a:r>
              </a:p>
              <a:p>
                <a:pPr marL="457200" lvl="1" indent="0">
                  <a:buClr>
                    <a:srgbClr val="FFC000"/>
                  </a:buClr>
                  <a:buNone/>
                </a:pPr>
                <a:r>
                  <a:rPr lang="pt-BR" b="1" dirty="0" smtClean="0"/>
                  <a:t>Dados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pt-BR" b="1" dirty="0" smtClean="0"/>
                  <a:t> itens e capacidade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pt-BR" b="1" dirty="0" smtClean="0"/>
                  <a:t>,</a:t>
                </a:r>
              </a:p>
              <a:p>
                <a:pPr marL="457200" lvl="1" indent="0">
                  <a:buClr>
                    <a:srgbClr val="FFC000"/>
                  </a:buClr>
                  <a:buNone/>
                </a:pPr>
                <a:endParaRPr lang="pt-BR" b="1" dirty="0" smtClean="0"/>
              </a:p>
              <a:p>
                <a:pPr marL="457200" lvl="1" indent="0">
                  <a:buClr>
                    <a:srgbClr val="FFC000"/>
                  </a:buClr>
                  <a:buNone/>
                </a:pPr>
                <a:r>
                  <a:rPr lang="pt-BR" b="1" dirty="0" smtClean="0"/>
                  <a:t>Construir tabela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𝑭</m:t>
                    </m:r>
                  </m:oMath>
                </a14:m>
                <a:r>
                  <a:rPr lang="pt-BR" b="1" dirty="0" smtClean="0"/>
                  <a:t>, onde:</a:t>
                </a:r>
              </a:p>
              <a:p>
                <a:pPr marL="457200" lvl="1" indent="0">
                  <a:buClr>
                    <a:srgbClr val="FFC000"/>
                  </a:buClr>
                  <a:buNone/>
                </a:pPr>
                <a:r>
                  <a:rPr lang="pt-BR" b="1" dirty="0"/>
                  <a:t>	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𝑳𝒊𝒏𝒉𝒂</m:t>
                    </m:r>
                    <m:r>
                      <a:rPr lang="pt-BR" b="1" i="1" dirty="0" smtClean="0">
                        <a:latin typeface="Cambria Math"/>
                      </a:rPr>
                      <m:t> </m:t>
                    </m:r>
                    <m:r>
                      <a:rPr lang="pt-BR" b="1" i="1" dirty="0" smtClean="0">
                        <a:latin typeface="Cambria Math"/>
                      </a:rPr>
                      <m:t>𝟎</m:t>
                    </m:r>
                    <m:r>
                      <a:rPr lang="pt-BR" b="1" i="1" dirty="0" smtClean="0">
                        <a:latin typeface="Cambria Math"/>
                      </a:rPr>
                      <m:t> = </m:t>
                    </m:r>
                    <m:r>
                      <a:rPr lang="pt-BR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pt-BR" b="1" dirty="0" smtClean="0"/>
                  <a:t>;</a:t>
                </a:r>
              </a:p>
              <a:p>
                <a:pPr marL="457200" lvl="1" indent="0">
                  <a:buClr>
                    <a:srgbClr val="FFC000"/>
                  </a:buClr>
                  <a:buNone/>
                </a:pPr>
                <a:r>
                  <a:rPr lang="pt-BR" b="1" dirty="0"/>
                  <a:t>	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𝑳𝒊𝒏𝒉𝒂</m:t>
                    </m:r>
                    <m:r>
                      <a:rPr lang="pt-BR" b="1" i="1" dirty="0" smtClean="0">
                        <a:latin typeface="Cambria Math"/>
                      </a:rPr>
                      <m:t> </m:t>
                    </m:r>
                    <m:r>
                      <a:rPr lang="pt-BR" b="1" i="1" dirty="0" smtClean="0">
                        <a:latin typeface="Cambria Math"/>
                      </a:rPr>
                      <m:t>𝒊</m:t>
                    </m:r>
                    <m:r>
                      <a:rPr lang="pt-BR" b="1" i="1" dirty="0" smtClean="0">
                        <a:latin typeface="Cambria Math"/>
                      </a:rPr>
                      <m:t>, </m:t>
                    </m:r>
                    <m:r>
                      <a:rPr lang="pt-BR" b="1" i="1" dirty="0" smtClean="0">
                        <a:latin typeface="Cambria Math"/>
                      </a:rPr>
                      <m:t>𝟎</m:t>
                    </m:r>
                    <m:r>
                      <a:rPr lang="pt-BR" b="1" i="1" dirty="0" smtClean="0">
                        <a:latin typeface="Cambria Math"/>
                      </a:rPr>
                      <m:t>&lt;</m:t>
                    </m:r>
                    <m:r>
                      <a:rPr lang="pt-BR" b="1" i="1" dirty="0" smtClean="0">
                        <a:latin typeface="Cambria Math"/>
                      </a:rPr>
                      <m:t>𝒊</m:t>
                    </m:r>
                    <m:r>
                      <a:rPr lang="pt-BR" b="1" i="1" dirty="0" smtClean="0">
                        <a:latin typeface="Cambria Math"/>
                      </a:rPr>
                      <m:t>&lt;</m:t>
                    </m:r>
                    <m:r>
                      <a:rPr lang="pt-BR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pPr marL="457200" lvl="1" indent="0">
                  <a:buClr>
                    <a:srgbClr val="FFC000"/>
                  </a:buClr>
                  <a:buNone/>
                </a:pPr>
                <a:r>
                  <a:rPr lang="pt-BR" b="1" dirty="0"/>
                  <a:t>	</a:t>
                </a:r>
                <a:r>
                  <a:rPr lang="pt-BR" b="1" dirty="0" smtClean="0"/>
                  <a:t>Considerar se vale a pena incluir item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𝒊</m:t>
                    </m:r>
                  </m:oMath>
                </a14:m>
                <a:r>
                  <a:rPr lang="pt-BR" b="1" dirty="0" smtClean="0"/>
                  <a:t> na 	mochila, mesmo à custa da remoção de algum 	outro item já incluído.</a:t>
                </a:r>
                <a:endParaRPr lang="pt-BR" b="1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b="1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i="1" dirty="0" err="1" smtClean="0"/>
              <a:t>Knapsack</a:t>
            </a:r>
            <a:r>
              <a:rPr lang="pt-BR" sz="2400" dirty="0" smtClean="0"/>
              <a:t> – Programação Dinâmica?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081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884647" y="2267580"/>
                <a:ext cx="22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47" y="2267580"/>
                <a:ext cx="224183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7934497" y="2264172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497" y="2264172"/>
                <a:ext cx="52770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7238" y="1340768"/>
            <a:ext cx="791845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n"/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pt-BR" dirty="0" smtClean="0">
                <a:solidFill>
                  <a:srgbClr val="1C11FF"/>
                </a:solidFill>
              </a:rPr>
              <a:t>Dados</a:t>
            </a:r>
            <a:r>
              <a:rPr lang="pt-BR" dirty="0" smtClean="0"/>
              <a:t>:</a:t>
            </a:r>
            <a:endParaRPr lang="pt-BR" b="1" dirty="0"/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endParaRPr lang="pt-BR" b="1" dirty="0" smtClean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6027495" y="2272660"/>
                <a:ext cx="2103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𝟔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495" y="2272660"/>
                <a:ext cx="210397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7948117" y="227687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117" y="2276872"/>
                <a:ext cx="38985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Ilustração de solução do problema </a:t>
            </a:r>
            <a:r>
              <a:rPr lang="pt-BR" sz="2400" i="1" dirty="0" err="1" smtClean="0"/>
              <a:t>Knapsack</a:t>
            </a:r>
            <a:r>
              <a:rPr lang="pt-BR" sz="2400" dirty="0" smtClean="0"/>
              <a:t> por </a:t>
            </a:r>
            <a:r>
              <a:rPr lang="pt-BR" sz="2400" dirty="0"/>
              <a:t>P</a:t>
            </a:r>
            <a:r>
              <a:rPr lang="pt-BR" sz="2400" dirty="0" smtClean="0"/>
              <a:t>rogramação Dinâmica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20541"/>
              </p:ext>
            </p:extLst>
          </p:nvPr>
        </p:nvGraphicFramePr>
        <p:xfrm>
          <a:off x="1187624" y="1829584"/>
          <a:ext cx="4104456" cy="1341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76"/>
                <a:gridCol w="684076"/>
                <a:gridCol w="684076"/>
                <a:gridCol w="684076"/>
                <a:gridCol w="684076"/>
                <a:gridCol w="684076"/>
              </a:tblGrid>
              <a:tr h="322915">
                <a:tc gridSpan="6"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Capacidade: </a:t>
                      </a:r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</a:tcPr>
                </a:tc>
              </a:tr>
              <a:tr h="32291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Itens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8C0000"/>
                          </a:solidFill>
                        </a:rPr>
                        <a:t>1</a:t>
                      </a:r>
                      <a:endParaRPr lang="pt-BR" sz="1600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8C0000"/>
                          </a:solidFill>
                        </a:rPr>
                        <a:t>2</a:t>
                      </a:r>
                      <a:endParaRPr lang="pt-BR" sz="1600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8C0000"/>
                          </a:solidFill>
                        </a:rPr>
                        <a:t>3</a:t>
                      </a:r>
                      <a:endParaRPr lang="pt-BR" sz="1600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8C0000"/>
                          </a:solidFill>
                        </a:rPr>
                        <a:t>4</a:t>
                      </a:r>
                      <a:endParaRPr lang="pt-BR" sz="1600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8C0000"/>
                          </a:solidFill>
                        </a:rPr>
                        <a:t>5</a:t>
                      </a:r>
                      <a:endParaRPr lang="pt-BR" sz="1600" b="1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91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Peso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8C0000"/>
                          </a:solidFill>
                        </a:rPr>
                        <a:t>5</a:t>
                      </a:r>
                      <a:endParaRPr lang="pt-BR" sz="1600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8C0000"/>
                          </a:solidFill>
                        </a:rPr>
                        <a:t>3</a:t>
                      </a:r>
                      <a:endParaRPr lang="pt-BR" sz="1600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8C0000"/>
                          </a:solidFill>
                        </a:rPr>
                        <a:t>4</a:t>
                      </a:r>
                      <a:endParaRPr lang="pt-BR" sz="1600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8C0000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8C0000"/>
                          </a:solidFill>
                        </a:rPr>
                        <a:t>2</a:t>
                      </a:r>
                      <a:endParaRPr lang="pt-BR" sz="1600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</a:tr>
              <a:tr h="3274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Valor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8C0000"/>
                          </a:solidFill>
                        </a:rPr>
                        <a:t>10</a:t>
                      </a:r>
                      <a:endParaRPr lang="pt-BR" sz="1600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8C0000"/>
                          </a:solidFill>
                        </a:rPr>
                        <a:t>6</a:t>
                      </a:r>
                      <a:endParaRPr lang="pt-BR" sz="1600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8C0000"/>
                          </a:solidFill>
                        </a:rPr>
                        <a:t>9</a:t>
                      </a:r>
                      <a:endParaRPr lang="pt-BR" sz="1600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8C0000"/>
                          </a:solidFill>
                        </a:rPr>
                        <a:t>7</a:t>
                      </a:r>
                      <a:endParaRPr lang="pt-BR" sz="1600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8C0000"/>
                          </a:solidFill>
                        </a:rPr>
                        <a:t>8</a:t>
                      </a:r>
                      <a:endParaRPr lang="pt-BR" sz="1600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36004"/>
              </p:ext>
            </p:extLst>
          </p:nvPr>
        </p:nvGraphicFramePr>
        <p:xfrm>
          <a:off x="1172384" y="3356992"/>
          <a:ext cx="763284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142"/>
                <a:gridCol w="587142"/>
                <a:gridCol w="587142"/>
                <a:gridCol w="587142"/>
                <a:gridCol w="587142"/>
                <a:gridCol w="587142"/>
                <a:gridCol w="587142"/>
                <a:gridCol w="587142"/>
                <a:gridCol w="587142"/>
                <a:gridCol w="587142"/>
                <a:gridCol w="587142"/>
                <a:gridCol w="587142"/>
                <a:gridCol w="5871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308368" y="3732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892846" y="37360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483768" y="37360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68246" y="3739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52946" y="37360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37424" y="3739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28346" y="3739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412824" y="37437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002635" y="3739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587335" y="37360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171813" y="3739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762735" y="3739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347213" y="37437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310590" y="41056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895068" y="4109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485990" y="4109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70468" y="41037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91904" y="41064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187018" y="41035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759449" y="41038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354563" y="41056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940152" y="41038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535266" y="40961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107697" y="40964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702811" y="40982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95666" y="40961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83768" y="4469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307257" y="44769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891735" y="44712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070468" y="44733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592463" y="44691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10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187577" y="44709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10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760008" y="44712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10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54563" y="44712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944344" y="44710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535266" y="447544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125047" y="44752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701693" y="44712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8291474" y="44710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312590" y="52103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903482" y="5210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479576" y="52103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2483768" y="4843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6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1307257" y="48503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891735" y="48446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3070468" y="48405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9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3592463" y="48485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10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4187577" y="48503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10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4754116" y="48503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5354563" y="48545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16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5949677" y="48598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19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6535266" y="4854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19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129821" y="4854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19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702252" y="48598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8291474" y="4854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3002682" y="52103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591904" y="52103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183385" y="52103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753557" y="52008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5354563" y="52048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949677" y="52006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6534707" y="52006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7130380" y="52048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7705885" y="52008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8291474" y="52048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1297732" y="5589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8C0000"/>
                </a:solidFill>
              </a:rPr>
              <a:t>7</a:t>
            </a:r>
            <a:endParaRPr lang="pt-BR" dirty="0">
              <a:solidFill>
                <a:srgbClr val="8C0000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1898149" y="5589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8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2430810" y="55894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3006874" y="55894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3601429" y="55799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16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4206627" y="55799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4767274" y="55799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24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5358755" y="55839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5944344" y="55797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25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6538899" y="55797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7125047" y="55839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7710077" y="55799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34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8295666" y="55839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34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3659706" y="33593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n-lt"/>
              </a:rPr>
              <a:t>5</a:t>
            </a:r>
            <a:endParaRPr lang="pt-BR" b="1" dirty="0">
              <a:latin typeface="+mn-lt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2486149" y="33593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n-lt"/>
              </a:rPr>
              <a:t>3</a:t>
            </a:r>
            <a:endParaRPr lang="pt-BR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84365" y="2270522"/>
                <a:ext cx="2241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𝟔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65" y="2270522"/>
                <a:ext cx="22418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892176" y="227473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76" y="2274734"/>
                <a:ext cx="52770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5816216" y="227052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𝟔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216" y="2270522"/>
                <a:ext cx="237969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976502" y="227473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02" y="2274734"/>
                <a:ext cx="52770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aixaDeTexto 98"/>
          <p:cNvSpPr txBox="1"/>
          <p:nvPr/>
        </p:nvSpPr>
        <p:spPr>
          <a:xfrm>
            <a:off x="3069357" y="33601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n-lt"/>
              </a:rPr>
              <a:t>4</a:t>
            </a:r>
            <a:endParaRPr lang="pt-BR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5881920" y="2270522"/>
                <a:ext cx="22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920" y="2270522"/>
                <a:ext cx="224183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7907669" y="227473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69" y="2274734"/>
                <a:ext cx="52770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486225" y="2276872"/>
                <a:ext cx="2241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25" y="2276872"/>
                <a:ext cx="22418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7511974" y="2281084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𝟗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74" y="2281084"/>
                <a:ext cx="138050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5899354" y="2276872"/>
                <a:ext cx="2241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𝟏𝟔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54" y="2276872"/>
                <a:ext cx="224183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7925103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103" y="2281084"/>
                <a:ext cx="52770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5351388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𝟏𝟔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88" y="2276872"/>
                <a:ext cx="237969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7505432" y="2281084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𝟗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𝟏𝟗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432" y="2281084"/>
                <a:ext cx="1518364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5338688" y="2272680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𝟏𝟔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𝟏𝟔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688" y="2272680"/>
                <a:ext cx="23796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/>
              <p:cNvSpPr txBox="1"/>
              <p:nvPr/>
            </p:nvSpPr>
            <p:spPr>
              <a:xfrm>
                <a:off x="7492732" y="2276892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𝟗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𝟐𝟓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9" name="CaixaDeTex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732" y="2276892"/>
                <a:ext cx="1518364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CaixaDeTexto 109"/>
          <p:cNvSpPr txBox="1"/>
          <p:nvPr/>
        </p:nvSpPr>
        <p:spPr>
          <a:xfrm>
            <a:off x="1310749" y="3359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n-lt"/>
              </a:rPr>
              <a:t>1</a:t>
            </a:r>
            <a:endParaRPr lang="pt-BR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6012160" y="2276872"/>
                <a:ext cx="2103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10397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7941080" y="228108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080" y="2281084"/>
                <a:ext cx="38985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/>
              <p:cNvSpPr txBox="1"/>
              <p:nvPr/>
            </p:nvSpPr>
            <p:spPr>
              <a:xfrm>
                <a:off x="6012160" y="2276872"/>
                <a:ext cx="2103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𝟔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276872"/>
                <a:ext cx="2103974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/>
              <p:cNvSpPr txBox="1"/>
              <p:nvPr/>
            </p:nvSpPr>
            <p:spPr>
              <a:xfrm>
                <a:off x="7941080" y="228108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080" y="2281084"/>
                <a:ext cx="38985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5940152" y="2276872"/>
                <a:ext cx="2103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𝟗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76872"/>
                <a:ext cx="2103974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7869072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72" y="2281084"/>
                <a:ext cx="527709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5916054" y="2276872"/>
                <a:ext cx="2241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054" y="2276872"/>
                <a:ext cx="22418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/>
              <p:cNvSpPr txBox="1"/>
              <p:nvPr/>
            </p:nvSpPr>
            <p:spPr>
              <a:xfrm>
                <a:off x="7925103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8" name="CaixaDeTexto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103" y="2281084"/>
                <a:ext cx="52770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aixaDeTexto 120"/>
              <p:cNvSpPr txBox="1"/>
              <p:nvPr/>
            </p:nvSpPr>
            <p:spPr>
              <a:xfrm>
                <a:off x="5815186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1" name="CaixaDeTexto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86" y="2276872"/>
                <a:ext cx="2379690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aixaDeTexto 121"/>
              <p:cNvSpPr txBox="1"/>
              <p:nvPr/>
            </p:nvSpPr>
            <p:spPr>
              <a:xfrm>
                <a:off x="7977776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2" name="CaixaDe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76" y="2281084"/>
                <a:ext cx="527709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aixaDeTexto 122"/>
              <p:cNvSpPr txBox="1"/>
              <p:nvPr/>
            </p:nvSpPr>
            <p:spPr>
              <a:xfrm>
                <a:off x="5858619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𝟏𝟓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3" name="CaixaDe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619" y="2276872"/>
                <a:ext cx="2379690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/>
              <p:cNvSpPr txBox="1"/>
              <p:nvPr/>
            </p:nvSpPr>
            <p:spPr>
              <a:xfrm>
                <a:off x="8021209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4" name="CaixaDeTex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209" y="2281084"/>
                <a:ext cx="527709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ixaDeTexto 124"/>
              <p:cNvSpPr txBox="1"/>
              <p:nvPr/>
            </p:nvSpPr>
            <p:spPr>
              <a:xfrm>
                <a:off x="5842141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𝟏𝟔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5" name="CaixaDeTexto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41" y="2276872"/>
                <a:ext cx="2379690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ixaDeTexto 125"/>
              <p:cNvSpPr txBox="1"/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𝟐𝟐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6" name="CaixaDeTexto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/>
              <p:cNvSpPr txBox="1"/>
              <p:nvPr/>
            </p:nvSpPr>
            <p:spPr>
              <a:xfrm>
                <a:off x="5842141" y="2276872"/>
                <a:ext cx="237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𝟏𝟗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𝟏𝟔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7" name="CaixaDeTexto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41" y="2276872"/>
                <a:ext cx="2379689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𝟐𝟑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5842141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𝟏𝟗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𝟏𝟗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41" y="2276872"/>
                <a:ext cx="2379690" cy="369332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ixaDeTexto 132"/>
              <p:cNvSpPr txBox="1"/>
              <p:nvPr/>
            </p:nvSpPr>
            <p:spPr>
              <a:xfrm>
                <a:off x="5842141" y="2276872"/>
                <a:ext cx="237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𝟐𝟓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𝟏𝟗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41" y="2276872"/>
                <a:ext cx="2379689" cy="3693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/>
              <p:cNvSpPr txBox="1"/>
              <p:nvPr/>
            </p:nvSpPr>
            <p:spPr>
              <a:xfrm>
                <a:off x="5842141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𝟐𝟓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𝟐𝟓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5" name="CaixaDeTexto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41" y="2276872"/>
                <a:ext cx="2379690" cy="369332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𝟑𝟐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ixaDeTexto 136"/>
              <p:cNvSpPr txBox="1"/>
              <p:nvPr/>
            </p:nvSpPr>
            <p:spPr>
              <a:xfrm>
                <a:off x="5904624" y="2276872"/>
                <a:ext cx="2103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𝟕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7" name="CaixaDeTexto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24" y="2276872"/>
                <a:ext cx="2103974" cy="369332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7809915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915" y="2281084"/>
                <a:ext cx="527709" cy="369332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ixaDeTexto 138"/>
              <p:cNvSpPr txBox="1"/>
              <p:nvPr/>
            </p:nvSpPr>
            <p:spPr>
              <a:xfrm>
                <a:off x="5940152" y="2276872"/>
                <a:ext cx="2241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𝟏𝟔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9" name="CaixaDeTexto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76872"/>
                <a:ext cx="2241832" cy="369332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ixaDeTexto 139"/>
              <p:cNvSpPr txBox="1"/>
              <p:nvPr/>
            </p:nvSpPr>
            <p:spPr>
              <a:xfrm>
                <a:off x="7958726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0" name="CaixaDeTexto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726" y="2281084"/>
                <a:ext cx="527709" cy="369332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CaixaDeTexto 140"/>
          <p:cNvSpPr txBox="1"/>
          <p:nvPr/>
        </p:nvSpPr>
        <p:spPr>
          <a:xfrm>
            <a:off x="1895004" y="33601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+mn-lt"/>
              </a:rPr>
              <a:t>2</a:t>
            </a:r>
            <a:endParaRPr lang="pt-BR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aixaDeTexto 141"/>
              <p:cNvSpPr txBox="1"/>
              <p:nvPr/>
            </p:nvSpPr>
            <p:spPr>
              <a:xfrm>
                <a:off x="5868144" y="2276872"/>
                <a:ext cx="2241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𝟏𝟑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2" name="CaixaDeTexto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76872"/>
                <a:ext cx="2241832" cy="369332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aixaDeTexto 142"/>
              <p:cNvSpPr txBox="1"/>
              <p:nvPr/>
            </p:nvSpPr>
            <p:spPr>
              <a:xfrm>
                <a:off x="7860715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3" name="CaixaDeTexto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715" y="2281084"/>
                <a:ext cx="527709" cy="369332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ixaDeTexto 143"/>
              <p:cNvSpPr txBox="1"/>
              <p:nvPr/>
            </p:nvSpPr>
            <p:spPr>
              <a:xfrm>
                <a:off x="5868144" y="2276872"/>
                <a:ext cx="237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𝟏𝟕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𝟏𝟑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4" name="CaixaDeTexto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76872"/>
                <a:ext cx="2379689" cy="369332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aixaDeTexto 144"/>
              <p:cNvSpPr txBox="1"/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𝟐𝟏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5" name="CaixaDeTexto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5868144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𝟏𝟕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𝟏𝟔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76872"/>
                <a:ext cx="2379690" cy="369332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aixaDeTexto 146"/>
              <p:cNvSpPr txBox="1"/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𝟐𝟒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7" name="CaixaDeTexto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ixaDeTexto 147"/>
              <p:cNvSpPr txBox="1"/>
              <p:nvPr/>
            </p:nvSpPr>
            <p:spPr>
              <a:xfrm>
                <a:off x="5868144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𝟐𝟐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8" name="CaixaDeTexto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76872"/>
                <a:ext cx="2379690" cy="36933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ixaDeTexto 148"/>
              <p:cNvSpPr txBox="1"/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𝟐𝟓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9" name="CaixaDeTexto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1" y="2281084"/>
                <a:ext cx="527709" cy="369332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aixaDeTexto 149"/>
              <p:cNvSpPr txBox="1"/>
              <p:nvPr/>
            </p:nvSpPr>
            <p:spPr>
              <a:xfrm>
                <a:off x="5864718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𝟐𝟑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0" name="CaixaDeTexto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718" y="2276872"/>
                <a:ext cx="2379690" cy="369332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aixaDeTexto 150"/>
              <p:cNvSpPr txBox="1"/>
              <p:nvPr/>
            </p:nvSpPr>
            <p:spPr>
              <a:xfrm>
                <a:off x="8011344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𝟐𝟓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1" name="CaixaDeTexto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344" y="2281084"/>
                <a:ext cx="527709" cy="369332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aixaDeTexto 151"/>
              <p:cNvSpPr txBox="1"/>
              <p:nvPr/>
            </p:nvSpPr>
            <p:spPr>
              <a:xfrm>
                <a:off x="5870805" y="2276872"/>
                <a:ext cx="237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𝟐𝟔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𝟐𝟐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2" name="CaixaDeTexto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805" y="2276872"/>
                <a:ext cx="2379689" cy="369332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CaixaDeTexto 152"/>
              <p:cNvSpPr txBox="1"/>
              <p:nvPr/>
            </p:nvSpPr>
            <p:spPr>
              <a:xfrm>
                <a:off x="8017431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𝟑𝟎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3" name="CaixaDeTexto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31" y="2281084"/>
                <a:ext cx="527709" cy="369332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5868144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𝟐𝟔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𝟐𝟑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76872"/>
                <a:ext cx="2379690" cy="369332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aixaDeTexto 154"/>
              <p:cNvSpPr txBox="1"/>
              <p:nvPr/>
            </p:nvSpPr>
            <p:spPr>
              <a:xfrm>
                <a:off x="8014770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5" name="CaixaDeTexto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770" y="2281084"/>
                <a:ext cx="527709" cy="369332"/>
              </a:xfrm>
              <a:prstGeom prst="rect">
                <a:avLst/>
              </a:prstGeom>
              <a:blipFill rotWithShape="1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/>
              <p:cNvSpPr txBox="1"/>
              <p:nvPr/>
            </p:nvSpPr>
            <p:spPr>
              <a:xfrm>
                <a:off x="5868144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𝟐𝟔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𝟐𝟔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6" name="CaixaDeTexto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76872"/>
                <a:ext cx="2379690" cy="369332"/>
              </a:xfrm>
              <a:prstGeom prst="rect">
                <a:avLst/>
              </a:prstGeom>
              <a:blipFill rotWithShape="1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aixaDeTexto 156"/>
              <p:cNvSpPr txBox="1"/>
              <p:nvPr/>
            </p:nvSpPr>
            <p:spPr>
              <a:xfrm>
                <a:off x="8014770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𝟑𝟒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7" name="CaixaDeTexto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770" y="2281084"/>
                <a:ext cx="527709" cy="369332"/>
              </a:xfrm>
              <a:prstGeom prst="rect">
                <a:avLst/>
              </a:prstGeom>
              <a:blipFill rotWithShape="1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aixaDeTexto 157"/>
              <p:cNvSpPr txBox="1"/>
              <p:nvPr/>
            </p:nvSpPr>
            <p:spPr>
              <a:xfrm>
                <a:off x="5868144" y="2276872"/>
                <a:ext cx="237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𝑴𝒂𝒙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𝟑𝟐</m:t>
                          </m:r>
                          <m:r>
                            <a:rPr lang="pt-B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𝟐𝟔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8" name="CaixaDeTexto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76872"/>
                <a:ext cx="2379690" cy="369332"/>
              </a:xfrm>
              <a:prstGeom prst="rect">
                <a:avLst/>
              </a:prstGeom>
              <a:blipFill rotWithShape="1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ixaDeTexto 158"/>
              <p:cNvSpPr txBox="1"/>
              <p:nvPr/>
            </p:nvSpPr>
            <p:spPr>
              <a:xfrm>
                <a:off x="8014770" y="228108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𝟑𝟒</m:t>
                      </m:r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9" name="CaixaDeTexto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770" y="2281084"/>
                <a:ext cx="527709" cy="369332"/>
              </a:xfrm>
              <a:prstGeom prst="rect">
                <a:avLst/>
              </a:prstGeom>
              <a:blipFill rotWithShape="1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2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mph" presetSubtype="0" repeatCount="50000" autoRev="1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20" dur="250" fill="hold"/>
                                        <p:tgtEl>
                                          <p:spTgt spid="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mph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" presetClass="emph" presetSubtype="0" repeatCount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250" fill="hold"/>
                                        <p:tgtEl>
                                          <p:spTgt spid="9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4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9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mph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4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" presetClass="emph" presetSubtype="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6" presetClass="emph" presetSubtype="0" repeatCount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25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5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1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9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7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9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6" presetClass="emph" presetSubtype="0" repeatCount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9" dur="250" fill="hold"/>
                                        <p:tgtEl>
                                          <p:spTgt spid="1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00"/>
                            </p:stCondLst>
                            <p:childTnLst>
                              <p:par>
                                <p:cTn id="50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7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500"/>
                            </p:stCondLst>
                            <p:childTnLst>
                              <p:par>
                                <p:cTn id="52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5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500"/>
                            </p:stCondLst>
                            <p:childTnLst>
                              <p:par>
                                <p:cTn id="54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9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00"/>
                            </p:stCondLst>
                            <p:childTnLst>
                              <p:par>
                                <p:cTn id="57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3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500"/>
                            </p:stCondLst>
                            <p:childTnLst>
                              <p:par>
                                <p:cTn id="59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7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500"/>
                            </p:stCondLst>
                            <p:childTnLst>
                              <p:par>
                                <p:cTn id="62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1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00"/>
                            </p:stCondLst>
                            <p:childTnLst>
                              <p:par>
                                <p:cTn id="64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5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500"/>
                            </p:stCondLst>
                            <p:childTnLst>
                              <p:par>
                                <p:cTn id="66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9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500"/>
                            </p:stCondLst>
                            <p:childTnLst>
                              <p:par>
                                <p:cTn id="69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3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500"/>
                            </p:stCondLst>
                            <p:childTnLst>
                              <p:par>
                                <p:cTn id="71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7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500"/>
                            </p:stCondLst>
                            <p:childTnLst>
                              <p:par>
                                <p:cTn id="72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5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500"/>
                            </p:stCondLst>
                            <p:childTnLst>
                              <p:par>
                                <p:cTn id="74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9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500"/>
                            </p:stCondLst>
                            <p:childTnLst>
                              <p:par>
                                <p:cTn id="77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3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6" presetClass="emph" presetSubtype="0" repeatCount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8" dur="250" fill="hold"/>
                                        <p:tgtEl>
                                          <p:spTgt spid="1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500"/>
                            </p:stCondLst>
                            <p:childTnLst>
                              <p:par>
                                <p:cTn id="79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6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500"/>
                            </p:stCondLst>
                            <p:childTnLst>
                              <p:par>
                                <p:cTn id="81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4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00"/>
                            </p:stCondLst>
                            <p:childTnLst>
                              <p:par>
                                <p:cTn id="83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8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500"/>
                            </p:stCondLst>
                            <p:childTnLst>
                              <p:par>
                                <p:cTn id="86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2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500"/>
                            </p:stCondLst>
                            <p:childTnLst>
                              <p:par>
                                <p:cTn id="88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6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500"/>
                            </p:stCondLst>
                            <p:childTnLst>
                              <p:par>
                                <p:cTn id="9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0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500"/>
                            </p:stCondLst>
                            <p:childTnLst>
                              <p:par>
                                <p:cTn id="93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4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6" fill="hold">
                      <p:stCondLst>
                        <p:cond delay="indefinite"/>
                      </p:stCondLst>
                      <p:childTnLst>
                        <p:par>
                          <p:cTn id="947" fill="hold">
                            <p:stCondLst>
                              <p:cond delay="0"/>
                            </p:stCondLst>
                            <p:childTnLst>
                              <p:par>
                                <p:cTn id="9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500"/>
                            </p:stCondLst>
                            <p:childTnLst>
                              <p:par>
                                <p:cTn id="95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8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500"/>
                            </p:stCondLst>
                            <p:childTnLst>
                              <p:par>
                                <p:cTn id="98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2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0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6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" fill="hold">
                      <p:stCondLst>
                        <p:cond delay="indefinite"/>
                      </p:stCondLst>
                      <p:childTnLst>
                        <p:par>
                          <p:cTn id="1019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500"/>
                            </p:stCondLst>
                            <p:childTnLst>
                              <p:par>
                                <p:cTn id="102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0" dur="1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500"/>
                            </p:stCondLst>
                            <p:childTnLst>
                              <p:par>
                                <p:cTn id="105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4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C11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0" grpId="0"/>
      <p:bldP spid="90" grpId="1"/>
      <p:bldP spid="6" grpId="0"/>
      <p:bldP spid="92" grpId="0"/>
      <p:bldP spid="92" grpId="1"/>
      <p:bldP spid="93" grpId="0"/>
      <p:bldP spid="93" grpId="1"/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7" grpId="0"/>
      <p:bldP spid="38" grpId="0"/>
      <p:bldP spid="38" grpId="1"/>
      <p:bldP spid="39" grpId="0"/>
      <p:bldP spid="40" grpId="0"/>
      <p:bldP spid="41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2" grpId="0"/>
      <p:bldP spid="53" grpId="0"/>
      <p:bldP spid="54" grpId="0"/>
      <p:bldP spid="55" grpId="0"/>
      <p:bldP spid="55" grpId="1"/>
      <p:bldP spid="56" grpId="0"/>
      <p:bldP spid="57" grpId="0"/>
      <p:bldP spid="58" grpId="0"/>
      <p:bldP spid="58" grpId="1"/>
      <p:bldP spid="59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1"/>
      <p:bldP spid="91" grpId="0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55" grpId="0"/>
      <p:bldP spid="155" grpId="1"/>
      <p:bldP spid="156" grpId="0"/>
      <p:bldP spid="156" grpId="1"/>
      <p:bldP spid="157" grpId="0"/>
      <p:bldP spid="157" grpId="1"/>
      <p:bldP spid="158" grpId="0"/>
      <p:bldP spid="158" grpId="1"/>
      <p:bldP spid="159" grpId="0"/>
      <p:bldP spid="15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Ex.: Problema Bin-</a:t>
                </a:r>
                <a:r>
                  <a:rPr lang="pt-BR" dirty="0" err="1" smtClean="0"/>
                  <a:t>Packing</a:t>
                </a:r>
                <a:endParaRPr lang="pt-BR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Entrada: números no intervalo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𝟎</m:t>
                    </m:r>
                    <m:r>
                      <a:rPr lang="pt-BR" b="1" i="1" smtClean="0">
                        <a:latin typeface="Cambria Math"/>
                      </a:rPr>
                      <m:t>&lt;</m:t>
                    </m:r>
                    <m:r>
                      <a:rPr lang="pt-BR" b="1" i="1" smtClean="0">
                        <a:latin typeface="Cambria Math"/>
                      </a:rPr>
                      <m:t>𝒙</m:t>
                    </m:r>
                    <m:r>
                      <a:rPr lang="pt-BR" b="1" i="1" smtClean="0">
                        <a:latin typeface="Cambria Math"/>
                      </a:rPr>
                      <m:t>&lt;</m:t>
                    </m:r>
                    <m:r>
                      <a:rPr lang="pt-BR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Saída: quantos </a:t>
                </a:r>
                <a:r>
                  <a:rPr lang="pt-BR" b="1" dirty="0" err="1" smtClean="0"/>
                  <a:t>bins</a:t>
                </a:r>
                <a:r>
                  <a:rPr lang="pt-BR" b="1" dirty="0" smtClean="0"/>
                  <a:t> de capacidade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pt-BR" b="1" dirty="0" smtClean="0"/>
                  <a:t> são necessários para conter estes números?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b="1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Uma entrada poderia ser:</a:t>
                </a:r>
              </a:p>
              <a:p>
                <a:pPr marL="457200" lvl="1" indent="0">
                  <a:buClr>
                    <a:srgbClr val="FFC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latin typeface="Cambria Math"/>
                        </a:rPr>
                        <m:t>𝟒</m:t>
                      </m:r>
                      <m:r>
                        <a:rPr lang="pt-BR" b="1" i="1" smtClean="0">
                          <a:latin typeface="Cambria Math"/>
                        </a:rPr>
                        <m:t>     </m:t>
                      </m:r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latin typeface="Cambria Math"/>
                        </a:rPr>
                        <m:t>𝟑</m:t>
                      </m:r>
                      <m:r>
                        <a:rPr lang="pt-BR" b="1" i="1" smtClean="0">
                          <a:latin typeface="Cambria Math"/>
                        </a:rPr>
                        <m:t>     </m:t>
                      </m:r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latin typeface="Cambria Math"/>
                        </a:rPr>
                        <m:t>𝟒</m:t>
                      </m:r>
                      <m:r>
                        <a:rPr lang="pt-BR" b="1" i="1" smtClean="0">
                          <a:latin typeface="Cambria Math"/>
                        </a:rPr>
                        <m:t>     </m:t>
                      </m:r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latin typeface="Cambria Math"/>
                        </a:rPr>
                        <m:t>𝟓</m:t>
                      </m:r>
                      <m:r>
                        <a:rPr lang="pt-BR" b="1" i="1" smtClean="0">
                          <a:latin typeface="Cambria Math"/>
                        </a:rPr>
                        <m:t>     </m:t>
                      </m:r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latin typeface="Cambria Math"/>
                        </a:rPr>
                        <m:t>𝟕</m:t>
                      </m:r>
                      <m:r>
                        <a:rPr lang="pt-BR" b="1" i="1" smtClean="0">
                          <a:latin typeface="Cambria Math"/>
                        </a:rPr>
                        <m:t>     </m:t>
                      </m:r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latin typeface="Cambria Math"/>
                        </a:rPr>
                        <m:t>𝟔</m:t>
                      </m:r>
                      <m:r>
                        <a:rPr lang="pt-BR" b="1" i="1" smtClean="0">
                          <a:latin typeface="Cambria Math"/>
                        </a:rPr>
                        <m:t>     </m:t>
                      </m:r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latin typeface="Cambria Math"/>
                        </a:rPr>
                        <m:t>𝟓</m:t>
                      </m:r>
                      <m:r>
                        <a:rPr lang="pt-BR" b="1" i="1" smtClean="0">
                          <a:latin typeface="Cambria Math"/>
                        </a:rPr>
                        <m:t>     </m:t>
                      </m:r>
                      <m:r>
                        <a:rPr lang="pt-BR" b="1" i="1" smtClean="0">
                          <a:latin typeface="Cambria Math"/>
                        </a:rPr>
                        <m:t>𝟎</m:t>
                      </m:r>
                      <m:r>
                        <a:rPr lang="pt-BR" b="1" i="1" smtClean="0">
                          <a:latin typeface="Cambria Math"/>
                        </a:rPr>
                        <m:t>.</m:t>
                      </m:r>
                      <m:r>
                        <a:rPr lang="pt-BR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pt-BR" b="1" dirty="0" smtClean="0"/>
              </a:p>
              <a:p>
                <a:pPr marL="457200" lvl="1" indent="0">
                  <a:buClr>
                    <a:srgbClr val="FFC000"/>
                  </a:buClr>
                  <a:buNone/>
                </a:pPr>
                <a:endParaRPr lang="pt-BR" b="1" dirty="0" smtClean="0"/>
              </a:p>
              <a:p>
                <a:pPr marL="400050">
                  <a:buClr>
                    <a:srgbClr val="FFC000"/>
                  </a:buClr>
                </a:pPr>
                <a:r>
                  <a:rPr lang="pt-BR" b="1" dirty="0" smtClean="0"/>
                  <a:t>Abordagem 1: </a:t>
                </a:r>
                <a:r>
                  <a:rPr lang="pt-BR" b="1" i="1" dirty="0" err="1" smtClean="0">
                    <a:solidFill>
                      <a:srgbClr val="FF0000"/>
                    </a:solidFill>
                  </a:rPr>
                  <a:t>First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 Fit</a:t>
                </a:r>
                <a:r>
                  <a:rPr lang="pt-BR" b="1" dirty="0" smtClean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Heurísticas e Algoritmos de Aproximação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764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1C11FF"/>
                    </a:solidFill>
                  </a:rPr>
                  <a:t>Entrada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𝟒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𝟑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𝟒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𝟓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𝟕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𝟔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𝟓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𝟔</m:t>
                    </m:r>
                  </m:oMath>
                </a14:m>
                <a:endParaRPr lang="pt-BR" sz="2300" b="1" dirty="0" smtClean="0"/>
              </a:p>
              <a:p>
                <a:endParaRPr lang="pt-BR" b="1" dirty="0" smtClean="0"/>
              </a:p>
              <a:p>
                <a:r>
                  <a:rPr lang="pt-BR" b="1" dirty="0" smtClean="0"/>
                  <a:t>Abordagem 1: </a:t>
                </a:r>
                <a:r>
                  <a:rPr lang="pt-BR" b="1" i="1" dirty="0" err="1" smtClean="0"/>
                  <a:t>First</a:t>
                </a:r>
                <a:r>
                  <a:rPr lang="pt-BR" b="1" i="1" dirty="0" smtClean="0"/>
                  <a:t> Fit</a:t>
                </a:r>
                <a:r>
                  <a:rPr lang="pt-BR" b="1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>
                    <a:solidFill>
                      <a:srgbClr val="1C11FF"/>
                    </a:solidFill>
                  </a:rPr>
                  <a:t>Saída</a:t>
                </a:r>
                <a:r>
                  <a:rPr lang="pt-BR" b="1" dirty="0" smtClean="0"/>
                  <a:t>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{</m:t>
                    </m:r>
                    <m:r>
                      <a:rPr lang="pt-BR" b="1" i="1" smtClean="0">
                        <a:latin typeface="Cambria Math"/>
                      </a:rPr>
                      <m:t>𝟎</m:t>
                    </m:r>
                    <m:r>
                      <a:rPr lang="pt-BR" b="1" i="1" smtClean="0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𝟒</m:t>
                    </m:r>
                    <m:r>
                      <a:rPr lang="pt-BR" b="1" i="1" smtClean="0">
                        <a:latin typeface="Cambria Math"/>
                      </a:rPr>
                      <m:t>,  </m:t>
                    </m:r>
                    <m:r>
                      <a:rPr lang="pt-BR" b="1" i="1" smtClean="0">
                        <a:latin typeface="Cambria Math"/>
                      </a:rPr>
                      <m:t>𝟎</m:t>
                    </m:r>
                    <m:r>
                      <a:rPr lang="pt-BR" b="1" i="1" smtClean="0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𝟑</m:t>
                    </m:r>
                    <m:r>
                      <a:rPr lang="pt-BR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pt-BR" b="1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{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𝟒</m:t>
                    </m:r>
                    <m:r>
                      <a:rPr lang="pt-BR" i="1">
                        <a:latin typeface="Cambria Math"/>
                      </a:rPr>
                      <m:t>,  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𝟓</m:t>
                    </m:r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r>
                  <a:rPr lang="pt-BR" b="1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{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𝟕</m:t>
                    </m:r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r>
                  <a:rPr lang="pt-BR" b="1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{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𝟔</m:t>
                    </m:r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r>
                  <a:rPr lang="pt-BR" b="1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{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𝟓</m:t>
                    </m:r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r>
                  <a:rPr lang="pt-BR" b="1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{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𝟔</m:t>
                    </m:r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b="1" dirty="0" smtClean="0"/>
              </a:p>
              <a:p>
                <a:endParaRPr lang="pt-BR" dirty="0"/>
              </a:p>
              <a:p>
                <a:r>
                  <a:rPr lang="pt-BR" b="1" dirty="0" smtClean="0"/>
                  <a:t>Garantia do </a:t>
                </a:r>
                <a:r>
                  <a:rPr lang="pt-BR" b="1" i="1" dirty="0" err="1" smtClean="0"/>
                  <a:t>First</a:t>
                </a:r>
                <a:r>
                  <a:rPr lang="pt-BR" b="1" i="1" dirty="0" smtClean="0"/>
                  <a:t> Fit</a:t>
                </a:r>
                <a:r>
                  <a:rPr lang="pt-BR" b="1" dirty="0" smtClean="0"/>
                  <a:t>: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𝑵𝒖𝒎𝒆𝒓𝒐</m:t>
                    </m:r>
                    <m:r>
                      <a:rPr lang="pt-BR" b="1" i="1" dirty="0" smtClean="0">
                        <a:latin typeface="Cambria Math"/>
                      </a:rPr>
                      <m:t> </m:t>
                    </m:r>
                    <m:r>
                      <a:rPr lang="pt-BR" b="1" i="1" dirty="0" smtClean="0">
                        <a:latin typeface="Cambria Math"/>
                      </a:rPr>
                      <m:t>𝒅𝒆</m:t>
                    </m:r>
                    <m:r>
                      <a:rPr lang="pt-BR" b="1" i="1" dirty="0" smtClean="0">
                        <a:latin typeface="Cambria Math"/>
                      </a:rPr>
                      <m:t> </m:t>
                    </m:r>
                    <m:r>
                      <a:rPr lang="pt-BR" b="1" i="1" dirty="0" err="1" smtClean="0">
                        <a:latin typeface="Cambria Math"/>
                      </a:rPr>
                      <m:t>𝒃𝒊𝒏𝒔</m:t>
                    </m:r>
                    <m:r>
                      <a:rPr lang="pt-BR" b="1" i="1" dirty="0" smtClean="0">
                        <a:latin typeface="Cambria Math"/>
                      </a:rPr>
                      <m:t>≤(</m:t>
                    </m:r>
                    <m:r>
                      <a:rPr lang="pt-BR" b="1" i="1" dirty="0" smtClean="0">
                        <a:latin typeface="Cambria Math"/>
                      </a:rPr>
                      <m:t>𝟐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𝒏𝒖𝒎𝒆𝒓𝒐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𝒐𝒕𝒊𝒎𝒐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;</a:t>
                </a:r>
              </a:p>
              <a:p>
                <a:pPr>
                  <a:buClr>
                    <a:srgbClr val="FFC000"/>
                  </a:buClr>
                </a:pPr>
                <a:endParaRPr lang="pt-BR" dirty="0"/>
              </a:p>
              <a:p>
                <a:pPr>
                  <a:buClr>
                    <a:srgbClr val="FFC000"/>
                  </a:buClr>
                </a:pPr>
                <a:r>
                  <a:rPr lang="pt-BR" b="1" dirty="0" smtClean="0"/>
                  <a:t>Abordagem 2: </a:t>
                </a:r>
                <a:r>
                  <a:rPr lang="pt-BR" b="1" i="1" dirty="0" err="1" smtClean="0">
                    <a:solidFill>
                      <a:srgbClr val="FF0000"/>
                    </a:solidFill>
                  </a:rPr>
                  <a:t>Decreasing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b="1" i="1" dirty="0" err="1" smtClean="0">
                    <a:solidFill>
                      <a:srgbClr val="FF0000"/>
                    </a:solidFill>
                  </a:rPr>
                  <a:t>First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 Fit</a:t>
                </a:r>
                <a:r>
                  <a:rPr lang="pt-BR" b="1" dirty="0" smtClean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Bin-</a:t>
            </a:r>
            <a:r>
              <a:rPr lang="pt-BR" sz="2400" dirty="0" err="1" smtClean="0"/>
              <a:t>Packing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754716" y="4742135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16" y="4742135"/>
                <a:ext cx="369012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667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707044" y="4737844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44" y="4737844"/>
                <a:ext cx="36901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715156" y="4737844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156" y="4737844"/>
                <a:ext cx="369012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8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1C11FF"/>
                    </a:solidFill>
                  </a:rPr>
                  <a:t>Entrada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𝟒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𝟑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𝟒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𝟓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𝟕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𝟔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𝟓</m:t>
                    </m:r>
                    <m:r>
                      <a:rPr lang="pt-BR" sz="2300" b="1" i="1" smtClean="0">
                        <a:latin typeface="Cambria Math"/>
                      </a:rPr>
                      <m:t>     </m:t>
                    </m:r>
                    <m:r>
                      <a:rPr lang="pt-BR" sz="2300" b="1" i="1" smtClean="0">
                        <a:latin typeface="Cambria Math"/>
                      </a:rPr>
                      <m:t>𝟎</m:t>
                    </m:r>
                    <m:r>
                      <a:rPr lang="pt-BR" sz="2300" b="1" i="1" smtClean="0">
                        <a:latin typeface="Cambria Math"/>
                      </a:rPr>
                      <m:t>.</m:t>
                    </m:r>
                    <m:r>
                      <a:rPr lang="pt-BR" sz="2300" b="1" i="1" smtClean="0">
                        <a:latin typeface="Cambria Math"/>
                      </a:rPr>
                      <m:t>𝟔</m:t>
                    </m:r>
                  </m:oMath>
                </a14:m>
                <a:endParaRPr lang="pt-BR" sz="2300" b="1" dirty="0" smtClean="0"/>
              </a:p>
              <a:p>
                <a:endParaRPr lang="pt-BR" b="1" dirty="0" smtClean="0"/>
              </a:p>
              <a:p>
                <a:r>
                  <a:rPr lang="pt-BR" b="1" dirty="0" smtClean="0"/>
                  <a:t>Abordagem 1: </a:t>
                </a:r>
                <a:r>
                  <a:rPr lang="pt-BR" b="1" i="1" dirty="0" err="1" smtClean="0"/>
                  <a:t>Decreasing</a:t>
                </a:r>
                <a:r>
                  <a:rPr lang="pt-BR" b="1" i="1" dirty="0" smtClean="0"/>
                  <a:t> </a:t>
                </a:r>
                <a:r>
                  <a:rPr lang="pt-BR" b="1" i="1" dirty="0" err="1" smtClean="0"/>
                  <a:t>First</a:t>
                </a:r>
                <a:r>
                  <a:rPr lang="pt-BR" b="1" i="1" dirty="0" smtClean="0"/>
                  <a:t> Fit</a:t>
                </a:r>
                <a:r>
                  <a:rPr lang="pt-BR" b="1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>
                    <a:solidFill>
                      <a:srgbClr val="1C11FF"/>
                    </a:solidFill>
                  </a:rPr>
                  <a:t>Saída</a:t>
                </a:r>
                <a:r>
                  <a:rPr lang="pt-BR" b="1" dirty="0" smtClean="0"/>
                  <a:t>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{</m:t>
                    </m:r>
                    <m:r>
                      <a:rPr lang="pt-BR" b="1" i="1" smtClean="0">
                        <a:latin typeface="Cambria Math"/>
                      </a:rPr>
                      <m:t>𝟎</m:t>
                    </m:r>
                    <m:r>
                      <a:rPr lang="pt-BR" b="1" i="1" smtClean="0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𝟕</m:t>
                    </m:r>
                    <m:r>
                      <a:rPr lang="pt-BR" b="1" i="1" smtClean="0">
                        <a:latin typeface="Cambria Math"/>
                      </a:rPr>
                      <m:t>,  </m:t>
                    </m:r>
                    <m:r>
                      <a:rPr lang="pt-BR" b="1" i="1" smtClean="0">
                        <a:latin typeface="Cambria Math"/>
                      </a:rPr>
                      <m:t>𝟎</m:t>
                    </m:r>
                    <m:r>
                      <a:rPr lang="pt-BR" b="1" i="1" smtClean="0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𝟑</m:t>
                    </m:r>
                    <m:r>
                      <a:rPr lang="pt-BR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pt-BR" b="1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{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𝟔</m:t>
                    </m:r>
                    <m:r>
                      <a:rPr lang="pt-BR" i="1">
                        <a:latin typeface="Cambria Math"/>
                      </a:rPr>
                      <m:t>,  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𝟒</m:t>
                    </m:r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r>
                  <a:rPr lang="pt-BR" b="1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{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𝟔</m:t>
                    </m:r>
                    <m:r>
                      <a:rPr lang="pt-BR" b="1" i="1" smtClean="0">
                        <a:latin typeface="Cambria Math"/>
                      </a:rPr>
                      <m:t>,  </m:t>
                    </m:r>
                    <m:r>
                      <a:rPr lang="pt-BR" b="1" i="1" smtClean="0">
                        <a:latin typeface="Cambria Math"/>
                      </a:rPr>
                      <m:t>𝟎</m:t>
                    </m:r>
                    <m:r>
                      <a:rPr lang="pt-BR" b="1" i="1" smtClean="0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𝟒</m:t>
                    </m:r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r>
                  <a:rPr lang="pt-BR" b="1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{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𝟓</m:t>
                    </m:r>
                    <m:r>
                      <a:rPr lang="pt-BR" b="1" i="1" smtClean="0">
                        <a:latin typeface="Cambria Math"/>
                      </a:rPr>
                      <m:t>,  </m:t>
                    </m:r>
                    <m:r>
                      <a:rPr lang="pt-BR" i="1">
                        <a:latin typeface="Cambria Math"/>
                      </a:rPr>
                      <m:t>𝟎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𝟓</m:t>
                    </m:r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b="1" dirty="0" smtClean="0"/>
              </a:p>
              <a:p>
                <a:endParaRPr lang="pt-BR" dirty="0"/>
              </a:p>
              <a:p>
                <a:r>
                  <a:rPr lang="pt-BR" b="1" dirty="0" smtClean="0"/>
                  <a:t>Garantia do </a:t>
                </a:r>
                <a:r>
                  <a:rPr lang="pt-BR" b="1" i="1" dirty="0" err="1" smtClean="0"/>
                  <a:t>Decreasing</a:t>
                </a:r>
                <a:r>
                  <a:rPr lang="pt-BR" b="1" i="1" dirty="0" smtClean="0"/>
                  <a:t> </a:t>
                </a:r>
                <a:r>
                  <a:rPr lang="pt-BR" b="1" i="1" dirty="0" err="1" smtClean="0"/>
                  <a:t>First</a:t>
                </a:r>
                <a:r>
                  <a:rPr lang="pt-BR" b="1" i="1" dirty="0" smtClean="0"/>
                  <a:t> Fit</a:t>
                </a:r>
                <a:r>
                  <a:rPr lang="pt-BR" b="1" dirty="0" smtClean="0"/>
                  <a:t>: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𝑵𝒖𝒎𝒆𝒓𝒐</m:t>
                    </m:r>
                    <m:r>
                      <a:rPr lang="pt-BR" b="1" i="1" dirty="0" smtClean="0">
                        <a:latin typeface="Cambria Math"/>
                      </a:rPr>
                      <m:t> </m:t>
                    </m:r>
                    <m:r>
                      <a:rPr lang="pt-BR" b="1" i="1" dirty="0" smtClean="0">
                        <a:latin typeface="Cambria Math"/>
                      </a:rPr>
                      <m:t>𝒅𝒆</m:t>
                    </m:r>
                    <m:r>
                      <a:rPr lang="pt-BR" b="1" i="1" dirty="0" smtClean="0">
                        <a:latin typeface="Cambria Math"/>
                      </a:rPr>
                      <m:t> </m:t>
                    </m:r>
                    <m:r>
                      <a:rPr lang="pt-BR" b="1" i="1" dirty="0" err="1" smtClean="0">
                        <a:latin typeface="Cambria Math"/>
                      </a:rPr>
                      <m:t>𝒃𝒊𝒏𝒔</m:t>
                    </m:r>
                    <m:r>
                      <a:rPr lang="pt-BR" b="1" i="1" dirty="0" smtClean="0">
                        <a:latin typeface="Cambria Math"/>
                      </a:rPr>
                      <m:t>≤(</m:t>
                    </m:r>
                    <m:r>
                      <a:rPr lang="pt-BR" b="1" i="1" dirty="0" smtClean="0">
                        <a:latin typeface="Cambria Math"/>
                      </a:rPr>
                      <m:t>𝟏</m:t>
                    </m:r>
                    <m:r>
                      <a:rPr lang="pt-BR" b="1" i="1" dirty="0" smtClean="0">
                        <a:latin typeface="Cambria Math"/>
                      </a:rPr>
                      <m:t>,</m:t>
                    </m:r>
                    <m:r>
                      <a:rPr lang="pt-BR" b="1" i="1" dirty="0" smtClean="0">
                        <a:latin typeface="Cambria Math"/>
                      </a:rPr>
                      <m:t>𝟐𝟓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𝒏𝒖𝒎𝒆𝒓𝒐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𝒐𝒕𝒊𝒎𝒐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;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Bin-</a:t>
            </a:r>
            <a:r>
              <a:rPr lang="pt-BR" sz="2400" dirty="0" err="1" smtClean="0"/>
              <a:t>Packing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754716" y="4369395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16" y="4369395"/>
                <a:ext cx="369012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667" b="-5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139092" y="4365104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92" y="4365104"/>
                <a:ext cx="36901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147204" y="4365104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204" y="4365104"/>
                <a:ext cx="369012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0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1C11FF"/>
                    </a:solidFill>
                  </a:rPr>
                  <a:t>Entrada</a:t>
                </a:r>
                <a:r>
                  <a:rPr lang="pt-BR" dirty="0" smtClean="0"/>
                  <a:t>: grafo </a:t>
                </a:r>
                <a14:m>
                  <m:oMath xmlns:m="http://schemas.openxmlformats.org/officeDocument/2006/math">
                    <m:r>
                      <a:rPr lang="pt-BR" sz="2300" b="1" i="1" smtClean="0">
                        <a:latin typeface="Cambria Math"/>
                      </a:rPr>
                      <m:t>𝑮</m:t>
                    </m:r>
                    <m:r>
                      <a:rPr lang="pt-BR" sz="2300" b="1" i="1" smtClean="0">
                        <a:latin typeface="Cambria Math"/>
                      </a:rPr>
                      <m:t>=(</m:t>
                    </m:r>
                    <m:r>
                      <a:rPr lang="pt-BR" sz="2300" b="1" i="1" smtClean="0">
                        <a:latin typeface="Cambria Math"/>
                      </a:rPr>
                      <m:t>𝑽</m:t>
                    </m:r>
                    <m:r>
                      <a:rPr lang="pt-BR" sz="2300" b="1" i="1" smtClean="0">
                        <a:latin typeface="Cambria Math"/>
                      </a:rPr>
                      <m:t>,</m:t>
                    </m:r>
                    <m:r>
                      <a:rPr lang="pt-BR" sz="2300" b="1" i="1" smtClean="0">
                        <a:latin typeface="Cambria Math"/>
                      </a:rPr>
                      <m:t>𝑬</m:t>
                    </m:r>
                    <m:r>
                      <a:rPr lang="pt-BR" sz="23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>
                    <a:solidFill>
                      <a:srgbClr val="1C11FF"/>
                    </a:solidFill>
                  </a:rPr>
                  <a:t>Saída</a:t>
                </a:r>
                <a:r>
                  <a:rPr lang="pt-BR" b="1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 mínimo, tal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𝒗</m:t>
                        </m:r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</m:d>
                    <m:r>
                      <a:rPr lang="pt-BR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𝑬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, (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𝑬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ou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(</m:t>
                    </m:r>
                    <m:r>
                      <a:rPr lang="pt-BR" b="1" i="1" smtClean="0">
                        <a:latin typeface="Cambria Math"/>
                      </a:rPr>
                      <m:t>𝒘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𝑬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Cobertura de Vértices</a:t>
            </a:r>
            <a:endParaRPr lang="pt-BR" sz="2400" dirty="0"/>
          </a:p>
        </p:txBody>
      </p:sp>
      <p:grpSp>
        <p:nvGrpSpPr>
          <p:cNvPr id="83" name="Grupo 82"/>
          <p:cNvGrpSpPr/>
          <p:nvPr/>
        </p:nvGrpSpPr>
        <p:grpSpPr>
          <a:xfrm>
            <a:off x="1907704" y="3645024"/>
            <a:ext cx="1800200" cy="2036502"/>
            <a:chOff x="1187624" y="3645024"/>
            <a:chExt cx="1800200" cy="2036502"/>
          </a:xfrm>
        </p:grpSpPr>
        <p:grpSp>
          <p:nvGrpSpPr>
            <p:cNvPr id="62" name="Grupo 61"/>
            <p:cNvGrpSpPr/>
            <p:nvPr/>
          </p:nvGrpSpPr>
          <p:grpSpPr>
            <a:xfrm>
              <a:off x="1187624" y="3645024"/>
              <a:ext cx="648072" cy="2036502"/>
              <a:chOff x="1187624" y="3645024"/>
              <a:chExt cx="648072" cy="2036502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188554" y="3645024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1188554" y="3991360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1188554" y="4312097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1188554" y="4623857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1193490" y="4944869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1193490" y="5250731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187624" y="5578066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1673678" y="4594578"/>
                <a:ext cx="162018" cy="162018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" name="Conector reto 7"/>
              <p:cNvCxnSpPr>
                <a:stCxn id="3" idx="5"/>
                <a:endCxn id="22" idx="2"/>
              </p:cNvCxnSpPr>
              <p:nvPr/>
            </p:nvCxnSpPr>
            <p:spPr>
              <a:xfrm>
                <a:off x="1276863" y="3733333"/>
                <a:ext cx="396815" cy="94225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>
                <a:stCxn id="9" idx="5"/>
                <a:endCxn id="22" idx="2"/>
              </p:cNvCxnSpPr>
              <p:nvPr/>
            </p:nvCxnSpPr>
            <p:spPr>
              <a:xfrm>
                <a:off x="1276863" y="4079669"/>
                <a:ext cx="396815" cy="59591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>
                <a:stCxn id="10" idx="5"/>
                <a:endCxn id="22" idx="2"/>
              </p:cNvCxnSpPr>
              <p:nvPr/>
            </p:nvCxnSpPr>
            <p:spPr>
              <a:xfrm>
                <a:off x="1276863" y="4400406"/>
                <a:ext cx="396815" cy="27518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>
                <a:stCxn id="11" idx="6"/>
                <a:endCxn id="22" idx="2"/>
              </p:cNvCxnSpPr>
              <p:nvPr/>
            </p:nvCxnSpPr>
            <p:spPr>
              <a:xfrm>
                <a:off x="1292014" y="4675587"/>
                <a:ext cx="38166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>
                <a:stCxn id="22" idx="2"/>
                <a:endCxn id="12" idx="6"/>
              </p:cNvCxnSpPr>
              <p:nvPr/>
            </p:nvCxnSpPr>
            <p:spPr>
              <a:xfrm flipH="1">
                <a:off x="1296950" y="4675587"/>
                <a:ext cx="376728" cy="3210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>
                <a:stCxn id="13" idx="7"/>
                <a:endCxn id="22" idx="2"/>
              </p:cNvCxnSpPr>
              <p:nvPr/>
            </p:nvCxnSpPr>
            <p:spPr>
              <a:xfrm flipV="1">
                <a:off x="1281799" y="4675587"/>
                <a:ext cx="391879" cy="59029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>
                <a:stCxn id="14" idx="7"/>
                <a:endCxn id="22" idx="2"/>
              </p:cNvCxnSpPr>
              <p:nvPr/>
            </p:nvCxnSpPr>
            <p:spPr>
              <a:xfrm flipV="1">
                <a:off x="1275933" y="4675587"/>
                <a:ext cx="397745" cy="91763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upo 64"/>
            <p:cNvGrpSpPr/>
            <p:nvPr/>
          </p:nvGrpSpPr>
          <p:grpSpPr>
            <a:xfrm flipH="1">
              <a:off x="2339752" y="3645024"/>
              <a:ext cx="648072" cy="2036502"/>
              <a:chOff x="1187624" y="3645024"/>
              <a:chExt cx="648072" cy="2036502"/>
            </a:xfrm>
          </p:grpSpPr>
          <p:sp>
            <p:nvSpPr>
              <p:cNvPr id="66" name="Elipse 65"/>
              <p:cNvSpPr/>
              <p:nvPr/>
            </p:nvSpPr>
            <p:spPr>
              <a:xfrm>
                <a:off x="1188554" y="3645024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188554" y="3991360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188554" y="4312097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188554" y="4623857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193490" y="4944869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193490" y="5250731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187624" y="5578066"/>
                <a:ext cx="103460" cy="1034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1673678" y="4594578"/>
                <a:ext cx="162018" cy="162018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4" name="Conector reto 73"/>
              <p:cNvCxnSpPr>
                <a:stCxn id="66" idx="5"/>
                <a:endCxn id="73" idx="2"/>
              </p:cNvCxnSpPr>
              <p:nvPr/>
            </p:nvCxnSpPr>
            <p:spPr>
              <a:xfrm>
                <a:off x="1276863" y="3733333"/>
                <a:ext cx="396815" cy="94225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/>
              <p:cNvCxnSpPr>
                <a:stCxn id="67" idx="5"/>
                <a:endCxn id="73" idx="2"/>
              </p:cNvCxnSpPr>
              <p:nvPr/>
            </p:nvCxnSpPr>
            <p:spPr>
              <a:xfrm>
                <a:off x="1276863" y="4079669"/>
                <a:ext cx="396815" cy="59591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>
                <a:stCxn id="68" idx="5"/>
                <a:endCxn id="73" idx="2"/>
              </p:cNvCxnSpPr>
              <p:nvPr/>
            </p:nvCxnSpPr>
            <p:spPr>
              <a:xfrm>
                <a:off x="1276863" y="4400406"/>
                <a:ext cx="396815" cy="27518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>
                <a:stCxn id="69" idx="6"/>
                <a:endCxn id="73" idx="2"/>
              </p:cNvCxnSpPr>
              <p:nvPr/>
            </p:nvCxnSpPr>
            <p:spPr>
              <a:xfrm>
                <a:off x="1292014" y="4675587"/>
                <a:ext cx="38166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>
                <a:stCxn id="73" idx="2"/>
                <a:endCxn id="70" idx="6"/>
              </p:cNvCxnSpPr>
              <p:nvPr/>
            </p:nvCxnSpPr>
            <p:spPr>
              <a:xfrm flipH="1">
                <a:off x="1296950" y="4675587"/>
                <a:ext cx="376728" cy="3210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>
                <a:stCxn id="71" idx="7"/>
                <a:endCxn id="73" idx="2"/>
              </p:cNvCxnSpPr>
              <p:nvPr/>
            </p:nvCxnSpPr>
            <p:spPr>
              <a:xfrm flipV="1">
                <a:off x="1281799" y="4675587"/>
                <a:ext cx="391879" cy="59029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>
                <a:stCxn id="72" idx="7"/>
                <a:endCxn id="73" idx="2"/>
              </p:cNvCxnSpPr>
              <p:nvPr/>
            </p:nvCxnSpPr>
            <p:spPr>
              <a:xfrm flipV="1">
                <a:off x="1275933" y="4675587"/>
                <a:ext cx="397745" cy="91763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ector reto 63"/>
            <p:cNvCxnSpPr>
              <a:stCxn id="22" idx="6"/>
              <a:endCxn id="73" idx="6"/>
            </p:cNvCxnSpPr>
            <p:nvPr/>
          </p:nvCxnSpPr>
          <p:spPr>
            <a:xfrm>
              <a:off x="1835696" y="4675587"/>
              <a:ext cx="50405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1473955" y="4451626"/>
              <a:ext cx="1216179" cy="47098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5043145" y="4110171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Heurística guloso </a:t>
            </a:r>
          </a:p>
          <a:p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seria uma solução?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84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O algoritmo guloso opera iterativamente, e a cada iteração toma um vértice de grau máximo.</a:t>
            </a:r>
          </a:p>
          <a:p>
            <a:r>
              <a:rPr lang="pt-BR" b="1" dirty="0" smtClean="0"/>
              <a:t>Mas a solução encontrada nem sempre é ótima.</a:t>
            </a:r>
          </a:p>
          <a:p>
            <a:endParaRPr lang="pt-BR" dirty="0"/>
          </a:p>
          <a:p>
            <a:endParaRPr lang="pt-BR" b="1" dirty="0" smtClean="0"/>
          </a:p>
          <a:p>
            <a:endParaRPr lang="pt-BR" dirty="0"/>
          </a:p>
          <a:p>
            <a:endParaRPr lang="pt-BR" b="1" dirty="0" smtClean="0"/>
          </a:p>
          <a:p>
            <a:endParaRPr lang="pt-BR" dirty="0"/>
          </a:p>
          <a:p>
            <a:endParaRPr lang="pt-BR" sz="1800" dirty="0" smtClean="0"/>
          </a:p>
          <a:p>
            <a:r>
              <a:rPr lang="pt-BR" dirty="0" smtClean="0"/>
              <a:t>Qual seria a pior relação entre uma solução obtida pelo algoritmo guloso e uma solução ótima?</a:t>
            </a:r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Cobertura de Vértices</a:t>
            </a:r>
            <a:endParaRPr lang="pt-BR" sz="24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612122" y="2852936"/>
            <a:ext cx="2706464" cy="1656184"/>
            <a:chOff x="612122" y="2852936"/>
            <a:chExt cx="2706464" cy="1656184"/>
          </a:xfrm>
        </p:grpSpPr>
        <p:sp>
          <p:nvSpPr>
            <p:cNvPr id="84" name="CaixaDeTexto 83"/>
            <p:cNvSpPr txBox="1"/>
            <p:nvPr/>
          </p:nvSpPr>
          <p:spPr>
            <a:xfrm>
              <a:off x="749869" y="4170566"/>
              <a:ext cx="2443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Uma instância de grafo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612122" y="2852936"/>
              <a:ext cx="2706464" cy="1266304"/>
              <a:chOff x="857424" y="3212976"/>
              <a:chExt cx="2706464" cy="1266304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857424" y="3746872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1493342" y="3746872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2123728" y="3746872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759646" y="3746872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377704" y="3746872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2123728" y="321297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493342" y="321297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123728" y="429309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759646" y="429309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1493342" y="429309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reto 4"/>
              <p:cNvCxnSpPr>
                <a:stCxn id="2" idx="6"/>
                <a:endCxn id="41" idx="2"/>
              </p:cNvCxnSpPr>
              <p:nvPr/>
            </p:nvCxnSpPr>
            <p:spPr>
              <a:xfrm>
                <a:off x="1043608" y="3839964"/>
                <a:ext cx="44973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/>
              <p:cNvCxnSpPr>
                <a:stCxn id="41" idx="6"/>
                <a:endCxn id="42" idx="2"/>
              </p:cNvCxnSpPr>
              <p:nvPr/>
            </p:nvCxnSpPr>
            <p:spPr>
              <a:xfrm>
                <a:off x="1679526" y="3839964"/>
                <a:ext cx="444202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>
                <a:stCxn id="42" idx="6"/>
                <a:endCxn id="43" idx="2"/>
              </p:cNvCxnSpPr>
              <p:nvPr/>
            </p:nvCxnSpPr>
            <p:spPr>
              <a:xfrm>
                <a:off x="2309912" y="3839964"/>
                <a:ext cx="44973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43" idx="6"/>
                <a:endCxn id="44" idx="2"/>
              </p:cNvCxnSpPr>
              <p:nvPr/>
            </p:nvCxnSpPr>
            <p:spPr>
              <a:xfrm>
                <a:off x="2945830" y="3839964"/>
                <a:ext cx="43187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46" idx="6"/>
                <a:endCxn id="45" idx="2"/>
              </p:cNvCxnSpPr>
              <p:nvPr/>
            </p:nvCxnSpPr>
            <p:spPr>
              <a:xfrm>
                <a:off x="1679526" y="3306068"/>
                <a:ext cx="444202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>
                <a:stCxn id="45" idx="4"/>
                <a:endCxn id="42" idx="0"/>
              </p:cNvCxnSpPr>
              <p:nvPr/>
            </p:nvCxnSpPr>
            <p:spPr>
              <a:xfrm>
                <a:off x="2216820" y="3399160"/>
                <a:ext cx="0" cy="347712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>
                <a:stCxn id="42" idx="4"/>
                <a:endCxn id="47" idx="0"/>
              </p:cNvCxnSpPr>
              <p:nvPr/>
            </p:nvCxnSpPr>
            <p:spPr>
              <a:xfrm>
                <a:off x="2216820" y="3933056"/>
                <a:ext cx="0" cy="36004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>
                <a:stCxn id="47" idx="6"/>
                <a:endCxn id="48" idx="2"/>
              </p:cNvCxnSpPr>
              <p:nvPr/>
            </p:nvCxnSpPr>
            <p:spPr>
              <a:xfrm>
                <a:off x="2309912" y="4386188"/>
                <a:ext cx="44973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upo 37"/>
          <p:cNvGrpSpPr/>
          <p:nvPr/>
        </p:nvGrpSpPr>
        <p:grpSpPr>
          <a:xfrm>
            <a:off x="3486016" y="2852936"/>
            <a:ext cx="2762295" cy="2153288"/>
            <a:chOff x="3486016" y="2852936"/>
            <a:chExt cx="2762295" cy="2153288"/>
          </a:xfrm>
        </p:grpSpPr>
        <p:grpSp>
          <p:nvGrpSpPr>
            <p:cNvPr id="34" name="Grupo 33"/>
            <p:cNvGrpSpPr/>
            <p:nvPr/>
          </p:nvGrpSpPr>
          <p:grpSpPr>
            <a:xfrm>
              <a:off x="3507768" y="2852936"/>
              <a:ext cx="2706464" cy="1266304"/>
              <a:chOff x="3507768" y="3212976"/>
              <a:chExt cx="2706464" cy="1266304"/>
            </a:xfrm>
          </p:grpSpPr>
          <p:sp>
            <p:nvSpPr>
              <p:cNvPr id="85" name="Elipse 84"/>
              <p:cNvSpPr/>
              <p:nvPr/>
            </p:nvSpPr>
            <p:spPr>
              <a:xfrm>
                <a:off x="3507768" y="3746872"/>
                <a:ext cx="186184" cy="186184"/>
              </a:xfrm>
              <a:prstGeom prst="ellipse">
                <a:avLst/>
              </a:prstGeom>
              <a:solidFill>
                <a:srgbClr val="1C11FF"/>
              </a:solidFill>
              <a:ln>
                <a:solidFill>
                  <a:srgbClr val="1C1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4143686" y="3746872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4774072" y="3746872"/>
                <a:ext cx="186184" cy="186184"/>
              </a:xfrm>
              <a:prstGeom prst="ellipse">
                <a:avLst/>
              </a:prstGeom>
              <a:solidFill>
                <a:srgbClr val="1C11FF"/>
              </a:solidFill>
              <a:ln>
                <a:solidFill>
                  <a:srgbClr val="1C1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5409990" y="3746872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6028048" y="3746872"/>
                <a:ext cx="186184" cy="186184"/>
              </a:xfrm>
              <a:prstGeom prst="ellipse">
                <a:avLst/>
              </a:prstGeom>
              <a:solidFill>
                <a:srgbClr val="1C11FF"/>
              </a:solidFill>
              <a:ln>
                <a:solidFill>
                  <a:srgbClr val="1C1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4774072" y="321297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4143686" y="3212976"/>
                <a:ext cx="186184" cy="186184"/>
              </a:xfrm>
              <a:prstGeom prst="ellipse">
                <a:avLst/>
              </a:prstGeom>
              <a:solidFill>
                <a:srgbClr val="1C11FF"/>
              </a:solidFill>
              <a:ln>
                <a:solidFill>
                  <a:srgbClr val="1C1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4774072" y="429309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5409990" y="4293096"/>
                <a:ext cx="186184" cy="186184"/>
              </a:xfrm>
              <a:prstGeom prst="ellipse">
                <a:avLst/>
              </a:prstGeom>
              <a:solidFill>
                <a:srgbClr val="1C11FF"/>
              </a:solidFill>
              <a:ln>
                <a:solidFill>
                  <a:srgbClr val="1C1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4143686" y="429309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5" name="Conector reto 94"/>
              <p:cNvCxnSpPr>
                <a:stCxn id="85" idx="6"/>
                <a:endCxn id="86" idx="2"/>
              </p:cNvCxnSpPr>
              <p:nvPr/>
            </p:nvCxnSpPr>
            <p:spPr>
              <a:xfrm>
                <a:off x="3693952" y="3839964"/>
                <a:ext cx="44973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/>
              <p:cNvCxnSpPr>
                <a:stCxn id="86" idx="6"/>
                <a:endCxn id="87" idx="2"/>
              </p:cNvCxnSpPr>
              <p:nvPr/>
            </p:nvCxnSpPr>
            <p:spPr>
              <a:xfrm>
                <a:off x="4329870" y="3839964"/>
                <a:ext cx="444202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/>
              <p:cNvCxnSpPr>
                <a:stCxn id="87" idx="6"/>
                <a:endCxn id="88" idx="2"/>
              </p:cNvCxnSpPr>
              <p:nvPr/>
            </p:nvCxnSpPr>
            <p:spPr>
              <a:xfrm>
                <a:off x="4960256" y="3839964"/>
                <a:ext cx="44973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/>
              <p:cNvCxnSpPr>
                <a:stCxn id="88" idx="6"/>
                <a:endCxn id="89" idx="2"/>
              </p:cNvCxnSpPr>
              <p:nvPr/>
            </p:nvCxnSpPr>
            <p:spPr>
              <a:xfrm>
                <a:off x="5596174" y="3839964"/>
                <a:ext cx="43187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>
                <a:stCxn id="91" idx="6"/>
                <a:endCxn id="90" idx="2"/>
              </p:cNvCxnSpPr>
              <p:nvPr/>
            </p:nvCxnSpPr>
            <p:spPr>
              <a:xfrm>
                <a:off x="4329870" y="3306068"/>
                <a:ext cx="444202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>
                <a:stCxn id="90" idx="4"/>
                <a:endCxn id="87" idx="0"/>
              </p:cNvCxnSpPr>
              <p:nvPr/>
            </p:nvCxnSpPr>
            <p:spPr>
              <a:xfrm>
                <a:off x="4867164" y="3399160"/>
                <a:ext cx="0" cy="347712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>
                <a:stCxn id="87" idx="4"/>
                <a:endCxn id="92" idx="0"/>
              </p:cNvCxnSpPr>
              <p:nvPr/>
            </p:nvCxnSpPr>
            <p:spPr>
              <a:xfrm>
                <a:off x="4867164" y="3933056"/>
                <a:ext cx="0" cy="36004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>
                <a:stCxn id="92" idx="6"/>
                <a:endCxn id="93" idx="2"/>
              </p:cNvCxnSpPr>
              <p:nvPr/>
            </p:nvCxnSpPr>
            <p:spPr>
              <a:xfrm>
                <a:off x="4960256" y="4386188"/>
                <a:ext cx="44973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CaixaDeTexto 121"/>
            <p:cNvSpPr txBox="1"/>
            <p:nvPr/>
          </p:nvSpPr>
          <p:spPr>
            <a:xfrm>
              <a:off x="3486016" y="4175227"/>
              <a:ext cx="27622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Uma cobertura de vértices</a:t>
              </a:r>
            </a:p>
            <a:p>
              <a:pPr algn="ctr"/>
              <a:r>
                <a:rPr lang="pt-BR" sz="1600" b="1" dirty="0">
                  <a:solidFill>
                    <a:srgbClr val="000000"/>
                  </a:solidFill>
                  <a:latin typeface="+mn-lt"/>
                </a:rPr>
                <a:t>d</a:t>
              </a:r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e tamanho 5, obtida</a:t>
              </a:r>
            </a:p>
            <a:p>
              <a:pPr algn="ctr"/>
              <a:r>
                <a:rPr lang="pt-BR" sz="1600" b="1" dirty="0">
                  <a:solidFill>
                    <a:srgbClr val="000000"/>
                  </a:solidFill>
                  <a:latin typeface="+mn-lt"/>
                </a:rPr>
                <a:t>p</a:t>
              </a:r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elo algoritmo guloso.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350449" y="2852936"/>
            <a:ext cx="2762295" cy="2153288"/>
            <a:chOff x="6350449" y="2852936"/>
            <a:chExt cx="2762295" cy="2153288"/>
          </a:xfrm>
        </p:grpSpPr>
        <p:grpSp>
          <p:nvGrpSpPr>
            <p:cNvPr id="36" name="Grupo 35"/>
            <p:cNvGrpSpPr/>
            <p:nvPr/>
          </p:nvGrpSpPr>
          <p:grpSpPr>
            <a:xfrm>
              <a:off x="6372200" y="2852936"/>
              <a:ext cx="2706464" cy="1266304"/>
              <a:chOff x="6372200" y="3212976"/>
              <a:chExt cx="2706464" cy="1266304"/>
            </a:xfrm>
          </p:grpSpPr>
          <p:sp>
            <p:nvSpPr>
              <p:cNvPr id="104" name="Elipse 103"/>
              <p:cNvSpPr/>
              <p:nvPr/>
            </p:nvSpPr>
            <p:spPr>
              <a:xfrm>
                <a:off x="6372200" y="3746872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7008118" y="3746872"/>
                <a:ext cx="186184" cy="1861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7638504" y="3746872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74422" y="3746872"/>
                <a:ext cx="186184" cy="1861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/>
              <p:cNvSpPr/>
              <p:nvPr/>
            </p:nvSpPr>
            <p:spPr>
              <a:xfrm>
                <a:off x="8892480" y="3746872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>
                <a:off x="7638504" y="3212976"/>
                <a:ext cx="186184" cy="1861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008118" y="321297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110"/>
              <p:cNvSpPr/>
              <p:nvPr/>
            </p:nvSpPr>
            <p:spPr>
              <a:xfrm>
                <a:off x="7638504" y="4293096"/>
                <a:ext cx="186184" cy="1861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111"/>
              <p:cNvSpPr/>
              <p:nvPr/>
            </p:nvSpPr>
            <p:spPr>
              <a:xfrm>
                <a:off x="8274422" y="429309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008118" y="4293096"/>
                <a:ext cx="186184" cy="18618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4" name="Conector reto 113"/>
              <p:cNvCxnSpPr>
                <a:stCxn id="104" idx="6"/>
                <a:endCxn id="105" idx="2"/>
              </p:cNvCxnSpPr>
              <p:nvPr/>
            </p:nvCxnSpPr>
            <p:spPr>
              <a:xfrm>
                <a:off x="6558384" y="3839964"/>
                <a:ext cx="44973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/>
              <p:cNvCxnSpPr>
                <a:stCxn id="105" idx="6"/>
                <a:endCxn id="106" idx="2"/>
              </p:cNvCxnSpPr>
              <p:nvPr/>
            </p:nvCxnSpPr>
            <p:spPr>
              <a:xfrm>
                <a:off x="7194302" y="3839964"/>
                <a:ext cx="444202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>
                <a:stCxn id="106" idx="6"/>
                <a:endCxn id="107" idx="2"/>
              </p:cNvCxnSpPr>
              <p:nvPr/>
            </p:nvCxnSpPr>
            <p:spPr>
              <a:xfrm>
                <a:off x="7824688" y="3839964"/>
                <a:ext cx="44973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>
                <a:stCxn id="107" idx="6"/>
                <a:endCxn id="108" idx="2"/>
              </p:cNvCxnSpPr>
              <p:nvPr/>
            </p:nvCxnSpPr>
            <p:spPr>
              <a:xfrm>
                <a:off x="8460606" y="3839964"/>
                <a:ext cx="43187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>
                <a:stCxn id="110" idx="6"/>
                <a:endCxn id="109" idx="2"/>
              </p:cNvCxnSpPr>
              <p:nvPr/>
            </p:nvCxnSpPr>
            <p:spPr>
              <a:xfrm>
                <a:off x="7194302" y="3306068"/>
                <a:ext cx="444202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>
                <a:stCxn id="109" idx="4"/>
                <a:endCxn id="106" idx="0"/>
              </p:cNvCxnSpPr>
              <p:nvPr/>
            </p:nvCxnSpPr>
            <p:spPr>
              <a:xfrm>
                <a:off x="7731596" y="3399160"/>
                <a:ext cx="0" cy="347712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/>
              <p:cNvCxnSpPr>
                <a:stCxn id="106" idx="4"/>
                <a:endCxn id="111" idx="0"/>
              </p:cNvCxnSpPr>
              <p:nvPr/>
            </p:nvCxnSpPr>
            <p:spPr>
              <a:xfrm>
                <a:off x="7731596" y="3933056"/>
                <a:ext cx="0" cy="36004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to 120"/>
              <p:cNvCxnSpPr>
                <a:stCxn id="111" idx="6"/>
                <a:endCxn id="112" idx="2"/>
              </p:cNvCxnSpPr>
              <p:nvPr/>
            </p:nvCxnSpPr>
            <p:spPr>
              <a:xfrm>
                <a:off x="7824688" y="4386188"/>
                <a:ext cx="449734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CaixaDeTexto 122"/>
            <p:cNvSpPr txBox="1"/>
            <p:nvPr/>
          </p:nvSpPr>
          <p:spPr>
            <a:xfrm>
              <a:off x="6350449" y="4175227"/>
              <a:ext cx="27622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Uma cobertura de vértices</a:t>
              </a:r>
            </a:p>
            <a:p>
              <a:pPr algn="ctr"/>
              <a:r>
                <a:rPr lang="pt-BR" sz="1600" b="1" dirty="0">
                  <a:solidFill>
                    <a:srgbClr val="000000"/>
                  </a:solidFill>
                  <a:latin typeface="+mn-lt"/>
                </a:rPr>
                <a:t>d</a:t>
              </a:r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e tamanho 4.</a:t>
              </a:r>
              <a:br>
                <a:rPr lang="pt-BR" sz="1600" b="1" dirty="0" smtClean="0">
                  <a:solidFill>
                    <a:srgbClr val="000000"/>
                  </a:solidFill>
                  <a:latin typeface="+mn-lt"/>
                </a:rPr>
              </a:br>
              <a:r>
                <a:rPr lang="pt-BR" sz="1600" b="1" dirty="0" smtClean="0">
                  <a:solidFill>
                    <a:srgbClr val="000000"/>
                  </a:solidFill>
                  <a:latin typeface="+mn-lt"/>
                </a:rPr>
                <a:t>Solução ótima!</a:t>
              </a:r>
              <a:endParaRPr lang="pt-BR" sz="1600" b="1" dirty="0">
                <a:solidFill>
                  <a:srgbClr val="0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8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Nesse exemplo, guloso daria uma solução ótima.</a:t>
            </a:r>
          </a:p>
          <a:p>
            <a:endParaRPr lang="pt-BR" b="1" dirty="0"/>
          </a:p>
          <a:p>
            <a:r>
              <a:rPr lang="pt-BR" dirty="0" smtClean="0"/>
              <a:t>Qual seria a pior relação entre uma solução obtida pelo algoritmo guloso e uma solução ótima?</a:t>
            </a:r>
          </a:p>
          <a:p>
            <a:pPr marL="0" indent="0">
              <a:buNone/>
            </a:pPr>
            <a:endParaRPr lang="pt-BR" sz="2300" dirty="0"/>
          </a:p>
          <a:p>
            <a:pPr marL="0" indent="0" algn="ctr">
              <a:buNone/>
            </a:pPr>
            <a:r>
              <a:rPr lang="pt-BR" sz="2300" dirty="0" smtClean="0"/>
              <a:t>(Será que você descobre isso</a:t>
            </a:r>
          </a:p>
          <a:p>
            <a:pPr marL="0" indent="0" algn="ctr">
              <a:buNone/>
            </a:pPr>
            <a:r>
              <a:rPr lang="pt-BR" sz="2300" dirty="0" smtClean="0"/>
              <a:t>sem cursar Algoritmos 2?)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Cobertura de Vértices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798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/>
              <a:t>São problemas para os quais: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/>
              <a:t>Não se conhece solução polinomial; e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endParaRPr lang="pt-BR" b="1" dirty="0"/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Não se sabe se elas existem.</a:t>
            </a:r>
          </a:p>
          <a:p>
            <a:endParaRPr lang="pt-BR" dirty="0" smtClean="0"/>
          </a:p>
          <a:p>
            <a:r>
              <a:rPr lang="pt-BR" dirty="0" smtClean="0"/>
              <a:t>Este </a:t>
            </a:r>
            <a:r>
              <a:rPr lang="pt-BR" dirty="0" smtClean="0">
                <a:hlinkClick r:id="rId3"/>
              </a:rPr>
              <a:t>link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contém </a:t>
            </a:r>
            <a:r>
              <a:rPr lang="pt-BR" dirty="0">
                <a:sym typeface="Wingdings" panose="05000000000000000000" pitchFamily="2" charset="2"/>
              </a:rPr>
              <a:t>informação e </a:t>
            </a:r>
            <a:r>
              <a:rPr lang="pt-BR" dirty="0" smtClean="0">
                <a:sym typeface="Wingdings" panose="05000000000000000000" pitchFamily="2" charset="2"/>
              </a:rPr>
              <a:t>apontadores para </a:t>
            </a:r>
            <a:r>
              <a:rPr lang="pt-BR" dirty="0">
                <a:sym typeface="Wingdings" panose="05000000000000000000" pitchFamily="2" charset="2"/>
              </a:rPr>
              <a:t>listas de problemas deste tipo </a:t>
            </a:r>
            <a:r>
              <a:rPr lang="pt-BR" dirty="0" smtClean="0">
                <a:sym typeface="Wingdings" panose="05000000000000000000" pitchFamily="2" charset="2"/>
              </a:rPr>
              <a:t>em </a:t>
            </a:r>
            <a:r>
              <a:rPr lang="pt-BR" dirty="0">
                <a:sym typeface="Wingdings" panose="05000000000000000000" pitchFamily="2" charset="2"/>
              </a:rPr>
              <a:t>várias áreas de aplicação.</a:t>
            </a:r>
          </a:p>
          <a:p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Problemas intratáveis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89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Algoritmo de aproximação para Cobertura de Vértices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VC-</a:t>
            </a:r>
            <a:r>
              <a:rPr lang="pt-BR" dirty="0" err="1" smtClean="0"/>
              <a:t>Approx</a:t>
            </a:r>
            <a:r>
              <a:rPr lang="pt-BR" dirty="0" smtClean="0"/>
              <a:t>(G)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Pergunta: qual a aproximação garantida?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106700" y="1844824"/>
                <a:ext cx="8037300" cy="2669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início</a:t>
                </a:r>
              </a:p>
              <a:p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C :=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∅</m:t>
                    </m:r>
                  </m:oMath>
                </a14:m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E’ := E[G];</a:t>
                </a:r>
                <a:endParaRPr lang="pt-BR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enquanto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(E’ !=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∅</m:t>
                    </m:r>
                  </m:oMath>
                </a14:m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pt-BR" b="1" dirty="0" smtClean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// Seja (</a:t>
                </a:r>
                <a:r>
                  <a:rPr lang="pt-BR" dirty="0" err="1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u,v</a:t>
                </a:r>
                <a:r>
                  <a:rPr lang="pt-BR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) arco de E’</a:t>
                </a:r>
              </a:p>
              <a:p>
                <a:r>
                  <a:rPr lang="pt-BR" dirty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C := C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rgbClr val="080808"/>
                        </a:solidFill>
                        <a:latin typeface="Cambria Math"/>
                        <a:sym typeface="Symbol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80808"/>
                        </a:solidFill>
                        <a:latin typeface="Arial" charset="0"/>
                        <a:sym typeface="Symbol" pitchFamily="18" charset="2"/>
                      </a:rPr>
                      <m:t></m:t>
                    </m:r>
                  </m:oMath>
                </a14:m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r>
                  <a:rPr lang="pt-BR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u,v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</a:p>
              <a:p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Remover de E’ qualquer arco incidente em u ou v;</a:t>
                </a:r>
              </a:p>
              <a:p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retorne </a:t>
                </a:r>
                <a:r>
                  <a:rPr lang="pt-BR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C;</a:t>
                </a:r>
              </a:p>
              <a:p>
                <a:r>
                  <a:rPr lang="pt-BR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fim</a:t>
                </a:r>
                <a:endParaRPr lang="pt-BR" b="1" dirty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0" y="1844824"/>
                <a:ext cx="8037300" cy="2669129"/>
              </a:xfrm>
              <a:prstGeom prst="rect">
                <a:avLst/>
              </a:prstGeom>
              <a:blipFill rotWithShape="1">
                <a:blip r:embed="rId2"/>
                <a:stretch>
                  <a:fillRect l="-683" t="-11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4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Há uma série de técnicas para lidar com problemas intratáveis. Dependendo da situação, algumas são mais adequadas do que outras.</a:t>
            </a:r>
          </a:p>
          <a:p>
            <a:endParaRPr lang="pt-BR" b="1" dirty="0"/>
          </a:p>
          <a:p>
            <a:r>
              <a:rPr lang="pt-BR" dirty="0" smtClean="0"/>
              <a:t>Ex.: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Programação Dinâmica (</a:t>
            </a:r>
            <a:r>
              <a:rPr lang="pt-BR" b="1" dirty="0" err="1" smtClean="0"/>
              <a:t>Pseudo-polinomiais</a:t>
            </a:r>
            <a:r>
              <a:rPr lang="pt-BR" b="1" dirty="0" smtClean="0"/>
              <a:t>);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Heurísticas / Algoritmos de Aproximação;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err="1" smtClean="0"/>
              <a:t>Backtracking</a:t>
            </a:r>
            <a:r>
              <a:rPr lang="pt-BR" b="1" dirty="0" smtClean="0"/>
              <a:t>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Algoritmos Randômicos.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Abordagens para Problemas Intratáveis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823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1C11FF"/>
                    </a:solidFill>
                  </a:rPr>
                  <a:t>Entrada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pt-BR" dirty="0" smtClean="0"/>
                  <a:t> números naturais.</a:t>
                </a:r>
              </a:p>
              <a:p>
                <a:r>
                  <a:rPr lang="pt-BR" b="1" dirty="0" smtClean="0">
                    <a:solidFill>
                      <a:srgbClr val="1C11FF"/>
                    </a:solidFill>
                  </a:rPr>
                  <a:t>Saída</a:t>
                </a:r>
                <a:r>
                  <a:rPr lang="pt-BR" b="1" dirty="0" smtClean="0"/>
                  <a:t>: existe uma bipartição dos números na entrada tal que as somas dos elementos em cada conjunto seja igual.</a:t>
                </a:r>
                <a:endParaRPr lang="pt-BR" dirty="0"/>
              </a:p>
              <a:p>
                <a:endParaRPr lang="pt-BR" b="1" dirty="0" smtClean="0"/>
              </a:p>
              <a:p>
                <a:r>
                  <a:rPr lang="pt-BR" dirty="0" smtClean="0"/>
                  <a:t>Uma entrada poderia ser:</a:t>
                </a:r>
              </a:p>
              <a:p>
                <a:endParaRPr lang="pt-BR" sz="105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𝟓</m:t>
                      </m:r>
                      <m:r>
                        <a:rPr lang="pt-BR" b="1" i="1" smtClean="0">
                          <a:latin typeface="Cambria Math"/>
                        </a:rPr>
                        <m:t>     </m:t>
                      </m:r>
                      <m:r>
                        <a:rPr lang="pt-BR" b="1" i="1" smtClean="0">
                          <a:latin typeface="Cambria Math"/>
                        </a:rPr>
                        <m:t>𝟑</m:t>
                      </m:r>
                      <m:r>
                        <a:rPr lang="pt-BR" b="1" i="1" smtClean="0">
                          <a:latin typeface="Cambria Math"/>
                        </a:rPr>
                        <m:t>     </m:t>
                      </m:r>
                      <m:r>
                        <a:rPr lang="pt-BR" b="1" i="1" smtClean="0">
                          <a:latin typeface="Cambria Math"/>
                        </a:rPr>
                        <m:t>𝟐</m:t>
                      </m:r>
                      <m:r>
                        <a:rPr lang="pt-BR" b="1" i="1" smtClean="0">
                          <a:latin typeface="Cambria Math"/>
                        </a:rPr>
                        <m:t>     </m:t>
                      </m:r>
                      <m:r>
                        <a:rPr lang="pt-BR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pt-BR" b="1" dirty="0" smtClean="0"/>
              </a:p>
              <a:p>
                <a:pPr marL="0" indent="0">
                  <a:buNone/>
                </a:pPr>
                <a:endParaRPr lang="pt-BR" sz="700" b="1" dirty="0" smtClean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Abordagem</a:t>
                </a:r>
                <a:r>
                  <a:rPr lang="pt-BR" dirty="0" smtClean="0"/>
                  <a:t>: </a:t>
                </a:r>
                <a:r>
                  <a:rPr lang="pt-BR" dirty="0"/>
                  <a:t>P</a:t>
                </a:r>
                <a:r>
                  <a:rPr lang="pt-BR" dirty="0" smtClean="0"/>
                  <a:t>rogramação </a:t>
                </a:r>
                <a:r>
                  <a:rPr lang="pt-BR" dirty="0"/>
                  <a:t>D</a:t>
                </a:r>
                <a:r>
                  <a:rPr lang="pt-BR" dirty="0" smtClean="0"/>
                  <a:t>inâmica.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Soma dos Subconjuntos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823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1C11FF"/>
                    </a:solidFill>
                  </a:rPr>
                  <a:t>Entrada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𝟓</m:t>
                    </m:r>
                    <m:r>
                      <a:rPr lang="pt-BR" b="1" i="1" smtClean="0">
                        <a:latin typeface="Cambria Math"/>
                      </a:rPr>
                      <m:t>     </m:t>
                    </m:r>
                    <m:r>
                      <a:rPr lang="pt-BR" b="1" i="1" smtClean="0">
                        <a:latin typeface="Cambria Math"/>
                      </a:rPr>
                      <m:t>𝟑</m:t>
                    </m:r>
                    <m:r>
                      <a:rPr lang="pt-BR" b="1" i="1" smtClean="0">
                        <a:latin typeface="Cambria Math"/>
                      </a:rPr>
                      <m:t>     </m:t>
                    </m:r>
                    <m:r>
                      <a:rPr lang="pt-BR" b="1" i="1" smtClean="0">
                        <a:latin typeface="Cambria Math"/>
                      </a:rPr>
                      <m:t>𝟐</m:t>
                    </m:r>
                    <m:r>
                      <a:rPr lang="pt-BR" b="1" i="1" smtClean="0">
                        <a:latin typeface="Cambria Math"/>
                      </a:rPr>
                      <m:t>     </m:t>
                    </m:r>
                    <m:r>
                      <a:rPr lang="pt-BR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pt-BR" b="1" dirty="0" smtClean="0"/>
                  <a:t>.</a:t>
                </a:r>
                <a:endParaRPr lang="pt-BR" sz="700" b="1" dirty="0" smtClean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Abordagem</a:t>
                </a:r>
                <a:r>
                  <a:rPr lang="pt-BR" dirty="0" smtClean="0"/>
                  <a:t>: Programação </a:t>
                </a:r>
                <a:r>
                  <a:rPr lang="pt-BR" dirty="0"/>
                  <a:t>D</a:t>
                </a:r>
                <a:r>
                  <a:rPr lang="pt-BR" dirty="0" smtClean="0"/>
                  <a:t>inâmica.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Saída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𝑴𝒂𝒕𝒓𝒊𝒛</m:t>
                    </m:r>
                    <m:r>
                      <a:rPr lang="pt-BR" b="1" i="1" smtClean="0">
                        <a:latin typeface="Cambria Math"/>
                      </a:rPr>
                      <m:t>[</m:t>
                    </m:r>
                    <m:r>
                      <a:rPr lang="pt-BR" b="1" i="1" smtClean="0">
                        <a:latin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</a:rPr>
                      <m:t>,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type m:val="lin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pt-BR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pt-BR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Custo</a:t>
                </a:r>
                <a:r>
                  <a:rPr lang="pt-BR" dirty="0" smtClean="0"/>
                  <a:t>: Tamanho da Matriz =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⋅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 smtClean="0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 (</a:t>
                </a:r>
                <a:r>
                  <a:rPr lang="pt-BR" dirty="0" err="1" smtClean="0"/>
                  <a:t>pseudo-polinomial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b="-3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Soma dos Subconjuntos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34805"/>
              </p:ext>
            </p:extLst>
          </p:nvPr>
        </p:nvGraphicFramePr>
        <p:xfrm>
          <a:off x="827584" y="2420888"/>
          <a:ext cx="7692150" cy="1468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2810"/>
                <a:gridCol w="512810"/>
                <a:gridCol w="512810"/>
                <a:gridCol w="512810"/>
                <a:gridCol w="512810"/>
                <a:gridCol w="512810"/>
                <a:gridCol w="512810"/>
                <a:gridCol w="512810"/>
                <a:gridCol w="512810"/>
                <a:gridCol w="512810"/>
                <a:gridCol w="512810"/>
                <a:gridCol w="512810"/>
                <a:gridCol w="512810"/>
                <a:gridCol w="512810"/>
                <a:gridCol w="51281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</a:tr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0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1C11FF"/>
                    </a:solidFill>
                  </a:rPr>
                  <a:t>Entrada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𝟕</m:t>
                    </m:r>
                    <m:r>
                      <a:rPr lang="pt-BR" b="1" i="1" smtClean="0">
                        <a:latin typeface="Cambria Math"/>
                      </a:rPr>
                      <m:t>     </m:t>
                    </m:r>
                    <m:r>
                      <a:rPr lang="pt-BR" b="1" i="1" smtClean="0">
                        <a:latin typeface="Cambria Math"/>
                      </a:rPr>
                      <m:t>𝟑</m:t>
                    </m:r>
                    <m:r>
                      <a:rPr lang="pt-BR" b="1" i="1" smtClean="0">
                        <a:latin typeface="Cambria Math"/>
                      </a:rPr>
                      <m:t>     </m:t>
                    </m:r>
                    <m:r>
                      <a:rPr lang="pt-BR" b="1" i="1" smtClean="0">
                        <a:latin typeface="Cambria Math"/>
                      </a:rPr>
                      <m:t>𝟐</m:t>
                    </m:r>
                    <m:r>
                      <a:rPr lang="pt-BR" b="1" i="1" smtClean="0">
                        <a:latin typeface="Cambria Math"/>
                      </a:rPr>
                      <m:t>     </m:t>
                    </m:r>
                    <m:r>
                      <a:rPr lang="pt-BR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pt-BR" b="1" dirty="0" smtClean="0"/>
                  <a:t>.</a:t>
                </a:r>
                <a:endParaRPr lang="pt-BR" sz="700" b="1" dirty="0" smtClean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Abordagem</a:t>
                </a:r>
                <a:r>
                  <a:rPr lang="pt-BR" dirty="0" smtClean="0"/>
                  <a:t>: Programação </a:t>
                </a:r>
                <a:r>
                  <a:rPr lang="pt-BR" dirty="0"/>
                  <a:t>D</a:t>
                </a:r>
                <a:r>
                  <a:rPr lang="pt-BR" dirty="0" smtClean="0"/>
                  <a:t>inâmica.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 smtClean="0">
                  <a:solidFill>
                    <a:srgbClr val="1C11FF"/>
                  </a:solidFill>
                </a:endParaRPr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Saída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𝑴𝒂𝒕𝒓𝒊𝒛</m:t>
                    </m:r>
                    <m:r>
                      <a:rPr lang="pt-BR" b="1" i="1" smtClean="0">
                        <a:latin typeface="Cambria Math"/>
                      </a:rPr>
                      <m:t>[</m:t>
                    </m:r>
                    <m:r>
                      <a:rPr lang="pt-BR" b="1" i="1" smtClean="0">
                        <a:latin typeface="Cambria Math"/>
                      </a:rPr>
                      <m:t>𝟒</m:t>
                    </m:r>
                    <m:r>
                      <a:rPr lang="pt-BR" b="1" i="1" smtClean="0">
                        <a:latin typeface="Cambria Math"/>
                      </a:rPr>
                      <m:t>,</m:t>
                    </m:r>
                    <m:r>
                      <a:rPr lang="pt-BR" b="1" i="1" smtClean="0">
                        <a:latin typeface="Cambria Math"/>
                      </a:rPr>
                      <m:t>𝟖</m:t>
                    </m:r>
                    <m:r>
                      <a:rPr lang="pt-BR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Soma dos Subconjuntos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27506"/>
              </p:ext>
            </p:extLst>
          </p:nvPr>
        </p:nvGraphicFramePr>
        <p:xfrm>
          <a:off x="827584" y="2420888"/>
          <a:ext cx="7692143" cy="1833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  <a:gridCol w="452479"/>
              </a:tblGrid>
              <a:tr h="1390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15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16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0000"/>
                    </a:solidFill>
                  </a:tcPr>
                </a:tc>
              </a:tr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7E7"/>
                    </a:solidFill>
                  </a:tcPr>
                </a:tc>
              </a:tr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E7E7"/>
                    </a:solidFill>
                  </a:tcPr>
                </a:tc>
              </a:tr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8C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8C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8C0000"/>
                        </a:solidFill>
                      </a:endParaRPr>
                    </a:p>
                  </a:txBody>
                  <a:tcPr anchor="ctr">
                    <a:solidFill>
                      <a:srgbClr val="EE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4752528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início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soma := 0;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para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(i := 1 até n)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faça</a:t>
            </a:r>
          </a:p>
          <a:p>
            <a:pPr marL="0" indent="0">
              <a:buNone/>
            </a:pP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	soma := soma + A[i];</a:t>
            </a:r>
          </a:p>
          <a:p>
            <a:pPr marL="0" indent="0">
              <a:buNone/>
            </a:pP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para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(j := 0 até soma)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faça</a:t>
            </a:r>
          </a:p>
          <a:p>
            <a:pPr marL="0" indent="0">
              <a:buNone/>
            </a:pP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M[1, j] := </a:t>
            </a:r>
            <a:r>
              <a:rPr lang="pt-BR" sz="1400" b="0" dirty="0" smtClean="0">
                <a:solidFill>
                  <a:srgbClr val="1C11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	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// Zera a primeira linha da matriz</a:t>
            </a:r>
            <a:endParaRPr lang="pt-BR" sz="1400" dirty="0" smtClean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400" b="0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   M[1, A[1]] := </a:t>
            </a:r>
            <a:r>
              <a:rPr lang="pt-BR" sz="1400" b="0" dirty="0" smtClean="0">
                <a:solidFill>
                  <a:srgbClr val="1C11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  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// Única soma </a:t>
            </a:r>
            <a:r>
              <a:rPr lang="pt-BR" sz="1400" b="0" dirty="0" err="1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póssível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 = primeiro elemento do </a:t>
            </a:r>
            <a:r>
              <a:rPr lang="pt-BR" sz="1400" b="0" dirty="0" err="1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endParaRPr lang="pt-BR" sz="1400" dirty="0" smtClean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para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(i := 2 até n)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faça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para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(j := 1 até soma)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faça</a:t>
            </a:r>
          </a:p>
          <a:p>
            <a:pPr marL="0" indent="0">
              <a:buNone/>
            </a:pP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	   M[</a:t>
            </a:r>
            <a:r>
              <a:rPr lang="pt-BR" sz="1400" b="0" dirty="0" err="1" smtClean="0">
                <a:effectLst/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] := M[i-1, j];	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// Copia linha anterior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   se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(A[i] &lt; j &amp;&amp; M[i-1, </a:t>
            </a:r>
            <a:r>
              <a:rPr lang="pt-BR" sz="1400" b="0" dirty="0" err="1" smtClean="0">
                <a:effectLst/>
                <a:latin typeface="Courier New" pitchFamily="49" charset="0"/>
                <a:cs typeface="Courier New" pitchFamily="49" charset="0"/>
              </a:rPr>
              <a:t>j-A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[i]] == 1)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 marL="0" indent="0">
              <a:buNone/>
            </a:pP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M[</a:t>
            </a:r>
            <a:r>
              <a:rPr lang="pt-BR" sz="1400" b="0" dirty="0" err="1" smtClean="0">
                <a:effectLst/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] := </a:t>
            </a:r>
            <a:r>
              <a:rPr lang="pt-BR" sz="1400" b="0" dirty="0" smtClean="0">
                <a:solidFill>
                  <a:srgbClr val="1C11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pt-BR" sz="1400" b="0" dirty="0" smtClean="0">
              <a:solidFill>
                <a:srgbClr val="28A82E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M[i, A[i]] := </a:t>
            </a:r>
            <a:r>
              <a:rPr lang="pt-BR" sz="1400" b="0" dirty="0" smtClean="0">
                <a:solidFill>
                  <a:srgbClr val="1C11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pt-BR" sz="1400" b="0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retorne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M[n, soma/2];</a:t>
            </a:r>
            <a:endParaRPr lang="pt-BR" sz="1400" b="0" dirty="0" smtClean="0">
              <a:solidFill>
                <a:srgbClr val="28A82E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fim</a:t>
            </a:r>
          </a:p>
          <a:p>
            <a:pPr marL="0" indent="0">
              <a:buNone/>
            </a:pPr>
            <a:endParaRPr lang="pt-BR" sz="1400" b="0" dirty="0" smtClean="0">
              <a:effectLst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 de Programação Dinâmica para Soma dos Subconjuntos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479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0/1 </a:t>
            </a:r>
            <a:r>
              <a:rPr lang="pt-BR" sz="2400" i="1" dirty="0" err="1" smtClean="0"/>
              <a:t>Knapsack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Problem</a:t>
            </a:r>
            <a:r>
              <a:rPr lang="pt-BR" sz="2400" i="1" dirty="0" smtClean="0"/>
              <a:t> </a:t>
            </a:r>
            <a:r>
              <a:rPr lang="pt-BR" sz="2400" dirty="0" smtClean="0"/>
              <a:t>ou</a:t>
            </a:r>
            <a:br>
              <a:rPr lang="pt-BR" sz="2400" dirty="0" smtClean="0"/>
            </a:br>
            <a:r>
              <a:rPr lang="pt-BR" sz="2400" dirty="0" smtClean="0"/>
              <a:t>Problema da Mochila</a:t>
            </a:r>
            <a:endParaRPr lang="pt-BR" sz="2400" dirty="0"/>
          </a:p>
        </p:txBody>
      </p:sp>
      <p:pic>
        <p:nvPicPr>
          <p:cNvPr id="6" name="Picture 3" descr="Knaps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23" y="1553492"/>
            <a:ext cx="5110981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2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>
                <a:solidFill>
                  <a:srgbClr val="1C11FF"/>
                </a:solidFill>
              </a:rPr>
              <a:t>Entrada</a:t>
            </a:r>
            <a:r>
              <a:rPr lang="pt-BR" dirty="0" smtClean="0"/>
              <a:t>: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Coleção de itens, com peso e valor;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Capacidade C de uma mochila (</a:t>
            </a:r>
            <a:r>
              <a:rPr lang="pt-BR" b="1" i="1" dirty="0" smtClean="0"/>
              <a:t>container</a:t>
            </a:r>
            <a:r>
              <a:rPr lang="pt-BR" b="1" dirty="0" smtClean="0"/>
              <a:t>).</a:t>
            </a:r>
          </a:p>
          <a:p>
            <a:r>
              <a:rPr lang="pt-BR" dirty="0" smtClean="0">
                <a:solidFill>
                  <a:srgbClr val="1C11FF"/>
                </a:solidFill>
              </a:rPr>
              <a:t>Saída</a:t>
            </a:r>
            <a:r>
              <a:rPr lang="pt-BR" dirty="0" smtClean="0"/>
              <a:t>: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Relação de itens que caibam todos dentro da capacidade da mochila, maximizando o valor da carga.</a:t>
            </a:r>
            <a:endParaRPr lang="pt-BR" dirty="0" smtClean="0">
              <a:solidFill>
                <a:srgbClr val="1C11FF"/>
              </a:solidFill>
            </a:endParaRPr>
          </a:p>
          <a:p>
            <a:r>
              <a:rPr lang="pt-BR" dirty="0" smtClean="0">
                <a:solidFill>
                  <a:srgbClr val="1C11FF"/>
                </a:solidFill>
              </a:rPr>
              <a:t>Aplicações</a:t>
            </a:r>
            <a:r>
              <a:rPr lang="pt-BR" dirty="0" smtClean="0"/>
              <a:t>: Problemas de acomodação e transporte de carga.</a:t>
            </a:r>
            <a:r>
              <a:rPr lang="pt-BR" dirty="0"/>
              <a:t> </a:t>
            </a:r>
            <a:r>
              <a:rPr lang="pt-BR" dirty="0" smtClean="0"/>
              <a:t>Ex.: arrumação de containers ou ladrão em um museu.</a:t>
            </a:r>
          </a:p>
          <a:p>
            <a:pPr marL="0" indent="0">
              <a:buNone/>
            </a:pPr>
            <a:endParaRPr lang="pt-BR" sz="1200" dirty="0"/>
          </a:p>
          <a:p>
            <a:pPr marL="0" indent="0" algn="ctr">
              <a:buNone/>
            </a:pPr>
            <a:r>
              <a:rPr lang="pt-BR" i="1" dirty="0" err="1" smtClean="0">
                <a:solidFill>
                  <a:srgbClr val="FF0000"/>
                </a:solidFill>
              </a:rPr>
              <a:t>Greedy</a:t>
            </a:r>
            <a:r>
              <a:rPr lang="pt-BR" dirty="0" smtClean="0">
                <a:solidFill>
                  <a:srgbClr val="FF0000"/>
                </a:solidFill>
              </a:rPr>
              <a:t> resolve?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0/1 </a:t>
            </a:r>
            <a:r>
              <a:rPr lang="pt-BR" sz="2400" i="1" dirty="0" err="1"/>
              <a:t>Knapsack</a:t>
            </a:r>
            <a:r>
              <a:rPr lang="pt-BR" sz="2400" i="1" dirty="0"/>
              <a:t> </a:t>
            </a:r>
            <a:r>
              <a:rPr lang="pt-BR" sz="2400" i="1" dirty="0" err="1"/>
              <a:t>Problem</a:t>
            </a:r>
            <a:r>
              <a:rPr lang="pt-BR" sz="2400" i="1" dirty="0"/>
              <a:t> </a:t>
            </a:r>
            <a:r>
              <a:rPr lang="pt-BR" sz="2400" dirty="0"/>
              <a:t>ou</a:t>
            </a:r>
            <a:br>
              <a:rPr lang="pt-BR" sz="2400" dirty="0"/>
            </a:br>
            <a:r>
              <a:rPr lang="pt-BR" sz="2400" dirty="0"/>
              <a:t>Problema da Mochila</a:t>
            </a:r>
          </a:p>
        </p:txBody>
      </p:sp>
    </p:spTree>
    <p:extLst>
      <p:ext uri="{BB962C8B-B14F-4D97-AF65-F5344CB8AC3E}">
        <p14:creationId xmlns:p14="http://schemas.microsoft.com/office/powerpoint/2010/main" val="24116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8796</TotalTime>
  <Words>1184</Words>
  <Application>Microsoft Office PowerPoint</Application>
  <PresentationFormat>On-screen Show (4:3)</PresentationFormat>
  <Paragraphs>548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Calibri</vt:lpstr>
      <vt:lpstr>Cambria Math</vt:lpstr>
      <vt:lpstr>Courier New</vt:lpstr>
      <vt:lpstr>Symbol</vt:lpstr>
      <vt:lpstr>Tahoma</vt:lpstr>
      <vt:lpstr>Wingdings</vt:lpstr>
      <vt:lpstr>20100304123305_cin_ppt_claro_producao</vt:lpstr>
      <vt:lpstr>PowerPoint Presentation</vt:lpstr>
      <vt:lpstr>Problemas intratáveis</vt:lpstr>
      <vt:lpstr>Abordagens para Problemas Intratáveis</vt:lpstr>
      <vt:lpstr>Problema Soma dos Subconjuntos</vt:lpstr>
      <vt:lpstr>Problema Soma dos Subconjuntos</vt:lpstr>
      <vt:lpstr>Problema Soma dos Subconjuntos</vt:lpstr>
      <vt:lpstr>Algoritmo de Programação Dinâmica para Soma dos Subconjuntos</vt:lpstr>
      <vt:lpstr>0/1 Knapsack Problem ou Problema da Mochila</vt:lpstr>
      <vt:lpstr>0/1 Knapsack Problem ou Problema da Mochila</vt:lpstr>
      <vt:lpstr>Knapsack – Greedy resolve?</vt:lpstr>
      <vt:lpstr>Knapsack – Greedy resolve?</vt:lpstr>
      <vt:lpstr>Knapsack – Programação Dinâmica?</vt:lpstr>
      <vt:lpstr>Ilustração de solução do problema Knapsack por Programação Dinâmica</vt:lpstr>
      <vt:lpstr>Heurísticas e Algoritmos de Aproximação</vt:lpstr>
      <vt:lpstr>Bin-Packing</vt:lpstr>
      <vt:lpstr>Bin-Packing</vt:lpstr>
      <vt:lpstr>Problema Cobertura de Vértices</vt:lpstr>
      <vt:lpstr>Problema Cobertura de Vértices</vt:lpstr>
      <vt:lpstr>Problema Cobertura de Vértices</vt:lpstr>
      <vt:lpstr>Algoritmo de aproximação para Cobertura de Vértices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Matos; fas5</dc:creator>
  <cp:lastModifiedBy>fas5</cp:lastModifiedBy>
  <cp:revision>400</cp:revision>
  <dcterms:created xsi:type="dcterms:W3CDTF">2011-05-19T13:32:59Z</dcterms:created>
  <dcterms:modified xsi:type="dcterms:W3CDTF">2013-05-20T05:06:21Z</dcterms:modified>
</cp:coreProperties>
</file>