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56" r:id="rId2"/>
    <p:sldId id="291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47" r:id="rId21"/>
    <p:sldId id="376" r:id="rId22"/>
    <p:sldId id="377" r:id="rId23"/>
    <p:sldId id="378" r:id="rId24"/>
    <p:sldId id="379" r:id="rId2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EBE62"/>
    <a:srgbClr val="28A82E"/>
    <a:srgbClr val="1C11FF"/>
    <a:srgbClr val="8C0000"/>
    <a:srgbClr val="00CC99"/>
    <a:srgbClr val="FFCC00"/>
    <a:srgbClr val="66FF99"/>
    <a:srgbClr val="99336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007" autoAdjust="0"/>
  </p:normalViewPr>
  <p:slideViewPr>
    <p:cSldViewPr>
      <p:cViewPr>
        <p:scale>
          <a:sx n="66" d="100"/>
          <a:sy n="66" d="100"/>
        </p:scale>
        <p:origin x="-738" y="-138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40F7-100E-4E62-9627-7A68E600B511}" type="datetimeFigureOut">
              <a:rPr lang="pt-BR" smtClean="0"/>
              <a:t>02/12/2012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179F5-1F59-42DB-B49E-59E8FE19D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37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3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1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675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12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6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2715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4742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0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84538"/>
            <a:ext cx="7273180" cy="2041525"/>
          </a:xfrm>
        </p:spPr>
        <p:txBody>
          <a:bodyPr/>
          <a:lstStyle/>
          <a:p>
            <a:r>
              <a:rPr lang="pt-BR" sz="4000" i="1" dirty="0"/>
              <a:t>Introdução à </a:t>
            </a:r>
            <a:r>
              <a:rPr lang="pt-BR" sz="4000" i="1" dirty="0" smtClean="0"/>
              <a:t>NP-completude</a:t>
            </a:r>
            <a:endParaRPr lang="pt-BR" sz="4000" i="1" dirty="0"/>
          </a:p>
          <a:p>
            <a:r>
              <a:rPr lang="pt-BR" dirty="0" smtClean="0"/>
              <a:t>Kátia Guimarães</a:t>
            </a:r>
          </a:p>
          <a:p>
            <a:r>
              <a:rPr lang="pt-BR" sz="1600" dirty="0" smtClean="0"/>
              <a:t>katiag@cin.ufpe.br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Um algoritmo é não-determinístico se ele é escrito numa linguagem não determinística: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Contém todos os comandos de uma linguagem regular; e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Contém um comando </a:t>
            </a:r>
            <a:r>
              <a:rPr lang="pt-BR" b="1" dirty="0" smtClean="0">
                <a:solidFill>
                  <a:srgbClr val="FF0000"/>
                </a:solidFill>
              </a:rPr>
              <a:t>salto-</a:t>
            </a:r>
            <a:r>
              <a:rPr lang="pt-BR" b="1" dirty="0" err="1" smtClean="0">
                <a:solidFill>
                  <a:srgbClr val="FF0000"/>
                </a:solidFill>
              </a:rPr>
              <a:t>nd</a:t>
            </a:r>
            <a:r>
              <a:rPr lang="pt-BR" b="1" dirty="0" smtClean="0"/>
              <a:t>.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endParaRPr lang="pt-BR" b="1" dirty="0"/>
          </a:p>
          <a:p>
            <a:pPr>
              <a:buClr>
                <a:srgbClr val="FFC000"/>
              </a:buClr>
            </a:pPr>
            <a:r>
              <a:rPr lang="pt-BR" dirty="0" smtClean="0"/>
              <a:t>Os problemas com algoritmos polinomiais também pertencem à classe NP, pois estes algoritmos usam uma linguagem não-determinística, embora sem lançar mão do comando salto-</a:t>
            </a:r>
            <a:r>
              <a:rPr lang="pt-BR" dirty="0" err="1" smtClean="0"/>
              <a:t>nd</a:t>
            </a:r>
            <a:r>
              <a:rPr lang="pt-BR" dirty="0" smtClean="0"/>
              <a:t>.</a:t>
            </a:r>
            <a:endParaRPr lang="pt-BR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Algoritmos não-determinísticos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0412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Um algoritmo não-determinístico para um problema de decisão responde:</a:t>
            </a:r>
          </a:p>
          <a:p>
            <a:endParaRPr lang="pt-BR" dirty="0" smtClean="0"/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“SIM” – se existe pelo menos uma maneira de fazer escolhas de execução nos salto-</a:t>
            </a:r>
            <a:r>
              <a:rPr lang="pt-BR" b="1" dirty="0" err="1" smtClean="0"/>
              <a:t>nd</a:t>
            </a:r>
            <a:r>
              <a:rPr lang="pt-BR" b="1" dirty="0" smtClean="0"/>
              <a:t> de forma que a resposta do algoritmos seja “SIM”; e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endParaRPr lang="pt-BR" b="1" dirty="0" smtClean="0"/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“NÃO” – caso todas as combinações de escolhas de execução nos salto-</a:t>
            </a:r>
            <a:r>
              <a:rPr lang="pt-BR" b="1" dirty="0" err="1" smtClean="0"/>
              <a:t>nd</a:t>
            </a:r>
            <a:r>
              <a:rPr lang="pt-BR" b="1" dirty="0" smtClean="0"/>
              <a:t> levem a uma resposta “NÃO”.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Algoritmos não-determinísticos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53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Entrada:</a:t>
                </a:r>
                <a:endParaRPr lang="pt-BR" dirty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𝑮</m:t>
                    </m:r>
                    <m:r>
                      <a:rPr lang="pt-BR" b="1" i="1" dirty="0" smtClean="0">
                        <a:latin typeface="Cambria Math"/>
                      </a:rPr>
                      <m:t>(</m:t>
                    </m:r>
                    <m:r>
                      <a:rPr lang="pt-BR" b="1" i="1" dirty="0" smtClean="0">
                        <a:latin typeface="Cambria Math"/>
                      </a:rPr>
                      <m:t>𝑽</m:t>
                    </m:r>
                    <m:r>
                      <a:rPr lang="pt-BR" b="1" i="1" dirty="0" smtClean="0">
                        <a:latin typeface="Cambria Math"/>
                      </a:rPr>
                      <m:t>,</m:t>
                    </m:r>
                    <m:r>
                      <a:rPr lang="pt-BR" b="1" i="1" dirty="0" smtClean="0">
                        <a:latin typeface="Cambria Math"/>
                      </a:rPr>
                      <m:t>𝑬</m:t>
                    </m:r>
                    <m:r>
                      <a:rPr lang="pt-BR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b="1" dirty="0" smtClean="0"/>
                  <a:t>, um grafo não-direcionado e sem peso nas arestas; e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pt-BR" b="1" dirty="0" smtClean="0"/>
                  <a:t>, um número natural,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𝒌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≤|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𝑽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pt-BR" b="1" dirty="0" smtClean="0"/>
                  <a:t>.</a:t>
                </a:r>
              </a:p>
              <a:p>
                <a:pPr>
                  <a:buClr>
                    <a:srgbClr val="FFC000"/>
                  </a:buClr>
                </a:pPr>
                <a:endParaRPr lang="pt-BR" b="1" dirty="0" smtClean="0"/>
              </a:p>
              <a:p>
                <a:pPr>
                  <a:buClr>
                    <a:srgbClr val="FFC000"/>
                  </a:buClr>
                </a:pPr>
                <a:r>
                  <a:rPr lang="pt-BR" dirty="0" smtClean="0"/>
                  <a:t>Saída: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Existe em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𝑮</m:t>
                    </m:r>
                  </m:oMath>
                </a14:m>
                <a:r>
                  <a:rPr lang="pt-BR" b="1" dirty="0" smtClean="0"/>
                  <a:t> um </a:t>
                </a:r>
                <a:r>
                  <a:rPr lang="pt-BR" b="1" dirty="0" err="1" smtClean="0"/>
                  <a:t>subgrafo</a:t>
                </a:r>
                <a:r>
                  <a:rPr lang="pt-BR" b="1" dirty="0" smtClean="0"/>
                  <a:t> completo com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pt-BR" b="1" dirty="0" smtClean="0"/>
                  <a:t> vértices?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 CLIQUE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832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Algoritmo CLIQUE(G(V,E), k)</a:t>
            </a:r>
            <a:endParaRPr lang="pt-BR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Algoritmo </a:t>
            </a:r>
            <a:r>
              <a:rPr lang="pt-BR" sz="2400" dirty="0" smtClean="0"/>
              <a:t>NP para CLIQUE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081300" y="1844824"/>
                <a:ext cx="756084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início</a:t>
                </a:r>
                <a:endParaRPr lang="pt-BR" sz="1600" b="1" dirty="0">
                  <a:solidFill>
                    <a:srgbClr val="9933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sz="16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para todo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(v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r>
                      <a:rPr lang="pt-BR" sz="16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∈</m:t>
                    </m:r>
                    <m:r>
                      <a:rPr lang="pt-B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</m:oMath>
                </a14:m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V)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faça	</a:t>
                </a:r>
                <a:r>
                  <a:rPr lang="pt-BR" sz="1600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// Decidir se escolhido</a:t>
                </a:r>
                <a:endParaRPr lang="pt-BR" sz="1600" b="1" dirty="0" smtClean="0">
                  <a:solidFill>
                    <a:srgbClr val="9933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sz="1600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salto-</a:t>
                </a:r>
                <a:r>
                  <a:rPr lang="pt-BR" sz="16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nd</a:t>
                </a:r>
                <a:endParaRPr lang="pt-BR" sz="160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sz="16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{  escolhido[v] := </a:t>
                </a:r>
                <a:r>
                  <a:rPr lang="pt-BR" sz="1600" b="1" dirty="0" err="1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true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   escolhido[v</a:t>
                </a:r>
                <a:r>
                  <a:rPr lang="pt-BR" sz="16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] :=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false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	}</a:t>
                </a:r>
                <a:endParaRPr lang="pt-BR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sz="1600" dirty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sz="1600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  // Vértices escolhidos formam um clique?</a:t>
                </a:r>
              </a:p>
              <a:p>
                <a:r>
                  <a:rPr lang="pt-BR" sz="1600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forma-clique </a:t>
                </a:r>
                <a:r>
                  <a:rPr lang="pt-BR" sz="16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:= </a:t>
                </a:r>
                <a:r>
                  <a:rPr lang="pt-BR" sz="1600" b="1" dirty="0" err="1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true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pt-BR" sz="1600" dirty="0">
                  <a:solidFill>
                    <a:srgbClr val="28A82E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sz="1600" dirty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sz="1600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para todo</a:t>
                </a:r>
                <a:r>
                  <a:rPr lang="pt-BR" sz="16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(v</a:t>
                </a:r>
                <a14:m>
                  <m:oMath xmlns:m="http://schemas.openxmlformats.org/officeDocument/2006/math">
                    <m:r>
                      <a:rPr lang="pt-BR" sz="16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r>
                      <a:rPr lang="pt-B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∈ </m:t>
                    </m:r>
                  </m:oMath>
                </a14:m>
                <a:r>
                  <a:rPr lang="pt-BR" sz="16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V)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faça</a:t>
                </a:r>
                <a:endParaRPr lang="pt-BR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sz="1600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se</a:t>
                </a:r>
                <a:r>
                  <a:rPr lang="pt-BR" sz="16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(escolhido[v])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então</a:t>
                </a:r>
                <a:endParaRPr lang="pt-BR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   </a:t>
                </a:r>
                <a:r>
                  <a:rPr lang="pt-BR" sz="1600" dirty="0" smtClean="0">
                    <a:solidFill>
                      <a:srgbClr val="28A82E"/>
                    </a:solidFill>
                    <a:latin typeface="Courier New" pitchFamily="49" charset="0"/>
                    <a:cs typeface="Courier New" pitchFamily="49" charset="0"/>
                  </a:rPr>
                  <a:t>// v tem k-1 vizinhos marcados?</a:t>
                </a:r>
                <a:endParaRPr lang="pt-BR" sz="1600" dirty="0">
                  <a:solidFill>
                    <a:srgbClr val="28A82E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pt-BR" sz="1600" b="1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sz="1600" b="1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sz="16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cont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:= 0;</a:t>
                </a:r>
              </a:p>
              <a:p>
                <a:r>
                  <a:rPr lang="pt-BR" sz="16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para </a:t>
                </a:r>
                <a:r>
                  <a:rPr lang="pt-BR" sz="1600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todo</a:t>
                </a:r>
                <a:r>
                  <a:rPr lang="pt-BR" sz="16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w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  <m:r>
                      <a:rPr lang="pt-BR" sz="16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∈</m:t>
                    </m:r>
                    <m:r>
                      <a:rPr lang="pt-BR" sz="16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Courier New" pitchFamily="49" charset="0"/>
                      </a:rPr>
                      <m:t> </m:t>
                    </m:r>
                  </m:oMath>
                </a14:m>
                <a:r>
                  <a:rPr lang="pt-BR" sz="16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Adj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(v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))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faça</a:t>
                </a:r>
              </a:p>
              <a:p>
                <a:r>
                  <a:rPr lang="pt-BR" sz="1600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  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se 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(escolhido[w])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então</a:t>
                </a:r>
              </a:p>
              <a:p>
                <a:r>
                  <a:rPr lang="pt-BR" sz="1600" b="1" dirty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	   </a:t>
                </a:r>
                <a:r>
                  <a:rPr lang="pt-BR" sz="16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cont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:= </a:t>
                </a:r>
                <a:r>
                  <a:rPr lang="pt-BR" sz="16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cont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+ 1;</a:t>
                </a:r>
              </a:p>
              <a:p>
                <a:r>
                  <a:rPr lang="pt-BR" sz="16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 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se</a:t>
                </a:r>
                <a:r>
                  <a:rPr lang="pt-BR" sz="16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pt-BR" sz="160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cont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!= k–1)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então</a:t>
                </a:r>
              </a:p>
              <a:p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		forma-clique </a:t>
                </a:r>
                <a:r>
                  <a:rPr lang="pt-BR" sz="16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:=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false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retorne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sz="160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forma-clique;</a:t>
                </a:r>
              </a:p>
              <a:p>
                <a:r>
                  <a:rPr lang="pt-BR" sz="1600" b="1" dirty="0" smtClean="0">
                    <a:solidFill>
                      <a:srgbClr val="993366"/>
                    </a:solidFill>
                    <a:latin typeface="Courier New" pitchFamily="49" charset="0"/>
                    <a:cs typeface="Courier New" pitchFamily="49" charset="0"/>
                  </a:rPr>
                  <a:t>fim</a:t>
                </a:r>
                <a:endParaRPr lang="pt-BR" sz="1600" b="1" dirty="0">
                  <a:solidFill>
                    <a:srgbClr val="9933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00" y="1844824"/>
                <a:ext cx="7560840" cy="4524315"/>
              </a:xfrm>
              <a:prstGeom prst="rect">
                <a:avLst/>
              </a:prstGeom>
              <a:blipFill rotWithShape="1">
                <a:blip r:embed="rId3"/>
                <a:stretch>
                  <a:fillRect l="-403" t="-404" b="-8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0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Custo do Algoritmo </a:t>
                </a:r>
                <a:r>
                  <a:rPr lang="pt-BR" dirty="0" smtClean="0"/>
                  <a:t>CLIQUE: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+[</m:t>
                    </m:r>
                    <m:r>
                      <a:rPr lang="pt-BR" b="1" i="1" smtClean="0">
                        <a:latin typeface="Cambria Math"/>
                      </a:rPr>
                      <m:t>𝒏</m:t>
                    </m:r>
                    <m:r>
                      <a:rPr lang="pt-BR" b="1" i="1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𝑬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]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 smtClean="0"/>
                  <a:t>Note que: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Se existir um clique no grafo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𝑮</m:t>
                    </m:r>
                  </m:oMath>
                </a14:m>
                <a:r>
                  <a:rPr lang="pt-BR" b="1" dirty="0" smtClean="0"/>
                  <a:t>, então existe uma sequência de escolhas nos comandos saldo-</a:t>
                </a:r>
                <a:r>
                  <a:rPr lang="pt-BR" b="1" dirty="0" err="1" smtClean="0"/>
                  <a:t>nd</a:t>
                </a:r>
                <a:r>
                  <a:rPr lang="pt-BR" b="1" dirty="0" smtClean="0"/>
                  <a:t> que levam a uma resposta “SIM”;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endParaRPr lang="pt-BR" b="1" dirty="0" smtClean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Se não existir um clique em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𝑮</m:t>
                    </m:r>
                  </m:oMath>
                </a14:m>
                <a:r>
                  <a:rPr lang="pt-BR" b="1" dirty="0" smtClean="0"/>
                  <a:t>, a verificação </a:t>
                </a:r>
                <a:r>
                  <a:rPr lang="pt-BR" b="1" dirty="0" smtClean="0"/>
                  <a:t>forçará o </a:t>
                </a:r>
                <a:r>
                  <a:rPr lang="pt-BR" b="1" dirty="0" smtClean="0"/>
                  <a:t>“NÃO”.</a:t>
                </a:r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16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Algoritmo NP para CLIQUE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097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A classe dos </a:t>
            </a:r>
            <a:r>
              <a:rPr lang="pt-BR" dirty="0" smtClean="0">
                <a:solidFill>
                  <a:srgbClr val="FF0000"/>
                </a:solidFill>
              </a:rPr>
              <a:t>problemas NP-difíceis</a:t>
            </a:r>
            <a:r>
              <a:rPr lang="pt-BR" dirty="0" smtClean="0"/>
              <a:t> contém os problemas de complexidade maior ou igual à do problema </a:t>
            </a:r>
            <a:r>
              <a:rPr lang="pt-BR" dirty="0" err="1" smtClean="0">
                <a:solidFill>
                  <a:srgbClr val="FF0000"/>
                </a:solidFill>
              </a:rPr>
              <a:t>SATisfatibilidade</a:t>
            </a:r>
            <a:r>
              <a:rPr lang="pt-BR" dirty="0" smtClean="0"/>
              <a:t>.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Problemas NP-difíceis</a:t>
            </a:r>
            <a:endParaRPr lang="pt-BR" sz="2400" dirty="0"/>
          </a:p>
        </p:txBody>
      </p:sp>
      <p:grpSp>
        <p:nvGrpSpPr>
          <p:cNvPr id="6" name="Grupo 5"/>
          <p:cNvGrpSpPr/>
          <p:nvPr/>
        </p:nvGrpSpPr>
        <p:grpSpPr>
          <a:xfrm>
            <a:off x="1403648" y="3515873"/>
            <a:ext cx="6480720" cy="1497303"/>
            <a:chOff x="1619672" y="4100434"/>
            <a:chExt cx="6480720" cy="1497303"/>
          </a:xfrm>
        </p:grpSpPr>
        <p:cxnSp>
          <p:nvCxnSpPr>
            <p:cNvPr id="5" name="Conector reto 4"/>
            <p:cNvCxnSpPr/>
            <p:nvPr/>
          </p:nvCxnSpPr>
          <p:spPr>
            <a:xfrm>
              <a:off x="1619672" y="5157192"/>
              <a:ext cx="648072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3131840" y="4136380"/>
              <a:ext cx="0" cy="100811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>
              <a:off x="3131840" y="4141631"/>
              <a:ext cx="28803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1763688" y="5197627"/>
              <a:ext cx="147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000000"/>
                  </a:solidFill>
                  <a:latin typeface="+mn-lt"/>
                </a:rPr>
                <a:t>P</a:t>
              </a:r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olinomial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964788" y="5197627"/>
              <a:ext cx="18229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Algoritmo NP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>
              <a:off x="3131840" y="4231640"/>
              <a:ext cx="4655883" cy="899565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rgbClr val="FF0000"/>
              </a:bgClr>
            </a:patt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684923" y="4100434"/>
              <a:ext cx="518925" cy="1076064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rgbClr val="FF0000"/>
                  </a:solidFill>
                  <a:latin typeface="+mn-lt"/>
                </a:rPr>
                <a:t>SAT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31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A maneira de mostrar que a complexidade 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𝑺𝑨𝑻</m:t>
                    </m:r>
                  </m:oMath>
                </a14:m>
                <a:r>
                  <a:rPr lang="pt-BR" dirty="0" smtClean="0"/>
                  <a:t> é um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limite inferior </a:t>
                </a:r>
                <a:r>
                  <a:rPr lang="pt-BR" dirty="0" smtClean="0"/>
                  <a:t>para a complexidade de um problema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pt-BR" dirty="0" smtClean="0"/>
                  <a:t> é fazer uma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redução polinomial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𝑺𝑨𝑻</m:t>
                    </m:r>
                  </m:oMath>
                </a14:m>
                <a:r>
                  <a:rPr lang="pt-BR" dirty="0" smtClean="0"/>
                  <a:t> a este problema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pt-BR" dirty="0" smtClean="0"/>
                  <a:t>, ou seja, definir uma solução para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𝑺𝑨𝑻</m:t>
                    </m:r>
                  </m:oMath>
                </a14:m>
                <a:r>
                  <a:rPr lang="pt-BR" dirty="0" smtClean="0"/>
                  <a:t> usando uma solução para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pt-BR" dirty="0" smtClean="0"/>
                  <a:t> como “caixa preta”.</a:t>
                </a:r>
              </a:p>
              <a:p>
                <a:r>
                  <a:rPr lang="pt-BR" dirty="0" smtClean="0"/>
                  <a:t>Formalmente, redução polinomial de um problema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pt-BR" dirty="0" smtClean="0"/>
                  <a:t>* a um outro problema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pt-BR" dirty="0" smtClean="0"/>
                  <a:t>, é um algoritmo polinomial que transforma uma instância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pt-BR" dirty="0" smtClean="0"/>
                  <a:t> 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pt-BR" dirty="0" smtClean="0"/>
                  <a:t>* em uma instância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𝒚</m:t>
                    </m:r>
                  </m:oMath>
                </a14:m>
                <a:r>
                  <a:rPr lang="pt-BR" dirty="0" smtClean="0"/>
                  <a:t> 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pt-BR" dirty="0" smtClean="0"/>
                  <a:t>, de forma que</a:t>
                </a:r>
                <a:r>
                  <a:rPr lang="pt-BR" dirty="0" smtClean="0"/>
                  <a:t>:</a:t>
                </a:r>
                <a:endParaRPr lang="pt-BR" dirty="0" smtClean="0"/>
              </a:p>
              <a:p>
                <a:pPr marL="0" indent="0">
                  <a:buNone/>
                </a:pPr>
                <a:endParaRPr lang="pt-BR" sz="11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pt-BR" b="1" dirty="0" smtClean="0">
                    <a:latin typeface="Cambria Math"/>
                  </a:rPr>
                  <a:t>*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pt-BR" b="1" i="1" smtClean="0">
                        <a:latin typeface="Cambria Math"/>
                      </a:rPr>
                      <m:t>"</m:t>
                    </m:r>
                    <m:r>
                      <m:rPr>
                        <m:nor/>
                      </m:rPr>
                      <a:rPr lang="pt-BR" b="1" i="1" smtClean="0">
                        <a:latin typeface="Cambria Math"/>
                      </a:rPr>
                      <m:t>SIM</m:t>
                    </m:r>
                    <m:r>
                      <m:rPr>
                        <m:nor/>
                      </m:rPr>
                      <a:rPr lang="pt-BR" b="1" i="1" smtClean="0">
                        <a:latin typeface="Cambria Math"/>
                      </a:rPr>
                      <m:t>" </m:t>
                    </m:r>
                    <m:r>
                      <m:rPr>
                        <m:nor/>
                      </m:rPr>
                      <a:rPr lang="pt-BR" b="1" smtClean="0">
                        <a:latin typeface="Cambria Math"/>
                      </a:rPr>
                      <m:t>se</m:t>
                    </m:r>
                    <m:r>
                      <m:rPr>
                        <m:nor/>
                      </m:rPr>
                      <a:rPr lang="pt-BR" b="1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pt-BR" b="1" smtClean="0">
                        <a:latin typeface="Cambria Math"/>
                      </a:rPr>
                      <m:t>e</m:t>
                    </m:r>
                    <m:r>
                      <m:rPr>
                        <m:nor/>
                      </m:rPr>
                      <a:rPr lang="pt-BR" b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pt-BR" b="1" smtClean="0">
                        <a:latin typeface="Cambria Math"/>
                      </a:rPr>
                      <m:t>somente</m:t>
                    </m:r>
                    <m:r>
                      <m:rPr>
                        <m:nor/>
                      </m:rPr>
                      <a:rPr lang="pt-BR" b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pt-BR" b="1" smtClean="0">
                        <a:latin typeface="Cambria Math"/>
                      </a:rPr>
                      <m:t>se</m:t>
                    </m:r>
                    <m:r>
                      <m:rPr>
                        <m:nor/>
                      </m:rPr>
                      <a:rPr lang="pt-BR" b="1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pt-BR" b="1" i="1" smtClean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pt-BR" b="1" i="1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pt-BR" b="1" i="1" smtClean="0"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pt-BR" b="1" i="1" smtClean="0">
                        <a:latin typeface="Cambria Math"/>
                      </a:rPr>
                      <m:t>) = "</m:t>
                    </m:r>
                    <m:r>
                      <m:rPr>
                        <m:nor/>
                      </m:rPr>
                      <a:rPr lang="pt-BR" b="1" i="1" smtClean="0">
                        <a:latin typeface="Cambria Math"/>
                      </a:rPr>
                      <m:t>SIM</m:t>
                    </m:r>
                    <m:r>
                      <m:rPr>
                        <m:nor/>
                      </m:rPr>
                      <a:rPr lang="pt-BR" b="1" i="1" smtClean="0">
                        <a:latin typeface="Cambria Math"/>
                      </a:rPr>
                      <m:t>"</m:t>
                    </m:r>
                  </m:oMath>
                </a14:m>
                <a:r>
                  <a:rPr lang="pt-BR" i="1" dirty="0" smtClean="0"/>
                  <a:t>.</a:t>
                </a:r>
                <a:endParaRPr lang="pt-BR" i="1" dirty="0" smtClean="0"/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18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Redução Polinomial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420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A complexidade de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𝑺𝑨𝑻</m:t>
                    </m:r>
                  </m:oMath>
                </a14:m>
                <a:r>
                  <a:rPr lang="pt-BR" dirty="0" smtClean="0"/>
                  <a:t> é um limite inferior para a complexidade do problema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pt-BR" dirty="0" smtClean="0"/>
                  <a:t> porque se o problema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pt-BR" dirty="0" smtClean="0"/>
                  <a:t> for resolvido em tempo polinomial, o problema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𝑺𝑨𝑻</m:t>
                    </m:r>
                  </m:oMath>
                </a14:m>
                <a:r>
                  <a:rPr lang="pt-BR" dirty="0" smtClean="0"/>
                  <a:t> também poderá ser resolvido em tempo polinomial.</a:t>
                </a:r>
                <a:endParaRPr lang="pt-BR" b="1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Redução Polinomial</a:t>
            </a:r>
            <a:endParaRPr lang="pt-BR" sz="2400" dirty="0"/>
          </a:p>
        </p:txBody>
      </p:sp>
      <p:grpSp>
        <p:nvGrpSpPr>
          <p:cNvPr id="21" name="Grupo 20"/>
          <p:cNvGrpSpPr/>
          <p:nvPr/>
        </p:nvGrpSpPr>
        <p:grpSpPr>
          <a:xfrm>
            <a:off x="608365" y="4049092"/>
            <a:ext cx="8428131" cy="1756172"/>
            <a:chOff x="608365" y="4049092"/>
            <a:chExt cx="8428131" cy="1756172"/>
          </a:xfrm>
        </p:grpSpPr>
        <p:grpSp>
          <p:nvGrpSpPr>
            <p:cNvPr id="4" name="Grupo 3"/>
            <p:cNvGrpSpPr/>
            <p:nvPr/>
          </p:nvGrpSpPr>
          <p:grpSpPr>
            <a:xfrm>
              <a:off x="2480573" y="4221088"/>
              <a:ext cx="1512168" cy="1008112"/>
              <a:chOff x="2267744" y="4221088"/>
              <a:chExt cx="1512168" cy="1008112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2267744" y="4221088"/>
                <a:ext cx="1512168" cy="100811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CaixaDeTexto 2"/>
              <p:cNvSpPr txBox="1"/>
              <p:nvPr/>
            </p:nvSpPr>
            <p:spPr>
              <a:xfrm>
                <a:off x="2322354" y="4401978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>
                    <a:solidFill>
                      <a:srgbClr val="FF0000"/>
                    </a:solidFill>
                    <a:latin typeface="+mn-lt"/>
                  </a:rPr>
                  <a:t>Redução</a:t>
                </a:r>
              </a:p>
              <a:p>
                <a:pPr algn="ctr"/>
                <a:r>
                  <a:rPr lang="pt-BR" b="1" dirty="0" smtClean="0">
                    <a:solidFill>
                      <a:srgbClr val="FF0000"/>
                    </a:solidFill>
                    <a:latin typeface="+mn-lt"/>
                  </a:rPr>
                  <a:t>Polinomial</a:t>
                </a:r>
                <a:endParaRPr lang="pt-BR" b="1" dirty="0">
                  <a:solidFill>
                    <a:srgbClr val="FF0000"/>
                  </a:solidFill>
                  <a:latin typeface="+mn-lt"/>
                </a:endParaRP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5648925" y="4221088"/>
              <a:ext cx="1512168" cy="1008112"/>
              <a:chOff x="2267744" y="4221088"/>
              <a:chExt cx="1512168" cy="1008112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2267744" y="4221088"/>
                <a:ext cx="1512168" cy="100811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1C1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C11FF"/>
                  </a:solidFill>
                </a:endParaRPr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>
                <a:off x="2348002" y="4263478"/>
                <a:ext cx="1351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>
                    <a:solidFill>
                      <a:srgbClr val="1C11FF"/>
                    </a:solidFill>
                    <a:latin typeface="+mn-lt"/>
                  </a:rPr>
                  <a:t>Algoritmo</a:t>
                </a:r>
              </a:p>
              <a:p>
                <a:pPr algn="ctr"/>
                <a:r>
                  <a:rPr lang="pt-BR" b="1" dirty="0" smtClean="0">
                    <a:solidFill>
                      <a:srgbClr val="1C11FF"/>
                    </a:solidFill>
                    <a:latin typeface="+mn-lt"/>
                  </a:rPr>
                  <a:t>Polinomial</a:t>
                </a:r>
              </a:p>
              <a:p>
                <a:pPr algn="ctr"/>
                <a:r>
                  <a:rPr lang="pt-BR" b="1" dirty="0">
                    <a:solidFill>
                      <a:srgbClr val="1C11FF"/>
                    </a:solidFill>
                    <a:latin typeface="+mn-lt"/>
                  </a:rPr>
                  <a:t>p</a:t>
                </a:r>
                <a:r>
                  <a:rPr lang="pt-BR" b="1" dirty="0" smtClean="0">
                    <a:solidFill>
                      <a:srgbClr val="1C11FF"/>
                    </a:solidFill>
                    <a:latin typeface="+mn-lt"/>
                  </a:rPr>
                  <a:t>ara P</a:t>
                </a:r>
                <a:endParaRPr lang="pt-BR" b="1" dirty="0">
                  <a:solidFill>
                    <a:srgbClr val="1C11FF"/>
                  </a:solidFill>
                  <a:latin typeface="+mn-lt"/>
                </a:endParaRPr>
              </a:p>
            </p:txBody>
          </p:sp>
        </p:grpSp>
        <p:cxnSp>
          <p:nvCxnSpPr>
            <p:cNvPr id="6" name="Conector de seta reta 5"/>
            <p:cNvCxnSpPr>
              <a:endCxn id="2" idx="1"/>
            </p:cNvCxnSpPr>
            <p:nvPr/>
          </p:nvCxnSpPr>
          <p:spPr>
            <a:xfrm>
              <a:off x="824389" y="4725144"/>
              <a:ext cx="1656184" cy="0"/>
            </a:xfrm>
            <a:prstGeom prst="straightConnector1">
              <a:avLst/>
            </a:prstGeom>
            <a:ln w="2222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stCxn id="2" idx="3"/>
              <a:endCxn id="8" idx="1"/>
            </p:cNvCxnSpPr>
            <p:nvPr/>
          </p:nvCxnSpPr>
          <p:spPr>
            <a:xfrm>
              <a:off x="3992741" y="4725144"/>
              <a:ext cx="1656184" cy="0"/>
            </a:xfrm>
            <a:prstGeom prst="straightConnector1">
              <a:avLst/>
            </a:prstGeom>
            <a:ln w="2222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8" idx="3"/>
            </p:cNvCxnSpPr>
            <p:nvPr/>
          </p:nvCxnSpPr>
          <p:spPr>
            <a:xfrm>
              <a:off x="7161093" y="4725144"/>
              <a:ext cx="1154356" cy="0"/>
            </a:xfrm>
            <a:prstGeom prst="straightConnector1">
              <a:avLst/>
            </a:prstGeom>
            <a:ln w="2222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608365" y="4355812"/>
                  <a:ext cx="1693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pt-BR" b="1" dirty="0" smtClean="0">
                      <a:solidFill>
                        <a:srgbClr val="000000"/>
                      </a:solidFill>
                      <a:latin typeface="+mn-lt"/>
                    </a:rPr>
                    <a:t> inst. de </a:t>
                  </a:r>
                  <a14:m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𝑺𝑨𝑻</m:t>
                      </m:r>
                    </m:oMath>
                  </a14:m>
                  <a:endParaRPr lang="pt-BR" b="1" dirty="0">
                    <a:solidFill>
                      <a:srgbClr val="000000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365" y="4355812"/>
                  <a:ext cx="169360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3041554" y="5435932"/>
                  <a:ext cx="3553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b="1" dirty="0" smtClean="0">
                      <a:solidFill>
                        <a:srgbClr val="1C11FF"/>
                      </a:solidFill>
                      <a:latin typeface="+mn-lt"/>
                    </a:rPr>
                    <a:t>Algoritmo polinomial para </a:t>
                  </a:r>
                  <a14:m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rgbClr val="1C11FF"/>
                          </a:solidFill>
                          <a:latin typeface="Cambria Math"/>
                        </a:rPr>
                        <m:t>𝑺𝑨𝑻</m:t>
                      </m:r>
                    </m:oMath>
                  </a14:m>
                  <a:endParaRPr lang="pt-BR" b="1" dirty="0">
                    <a:solidFill>
                      <a:srgbClr val="1C11FF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554" y="5435932"/>
                  <a:ext cx="355308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686" t="-8333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/>
                <p:cNvSpPr txBox="1"/>
                <p:nvPr/>
              </p:nvSpPr>
              <p:spPr>
                <a:xfrm>
                  <a:off x="7306076" y="4355812"/>
                  <a:ext cx="1082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pt-BR" b="1" dirty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pt-BR" b="1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𝑺𝑨𝑻</m:t>
                        </m:r>
                      </m:oMath>
                    </m:oMathPara>
                  </a14:m>
                  <a:endParaRPr lang="pt-BR" b="1" dirty="0">
                    <a:solidFill>
                      <a:srgbClr val="000000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6076" y="4355812"/>
                  <a:ext cx="108234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7444735" y="4725144"/>
                  <a:ext cx="805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0" dirty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𝐲</m:t>
                        </m:r>
                        <m:r>
                          <a:rPr lang="pt-BR" b="1" dirty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pt-BR" b="1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pt-BR" b="1" dirty="0">
                    <a:solidFill>
                      <a:srgbClr val="000000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2" name="CaixaDe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735" y="4725144"/>
                  <a:ext cx="80502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aixaDeTexto 23"/>
            <p:cNvSpPr txBox="1"/>
            <p:nvPr/>
          </p:nvSpPr>
          <p:spPr>
            <a:xfrm>
              <a:off x="8313221" y="4508212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0000"/>
                  </a:solidFill>
                  <a:latin typeface="+mn-lt"/>
                </a:rPr>
                <a:t>(</a:t>
              </a:r>
              <a:r>
                <a:rPr lang="pt-BR" b="1" dirty="0" err="1" smtClean="0">
                  <a:solidFill>
                    <a:srgbClr val="000000"/>
                  </a:solidFill>
                  <a:latin typeface="+mn-lt"/>
                </a:rPr>
                <a:t>sse</a:t>
              </a:r>
              <a:r>
                <a:rPr lang="pt-BR" b="1" dirty="0" smtClean="0">
                  <a:solidFill>
                    <a:srgbClr val="000000"/>
                  </a:solidFill>
                  <a:latin typeface="+mn-lt"/>
                </a:rPr>
                <a:t>)</a:t>
              </a:r>
              <a:endParaRPr lang="pt-BR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316038" y="4049092"/>
              <a:ext cx="5004106" cy="1338192"/>
            </a:xfrm>
            <a:prstGeom prst="rect">
              <a:avLst/>
            </a:prstGeom>
            <a:noFill/>
            <a:ln w="38100">
              <a:solidFill>
                <a:srgbClr val="1C1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C11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4139952" y="4355406"/>
                  <a:ext cx="1407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𝒚</m:t>
                      </m:r>
                    </m:oMath>
                  </a14:m>
                  <a:r>
                    <a:rPr lang="pt-BR" b="1" dirty="0" smtClean="0">
                      <a:solidFill>
                        <a:srgbClr val="000000"/>
                      </a:solidFill>
                      <a:latin typeface="+mn-lt"/>
                    </a:rPr>
                    <a:t> inst. de </a:t>
                  </a:r>
                  <a14:m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𝑷</m:t>
                      </m:r>
                    </m:oMath>
                  </a14:m>
                  <a:endParaRPr lang="pt-BR" b="1" dirty="0">
                    <a:solidFill>
                      <a:srgbClr val="000000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6" name="CaixaDe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355406"/>
                  <a:ext cx="140775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265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>
                    <a:solidFill>
                      <a:srgbClr val="1C11FF"/>
                    </a:solidFill>
                  </a:rPr>
                  <a:t>Entrada</a:t>
                </a:r>
                <a:r>
                  <a:rPr lang="pt-BR" dirty="0" smtClean="0"/>
                  <a:t>: expressão booleana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pt-BR" dirty="0" smtClean="0"/>
                  <a:t>, na Formal Normal Conjuntiva (FNC), ou seja, uma conjunção de disjunções.</a:t>
                </a:r>
              </a:p>
              <a:p>
                <a:endParaRPr lang="pt-BR" dirty="0"/>
              </a:p>
              <a:p>
                <a:r>
                  <a:rPr lang="pt-BR" dirty="0" smtClean="0">
                    <a:solidFill>
                      <a:srgbClr val="1C11FF"/>
                    </a:solidFill>
                  </a:rPr>
                  <a:t>Saída</a:t>
                </a:r>
                <a:r>
                  <a:rPr lang="pt-BR" dirty="0" smtClean="0"/>
                  <a:t>: existe uma valoração das variáveis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pt-BR" dirty="0" smtClean="0"/>
                  <a:t> de forma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pt-BR" dirty="0" smtClean="0"/>
                  <a:t> seja verdadeira?</a:t>
                </a:r>
              </a:p>
              <a:p>
                <a:endParaRPr lang="pt-BR" dirty="0"/>
              </a:p>
              <a:p>
                <a:r>
                  <a:rPr lang="pt-BR" dirty="0" smtClean="0"/>
                  <a:t>Ex.: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=(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∨¬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)∧(¬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)∧(¬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∨¬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∨¬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r>
                  <a:rPr lang="pt-BR" dirty="0" smtClean="0"/>
                  <a:t>A resposta para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pt-BR" dirty="0" smtClean="0"/>
                  <a:t> é “SIM”,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(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𝒚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𝒛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15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sz="2400" dirty="0" smtClean="0"/>
                  <a:t>Problema </a:t>
                </a:r>
                <a14:m>
                  <m:oMath xmlns:m="http://schemas.openxmlformats.org/officeDocument/2006/math">
                    <m:r>
                      <a:rPr lang="pt-BR" sz="2400" b="1" i="1" dirty="0" smtClean="0">
                        <a:latin typeface="Cambria Math"/>
                      </a:rPr>
                      <m:t>𝑺𝑨𝑻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Algoritmo </a:t>
                </a:r>
                <a:r>
                  <a:rPr lang="pt-BR" dirty="0" smtClean="0">
                    <a:solidFill>
                      <a:srgbClr val="1C11FF"/>
                    </a:solidFill>
                  </a:rPr>
                  <a:t>polinomial</a:t>
                </a:r>
                <a:r>
                  <a:rPr lang="pt-BR" dirty="0"/>
                  <a:t> </a:t>
                </a:r>
                <a:r>
                  <a:rPr lang="pt-BR" dirty="0" smtClean="0"/>
                  <a:t>para, dada uma expressão na FNC,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pt-BR" dirty="0" smtClean="0"/>
                  <a:t> (instância de SAT), gerar um grafo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𝑮</m:t>
                    </m:r>
                    <m:r>
                      <a:rPr lang="pt-BR" b="1" i="1" dirty="0" smtClean="0">
                        <a:latin typeface="Cambria Math"/>
                      </a:rPr>
                      <m:t>(</m:t>
                    </m:r>
                    <m:r>
                      <a:rPr lang="pt-BR" b="1" i="1" dirty="0" smtClean="0">
                        <a:latin typeface="Cambria Math"/>
                      </a:rPr>
                      <m:t>𝑽</m:t>
                    </m:r>
                    <m:r>
                      <a:rPr lang="pt-BR" b="1" i="1" dirty="0" smtClean="0">
                        <a:latin typeface="Cambria Math"/>
                      </a:rPr>
                      <m:t>,</m:t>
                    </m:r>
                    <m:r>
                      <a:rPr lang="pt-BR" b="1" i="1" dirty="0" smtClean="0">
                        <a:latin typeface="Cambria Math"/>
                      </a:rPr>
                      <m:t>𝑬</m:t>
                    </m:r>
                    <m:r>
                      <a:rPr lang="pt-BR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um natural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𝒌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≤|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𝑽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pt-BR" dirty="0" smtClean="0"/>
                  <a:t> tal que:</a:t>
                </a:r>
              </a:p>
              <a:p>
                <a:endParaRPr lang="pt-B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200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pt-BR" sz="2200" dirty="0" smtClean="0"/>
                  <a:t> é </a:t>
                </a:r>
                <a:r>
                  <a:rPr lang="pt-BR" sz="2200" dirty="0" err="1" smtClean="0"/>
                  <a:t>satisfatível</a:t>
                </a:r>
                <a:r>
                  <a:rPr lang="pt-BR" sz="2200" dirty="0"/>
                  <a:t> </a:t>
                </a:r>
                <a:r>
                  <a:rPr lang="pt-BR" sz="2200" dirty="0" smtClean="0"/>
                  <a:t>se, e somente se, existe um k-clique em </a:t>
                </a:r>
                <a14:m>
                  <m:oMath xmlns:m="http://schemas.openxmlformats.org/officeDocument/2006/math">
                    <m:r>
                      <a:rPr lang="pt-BR" sz="2200" b="1" i="1" dirty="0" smtClean="0">
                        <a:latin typeface="Cambria Math"/>
                      </a:rPr>
                      <m:t>𝑮</m:t>
                    </m:r>
                  </m:oMath>
                </a14:m>
                <a:r>
                  <a:rPr lang="pt-BR" sz="2200" dirty="0" smtClean="0"/>
                  <a:t>.</a:t>
                </a:r>
              </a:p>
              <a:p>
                <a:pPr marL="0" indent="0">
                  <a:buNone/>
                </a:pPr>
                <a:endParaRPr lang="pt-BR" sz="2200" dirty="0"/>
              </a:p>
              <a:p>
                <a:r>
                  <a:rPr lang="pt-BR" sz="2200" dirty="0" smtClean="0"/>
                  <a:t>Algoritmo para gerar </a:t>
                </a:r>
                <a14:m>
                  <m:oMath xmlns:m="http://schemas.openxmlformats.org/officeDocument/2006/math">
                    <m:r>
                      <a:rPr lang="pt-BR" sz="2200" b="1" i="1" dirty="0" smtClean="0">
                        <a:latin typeface="Cambria Math"/>
                      </a:rPr>
                      <m:t>𝑮</m:t>
                    </m:r>
                    <m:r>
                      <a:rPr lang="pt-BR" sz="2200" b="1" i="1" dirty="0" smtClean="0">
                        <a:latin typeface="Cambria Math"/>
                      </a:rPr>
                      <m:t>(</m:t>
                    </m:r>
                    <m:r>
                      <a:rPr lang="pt-BR" sz="2200" b="1" i="1" dirty="0" smtClean="0">
                        <a:latin typeface="Cambria Math"/>
                      </a:rPr>
                      <m:t>𝑽</m:t>
                    </m:r>
                    <m:r>
                      <a:rPr lang="pt-BR" sz="2200" b="1" i="1" dirty="0" smtClean="0">
                        <a:latin typeface="Cambria Math"/>
                      </a:rPr>
                      <m:t>,</m:t>
                    </m:r>
                    <m:r>
                      <a:rPr lang="pt-BR" sz="2200" b="1" i="1" dirty="0" smtClean="0">
                        <a:latin typeface="Cambria Math"/>
                      </a:rPr>
                      <m:t>𝑬</m:t>
                    </m:r>
                    <m:r>
                      <a:rPr lang="pt-BR" sz="2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sz="2200" dirty="0" smtClean="0"/>
                  <a:t> e </a:t>
                </a:r>
                <a14:m>
                  <m:oMath xmlns:m="http://schemas.openxmlformats.org/officeDocument/2006/math">
                    <m:r>
                      <a:rPr lang="pt-BR" sz="2200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pt-BR" sz="2200" dirty="0" smtClean="0"/>
                  <a:t>:</a:t>
                </a:r>
              </a:p>
              <a:p>
                <a:pPr marL="0" indent="0">
                  <a:buNone/>
                </a:pPr>
                <a:r>
                  <a:rPr lang="pt-BR" sz="2200" dirty="0"/>
                  <a:t>	</a:t>
                </a:r>
                <a:r>
                  <a:rPr lang="pt-BR" sz="2200" dirty="0" smtClean="0"/>
                  <a:t>Seja </a:t>
                </a:r>
                <a14:m>
                  <m:oMath xmlns:m="http://schemas.openxmlformats.org/officeDocument/2006/math">
                    <m:r>
                      <a:rPr lang="pt-BR" sz="2200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pt-BR" sz="2200" b="1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sz="22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2200" b="1" i="1" smtClean="0">
                            <a:latin typeface="Cambria Math"/>
                            <a:ea typeface="Cambria Math"/>
                          </a:rPr>
                          <m:t>𝒄</m:t>
                        </m:r>
                      </m:e>
                      <m:sub>
                        <m:r>
                          <a:rPr lang="pt-BR" sz="22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pt-BR" sz="2200" b="1" i="1" smtClean="0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pt-BR" sz="22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2200" b="1" i="1" smtClean="0">
                            <a:latin typeface="Cambria Math"/>
                            <a:ea typeface="Cambria Math"/>
                          </a:rPr>
                          <m:t>𝒄</m:t>
                        </m:r>
                      </m:e>
                      <m:sub>
                        <m:r>
                          <a:rPr lang="pt-BR" sz="22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pt-BR" sz="2200" b="1" i="1" smtClean="0">
                        <a:latin typeface="Cambria Math"/>
                        <a:ea typeface="Cambria Math"/>
                      </a:rPr>
                      <m:t>∧…∧</m:t>
                    </m:r>
                    <m:sSub>
                      <m:sSubPr>
                        <m:ctrlPr>
                          <a:rPr lang="pt-BR" sz="22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2200" b="1" i="1" smtClean="0">
                            <a:latin typeface="Cambria Math"/>
                            <a:ea typeface="Cambria Math"/>
                          </a:rPr>
                          <m:t>𝒄</m:t>
                        </m:r>
                      </m:e>
                      <m:sub>
                        <m:r>
                          <a:rPr lang="pt-BR" sz="2200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</m:sub>
                    </m:sSub>
                  </m:oMath>
                </a14:m>
                <a:endParaRPr lang="pt-BR" sz="2200" dirty="0" smtClean="0"/>
              </a:p>
              <a:p>
                <a:pPr marL="0" indent="0">
                  <a:buNone/>
                </a:pPr>
                <a:r>
                  <a:rPr lang="pt-BR" sz="2200" dirty="0"/>
                  <a:t>	</a:t>
                </a:r>
                <a14:m>
                  <m:oMath xmlns:m="http://schemas.openxmlformats.org/officeDocument/2006/math">
                    <m:r>
                      <a:rPr lang="pt-BR" sz="2200" b="1" i="1" dirty="0" smtClean="0">
                        <a:latin typeface="Cambria Math"/>
                      </a:rPr>
                      <m:t>𝑽</m:t>
                    </m:r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←{</m:t>
                    </m:r>
                    <m:sSub>
                      <m:sSubPr>
                        <m:ctrlPr>
                          <a:rPr lang="pt-BR" sz="2200" b="1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2200" b="1" i="1" dirty="0" smtClean="0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b>
                        <m:r>
                          <a:rPr lang="pt-BR" sz="2200" b="1" i="1" dirty="0" smtClean="0">
                            <a:latin typeface="Cambria Math"/>
                            <a:ea typeface="Cambria Math"/>
                          </a:rPr>
                          <m:t>𝒊𝒋</m:t>
                        </m:r>
                      </m:sub>
                    </m:sSub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pt-BR" sz="2200" b="1" i="0" dirty="0" smtClean="0">
                        <a:latin typeface="Cambria Math"/>
                        <a:ea typeface="Cambria Math"/>
                      </a:rPr>
                      <m:t>𝐨𝐧𝐝𝐞</m:t>
                    </m:r>
                    <m:r>
                      <a:rPr lang="pt-BR" sz="2200" b="1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𝒊</m:t>
                    </m:r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200" b="1" i="0" dirty="0" smtClean="0">
                        <a:latin typeface="Cambria Math"/>
                        <a:ea typeface="Cambria Math"/>
                      </a:rPr>
                      <m:t>𝐞</m:t>
                    </m:r>
                    <m:r>
                      <a:rPr lang="pt-BR" sz="2200" b="1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200" b="1" i="0" dirty="0" smtClean="0">
                        <a:latin typeface="Cambria Math"/>
                        <a:ea typeface="Cambria Math"/>
                      </a:rPr>
                      <m:t>𝐚</m:t>
                    </m:r>
                    <m:r>
                      <a:rPr lang="pt-BR" sz="2200" b="1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200" b="1" i="0" dirty="0" smtClean="0">
                        <a:latin typeface="Cambria Math"/>
                        <a:ea typeface="Cambria Math"/>
                      </a:rPr>
                      <m:t>𝐜𝐥𝐚𝐮𝐬𝐮𝐥𝐚</m:t>
                    </m:r>
                    <m:r>
                      <a:rPr lang="pt-BR" sz="2200" b="1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200" b="1" i="0" dirty="0" smtClean="0">
                        <a:latin typeface="Cambria Math"/>
                        <a:ea typeface="Cambria Math"/>
                      </a:rPr>
                      <m:t>𝐞</m:t>
                    </m:r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200" b="1" i="0" dirty="0" smtClean="0">
                        <a:latin typeface="Cambria Math"/>
                        <a:ea typeface="Cambria Math"/>
                      </a:rPr>
                      <m:t>𝐞</m:t>
                    </m:r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200" b="1" i="0" dirty="0" smtClean="0">
                        <a:latin typeface="Cambria Math"/>
                        <a:ea typeface="Cambria Math"/>
                      </a:rPr>
                      <m:t>𝐚</m:t>
                    </m:r>
                    <m:r>
                      <a:rPr lang="pt-BR" sz="2200" b="1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200" b="1" i="0" dirty="0" smtClean="0">
                        <a:latin typeface="Cambria Math"/>
                        <a:ea typeface="Cambria Math"/>
                      </a:rPr>
                      <m:t>𝐯𝐚𝐫𝐢𝐚𝐯𝐞𝐥</m:t>
                    </m:r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pt-BR" sz="2200" i="1" dirty="0" smtClean="0"/>
              </a:p>
              <a:p>
                <a:pPr marL="0" indent="0">
                  <a:buNone/>
                </a:pPr>
                <a:r>
                  <a:rPr lang="pt-BR" sz="2200" i="1" dirty="0"/>
                  <a:t>	</a:t>
                </a:r>
                <a14:m>
                  <m:oMath xmlns:m="http://schemas.openxmlformats.org/officeDocument/2006/math">
                    <m:r>
                      <a:rPr lang="pt-BR" sz="2200" b="1" i="1" dirty="0" smtClean="0">
                        <a:latin typeface="Cambria Math"/>
                      </a:rPr>
                      <m:t>𝑬</m:t>
                    </m:r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←{</m:t>
                    </m:r>
                    <m:d>
                      <m:dPr>
                        <m:ctrlPr>
                          <a:rPr lang="pt-BR" sz="2200" b="1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200" b="1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200" b="1" i="1" dirty="0" smtClean="0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pt-BR" sz="2200" b="1" i="1" dirty="0" smtClean="0">
                                <a:latin typeface="Cambria Math"/>
                                <a:ea typeface="Cambria Math"/>
                              </a:rPr>
                              <m:t>𝒊𝒋</m:t>
                            </m:r>
                          </m:sub>
                        </m:sSub>
                        <m:r>
                          <a:rPr lang="pt-BR" sz="2200" b="1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200" b="1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200" b="1" i="1" dirty="0" smtClean="0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pt-BR" sz="2200" b="1" i="1" dirty="0" smtClean="0">
                                <a:latin typeface="Cambria Math"/>
                                <a:ea typeface="Cambria Math"/>
                              </a:rPr>
                              <m:t>𝒌𝒍</m:t>
                            </m:r>
                          </m:sub>
                        </m:sSub>
                      </m:e>
                    </m:d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pt-BR" sz="2200" b="1" i="0" dirty="0" smtClean="0">
                        <a:latin typeface="Cambria Math"/>
                        <a:ea typeface="Cambria Math"/>
                      </a:rPr>
                      <m:t>𝐨𝐧𝐝𝐞</m:t>
                    </m:r>
                    <m:r>
                      <a:rPr lang="pt-BR" sz="2200" b="1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𝒊</m:t>
                    </m:r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200" b="1" i="0" dirty="0" smtClean="0">
                        <a:latin typeface="Cambria Math"/>
                        <a:ea typeface="Cambria Math"/>
                      </a:rPr>
                      <m:t>𝐞</m:t>
                    </m:r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pt-BR" sz="2200" b="1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2200" b="1" i="1" dirty="0" smtClean="0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b>
                        <m:r>
                          <a:rPr lang="pt-BR" sz="2200" b="1" i="1" dirty="0" smtClean="0">
                            <a:latin typeface="Cambria Math"/>
                            <a:ea typeface="Cambria Math"/>
                          </a:rPr>
                          <m:t>𝒊𝒋</m:t>
                        </m:r>
                      </m:sub>
                    </m:sSub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≠¬</m:t>
                    </m:r>
                    <m:sSub>
                      <m:sSubPr>
                        <m:ctrlPr>
                          <a:rPr lang="pt-BR" sz="2200" b="1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2200" b="1" i="1" dirty="0" smtClean="0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b>
                        <m:r>
                          <a:rPr lang="pt-BR" sz="2200" b="1" i="1" dirty="0" smtClean="0">
                            <a:latin typeface="Cambria Math"/>
                            <a:ea typeface="Cambria Math"/>
                          </a:rPr>
                          <m:t>𝒌𝒍</m:t>
                        </m:r>
                      </m:sub>
                    </m:sSub>
                    <m:r>
                      <a:rPr lang="pt-BR" sz="2200" b="1" i="1" dirty="0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pt-BR" sz="2200" i="1" dirty="0" smtClean="0"/>
              </a:p>
              <a:p>
                <a:pPr marL="0" indent="0">
                  <a:buNone/>
                </a:pPr>
                <a:endParaRPr lang="pt-BR" sz="2200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sz="2400" dirty="0" smtClean="0"/>
                  <a:t>Redução de </a:t>
                </a:r>
                <a14:m>
                  <m:oMath xmlns:m="http://schemas.openxmlformats.org/officeDocument/2006/math">
                    <m:r>
                      <a:rPr lang="pt-BR" sz="2400" b="1" i="1" dirty="0" smtClean="0">
                        <a:latin typeface="Cambria Math"/>
                      </a:rPr>
                      <m:t>𝑺𝑨𝑻</m:t>
                    </m:r>
                  </m:oMath>
                </a14:m>
                <a:r>
                  <a:rPr lang="pt-BR" sz="2400" dirty="0" smtClean="0"/>
                  <a:t> a CLIQUE</a:t>
                </a:r>
                <a:endParaRPr lang="pt-BR" sz="24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4328762" y="4541776"/>
                <a:ext cx="333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pt-BR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762" y="4541776"/>
                <a:ext cx="333745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3680690" y="4541214"/>
                <a:ext cx="333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pt-BR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690" y="4541214"/>
                <a:ext cx="333745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5651201" y="4544686"/>
                <a:ext cx="333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pt-BR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201" y="4544686"/>
                <a:ext cx="333745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6587305" y="4541214"/>
                <a:ext cx="333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pt-BR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305" y="4541214"/>
                <a:ext cx="333745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4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Há muitos problemas com aplicações práticas importantes para os quais não se conhece algoritmos polinomiais.</a:t>
            </a:r>
          </a:p>
          <a:p>
            <a:endParaRPr lang="pt-BR" b="1" dirty="0"/>
          </a:p>
          <a:p>
            <a:r>
              <a:rPr lang="pt-BR" dirty="0" smtClean="0"/>
              <a:t>Esses problemas são chamados </a:t>
            </a:r>
            <a:r>
              <a:rPr lang="pt-BR" dirty="0" smtClean="0">
                <a:solidFill>
                  <a:srgbClr val="FF0000"/>
                </a:solidFill>
              </a:rPr>
              <a:t>intratáveis</a:t>
            </a:r>
            <a:r>
              <a:rPr lang="pt-BR" dirty="0" smtClean="0"/>
              <a:t>.</a:t>
            </a:r>
          </a:p>
          <a:p>
            <a:endParaRPr lang="pt-BR" b="1" dirty="0"/>
          </a:p>
          <a:p>
            <a:r>
              <a:rPr lang="pt-BR" dirty="0" smtClean="0"/>
              <a:t>Dentre os problemas intratáveis podemos citar muitas aplicações inadiáveis.</a:t>
            </a:r>
            <a:endParaRPr lang="pt-BR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Problemas intratáveis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899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Exemplo: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=(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∨¬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)∧(¬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∨¬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)∧(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∨¬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𝒛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Problemas intratáveis</a:t>
            </a:r>
            <a:endParaRPr lang="pt-BR" sz="2400" dirty="0"/>
          </a:p>
        </p:txBody>
      </p:sp>
      <p:grpSp>
        <p:nvGrpSpPr>
          <p:cNvPr id="57" name="Grupo 56"/>
          <p:cNvGrpSpPr/>
          <p:nvPr/>
        </p:nvGrpSpPr>
        <p:grpSpPr>
          <a:xfrm>
            <a:off x="1779029" y="2348880"/>
            <a:ext cx="5961323" cy="3794874"/>
            <a:chOff x="1807363" y="2276872"/>
            <a:chExt cx="5961323" cy="3794874"/>
          </a:xfrm>
        </p:grpSpPr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5" y="3151743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CaixaDeTexto 70"/>
            <p:cNvSpPr txBox="1"/>
            <p:nvPr/>
          </p:nvSpPr>
          <p:spPr>
            <a:xfrm>
              <a:off x="1907704" y="309517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x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902894" y="4070944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y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807363" y="4951943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¬z</a:t>
              </a:r>
            </a:p>
          </p:txBody>
        </p:sp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4087846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5" y="4951943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2" y="2365910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4091140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3" y="5650473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7031" y="3367767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7030" y="4797152"/>
              <a:ext cx="421273" cy="421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Conector reto 2"/>
            <p:cNvCxnSpPr>
              <a:stCxn id="70" idx="3"/>
              <a:endCxn id="49" idx="1"/>
            </p:cNvCxnSpPr>
            <p:nvPr/>
          </p:nvCxnSpPr>
          <p:spPr>
            <a:xfrm>
              <a:off x="2689018" y="3362380"/>
              <a:ext cx="4198013" cy="21602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>
              <a:stCxn id="70" idx="3"/>
              <a:endCxn id="50" idx="1"/>
            </p:cNvCxnSpPr>
            <p:nvPr/>
          </p:nvCxnSpPr>
          <p:spPr>
            <a:xfrm>
              <a:off x="2689018" y="3362380"/>
              <a:ext cx="4198012" cy="164540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>
              <a:stCxn id="70" idx="3"/>
              <a:endCxn id="47" idx="1"/>
            </p:cNvCxnSpPr>
            <p:nvPr/>
          </p:nvCxnSpPr>
          <p:spPr>
            <a:xfrm>
              <a:off x="2689018" y="3362380"/>
              <a:ext cx="1378926" cy="9393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stCxn id="70" idx="3"/>
              <a:endCxn id="48" idx="0"/>
            </p:cNvCxnSpPr>
            <p:nvPr/>
          </p:nvCxnSpPr>
          <p:spPr>
            <a:xfrm>
              <a:off x="2689018" y="3362380"/>
              <a:ext cx="1589562" cy="228809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44" idx="3"/>
              <a:endCxn id="46" idx="1"/>
            </p:cNvCxnSpPr>
            <p:nvPr/>
          </p:nvCxnSpPr>
          <p:spPr>
            <a:xfrm flipV="1">
              <a:off x="2689017" y="2576547"/>
              <a:ext cx="1378925" cy="172193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44" idx="3"/>
              <a:endCxn id="49" idx="1"/>
            </p:cNvCxnSpPr>
            <p:nvPr/>
          </p:nvCxnSpPr>
          <p:spPr>
            <a:xfrm flipV="1">
              <a:off x="2689017" y="3578404"/>
              <a:ext cx="4198014" cy="72007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stCxn id="44" idx="3"/>
              <a:endCxn id="50" idx="1"/>
            </p:cNvCxnSpPr>
            <p:nvPr/>
          </p:nvCxnSpPr>
          <p:spPr>
            <a:xfrm>
              <a:off x="2689017" y="4298483"/>
              <a:ext cx="4198013" cy="70930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44" idx="3"/>
              <a:endCxn id="48" idx="0"/>
            </p:cNvCxnSpPr>
            <p:nvPr/>
          </p:nvCxnSpPr>
          <p:spPr>
            <a:xfrm>
              <a:off x="2689017" y="4298483"/>
              <a:ext cx="1589563" cy="135199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stCxn id="45" idx="3"/>
              <a:endCxn id="46" idx="1"/>
            </p:cNvCxnSpPr>
            <p:nvPr/>
          </p:nvCxnSpPr>
          <p:spPr>
            <a:xfrm flipV="1">
              <a:off x="2689018" y="2576547"/>
              <a:ext cx="1378924" cy="258603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stCxn id="45" idx="3"/>
              <a:endCxn id="47" idx="1"/>
            </p:cNvCxnSpPr>
            <p:nvPr/>
          </p:nvCxnSpPr>
          <p:spPr>
            <a:xfrm flipV="1">
              <a:off x="2689018" y="4301777"/>
              <a:ext cx="1378926" cy="86080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>
              <a:stCxn id="45" idx="3"/>
              <a:endCxn id="49" idx="1"/>
            </p:cNvCxnSpPr>
            <p:nvPr/>
          </p:nvCxnSpPr>
          <p:spPr>
            <a:xfrm flipV="1">
              <a:off x="2689018" y="3578404"/>
              <a:ext cx="4198013" cy="158417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>
              <a:stCxn id="45" idx="3"/>
              <a:endCxn id="50" idx="1"/>
            </p:cNvCxnSpPr>
            <p:nvPr/>
          </p:nvCxnSpPr>
          <p:spPr>
            <a:xfrm flipV="1">
              <a:off x="2689018" y="5007789"/>
              <a:ext cx="4198012" cy="15479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>
              <a:stCxn id="46" idx="3"/>
              <a:endCxn id="49" idx="1"/>
            </p:cNvCxnSpPr>
            <p:nvPr/>
          </p:nvCxnSpPr>
          <p:spPr>
            <a:xfrm>
              <a:off x="4489215" y="2576547"/>
              <a:ext cx="2397816" cy="10018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46" idx="3"/>
              <a:endCxn id="50" idx="1"/>
            </p:cNvCxnSpPr>
            <p:nvPr/>
          </p:nvCxnSpPr>
          <p:spPr>
            <a:xfrm>
              <a:off x="4489215" y="2576547"/>
              <a:ext cx="2397815" cy="243124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48" idx="0"/>
              <a:endCxn id="49" idx="1"/>
            </p:cNvCxnSpPr>
            <p:nvPr/>
          </p:nvCxnSpPr>
          <p:spPr>
            <a:xfrm flipV="1">
              <a:off x="4278580" y="3578404"/>
              <a:ext cx="2608451" cy="207206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47" idx="3"/>
              <a:endCxn id="50" idx="1"/>
            </p:cNvCxnSpPr>
            <p:nvPr/>
          </p:nvCxnSpPr>
          <p:spPr>
            <a:xfrm>
              <a:off x="4489217" y="4301777"/>
              <a:ext cx="2397813" cy="7060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ixaDeTexto 100"/>
            <p:cNvSpPr txBox="1"/>
            <p:nvPr/>
          </p:nvSpPr>
          <p:spPr>
            <a:xfrm>
              <a:off x="3588326" y="2276872"/>
              <a:ext cx="479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¬x</a:t>
              </a: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3511508" y="4047455"/>
              <a:ext cx="484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¬y</a:t>
              </a: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3779912" y="5589240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z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7308304" y="3284984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y</a:t>
              </a: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7308304" y="4767535"/>
              <a:ext cx="460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¬z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3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pt-BR" dirty="0" smtClean="0"/>
                  <a:t>O algoritmo de redução é </a:t>
                </a:r>
                <a:r>
                  <a:rPr lang="pt-BR" dirty="0" smtClean="0">
                    <a:solidFill>
                      <a:srgbClr val="1C11FF"/>
                    </a:solidFill>
                  </a:rPr>
                  <a:t>polinomial</a:t>
                </a:r>
                <a:r>
                  <a:rPr lang="pt-BR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pt-BR" dirty="0" smtClean="0"/>
              </a:p>
              <a:p>
                <a:pPr marL="857250" lvl="1" indent="-457200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2400" b="1" dirty="0" smtClean="0"/>
                  <a:t>O número de vértices gerados é menor que o 	tamanho da entrada (número de símbolos na 	expressão </a:t>
                </a:r>
                <a:r>
                  <a:rPr lang="pt-BR" sz="2400" b="1" dirty="0" err="1" smtClean="0"/>
                  <a:t>boolena</a:t>
                </a:r>
                <a:r>
                  <a:rPr lang="pt-BR" sz="2400" b="1" dirty="0" smtClean="0"/>
                  <a:t>);</a:t>
                </a:r>
              </a:p>
              <a:p>
                <a:pPr marL="857250" lvl="1" indent="-457200">
                  <a:buClr>
                    <a:srgbClr val="FFC000"/>
                  </a:buClr>
                  <a:buFont typeface="Wingdings" pitchFamily="2" charset="2"/>
                  <a:buChar char="§"/>
                </a:pPr>
                <a:endParaRPr lang="pt-BR" sz="2400" b="1" dirty="0" smtClean="0"/>
              </a:p>
              <a:p>
                <a:pPr marL="857250" lvl="1" indent="-457200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2400" b="1" dirty="0" smtClean="0"/>
                  <a:t>O número de arestas geradas é limitado 	superiormente por </a:t>
                </a: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/>
                      </a:rPr>
                      <m:t>|</m:t>
                    </m:r>
                    <m:r>
                      <a:rPr lang="pt-BR" sz="2400" b="1" i="1" smtClean="0">
                        <a:latin typeface="Cambria Math"/>
                      </a:rPr>
                      <m:t>𝑽</m:t>
                    </m:r>
                    <m:r>
                      <a:rPr lang="pt-BR" sz="2400" b="1" i="1" smtClean="0">
                        <a:latin typeface="Cambria Math"/>
                      </a:rPr>
                      <m:t>|×|</m:t>
                    </m:r>
                    <m:r>
                      <a:rPr lang="pt-BR" sz="2400" b="1" i="1" smtClean="0">
                        <a:latin typeface="Cambria Math"/>
                        <a:ea typeface="Cambria Math"/>
                      </a:rPr>
                      <m:t>𝑽</m:t>
                    </m:r>
                    <m:r>
                      <a:rPr lang="pt-BR" sz="2400" b="1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pt-BR" sz="2400" b="1" dirty="0" smtClean="0"/>
                  <a:t>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sz="2400" dirty="0" smtClean="0"/>
                  <a:t>Redução de </a:t>
                </a:r>
                <a14:m>
                  <m:oMath xmlns:m="http://schemas.openxmlformats.org/officeDocument/2006/math">
                    <m:r>
                      <a:rPr lang="pt-BR" sz="2400" b="1" i="1" dirty="0" smtClean="0">
                        <a:latin typeface="Cambria Math"/>
                      </a:rPr>
                      <m:t>𝑺𝑨𝑻</m:t>
                    </m:r>
                  </m:oMath>
                </a14:m>
                <a:r>
                  <a:rPr lang="pt-BR" sz="2400" dirty="0" smtClean="0"/>
                  <a:t> a CLIQUE</a:t>
                </a:r>
                <a:endParaRPr lang="pt-BR" sz="24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pPr marL="457200" indent="-457200">
                  <a:buClr>
                    <a:srgbClr val="FFC000"/>
                  </a:buClr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pt-BR" sz="1600" b="1" i="1" smtClean="0">
                        <a:solidFill>
                          <a:srgbClr val="1C11FF"/>
                        </a:solidFill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pt-BR" sz="1600" b="1" dirty="0" smtClean="0">
                    <a:solidFill>
                      <a:srgbClr val="1C11FF"/>
                    </a:solidFill>
                  </a:rPr>
                  <a:t> é </a:t>
                </a:r>
                <a:r>
                  <a:rPr lang="pt-BR" sz="1600" b="1" dirty="0" err="1" smtClean="0">
                    <a:solidFill>
                      <a:srgbClr val="1C11FF"/>
                    </a:solidFill>
                  </a:rPr>
                  <a:t>satisfatível</a:t>
                </a:r>
                <a:r>
                  <a:rPr lang="pt-BR" sz="1600" b="1" dirty="0" smtClean="0">
                    <a:solidFill>
                      <a:srgbClr val="1C11FF"/>
                    </a:solidFill>
                  </a:rPr>
                  <a:t> se, e somente se, existe um k-clique em </a:t>
                </a:r>
                <a14:m>
                  <m:oMath xmlns:m="http://schemas.openxmlformats.org/officeDocument/2006/math">
                    <m:r>
                      <a:rPr lang="pt-BR" sz="1600" b="1" i="1" dirty="0" smtClean="0">
                        <a:solidFill>
                          <a:srgbClr val="1C11FF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pt-BR" sz="1600" b="1" dirty="0" smtClean="0">
                    <a:solidFill>
                      <a:srgbClr val="1C11FF"/>
                    </a:solidFill>
                  </a:rPr>
                  <a:t>.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1600" b="1" dirty="0" smtClean="0"/>
                  <a:t>Se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pt-BR" sz="1600" b="1" dirty="0" smtClean="0"/>
                  <a:t> é </a:t>
                </a:r>
                <a:r>
                  <a:rPr lang="pt-BR" sz="1600" b="1" dirty="0" err="1" smtClean="0"/>
                  <a:t>satisfatível</a:t>
                </a:r>
                <a:r>
                  <a:rPr lang="pt-BR" sz="1600" b="1" dirty="0" smtClean="0"/>
                  <a:t>, então existe uma valoração das variáveis em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pt-BR" sz="1600" b="1" dirty="0" smtClean="0"/>
                  <a:t> que faz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pt-BR" sz="1600" b="1" dirty="0" smtClean="0"/>
                  <a:t> verdadeira.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1600" b="1" dirty="0" smtClean="0"/>
                  <a:t>Como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pt-BR" sz="1600" b="1" dirty="0" smtClean="0"/>
                  <a:t> está na FNC, há pelo menos um literal em cada cláusula com valor verdadeiro.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1600" b="1" dirty="0" smtClean="0"/>
                  <a:t>Considere os vértices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/>
                        <a:ea typeface="Cambria Math"/>
                      </a:rPr>
                      <m:t>𝑽</m:t>
                    </m:r>
                    <m:r>
                      <a:rPr lang="pt-BR" sz="1600" b="1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lang="pt-BR" sz="1600" b="1" dirty="0" smtClean="0"/>
                  <a:t> de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/>
                        <a:ea typeface="Cambria Math"/>
                      </a:rPr>
                      <m:t>𝑮</m:t>
                    </m:r>
                  </m:oMath>
                </a14:m>
                <a:r>
                  <a:rPr lang="pt-BR" sz="1600" b="1" dirty="0" smtClean="0"/>
                  <a:t> que correspondem a esses literais. O </a:t>
                </a:r>
                <a:r>
                  <a:rPr lang="pt-BR" sz="1600" b="1" dirty="0" err="1" smtClean="0"/>
                  <a:t>subgrafo</a:t>
                </a:r>
                <a:r>
                  <a:rPr lang="pt-BR" sz="1600" b="1" dirty="0" smtClean="0"/>
                  <a:t> gerado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/>
                        <a:ea typeface="Cambria Math"/>
                      </a:rPr>
                      <m:t>𝑮</m:t>
                    </m:r>
                    <m:r>
                      <a:rPr lang="pt-BR" sz="1600" b="1" i="1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pt-BR" sz="1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1" i="1" smtClean="0"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p>
                        <m:r>
                          <a:rPr lang="pt-BR" sz="1600" b="1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pt-BR" sz="16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pt-BR" sz="1600" b="1" dirty="0" smtClean="0"/>
                  <a:t> é um m-clique.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endParaRPr lang="pt-BR" sz="1600" b="1" dirty="0"/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1600" b="1" dirty="0" smtClean="0"/>
                  <a:t>Se existe um m-clique no grafo criado na redução, então, por construção de </a:t>
                </a:r>
                <a14:m>
                  <m:oMath xmlns:m="http://schemas.openxmlformats.org/officeDocument/2006/math">
                    <m:r>
                      <a:rPr lang="pt-BR" sz="1600" b="1" i="1" dirty="0" smtClean="0">
                        <a:latin typeface="Cambria Math"/>
                      </a:rPr>
                      <m:t>𝑮</m:t>
                    </m:r>
                  </m:oMath>
                </a14:m>
                <a:r>
                  <a:rPr lang="pt-BR" sz="1600" b="1" dirty="0" smtClean="0"/>
                  <a:t>, temos que:</a:t>
                </a:r>
              </a:p>
              <a:p>
                <a:pPr marL="1257300" lvl="2" indent="-342900">
                  <a:buClr>
                    <a:srgbClr val="FFC000"/>
                  </a:buClr>
                  <a:buFont typeface="+mj-lt"/>
                  <a:buAutoNum type="arabicPeriod"/>
                </a:pPr>
                <a:r>
                  <a:rPr lang="pt-BR" sz="1600" b="1" dirty="0" smtClean="0"/>
                  <a:t>Cada um dos vértices deve corresponder a um literal de uma cláusula diferente; e</a:t>
                </a:r>
              </a:p>
              <a:p>
                <a:pPr marL="1257300" lvl="2" indent="-342900">
                  <a:buClr>
                    <a:srgbClr val="FFC000"/>
                  </a:buClr>
                  <a:buFont typeface="+mj-lt"/>
                  <a:buAutoNum type="arabicPeriod"/>
                </a:pPr>
                <a:r>
                  <a:rPr lang="pt-BR" sz="1600" b="1" dirty="0" smtClean="0"/>
                  <a:t>As valorações destes literais não podem se contradizer.</a:t>
                </a:r>
              </a:p>
              <a:p>
                <a:pPr marL="857250" lvl="1" indent="-342900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1600" b="1" dirty="0" smtClean="0"/>
                  <a:t>É possível valorar as variáveis correspondentes a estes literais de forma a tornar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pt-BR" sz="1600" b="1" dirty="0" smtClean="0"/>
                  <a:t> verdadeira (as demais variáveis podem tomar qualquer valor).</a:t>
                </a:r>
              </a:p>
              <a:p>
                <a:pPr marL="857250" lvl="1" indent="-342900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sz="1600" b="1" dirty="0" smtClean="0"/>
                  <a:t>Logo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pt-BR" sz="1600" b="1" dirty="0" smtClean="0"/>
                  <a:t> é </a:t>
                </a:r>
                <a:r>
                  <a:rPr lang="pt-BR" sz="1600" b="1" dirty="0" err="1" smtClean="0"/>
                  <a:t>satisfatível</a:t>
                </a:r>
                <a:r>
                  <a:rPr lang="pt-BR" sz="1600" b="1" dirty="0" smtClean="0"/>
                  <a:t>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154" t="-513" b="-5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sz="2400" dirty="0" smtClean="0"/>
                  <a:t>Redução de </a:t>
                </a:r>
                <a14:m>
                  <m:oMath xmlns:m="http://schemas.openxmlformats.org/officeDocument/2006/math">
                    <m:r>
                      <a:rPr lang="pt-BR" sz="2400" b="1" i="1" dirty="0" smtClean="0">
                        <a:latin typeface="Cambria Math"/>
                      </a:rPr>
                      <m:t>𝑺𝑨𝑻</m:t>
                    </m:r>
                  </m:oMath>
                </a14:m>
                <a:r>
                  <a:rPr lang="pt-BR" sz="2400" dirty="0" smtClean="0"/>
                  <a:t> a CLIQUE</a:t>
                </a:r>
                <a:endParaRPr lang="pt-BR" sz="24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12687" y="1556792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pt-B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7" y="1556792"/>
                <a:ext cx="54694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84112" y="3448050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⇐</m:t>
                      </m:r>
                    </m:oMath>
                  </m:oMathPara>
                </a14:m>
                <a:endParaRPr lang="pt-B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12" y="3448050"/>
                <a:ext cx="54694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33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 txBox="1">
                <a:spLocks noChangeArrowheads="1"/>
              </p:cNvSpPr>
              <p:nvPr/>
            </p:nvSpPr>
            <p:spPr bwMode="auto">
              <a:xfrm>
                <a:off x="757238" y="1340768"/>
                <a:ext cx="7918450" cy="4752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2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defRPr>
                </a:lvl9pPr>
              </a:lstStyle>
              <a:p>
                <a:r>
                  <a:rPr lang="pt-BR" dirty="0" smtClean="0"/>
                  <a:t>Como dissemos inicialmente,</a:t>
                </a:r>
                <a:endParaRPr lang="pt-BR" b="1" dirty="0" smtClean="0"/>
              </a:p>
              <a:p>
                <a:pPr marL="57150" indent="0">
                  <a:buClr>
                    <a:srgbClr val="FFC000"/>
                  </a:buClr>
                  <a:buFont typeface="Wingdings" pitchFamily="2" charset="2"/>
                  <a:buNone/>
                </a:pPr>
                <a:endParaRPr lang="pt-BR" dirty="0"/>
              </a:p>
              <a:p>
                <a:pPr marL="57150" indent="0">
                  <a:buClr>
                    <a:srgbClr val="FFC000"/>
                  </a:buClr>
                  <a:buFont typeface="Wingdings" pitchFamily="2" charset="2"/>
                  <a:buNone/>
                </a:pPr>
                <a:endParaRPr lang="pt-BR" dirty="0" smtClean="0"/>
              </a:p>
              <a:p>
                <a:pPr marL="57150" indent="0">
                  <a:buClr>
                    <a:srgbClr val="FFC000"/>
                  </a:buClr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𝑵𝑷</m:t>
                      </m:r>
                      <m:r>
                        <a:rPr lang="pt-BR" i="1" smtClean="0">
                          <a:latin typeface="Cambria Math"/>
                        </a:rPr>
                        <m:t>−</m:t>
                      </m:r>
                      <m:r>
                        <a:rPr lang="pt-BR" i="1" smtClean="0">
                          <a:latin typeface="Cambria Math"/>
                        </a:rPr>
                        <m:t>𝒄𝒐𝒎𝒑𝒍𝒆𝒕𝒐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𝑵𝑷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𝑵𝑷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𝒅𝒊𝒇𝒊𝒄𝒊𝒍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238" y="1340768"/>
                <a:ext cx="7918450" cy="4752528"/>
              </a:xfrm>
              <a:prstGeom prst="rect">
                <a:avLst/>
              </a:prstGeom>
              <a:blipFill rotWithShape="1">
                <a:blip r:embed="rId3"/>
                <a:stretch>
                  <a:fillRect l="-616" t="-10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 classe NP-completo</a:t>
            </a:r>
            <a:endParaRPr lang="pt-BR" sz="2400" dirty="0"/>
          </a:p>
        </p:txBody>
      </p:sp>
      <p:sp>
        <p:nvSpPr>
          <p:cNvPr id="16" name="Retângulo 15"/>
          <p:cNvSpPr/>
          <p:nvPr/>
        </p:nvSpPr>
        <p:spPr>
          <a:xfrm>
            <a:off x="6799485" y="2704946"/>
            <a:ext cx="7200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6644357" y="2571254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pt-BR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357" y="2571254"/>
                <a:ext cx="362600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/>
          <p:cNvGrpSpPr/>
          <p:nvPr/>
        </p:nvGrpSpPr>
        <p:grpSpPr>
          <a:xfrm>
            <a:off x="1619672" y="3930902"/>
            <a:ext cx="6480720" cy="1458431"/>
            <a:chOff x="1619672" y="3930902"/>
            <a:chExt cx="6480720" cy="1458431"/>
          </a:xfrm>
        </p:grpSpPr>
        <p:grpSp>
          <p:nvGrpSpPr>
            <p:cNvPr id="3" name="Grupo 2"/>
            <p:cNvGrpSpPr/>
            <p:nvPr/>
          </p:nvGrpSpPr>
          <p:grpSpPr>
            <a:xfrm>
              <a:off x="1619672" y="3933056"/>
              <a:ext cx="6480720" cy="1456277"/>
              <a:chOff x="1619672" y="4141460"/>
              <a:chExt cx="6480720" cy="1456277"/>
            </a:xfrm>
          </p:grpSpPr>
          <p:cxnSp>
            <p:nvCxnSpPr>
              <p:cNvPr id="5" name="Conector reto 4"/>
              <p:cNvCxnSpPr/>
              <p:nvPr/>
            </p:nvCxnSpPr>
            <p:spPr>
              <a:xfrm>
                <a:off x="1619672" y="5157192"/>
                <a:ext cx="6480720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 flipV="1">
                <a:off x="6876256" y="4141460"/>
                <a:ext cx="0" cy="1008112"/>
              </a:xfrm>
              <a:prstGeom prst="line">
                <a:avLst/>
              </a:prstGeom>
              <a:ln w="25400">
                <a:solidFill>
                  <a:srgbClr val="1C1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H="1">
                <a:off x="6588224" y="4146711"/>
                <a:ext cx="288032" cy="0"/>
              </a:xfrm>
              <a:prstGeom prst="straightConnector1">
                <a:avLst/>
              </a:prstGeom>
              <a:ln w="25400">
                <a:solidFill>
                  <a:srgbClr val="1C11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aixaDeTexto 11"/>
              <p:cNvSpPr txBox="1"/>
              <p:nvPr/>
            </p:nvSpPr>
            <p:spPr>
              <a:xfrm>
                <a:off x="2031854" y="5197627"/>
                <a:ext cx="14798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>
                    <a:solidFill>
                      <a:srgbClr val="000000"/>
                    </a:solidFill>
                    <a:latin typeface="+mn-lt"/>
                  </a:rPr>
                  <a:t>P</a:t>
                </a:r>
                <a:r>
                  <a:rPr lang="pt-BR" sz="2000" b="1" dirty="0" smtClean="0">
                    <a:solidFill>
                      <a:srgbClr val="000000"/>
                    </a:solidFill>
                    <a:latin typeface="+mn-lt"/>
                  </a:rPr>
                  <a:t>olinomial</a:t>
                </a:r>
                <a:endParaRPr lang="pt-BR" sz="2000" b="1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5964788" y="5197627"/>
                <a:ext cx="18229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0" b="1" dirty="0" smtClean="0">
                    <a:solidFill>
                      <a:srgbClr val="000000"/>
                    </a:solidFill>
                    <a:latin typeface="+mn-lt"/>
                  </a:rPr>
                  <a:t>Algoritmo NP</a:t>
                </a:r>
                <a:endParaRPr lang="pt-BR" sz="2000" b="1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2" name="Retângulo 1"/>
              <p:cNvSpPr/>
              <p:nvPr/>
            </p:nvSpPr>
            <p:spPr>
              <a:xfrm>
                <a:off x="1857666" y="4236720"/>
                <a:ext cx="5016940" cy="899565"/>
              </a:xfrm>
              <a:prstGeom prst="rect">
                <a:avLst/>
              </a:prstGeom>
              <a:pattFill prst="dkDnDiag">
                <a:fgClr>
                  <a:schemeClr val="tx1"/>
                </a:fgClr>
                <a:bgClr>
                  <a:srgbClr val="1C11FF"/>
                </a:bgClr>
              </a:pattFill>
              <a:ln>
                <a:solidFill>
                  <a:srgbClr val="1C1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8" name="Conector reto 17"/>
            <p:cNvCxnSpPr/>
            <p:nvPr/>
          </p:nvCxnSpPr>
          <p:spPr>
            <a:xfrm flipV="1">
              <a:off x="3419872" y="3930902"/>
              <a:ext cx="0" cy="100811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>
              <a:off x="2987824" y="3937112"/>
              <a:ext cx="518925" cy="1076064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rgbClr val="FF0000"/>
                  </a:solidFill>
                  <a:latin typeface="+mn-lt"/>
                </a:rPr>
                <a:t>SAT</a:t>
              </a:r>
            </a:p>
          </p:txBody>
        </p:sp>
        <p:cxnSp>
          <p:nvCxnSpPr>
            <p:cNvPr id="19" name="Conector de seta reta 18"/>
            <p:cNvCxnSpPr/>
            <p:nvPr/>
          </p:nvCxnSpPr>
          <p:spPr>
            <a:xfrm>
              <a:off x="3419872" y="3936153"/>
              <a:ext cx="28803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480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 classe NP-completo</a:t>
            </a:r>
            <a:endParaRPr lang="pt-BR" sz="2400" dirty="0"/>
          </a:p>
        </p:txBody>
      </p:sp>
      <p:grpSp>
        <p:nvGrpSpPr>
          <p:cNvPr id="2" name="Grupo 1"/>
          <p:cNvGrpSpPr/>
          <p:nvPr/>
        </p:nvGrpSpPr>
        <p:grpSpPr>
          <a:xfrm>
            <a:off x="1328149" y="1268760"/>
            <a:ext cx="6988267" cy="4936614"/>
            <a:chOff x="1328149" y="1268760"/>
            <a:chExt cx="6988267" cy="4936614"/>
          </a:xfrm>
        </p:grpSpPr>
        <p:sp>
          <p:nvSpPr>
            <p:cNvPr id="3" name="Elipse 2"/>
            <p:cNvSpPr/>
            <p:nvPr/>
          </p:nvSpPr>
          <p:spPr>
            <a:xfrm>
              <a:off x="1328149" y="1268760"/>
              <a:ext cx="4337089" cy="433708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2641021" y="2254113"/>
              <a:ext cx="2320945" cy="232094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979327" y="1283522"/>
              <a:ext cx="4337089" cy="4337089"/>
            </a:xfrm>
            <a:prstGeom prst="ellipse">
              <a:avLst/>
            </a:prstGeom>
            <a:solidFill>
              <a:srgbClr val="28A82E">
                <a:alpha val="75000"/>
              </a:srgb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2988344" y="2492896"/>
                  <a:ext cx="431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1" i="1" dirty="0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pt-BR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344" y="2492896"/>
                  <a:ext cx="43152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1907704" y="1916832"/>
                  <a:ext cx="6270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1" i="1" dirty="0" smtClean="0">
                            <a:solidFill>
                              <a:srgbClr val="28A82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𝑵𝑷</m:t>
                        </m:r>
                      </m:oMath>
                    </m:oMathPara>
                  </a14:m>
                  <a:endParaRPr lang="pt-BR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1916832"/>
                  <a:ext cx="627095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6205384" y="2092786"/>
                  <a:ext cx="17509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1" i="1" dirty="0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𝑵𝑷</m:t>
                        </m:r>
                        <m:r>
                          <a:rPr lang="pt-BR" sz="2000" b="1" i="1" dirty="0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−</m:t>
                        </m:r>
                        <m:r>
                          <a:rPr lang="pt-BR" sz="2000" b="1" i="1" dirty="0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𝒅𝒊𝒇𝒊𝒄𝒊𝒍</m:t>
                        </m:r>
                      </m:oMath>
                    </m:oMathPara>
                  </a14:m>
                  <a:endParaRPr lang="pt-BR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384" y="2092786"/>
                  <a:ext cx="175099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42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3842911" y="5805264"/>
                  <a:ext cx="20972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1" i="1" dirty="0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𝑵𝑷</m:t>
                        </m:r>
                        <m:r>
                          <a:rPr lang="pt-BR" sz="2000" b="1" i="1" dirty="0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−</m:t>
                        </m:r>
                        <m:r>
                          <a:rPr lang="pt-BR" sz="2000" b="1" i="1" dirty="0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𝒄𝒐𝒎𝒑𝒍𝒆𝒕𝒐</m:t>
                        </m:r>
                      </m:oMath>
                    </m:oMathPara>
                  </a14:m>
                  <a:endParaRPr lang="pt-BR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11" y="5805264"/>
                  <a:ext cx="209724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42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de seta reta 4"/>
            <p:cNvCxnSpPr/>
            <p:nvPr/>
          </p:nvCxnSpPr>
          <p:spPr>
            <a:xfrm>
              <a:off x="4499992" y="3414585"/>
              <a:ext cx="144016" cy="2318671"/>
            </a:xfrm>
            <a:prstGeom prst="straightConnector1">
              <a:avLst/>
            </a:prstGeom>
            <a:ln w="2222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flipH="1">
              <a:off x="5091019" y="3414585"/>
              <a:ext cx="129054" cy="2318671"/>
            </a:xfrm>
            <a:prstGeom prst="straightConnector1">
              <a:avLst/>
            </a:prstGeom>
            <a:ln w="2222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/>
            <p:cNvSpPr/>
            <p:nvPr/>
          </p:nvSpPr>
          <p:spPr>
            <a:xfrm>
              <a:off x="7406504" y="2185239"/>
              <a:ext cx="72008" cy="72008"/>
            </a:xfrm>
            <a:prstGeom prst="rect">
              <a:avLst/>
            </a:prstGeom>
            <a:solidFill>
              <a:srgbClr val="5EBE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/>
                <p:cNvSpPr txBox="1"/>
                <p:nvPr/>
              </p:nvSpPr>
              <p:spPr>
                <a:xfrm>
                  <a:off x="7274970" y="2078971"/>
                  <a:ext cx="3337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1" i="1" dirty="0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´</m:t>
                        </m:r>
                      </m:oMath>
                    </m:oMathPara>
                  </a14:m>
                  <a:endParaRPr lang="pt-BR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970" y="2078971"/>
                  <a:ext cx="333746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61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Exemplos: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Gerenciamento de filas para uso de CPU (escalonamento);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Gerenciamento de memória (fragmentação);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Árvore </a:t>
            </a:r>
            <a:r>
              <a:rPr lang="pt-BR" b="1" dirty="0"/>
              <a:t>g</a:t>
            </a:r>
            <a:r>
              <a:rPr lang="pt-BR" b="1" dirty="0" smtClean="0"/>
              <a:t>eradora de grau limitado (</a:t>
            </a:r>
            <a:r>
              <a:rPr lang="pt-BR" b="1" dirty="0" err="1" smtClean="0"/>
              <a:t>Proj</a:t>
            </a:r>
            <a:r>
              <a:rPr lang="pt-BR" b="1" dirty="0" smtClean="0"/>
              <a:t>. redes);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Árvore </a:t>
            </a:r>
            <a:r>
              <a:rPr lang="pt-BR" b="1" dirty="0"/>
              <a:t>g</a:t>
            </a:r>
            <a:r>
              <a:rPr lang="pt-BR" b="1" dirty="0" smtClean="0"/>
              <a:t>eradora de diâmetro limitado (</a:t>
            </a:r>
            <a:r>
              <a:rPr lang="pt-BR" b="1" dirty="0" err="1" smtClean="0"/>
              <a:t>Proj</a:t>
            </a:r>
            <a:r>
              <a:rPr lang="pt-BR" b="1" dirty="0" smtClean="0"/>
              <a:t>. redes);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Caminho Hamiltoniano;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Caixeiro Viajante (TSP);</a:t>
            </a:r>
          </a:p>
          <a:p>
            <a:pPr lvl="1">
              <a:buClr>
                <a:srgbClr val="FFC000"/>
              </a:buClr>
              <a:buFont typeface="Wingdings" pitchFamily="2" charset="2"/>
              <a:buChar char="§"/>
            </a:pPr>
            <a:r>
              <a:rPr lang="pt-BR" b="1" dirty="0" smtClean="0"/>
              <a:t>Localização de recursos em Sistemas Distribuídos.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Problemas intratáveis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2667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Informalmente, problemas intratáveis são aqueles para os quais o melhor limite inferior conhecido é polinomial, enquanto que o melhor algoritmo conhecido é exponencial.</a:t>
            </a:r>
            <a:endParaRPr lang="pt-BR" b="1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Problemas intratáveis</a:t>
            </a:r>
            <a:endParaRPr lang="pt-BR" sz="2400" dirty="0"/>
          </a:p>
        </p:txBody>
      </p:sp>
      <p:grpSp>
        <p:nvGrpSpPr>
          <p:cNvPr id="21" name="Grupo 20"/>
          <p:cNvGrpSpPr/>
          <p:nvPr/>
        </p:nvGrpSpPr>
        <p:grpSpPr>
          <a:xfrm>
            <a:off x="1619672" y="3717032"/>
            <a:ext cx="6480720" cy="1880705"/>
            <a:chOff x="1459666" y="3717032"/>
            <a:chExt cx="6480720" cy="1880705"/>
          </a:xfrm>
        </p:grpSpPr>
        <p:cxnSp>
          <p:nvCxnSpPr>
            <p:cNvPr id="5" name="Conector reto 4"/>
            <p:cNvCxnSpPr/>
            <p:nvPr/>
          </p:nvCxnSpPr>
          <p:spPr>
            <a:xfrm>
              <a:off x="1459666" y="5157192"/>
              <a:ext cx="648072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3259866" y="3717032"/>
              <a:ext cx="2880320" cy="129614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952065" y="4011161"/>
              <a:ext cx="1495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rgbClr val="FF0000"/>
                  </a:solidFill>
                  <a:latin typeface="+mn-lt"/>
                </a:rPr>
                <a:t>Problemas</a:t>
              </a:r>
            </a:p>
            <a:p>
              <a:pPr algn="ctr"/>
              <a:r>
                <a:rPr lang="pt-BR" sz="2000" b="1" dirty="0" smtClean="0">
                  <a:solidFill>
                    <a:srgbClr val="FF0000"/>
                  </a:solidFill>
                  <a:latin typeface="+mn-lt"/>
                </a:rPr>
                <a:t>intratáveis</a:t>
              </a:r>
              <a:endParaRPr lang="pt-BR" sz="2000" b="1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flipV="1">
              <a:off x="2611794" y="4149080"/>
              <a:ext cx="0" cy="1008112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2611794" y="4149080"/>
              <a:ext cx="288032" cy="0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716250" y="4149080"/>
              <a:ext cx="0" cy="1008112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H="1">
              <a:off x="6428218" y="4154331"/>
              <a:ext cx="288032" cy="0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/>
            <p:cNvSpPr txBox="1"/>
            <p:nvPr/>
          </p:nvSpPr>
          <p:spPr>
            <a:xfrm>
              <a:off x="1871848" y="5197627"/>
              <a:ext cx="147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000000"/>
                  </a:solidFill>
                  <a:latin typeface="+mn-lt"/>
                </a:rPr>
                <a:t>P</a:t>
              </a:r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olinomial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868101" y="5197627"/>
              <a:ext cx="16962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Exponencial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07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Antes, nós desejávamos nos abstrair das constantes aditivas e multiplicativas. Para expressarmos esta abstração formalmente, introduzimos os conceitos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pt-BR" b="1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𝛀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pt-BR" b="1" dirty="0" smtClean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𝚯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pt-BR" b="1" dirty="0" smtClean="0"/>
                  <a:t>.</a:t>
                </a:r>
              </a:p>
              <a:p>
                <a:endParaRPr lang="pt-BR" dirty="0"/>
              </a:p>
              <a:p>
                <a:r>
                  <a:rPr lang="pt-BR" b="1" dirty="0" smtClean="0"/>
                  <a:t>Como não sabemos se os problemas intratáveis estão na classe dos polinomiais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pt-BR" b="1" dirty="0" smtClean="0"/>
                  <a:t>) ou dos exponenciais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pt-BR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pt-BR" b="1" dirty="0" smtClean="0"/>
                  <a:t>), vamos querer nos abstrair de qual seja o grau do polinômio ou a base da função exponencial. Queremo</a:t>
                </a:r>
                <a:r>
                  <a:rPr lang="pt-BR" dirty="0" smtClean="0"/>
                  <a:t>s saber somente a qual destas duas classes o problema pertence.</a:t>
                </a:r>
                <a:endParaRPr lang="pt-BR" b="1" dirty="0" smtClean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17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Abstraindo o grau do polinômio e a base da função exponencial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504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Para simplificar as definições, trataremos apenas de </a:t>
                </a:r>
                <a:r>
                  <a:rPr lang="pt-BR" dirty="0" smtClean="0">
                    <a:solidFill>
                      <a:srgbClr val="1C11FF"/>
                    </a:solidFill>
                  </a:rPr>
                  <a:t>problemas de decisão</a:t>
                </a:r>
                <a:r>
                  <a:rPr lang="pt-BR" dirty="0" smtClean="0"/>
                  <a:t>, ou seja, problemas cuja solução seja “</a:t>
                </a:r>
                <a:r>
                  <a:rPr lang="pt-BR" dirty="0" smtClean="0">
                    <a:solidFill>
                      <a:srgbClr val="28A82E"/>
                    </a:solidFill>
                  </a:rPr>
                  <a:t>SIM</a:t>
                </a:r>
                <a:r>
                  <a:rPr lang="pt-BR" dirty="0" smtClean="0"/>
                  <a:t>” ou “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NÃO</a:t>
                </a:r>
                <a:r>
                  <a:rPr lang="pt-BR" dirty="0" smtClean="0"/>
                  <a:t>”.</a:t>
                </a:r>
              </a:p>
              <a:p>
                <a:endParaRPr lang="pt-BR" b="1" dirty="0"/>
              </a:p>
              <a:p>
                <a:r>
                  <a:rPr lang="pt-BR" dirty="0" smtClean="0"/>
                  <a:t>Ex.: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	</a:t>
                </a:r>
                <a:r>
                  <a:rPr lang="pt-BR" dirty="0" smtClean="0">
                    <a:solidFill>
                      <a:srgbClr val="1C11FF"/>
                    </a:solidFill>
                  </a:rPr>
                  <a:t>Entrada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𝑽</m:t>
                        </m:r>
                        <m:r>
                          <a:rPr lang="pt-BR" b="1" i="1" smtClean="0">
                            <a:latin typeface="Cambria Math"/>
                          </a:rPr>
                          <m:t>,</m:t>
                        </m:r>
                        <m:r>
                          <a:rPr lang="pt-BR" b="1" i="1" smtClean="0">
                            <a:latin typeface="Cambria Math"/>
                          </a:rPr>
                          <m:t>𝑬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pt-BR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pt-B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𝑽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𝑪</m:t>
                    </m:r>
                    <m:r>
                      <a:rPr lang="pt-BR" b="1" i="1" smtClean="0">
                        <a:latin typeface="Cambria Math"/>
                        <a:ea typeface="Cambria Math"/>
                      </a:rPr>
                      <m:t>∈ℵ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dirty="0" smtClean="0">
                    <a:solidFill>
                      <a:srgbClr val="1C11FF"/>
                    </a:solidFill>
                  </a:rPr>
                  <a:t>Saída</a:t>
                </a:r>
                <a:r>
                  <a:rPr lang="pt-BR" dirty="0" smtClean="0"/>
                  <a:t>: Existe em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𝑮</m:t>
                    </m:r>
                  </m:oMath>
                </a14:m>
                <a:r>
                  <a:rPr lang="pt-BR" dirty="0" smtClean="0"/>
                  <a:t> um caminho passando por 		 todos os vértices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dirty="0" smtClean="0"/>
                  <a:t> dados, cujo custo 		 seja, no máximo,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𝑪</m:t>
                    </m:r>
                  </m:oMath>
                </a14:m>
                <a:r>
                  <a:rPr lang="pt-BR" dirty="0" smtClean="0"/>
                  <a:t>?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10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Problemas de Decisão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5073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Se um problema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pt-BR" dirty="0" smtClean="0"/>
                  <a:t> não é de decisão (ex.: qual o custo do menor caminho passando pelos vértices dados?), então existe um problema de decisão que ajudará a resolver o problema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pt-BR" dirty="0" smtClean="0"/>
                  <a:t> em tempo igual ao tempo de resolver o problema de decisão correspondente, a menos de um fator polinomial.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 r="-7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Problemas de Decisão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831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Para podermos definir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formalmente</a:t>
                </a:r>
                <a:r>
                  <a:rPr lang="pt-BR" dirty="0" smtClean="0"/>
                  <a:t> a classe NP-completo, vamos antes apresentar duas outras classes de problemas: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Classe NP; e</a:t>
                </a:r>
              </a:p>
              <a:p>
                <a:pPr lvl="1">
                  <a:buClr>
                    <a:srgbClr val="FFC000"/>
                  </a:buClr>
                  <a:buFont typeface="Wingdings" pitchFamily="2" charset="2"/>
                  <a:buChar char="§"/>
                </a:pPr>
                <a:r>
                  <a:rPr lang="pt-BR" b="1" dirty="0" smtClean="0"/>
                  <a:t>Classe NP-difícil;</a:t>
                </a:r>
              </a:p>
              <a:p>
                <a:pPr marL="57150" indent="0">
                  <a:buClr>
                    <a:srgbClr val="FFC000"/>
                  </a:buClr>
                  <a:buNone/>
                </a:pPr>
                <a:endParaRPr lang="pt-BR" dirty="0"/>
              </a:p>
              <a:p>
                <a:pPr marL="57150" indent="0">
                  <a:buClr>
                    <a:srgbClr val="FFC000"/>
                  </a:buClr>
                  <a:buNone/>
                </a:pPr>
                <a:endParaRPr lang="pt-BR" b="1" dirty="0" smtClean="0"/>
              </a:p>
              <a:p>
                <a:pPr marL="57150" indent="0">
                  <a:buClr>
                    <a:srgbClr val="FFC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/>
                        </a:rPr>
                        <m:t>𝑵𝑷</m:t>
                      </m:r>
                      <m:r>
                        <a:rPr lang="pt-BR" b="1" i="1" smtClean="0">
                          <a:latin typeface="Cambria Math"/>
                        </a:rPr>
                        <m:t>−</m:t>
                      </m:r>
                      <m:r>
                        <a:rPr lang="pt-BR" b="1" i="1" smtClean="0">
                          <a:latin typeface="Cambria Math"/>
                        </a:rPr>
                        <m:t>𝒄𝒐𝒎𝒑𝒍𝒆𝒕𝒐</m:t>
                      </m:r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latin typeface="Cambria Math"/>
                        </a:rPr>
                        <m:t>𝑵𝑷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𝑵𝑷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pt-BR" b="1" i="1" smtClean="0">
                          <a:latin typeface="Cambria Math"/>
                          <a:ea typeface="Cambria Math"/>
                        </a:rPr>
                        <m:t>𝒅𝒊𝒇𝒊𝒄𝒊𝒍</m:t>
                      </m:r>
                    </m:oMath>
                  </m:oMathPara>
                </a14:m>
                <a:endParaRPr lang="pt-BR" b="1" dirty="0" smtClean="0"/>
              </a:p>
            </p:txBody>
          </p:sp>
        </mc:Choice>
        <mc:Fallback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3"/>
                <a:stretch>
                  <a:fillRect l="-616" t="-10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6805043" y="4220453"/>
            <a:ext cx="7200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6639277" y="409914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pt-BR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277" y="4099143"/>
                <a:ext cx="362600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667"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Problemas NP-completos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1735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NP é uma classe de problemas para os quais existe um </a:t>
            </a:r>
            <a:r>
              <a:rPr lang="pt-BR" dirty="0" smtClean="0">
                <a:solidFill>
                  <a:srgbClr val="FF0000"/>
                </a:solidFill>
              </a:rPr>
              <a:t>algoritmo polinomial</a:t>
            </a:r>
            <a:r>
              <a:rPr lang="pt-BR" dirty="0" smtClean="0"/>
              <a:t>, embora </a:t>
            </a:r>
            <a:r>
              <a:rPr lang="pt-BR" dirty="0" smtClean="0">
                <a:solidFill>
                  <a:srgbClr val="1C11FF"/>
                </a:solidFill>
              </a:rPr>
              <a:t>não determinístico </a:t>
            </a:r>
            <a:r>
              <a:rPr lang="pt-BR" dirty="0" smtClean="0"/>
              <a:t>(daí o </a:t>
            </a:r>
            <a:r>
              <a:rPr lang="pt-BR" dirty="0" smtClean="0">
                <a:solidFill>
                  <a:srgbClr val="1C11FF"/>
                </a:solidFill>
              </a:rPr>
              <a:t>N</a:t>
            </a:r>
            <a:r>
              <a:rPr lang="pt-BR" dirty="0" smtClean="0">
                <a:solidFill>
                  <a:srgbClr val="FF0000"/>
                </a:solidFill>
              </a:rPr>
              <a:t>P</a:t>
            </a:r>
            <a:r>
              <a:rPr lang="pt-BR" dirty="0" smtClean="0"/>
              <a:t>).</a:t>
            </a:r>
          </a:p>
          <a:p>
            <a:r>
              <a:rPr lang="pt-BR" dirty="0" smtClean="0"/>
              <a:t>Note que essa classe inclui os problemas polinomiais.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Problemas NP</a:t>
            </a:r>
            <a:endParaRPr lang="pt-BR" sz="2400" dirty="0"/>
          </a:p>
        </p:txBody>
      </p:sp>
      <p:grpSp>
        <p:nvGrpSpPr>
          <p:cNvPr id="3" name="Grupo 2"/>
          <p:cNvGrpSpPr/>
          <p:nvPr/>
        </p:nvGrpSpPr>
        <p:grpSpPr>
          <a:xfrm>
            <a:off x="1403648" y="4005064"/>
            <a:ext cx="6480720" cy="1456277"/>
            <a:chOff x="1619672" y="4141460"/>
            <a:chExt cx="6480720" cy="1456277"/>
          </a:xfrm>
        </p:grpSpPr>
        <p:cxnSp>
          <p:nvCxnSpPr>
            <p:cNvPr id="5" name="Conector reto 4"/>
            <p:cNvCxnSpPr/>
            <p:nvPr/>
          </p:nvCxnSpPr>
          <p:spPr>
            <a:xfrm>
              <a:off x="1619672" y="5157192"/>
              <a:ext cx="648072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6876256" y="4141460"/>
              <a:ext cx="0" cy="1008112"/>
            </a:xfrm>
            <a:prstGeom prst="line">
              <a:avLst/>
            </a:prstGeom>
            <a:ln w="25400">
              <a:solidFill>
                <a:srgbClr val="1C1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H="1">
              <a:off x="6588224" y="4146711"/>
              <a:ext cx="288032" cy="0"/>
            </a:xfrm>
            <a:prstGeom prst="straightConnector1">
              <a:avLst/>
            </a:prstGeom>
            <a:ln w="25400">
              <a:solidFill>
                <a:srgbClr val="1C1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2031854" y="5197627"/>
              <a:ext cx="147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000000"/>
                  </a:solidFill>
                  <a:latin typeface="+mn-lt"/>
                </a:rPr>
                <a:t>P</a:t>
              </a:r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olinomial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964788" y="5197627"/>
              <a:ext cx="18229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rgbClr val="000000"/>
                  </a:solidFill>
                  <a:latin typeface="+mn-lt"/>
                </a:rPr>
                <a:t>Algoritmo NP</a:t>
              </a:r>
              <a:endParaRPr lang="pt-BR" sz="2000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>
              <a:off x="1857666" y="4236720"/>
              <a:ext cx="5016940" cy="899565"/>
            </a:xfrm>
            <a:prstGeom prst="rect">
              <a:avLst/>
            </a:prstGeom>
            <a:pattFill prst="dkDnDiag">
              <a:fgClr>
                <a:schemeClr val="tx1"/>
              </a:fgClr>
              <a:bgClr>
                <a:srgbClr val="1C11FF"/>
              </a:bgClr>
            </a:pattFill>
            <a:ln>
              <a:solidFill>
                <a:srgbClr val="1C1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573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00304123305_cin_ppt_claro_producao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20100304123305_cin_ppt_claro_producao</Template>
  <TotalTime>7097</TotalTime>
  <Words>1212</Words>
  <Application>Microsoft Office PowerPoint</Application>
  <PresentationFormat>Apresentação na tela (4:3)</PresentationFormat>
  <Paragraphs>209</Paragraphs>
  <Slides>24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20100304123305_cin_ppt_claro_producao</vt:lpstr>
      <vt:lpstr>Apresentação do PowerPoint</vt:lpstr>
      <vt:lpstr>Problemas intratáveis</vt:lpstr>
      <vt:lpstr>Problemas intratáveis</vt:lpstr>
      <vt:lpstr>Problemas intratáveis</vt:lpstr>
      <vt:lpstr>Abstraindo o grau do polinômio e a base da função exponencial</vt:lpstr>
      <vt:lpstr>Problemas de Decisão</vt:lpstr>
      <vt:lpstr>Problemas de Decisão</vt:lpstr>
      <vt:lpstr>Problemas NP-completos</vt:lpstr>
      <vt:lpstr>Problemas NP</vt:lpstr>
      <vt:lpstr>Algoritmos não-determinísticos</vt:lpstr>
      <vt:lpstr>Algoritmos não-determinísticos</vt:lpstr>
      <vt:lpstr>Problema CLIQUE</vt:lpstr>
      <vt:lpstr>Algoritmo NP para CLIQUE</vt:lpstr>
      <vt:lpstr>Algoritmo NP para CLIQUE</vt:lpstr>
      <vt:lpstr>Problemas NP-difíceis</vt:lpstr>
      <vt:lpstr>Redução Polinomial</vt:lpstr>
      <vt:lpstr>Redução Polinomial</vt:lpstr>
      <vt:lpstr>Problema SAT</vt:lpstr>
      <vt:lpstr>Redução de SAT a CLIQUE</vt:lpstr>
      <vt:lpstr>Problemas intratáveis</vt:lpstr>
      <vt:lpstr>Redução de SAT a CLIQUE</vt:lpstr>
      <vt:lpstr>Redução de SAT a CLIQUE</vt:lpstr>
      <vt:lpstr>A classe NP-completo</vt:lpstr>
      <vt:lpstr>A classe NP-completo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 Matos</dc:creator>
  <cp:lastModifiedBy>Felipe</cp:lastModifiedBy>
  <cp:revision>332</cp:revision>
  <dcterms:created xsi:type="dcterms:W3CDTF">2011-05-19T13:32:59Z</dcterms:created>
  <dcterms:modified xsi:type="dcterms:W3CDTF">2012-12-02T22:22:46Z</dcterms:modified>
</cp:coreProperties>
</file>