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256" r:id="rId2"/>
    <p:sldId id="291" r:id="rId3"/>
    <p:sldId id="380" r:id="rId4"/>
    <p:sldId id="381" r:id="rId5"/>
    <p:sldId id="382" r:id="rId6"/>
    <p:sldId id="359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60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1FF"/>
    <a:srgbClr val="000000"/>
    <a:srgbClr val="5EBE62"/>
    <a:srgbClr val="28A82E"/>
    <a:srgbClr val="8C0000"/>
    <a:srgbClr val="00CC99"/>
    <a:srgbClr val="FFCC00"/>
    <a:srgbClr val="66FF99"/>
    <a:srgbClr val="993366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2007" autoAdjust="0"/>
  </p:normalViewPr>
  <p:slideViewPr>
    <p:cSldViewPr>
      <p:cViewPr varScale="1">
        <p:scale>
          <a:sx n="68" d="100"/>
          <a:sy n="68" d="100"/>
        </p:scale>
        <p:origin x="-678" y="-90"/>
      </p:cViewPr>
      <p:guideLst>
        <p:guide orient="horz" pos="2160"/>
        <p:guide pos="2880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740F7-100E-4E62-9627-7A68E600B511}" type="datetimeFigureOut">
              <a:rPr lang="pt-BR" smtClean="0"/>
              <a:t>02/12/2012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179F5-1F59-42DB-B49E-59E8FE19D7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371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5" name="Picture 21" descr="Z:\cin\estudos\100709_ppt_cin_claro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188" y="3284538"/>
            <a:ext cx="6048375" cy="204152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pt-BR" noProof="0" smtClean="0"/>
              <a:t>Clique para editar o estilo do subtítulo mestre</a:t>
            </a: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143000"/>
            <a:ext cx="7772400" cy="1736725"/>
          </a:xfrm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lvl="0"/>
            <a:r>
              <a:rPr lang="pt-BR" noProof="0" smtClean="0"/>
              <a:t>Clique para editar o título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43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92900" y="188913"/>
            <a:ext cx="1982788" cy="613568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44538" y="188913"/>
            <a:ext cx="5795962" cy="613568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01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83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7675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57238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92663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12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5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1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63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2715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4742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8" name="Picture 18" descr="Z:\cin\estudos\papelaria_institucional\ppt_cin_claro02_produca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44538" y="188913"/>
            <a:ext cx="72834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</a:t>
            </a:r>
            <a:br>
              <a:rPr lang="pt-BR" smtClean="0"/>
            </a:br>
            <a:r>
              <a:rPr lang="pt-BR" smtClean="0"/>
              <a:t>do título mestre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700213"/>
            <a:ext cx="7918450" cy="462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2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jp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6.jp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84538"/>
            <a:ext cx="7273180" cy="2041525"/>
          </a:xfrm>
        </p:spPr>
        <p:txBody>
          <a:bodyPr/>
          <a:lstStyle/>
          <a:p>
            <a:r>
              <a:rPr lang="pt-BR" sz="4000" i="1" dirty="0" smtClean="0"/>
              <a:t>Limite Inferior de Ordenação</a:t>
            </a:r>
            <a:endParaRPr lang="pt-BR" sz="4000" i="1" dirty="0"/>
          </a:p>
          <a:p>
            <a:r>
              <a:rPr lang="pt-BR" dirty="0" smtClean="0"/>
              <a:t>Kátia Guimarães</a:t>
            </a:r>
          </a:p>
          <a:p>
            <a:r>
              <a:rPr lang="pt-BR" sz="1600" dirty="0" smtClean="0"/>
              <a:t>katiag@cin.ufpe.br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b="1" dirty="0" smtClean="0"/>
                  <a:t>Este valor pode ser calculado de forma exata usando a fórmula de </a:t>
                </a:r>
                <a:r>
                  <a:rPr lang="pt-BR" b="1" dirty="0" err="1" smtClean="0"/>
                  <a:t>Stirling</a:t>
                </a:r>
                <a:r>
                  <a:rPr lang="pt-BR" b="1" dirty="0" smtClean="0"/>
                  <a:t>. Aqui vamos fazer uma aproximação: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/>
                        </a:rPr>
                        <m:t>𝒏</m:t>
                      </m:r>
                      <m:r>
                        <a:rPr lang="pt-BR" b="1" i="1" smtClean="0">
                          <a:latin typeface="Cambria Math"/>
                        </a:rPr>
                        <m:t>!=</m:t>
                      </m:r>
                      <m:r>
                        <a:rPr lang="pt-BR" b="1" i="1" smtClean="0">
                          <a:latin typeface="Cambria Math"/>
                        </a:rPr>
                        <m:t>𝒏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⋅</m:t>
                      </m:r>
                      <m:d>
                        <m:dPr>
                          <m:ctrlPr>
                            <a:rPr lang="pt-BR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  <m:r>
                            <a:rPr lang="pt-BR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⋅</m:t>
                      </m:r>
                      <m:d>
                        <m:dPr>
                          <m:ctrlPr>
                            <a:rPr lang="pt-BR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  <m:r>
                            <a:rPr lang="pt-BR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</m:d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⋅</m:t>
                      </m:r>
                      <m:d>
                        <m:dPr>
                          <m:ctrlPr>
                            <a:rPr lang="pt-BR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  <m:r>
                            <a:rPr lang="pt-BR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b="1" i="1" smtClean="0">
                              <a:latin typeface="Cambria Math"/>
                              <a:ea typeface="Cambria Math"/>
                            </a:rPr>
                            <m:t>𝟑</m:t>
                          </m:r>
                        </m:e>
                      </m:d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⋅… ⋅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pt-BR" b="1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b="1" dirty="0" smtClean="0"/>
                  <a:t>Podemos estabelecer um limite superior para este valor se fizermos todos fatores iguais a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𝒏</m:t>
                    </m:r>
                  </m:oMath>
                </a14:m>
                <a:r>
                  <a:rPr lang="pt-BR" b="1" dirty="0" smtClean="0"/>
                  <a:t>.</a:t>
                </a:r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 r="-13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sz="2400" dirty="0" smtClean="0"/>
                  <a:t>Qual o custo de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40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400" b="1" i="0" smtClean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pt-BR" sz="24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pt-BR" sz="2400" b="1" i="1" smtClean="0">
                            <a:latin typeface="Cambria Math"/>
                          </a:rPr>
                          <m:t>(</m:t>
                        </m:r>
                        <m:r>
                          <a:rPr lang="pt-BR" sz="2400" b="1" i="1" smtClean="0">
                            <a:latin typeface="Cambria Math"/>
                          </a:rPr>
                          <m:t>𝒏</m:t>
                        </m:r>
                        <m:r>
                          <a:rPr lang="pt-BR" sz="2400" b="1" i="1" smtClean="0">
                            <a:latin typeface="Cambria Math"/>
                          </a:rPr>
                          <m:t>!)</m:t>
                        </m:r>
                      </m:e>
                    </m:func>
                  </m:oMath>
                </a14:m>
                <a:r>
                  <a:rPr lang="pt-BR" sz="2400" dirty="0" smtClean="0"/>
                  <a:t>?</a:t>
                </a:r>
                <a:endParaRPr lang="pt-BR" sz="2400" dirty="0"/>
              </a:p>
            </p:txBody>
          </p:sp>
        </mc:Choice>
        <mc:Fallback xmlns="">
          <p:sp>
            <p:nvSpPr>
              <p:cNvPr id="307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4"/>
                <a:stretch>
                  <a:fillRect l="-13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27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𝒏</m:t>
                    </m:r>
                    <m:r>
                      <a:rPr lang="pt-BR" b="1" i="1" smtClean="0">
                        <a:latin typeface="Cambria Math"/>
                      </a:rPr>
                      <m:t>!≤</m:t>
                    </m:r>
                    <m:r>
                      <a:rPr lang="pt-BR" b="1" i="1" smtClean="0">
                        <a:latin typeface="Cambria Math"/>
                      </a:rPr>
                      <m:t>𝒏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⋅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⋅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⋅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⋅… ⋅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 (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b="1" i="0" smtClean="0">
                        <a:latin typeface="Cambria Math"/>
                        <a:ea typeface="Cambria Math"/>
                      </a:rPr>
                      <m:t>𝐯𝐞𝐳𝐞𝐬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pt-BR" b="1" dirty="0" smtClean="0"/>
                  <a:t>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b="1" dirty="0" smtClean="0"/>
                  <a:t>Logo,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𝒏</m:t>
                    </m:r>
                    <m:r>
                      <a:rPr lang="pt-BR" b="1" i="1" smtClean="0">
                        <a:latin typeface="Cambria Math"/>
                      </a:rPr>
                      <m:t>!≤</m:t>
                    </m:r>
                    <m:sSup>
                      <m:sSupPr>
                        <m:ctrlPr>
                          <a:rPr lang="pt-BR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  <m:sup>
                        <m:r>
                          <a:rPr lang="pt-BR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pt-BR" b="1" dirty="0" smtClean="0"/>
                  <a:t>.</a:t>
                </a:r>
              </a:p>
              <a:p>
                <a:endParaRPr lang="pt-BR" dirty="0"/>
              </a:p>
              <a:p>
                <a:r>
                  <a:rPr lang="pt-BR" b="1" dirty="0" smtClean="0"/>
                  <a:t>E, portanto,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pt-BR" b="1" i="0" smtClean="0">
                            <a:latin typeface="Cambria Math"/>
                          </a:rPr>
                          <m:t>𝐥𝐨𝐠</m:t>
                        </m:r>
                      </m:fName>
                      <m:e>
                        <m:r>
                          <a:rPr lang="pt-BR" b="1" i="1" smtClean="0">
                            <a:latin typeface="Cambria Math"/>
                          </a:rPr>
                          <m:t>(</m:t>
                        </m:r>
                        <m:r>
                          <a:rPr lang="pt-BR" b="1" i="1" smtClean="0">
                            <a:latin typeface="Cambria Math"/>
                          </a:rPr>
                          <m:t>𝒏</m:t>
                        </m:r>
                        <m:r>
                          <a:rPr lang="pt-BR" b="1" i="1" smtClean="0">
                            <a:latin typeface="Cambria Math"/>
                          </a:rPr>
                          <m:t>!)</m:t>
                        </m:r>
                      </m:e>
                    </m:func>
                    <m:r>
                      <a:rPr lang="pt-BR" b="1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𝒏</m:t>
                    </m:r>
                    <m:func>
                      <m:funcPr>
                        <m:ctrlPr>
                          <a:rPr lang="pt-BR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a:rPr lang="pt-BR" b="1" i="0" smtClean="0">
                            <a:latin typeface="Cambria Math"/>
                            <a:ea typeface="Cambria Math"/>
                          </a:rPr>
                          <m:t>𝐥𝐨𝐠</m:t>
                        </m:r>
                      </m:fName>
                      <m:e>
                        <m:r>
                          <a:rPr lang="pt-BR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pt-BR" dirty="0" smtClean="0"/>
                  <a:t>.</a:t>
                </a:r>
              </a:p>
              <a:p>
                <a:endParaRPr lang="pt-BR" dirty="0"/>
              </a:p>
              <a:p>
                <a:r>
                  <a:rPr lang="pt-BR" dirty="0" smtClean="0"/>
                  <a:t>E quanto a um limite inferior?</a:t>
                </a:r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sz="2400" dirty="0" smtClean="0"/>
                  <a:t>Qual o custo de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40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400" b="1" i="0" smtClean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pt-BR" sz="24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pt-BR" sz="2400" b="1" i="1" smtClean="0">
                            <a:latin typeface="Cambria Math"/>
                          </a:rPr>
                          <m:t>(</m:t>
                        </m:r>
                        <m:r>
                          <a:rPr lang="pt-BR" sz="2400" b="1" i="1" smtClean="0">
                            <a:latin typeface="Cambria Math"/>
                          </a:rPr>
                          <m:t>𝒏</m:t>
                        </m:r>
                        <m:r>
                          <a:rPr lang="pt-BR" sz="2400" b="1" i="1" smtClean="0">
                            <a:latin typeface="Cambria Math"/>
                          </a:rPr>
                          <m:t>!)</m:t>
                        </m:r>
                      </m:e>
                    </m:func>
                  </m:oMath>
                </a14:m>
                <a:r>
                  <a:rPr lang="pt-BR" sz="2400" dirty="0" smtClean="0"/>
                  <a:t>?</a:t>
                </a:r>
                <a:endParaRPr lang="pt-BR" sz="2400" dirty="0"/>
              </a:p>
            </p:txBody>
          </p:sp>
        </mc:Choice>
        <mc:Fallback xmlns="">
          <p:sp>
            <p:nvSpPr>
              <p:cNvPr id="307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4"/>
                <a:stretch>
                  <a:fillRect l="-13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23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</a:rPr>
                      <m:t>𝒏</m:t>
                    </m:r>
                    <m:r>
                      <a:rPr lang="pt-BR" i="1" smtClean="0">
                        <a:latin typeface="Cambria Math"/>
                      </a:rPr>
                      <m:t>!=</m:t>
                    </m:r>
                    <m:r>
                      <a:rPr lang="pt-BR" i="1" smtClean="0">
                        <a:latin typeface="Cambria Math"/>
                      </a:rPr>
                      <m:t>𝒏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⋅</m:t>
                    </m:r>
                    <m:d>
                      <m:d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𝒏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𝟏</m:t>
                        </m:r>
                      </m:e>
                    </m:d>
                    <m:r>
                      <a:rPr lang="pt-BR" i="1">
                        <a:latin typeface="Cambria Math"/>
                        <a:ea typeface="Cambria Math"/>
                      </a:rPr>
                      <m:t>⋅</m:t>
                    </m:r>
                    <m:d>
                      <m:d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𝒏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𝟐</m:t>
                        </m:r>
                      </m:e>
                    </m:d>
                    <m:r>
                      <a:rPr lang="pt-BR" i="1">
                        <a:latin typeface="Cambria Math"/>
                        <a:ea typeface="Cambria Math"/>
                      </a:rPr>
                      <m:t>⋅</m:t>
                    </m:r>
                    <m:d>
                      <m:d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𝒏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𝟑</m:t>
                        </m:r>
                      </m:e>
                    </m:d>
                    <m:r>
                      <a:rPr lang="pt-BR" i="1">
                        <a:latin typeface="Cambria Math"/>
                        <a:ea typeface="Cambria Math"/>
                      </a:rPr>
                      <m:t>⋅… ⋅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Observando somente os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pt-BR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1" i="1" smtClean="0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pt-BR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pt-BR" dirty="0" smtClean="0"/>
                  <a:t> primeiros termos deste produto, verificamos que cada um deles é pelo menos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1" i="1" smtClean="0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pt-BR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 smtClean="0"/>
                  <a:t>Então temos que: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/>
                        </a:rPr>
                        <m:t>𝒏</m:t>
                      </m:r>
                      <m:r>
                        <a:rPr lang="pt-BR" b="1" i="1" smtClean="0">
                          <a:latin typeface="Cambria Math"/>
                        </a:rPr>
                        <m:t>!≥</m:t>
                      </m:r>
                      <m:f>
                        <m:fPr>
                          <m:ctrlPr>
                            <a:rPr lang="pt-BR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1" i="1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</m:num>
                        <m:den>
                          <m:r>
                            <a:rPr lang="pt-BR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⋅</m:t>
                      </m:r>
                      <m:f>
                        <m:fPr>
                          <m:ctrlPr>
                            <a:rPr lang="pt-BR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1" i="1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</m:num>
                        <m:den>
                          <m:r>
                            <a:rPr lang="pt-BR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⋅</m:t>
                      </m:r>
                      <m:f>
                        <m:fPr>
                          <m:ctrlPr>
                            <a:rPr lang="pt-BR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1" i="1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</m:num>
                        <m:den>
                          <m:r>
                            <a:rPr lang="pt-BR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⋅… ⋅</m:t>
                      </m:r>
                      <m:f>
                        <m:fPr>
                          <m:ctrlPr>
                            <a:rPr lang="pt-BR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1" i="1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</m:num>
                        <m:den>
                          <m:r>
                            <a:rPr lang="pt-BR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 (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𝒏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pt-BR" b="1" i="0" smtClean="0">
                          <a:latin typeface="Cambria Math"/>
                          <a:ea typeface="Cambria Math"/>
                        </a:rPr>
                        <m:t>𝐯𝐞𝐳𝐞𝐬</m:t>
                      </m:r>
                      <m:r>
                        <a:rPr lang="pt-BR" b="1" i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pt-BR" b="1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b="1" dirty="0" smtClean="0"/>
                  <a:t>Logo,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𝒏</m:t>
                    </m:r>
                    <m:r>
                      <a:rPr lang="pt-BR" b="1" i="1" smtClean="0">
                        <a:latin typeface="Cambria Math"/>
                      </a:rPr>
                      <m:t>!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≥</m:t>
                    </m:r>
                    <m:sSup>
                      <m:sSupPr>
                        <m:ctrlPr>
                          <a:rPr lang="pt-BR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/>
                            <a:ea typeface="Cambria Math"/>
                          </a:rPr>
                          <m:t>(</m:t>
                        </m:r>
                        <m:f>
                          <m:fPr>
                            <m:type m:val="lin"/>
                            <m:ctrlPr>
                              <a:rPr lang="pt-BR" b="1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pt-BR" b="1" i="1" smtClean="0">
                                <a:latin typeface="Cambria Math"/>
                                <a:ea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pt-BR" b="1" i="1" smtClean="0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pt-BR" b="1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pt-BR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pt-BR" b="1" i="1" smtClean="0">
                                <a:latin typeface="Cambria Math"/>
                                <a:ea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pt-BR" b="1" i="1" smtClean="0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den>
                        </m:f>
                      </m:sup>
                    </m:sSup>
                  </m:oMath>
                </a14:m>
                <a:r>
                  <a:rPr lang="pt-BR" b="1" dirty="0" smtClean="0"/>
                  <a:t>.</a:t>
                </a:r>
                <a:endParaRPr lang="pt-BR" dirty="0"/>
              </a:p>
              <a:p>
                <a:r>
                  <a:rPr lang="pt-BR" b="1" dirty="0" smtClean="0"/>
                  <a:t>E, portanto,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pt-BR" b="1" i="0" smtClean="0">
                            <a:latin typeface="Cambria Math"/>
                          </a:rPr>
                          <m:t>𝐥𝐨𝐠</m:t>
                        </m:r>
                      </m:fName>
                      <m:e>
                        <m:r>
                          <a:rPr lang="pt-BR" b="1" i="1" smtClean="0">
                            <a:latin typeface="Cambria Math"/>
                          </a:rPr>
                          <m:t>(</m:t>
                        </m:r>
                        <m:r>
                          <a:rPr lang="pt-BR" b="1" i="1" smtClean="0">
                            <a:latin typeface="Cambria Math"/>
                          </a:rPr>
                          <m:t>𝒏</m:t>
                        </m:r>
                        <m:r>
                          <a:rPr lang="pt-BR" b="1" i="1" smtClean="0">
                            <a:latin typeface="Cambria Math"/>
                          </a:rPr>
                          <m:t>!)</m:t>
                        </m:r>
                      </m:e>
                    </m:func>
                    <m:r>
                      <a:rPr lang="pt-BR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(</m:t>
                    </m:r>
                    <m:f>
                      <m:fPr>
                        <m:type m:val="lin"/>
                        <m:ctrlPr>
                          <a:rPr lang="pt-BR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</m:num>
                      <m:den>
                        <m:r>
                          <a:rPr lang="pt-BR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den>
                    </m:f>
                    <m:r>
                      <a:rPr lang="pt-BR" b="1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pt-BR" i="1" smtClean="0">
                        <a:latin typeface="Cambria Math"/>
                        <a:ea typeface="Cambria Math"/>
                      </a:rPr>
                      <m:t>⋅</m:t>
                    </m:r>
                    <m:func>
                      <m:funcPr>
                        <m:ctrlPr>
                          <a:rPr lang="pt-BR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a:rPr lang="pt-BR" b="1" i="0" smtClean="0">
                            <a:latin typeface="Cambria Math"/>
                            <a:ea typeface="Cambria Math"/>
                          </a:rPr>
                          <m:t>𝐥𝐨𝐠</m:t>
                        </m:r>
                      </m:fName>
                      <m:e>
                        <m:r>
                          <a:rPr lang="pt-BR" b="1" i="1" smtClean="0">
                            <a:latin typeface="Cambria Math"/>
                            <a:ea typeface="Cambria Math"/>
                          </a:rPr>
                          <m:t>(</m:t>
                        </m:r>
                        <m:f>
                          <m:fPr>
                            <m:type m:val="lin"/>
                            <m:ctrlPr>
                              <a:rPr lang="pt-BR" b="1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pt-BR" b="1" i="1" smtClean="0">
                                <a:latin typeface="Cambria Math"/>
                                <a:ea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pt-BR" b="1" i="1" smtClean="0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pt-BR" b="1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b="-137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sz="2400" dirty="0" smtClean="0"/>
                  <a:t>Qual o custo de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40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400" b="1" i="0" smtClean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pt-BR" sz="24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pt-BR" sz="2400" b="1" i="1" smtClean="0">
                            <a:latin typeface="Cambria Math"/>
                          </a:rPr>
                          <m:t>(</m:t>
                        </m:r>
                        <m:r>
                          <a:rPr lang="pt-BR" sz="2400" b="1" i="1" smtClean="0">
                            <a:latin typeface="Cambria Math"/>
                          </a:rPr>
                          <m:t>𝒏</m:t>
                        </m:r>
                        <m:r>
                          <a:rPr lang="pt-BR" sz="2400" b="1" i="1" smtClean="0">
                            <a:latin typeface="Cambria Math"/>
                          </a:rPr>
                          <m:t>!)</m:t>
                        </m:r>
                      </m:e>
                    </m:func>
                  </m:oMath>
                </a14:m>
                <a:r>
                  <a:rPr lang="pt-BR" sz="2400" dirty="0" smtClean="0"/>
                  <a:t>?</a:t>
                </a:r>
                <a:endParaRPr lang="pt-BR" sz="2400" dirty="0"/>
              </a:p>
            </p:txBody>
          </p:sp>
        </mc:Choice>
        <mc:Fallback xmlns="">
          <p:sp>
            <p:nvSpPr>
              <p:cNvPr id="307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4"/>
                <a:stretch>
                  <a:fillRect l="-13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71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/>
                  <a:t>Como:</a:t>
                </a:r>
                <a:endParaRPr lang="pt-BR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pt-BR" b="1" i="0" smtClean="0">
                              <a:latin typeface="Cambria Math"/>
                            </a:rPr>
                            <m:t>𝐥𝐨𝐠</m:t>
                          </m:r>
                        </m:fName>
                        <m:e>
                          <m:r>
                            <a:rPr lang="pt-BR" b="1" i="1" smtClean="0">
                              <a:latin typeface="Cambria Math"/>
                            </a:rPr>
                            <m:t>(</m:t>
                          </m:r>
                          <m:r>
                            <a:rPr lang="pt-BR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pt-BR" b="1" i="1" smtClean="0">
                              <a:latin typeface="Cambria Math"/>
                            </a:rPr>
                            <m:t>!)</m:t>
                          </m:r>
                        </m:e>
                      </m:func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pt-BR" b="1" i="1" smtClean="0">
                          <a:latin typeface="Cambria Math"/>
                        </a:rPr>
                        <m:t>𝒏</m:t>
                      </m:r>
                      <m:func>
                        <m:funcPr>
                          <m:ctrlPr>
                            <a:rPr lang="pt-BR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pt-BR" b="1" i="0" smtClean="0">
                              <a:latin typeface="Cambria Math"/>
                            </a:rPr>
                            <m:t>𝐥𝐨𝐠</m:t>
                          </m:r>
                        </m:fName>
                        <m:e>
                          <m:r>
                            <a:rPr lang="pt-BR" b="1" i="1" smtClean="0"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pt-BR" dirty="0" smtClean="0"/>
              </a:p>
              <a:p>
                <a:pPr marL="0" indent="0" algn="ctr">
                  <a:buNone/>
                </a:pPr>
                <a:r>
                  <a:rPr lang="pt-BR" dirty="0" smtClean="0"/>
                  <a:t>e</a:t>
                </a:r>
                <a:endParaRPr lang="pt-BR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pt-BR" b="1" i="0" smtClean="0">
                              <a:latin typeface="Cambria Math"/>
                            </a:rPr>
                            <m:t>𝐥𝐨𝐠</m:t>
                          </m:r>
                        </m:fName>
                        <m:e>
                          <m:r>
                            <a:rPr lang="pt-BR" b="1" i="1" smtClean="0">
                              <a:latin typeface="Cambria Math"/>
                            </a:rPr>
                            <m:t>(</m:t>
                          </m:r>
                          <m:r>
                            <a:rPr lang="pt-BR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pt-BR" b="1" i="1" smtClean="0">
                              <a:latin typeface="Cambria Math"/>
                            </a:rPr>
                            <m:t>!)</m:t>
                          </m:r>
                        </m:e>
                      </m:func>
                      <m:r>
                        <a:rPr lang="pt-BR" b="1" i="1">
                          <a:latin typeface="Cambria Math"/>
                          <a:ea typeface="Cambria Math"/>
                        </a:rPr>
                        <m:t>≥</m:t>
                      </m:r>
                      <m:f>
                        <m:fPr>
                          <m:type m:val="lin"/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1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pt-BR" b="1" i="1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</m:num>
                        <m:den>
                          <m:r>
                            <a:rPr lang="pt-BR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)⋅</m:t>
                      </m:r>
                      <m:func>
                        <m:funcPr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pt-BR" b="1" i="0" smtClean="0">
                              <a:latin typeface="Cambria Math"/>
                              <a:ea typeface="Cambria Math"/>
                            </a:rPr>
                            <m:t>𝐥𝐨𝐠</m:t>
                          </m:r>
                        </m:fName>
                        <m:e>
                          <m:d>
                            <m:dPr>
                              <m:ctrlP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pt-BR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b="1" i="1" smtClean="0">
                                      <a:latin typeface="Cambria Math"/>
                                      <a:ea typeface="Cambria Math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pt-BR" b="1" i="1" smtClean="0"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pt-BR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⋅[</m:t>
                      </m:r>
                      <m:func>
                        <m:funcPr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pt-BR" b="1" i="0" smtClean="0">
                              <a:latin typeface="Cambria Math"/>
                              <a:ea typeface="Cambria Math"/>
                            </a:rPr>
                            <m:t>𝐥𝐨𝐠</m:t>
                          </m:r>
                        </m:fName>
                        <m:e>
                          <m:d>
                            <m:dPr>
                              <m:ctrlP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b="1" i="1" smtClean="0"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  <m:r>
                                <a:rPr lang="pt-BR" b="1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e>
                          </m:d>
                        </m:e>
                      </m:func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pt-BR" b="1" dirty="0" smtClean="0">
                  <a:ea typeface="Cambria Math"/>
                </a:endParaRPr>
              </a:p>
              <a:p>
                <a:endParaRPr lang="pt-BR" dirty="0" smtClean="0"/>
              </a:p>
              <a:p>
                <a:r>
                  <a:rPr lang="pt-BR" dirty="0" smtClean="0"/>
                  <a:t>Temos que:</a:t>
                </a:r>
                <a:endParaRPr lang="pt-BR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pt-BR" b="1" i="0" smtClean="0">
                              <a:latin typeface="Cambria Math"/>
                            </a:rPr>
                            <m:t>𝐥𝐨𝐠</m:t>
                          </m:r>
                        </m:fName>
                        <m:e>
                          <m:r>
                            <a:rPr lang="pt-BR" b="1" i="1" smtClean="0">
                              <a:latin typeface="Cambria Math"/>
                            </a:rPr>
                            <m:t>(</m:t>
                          </m:r>
                          <m:r>
                            <a:rPr lang="pt-BR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pt-BR" b="1" i="1" smtClean="0">
                              <a:latin typeface="Cambria Math"/>
                            </a:rPr>
                            <m:t>!)</m:t>
                          </m:r>
                        </m:e>
                      </m:func>
                      <m:r>
                        <a:rPr lang="pt-BR" b="1" i="1" smtClean="0">
                          <a:latin typeface="Cambria Math"/>
                        </a:rPr>
                        <m:t>=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𝜣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𝒏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⋅</m:t>
                      </m:r>
                      <m:func>
                        <m:funcPr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pt-BR" b="1" i="0" smtClean="0">
                              <a:latin typeface="Cambria Math"/>
                              <a:ea typeface="Cambria Math"/>
                            </a:rPr>
                            <m:t>𝐥𝐨𝐠</m:t>
                          </m:r>
                        </m:fName>
                        <m:e>
                          <m:r>
                            <a:rPr lang="pt-BR" b="1" i="1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</m:e>
                      </m:func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Portanto, nenhum algoritmo para o problema de </a:t>
                </a:r>
                <a:r>
                  <a:rPr lang="pt-BR" dirty="0" smtClean="0">
                    <a:solidFill>
                      <a:srgbClr val="1C11FF"/>
                    </a:solidFill>
                  </a:rPr>
                  <a:t>Ordenação por Comparação de Chaves </a:t>
                </a:r>
                <a:r>
                  <a:rPr lang="pt-BR" dirty="0" smtClean="0"/>
                  <a:t>pode rodar mais rápido do que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𝑶</m:t>
                    </m:r>
                    <m:r>
                      <a:rPr lang="pt-BR" b="1" i="1" smtClean="0">
                        <a:latin typeface="Cambria Math"/>
                      </a:rPr>
                      <m:t>(</m:t>
                    </m:r>
                    <m:r>
                      <a:rPr lang="pt-BR" b="1" i="1" smtClean="0"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pt-BR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pt-BR" b="1" i="0" smtClean="0">
                            <a:latin typeface="Cambria Math"/>
                          </a:rPr>
                          <m:t>𝐥𝐨𝐠</m:t>
                        </m:r>
                      </m:fName>
                      <m:e>
                        <m:r>
                          <a:rPr lang="pt-BR" b="1" i="1" smtClean="0"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pt-BR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 r="-2540" b="-2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sz="2400" dirty="0" smtClean="0"/>
                  <a:t>Qual o custo de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40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400" b="1" i="0" smtClean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pt-BR" sz="24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pt-BR" sz="2400" b="1" i="1" smtClean="0">
                            <a:latin typeface="Cambria Math"/>
                          </a:rPr>
                          <m:t>(</m:t>
                        </m:r>
                        <m:r>
                          <a:rPr lang="pt-BR" sz="2400" b="1" i="1" smtClean="0">
                            <a:latin typeface="Cambria Math"/>
                          </a:rPr>
                          <m:t>𝒏</m:t>
                        </m:r>
                        <m:r>
                          <a:rPr lang="pt-BR" sz="2400" b="1" i="1" smtClean="0">
                            <a:latin typeface="Cambria Math"/>
                          </a:rPr>
                          <m:t>!)</m:t>
                        </m:r>
                      </m:e>
                    </m:func>
                  </m:oMath>
                </a14:m>
                <a:r>
                  <a:rPr lang="pt-BR" sz="2400" dirty="0" smtClean="0"/>
                  <a:t>?</a:t>
                </a:r>
                <a:endParaRPr lang="pt-BR" sz="2400" dirty="0"/>
              </a:p>
            </p:txBody>
          </p:sp>
        </mc:Choice>
        <mc:Fallback xmlns="">
          <p:sp>
            <p:nvSpPr>
              <p:cNvPr id="307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4"/>
                <a:stretch>
                  <a:fillRect l="-13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77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/>
                  <a:t>Nenhum algoritmo para o problema de ordenação por chaves pode rodar mais rápido do que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𝚯</m:t>
                    </m:r>
                    <m:r>
                      <a:rPr lang="pt-BR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pt-BR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𝒏</m:t>
                    </m:r>
                    <m:func>
                      <m:funcPr>
                        <m:ctrlPr>
                          <a:rPr lang="pt-BR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a:rPr lang="pt-BR" b="1" i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𝐥𝐨𝐠</m:t>
                        </m:r>
                      </m:fName>
                      <m:e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func>
                    <m:r>
                      <a:rPr lang="pt-BR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pt-BR" b="1" dirty="0" smtClean="0"/>
                  <a:t>.</a:t>
                </a:r>
              </a:p>
              <a:p>
                <a:endParaRPr lang="pt-BR" dirty="0"/>
              </a:p>
              <a:p>
                <a:r>
                  <a:rPr lang="pt-BR" b="1" dirty="0" smtClean="0"/>
                  <a:t>Existem algoritmos de ordenação que tomam tempo linear, mas eles não são baseados em comparação de chaves e usam informação extra (outro problema).</a:t>
                </a:r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 r="-3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Qual o custo de Ordenação?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4207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/>
                  <a:t>Vimos diversos algoritmos com complexidade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𝚯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𝒏</m:t>
                    </m:r>
                    <m:func>
                      <m:funcPr>
                        <m:ctrlPr>
                          <a:rPr lang="pt-BR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a:rPr lang="pt-BR" b="1" i="0" smtClean="0">
                            <a:latin typeface="Cambria Math"/>
                            <a:ea typeface="Cambria Math"/>
                          </a:rPr>
                          <m:t>𝐥𝐨𝐠</m:t>
                        </m:r>
                      </m:fName>
                      <m:e>
                        <m:r>
                          <a:rPr lang="pt-BR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func>
                    <m:r>
                      <a:rPr lang="pt-BR" b="1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endParaRPr lang="pt-BR" dirty="0"/>
              </a:p>
              <a:p>
                <a:r>
                  <a:rPr lang="pt-BR" dirty="0" smtClean="0"/>
                  <a:t>Pergunta: seria possível alguém aparecer com um algoritmo de menor complexidade?</a:t>
                </a:r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 r="-13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Limite inferior de ordenação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899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/>
                  <a:t>Árvores binárias onde:</a:t>
                </a:r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endParaRPr lang="pt-BR" b="1" dirty="0" smtClean="0"/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r>
                  <a:rPr lang="pt-BR" b="1" dirty="0" smtClean="0"/>
                  <a:t>Cada vértice interno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𝒗</m:t>
                    </m:r>
                  </m:oMath>
                </a14:m>
                <a:r>
                  <a:rPr lang="pt-BR" b="1" dirty="0" smtClean="0"/>
                  <a:t> é associado com uma comparação (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𝒂</m:t>
                    </m:r>
                    <m:r>
                      <a:rPr lang="pt-BR" b="1" i="1" dirty="0" smtClean="0">
                        <a:latin typeface="Cambria Math"/>
                      </a:rPr>
                      <m:t>&gt;</m:t>
                    </m:r>
                    <m:r>
                      <a:rPr lang="pt-BR" b="1" i="1" dirty="0" smtClean="0">
                        <a:latin typeface="Cambria Math"/>
                      </a:rPr>
                      <m:t>𝒃</m:t>
                    </m:r>
                    <m:r>
                      <a:rPr lang="pt-BR" b="1" i="1" dirty="0" smtClean="0">
                        <a:latin typeface="Cambria Math"/>
                      </a:rPr>
                      <m:t>?</m:t>
                    </m:r>
                  </m:oMath>
                </a14:m>
                <a:r>
                  <a:rPr lang="pt-BR" b="1" dirty="0" smtClean="0"/>
                  <a:t>) cuja resposta “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𝑺𝑰𝑴</m:t>
                    </m:r>
                  </m:oMath>
                </a14:m>
                <a:r>
                  <a:rPr lang="pt-BR" b="1" dirty="0" smtClean="0"/>
                  <a:t>” ou “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𝑵𝑨𝑶</m:t>
                    </m:r>
                  </m:oMath>
                </a14:m>
                <a:r>
                  <a:rPr lang="pt-BR" b="1" dirty="0" smtClean="0"/>
                  <a:t>” é representada por uma aresta partindo de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𝒗</m:t>
                    </m:r>
                  </m:oMath>
                </a14:m>
                <a:r>
                  <a:rPr lang="pt-BR" b="1" dirty="0" smtClean="0"/>
                  <a:t>.</a:t>
                </a:r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endParaRPr lang="pt-BR" b="1" dirty="0"/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r>
                  <a:rPr lang="pt-BR" b="1" dirty="0" smtClean="0"/>
                  <a:t>Cada folha é associada com uma 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saída possível</a:t>
                </a:r>
                <a:r>
                  <a:rPr lang="pt-BR" b="1" dirty="0" smtClean="0"/>
                  <a:t>.</a:t>
                </a:r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 r="-12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Modelo para representar algoritmos:</a:t>
            </a:r>
            <a:br>
              <a:rPr lang="pt-BR" sz="2400" dirty="0" smtClean="0"/>
            </a:br>
            <a:r>
              <a:rPr lang="pt-BR" sz="2400" dirty="0" smtClean="0"/>
              <a:t>Árvores de Decisão</a:t>
            </a:r>
            <a:endParaRPr lang="pt-B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7856810" y="2354195"/>
                <a:ext cx="4427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~</m:t>
                      </m:r>
                    </m:oMath>
                  </m:oMathPara>
                </a14:m>
                <a:endParaRPr lang="pt-BR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810" y="2354195"/>
                <a:ext cx="442750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29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Exemplo de árvore de decisão</a:t>
            </a:r>
            <a:endParaRPr lang="pt-BR" sz="2400" dirty="0"/>
          </a:p>
        </p:txBody>
      </p:sp>
      <p:grpSp>
        <p:nvGrpSpPr>
          <p:cNvPr id="179" name="Grupo 178"/>
          <p:cNvGrpSpPr/>
          <p:nvPr/>
        </p:nvGrpSpPr>
        <p:grpSpPr>
          <a:xfrm>
            <a:off x="107504" y="1268760"/>
            <a:ext cx="9054121" cy="4484242"/>
            <a:chOff x="107504" y="1268760"/>
            <a:chExt cx="9054121" cy="4484242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16" y="1268760"/>
              <a:ext cx="809248" cy="497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ixaDeTexto 3"/>
                <p:cNvSpPr txBox="1"/>
                <p:nvPr/>
              </p:nvSpPr>
              <p:spPr>
                <a:xfrm>
                  <a:off x="4364731" y="1374827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𝟏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𝟐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?</m:t>
                        </m:r>
                      </m:oMath>
                    </m:oMathPara>
                  </a14:m>
                  <a:endParaRPr lang="pt-B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" name="CaixaDe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731" y="1374827"/>
                  <a:ext cx="738037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5" name="Imagem 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3923020"/>
              <a:ext cx="809248" cy="497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aixaDeTexto 55"/>
                <p:cNvSpPr txBox="1"/>
                <p:nvPr/>
              </p:nvSpPr>
              <p:spPr>
                <a:xfrm>
                  <a:off x="565467" y="4029087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𝟐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𝟑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?</m:t>
                        </m:r>
                      </m:oMath>
                    </m:oMathPara>
                  </a14:m>
                  <a:endParaRPr lang="pt-B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56" name="CaixaDe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467" y="4029087"/>
                  <a:ext cx="738037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7" name="Imagem 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3923019"/>
              <a:ext cx="809248" cy="497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aixaDeTexto 57"/>
                <p:cNvSpPr txBox="1"/>
                <p:nvPr/>
              </p:nvSpPr>
              <p:spPr>
                <a:xfrm>
                  <a:off x="1573579" y="4029086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𝟏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𝟒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?</m:t>
                        </m:r>
                      </m:oMath>
                    </m:oMathPara>
                  </a14:m>
                  <a:endParaRPr lang="pt-B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58" name="CaixaDe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3579" y="4029086"/>
                  <a:ext cx="738037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9" name="Imagem 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2986917"/>
              <a:ext cx="809248" cy="497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aixaDeTexto 59"/>
                <p:cNvSpPr txBox="1"/>
                <p:nvPr/>
              </p:nvSpPr>
              <p:spPr>
                <a:xfrm>
                  <a:off x="1069523" y="3092984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𝟏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𝟑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?</m:t>
                        </m:r>
                      </m:oMath>
                    </m:oMathPara>
                  </a14:m>
                  <a:endParaRPr lang="pt-B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0" name="CaixaDe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523" y="3092984"/>
                  <a:ext cx="738037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1" name="Imagem 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8581" y="3923019"/>
              <a:ext cx="809248" cy="497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ixaDeTexto 61"/>
                <p:cNvSpPr txBox="1"/>
                <p:nvPr/>
              </p:nvSpPr>
              <p:spPr>
                <a:xfrm>
                  <a:off x="2654496" y="4029086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𝟐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𝟒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?</m:t>
                        </m:r>
                      </m:oMath>
                    </m:oMathPara>
                  </a14:m>
                  <a:endParaRPr lang="pt-B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2" name="CaixaDe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4496" y="4029086"/>
                  <a:ext cx="738037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3" name="Imagem 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693" y="3923018"/>
              <a:ext cx="809248" cy="497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ixaDeTexto 63"/>
                <p:cNvSpPr txBox="1"/>
                <p:nvPr/>
              </p:nvSpPr>
              <p:spPr>
                <a:xfrm>
                  <a:off x="3662608" y="4029085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𝟏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&gt;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𝟑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?</m:t>
                        </m:r>
                      </m:oMath>
                    </m:oMathPara>
                  </a14:m>
                  <a:endParaRPr lang="pt-B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4" name="CaixaDe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2608" y="4029085"/>
                  <a:ext cx="738037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5" name="Imagem 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2637" y="2986916"/>
              <a:ext cx="809248" cy="497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aixaDeTexto 65"/>
                <p:cNvSpPr txBox="1"/>
                <p:nvPr/>
              </p:nvSpPr>
              <p:spPr>
                <a:xfrm>
                  <a:off x="3158552" y="3092983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𝟏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𝟒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?</m:t>
                        </m:r>
                      </m:oMath>
                    </m:oMathPara>
                  </a14:m>
                  <a:endParaRPr lang="pt-B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6" name="CaixaDe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8552" y="3092983"/>
                  <a:ext cx="738037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7" name="Imagem 6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9928" y="3923019"/>
              <a:ext cx="809248" cy="497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aixaDeTexto 67"/>
                <p:cNvSpPr txBox="1"/>
                <p:nvPr/>
              </p:nvSpPr>
              <p:spPr>
                <a:xfrm>
                  <a:off x="5145843" y="4029086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𝟏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𝟑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?</m:t>
                        </m:r>
                      </m:oMath>
                    </m:oMathPara>
                  </a14:m>
                  <a:endParaRPr lang="pt-B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8" name="CaixaDe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5843" y="4029086"/>
                  <a:ext cx="738037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9" name="Imagem 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8040" y="3923018"/>
              <a:ext cx="809248" cy="497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aixaDeTexto 69"/>
                <p:cNvSpPr txBox="1"/>
                <p:nvPr/>
              </p:nvSpPr>
              <p:spPr>
                <a:xfrm>
                  <a:off x="6153955" y="4029085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𝟐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𝟒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?</m:t>
                        </m:r>
                      </m:oMath>
                    </m:oMathPara>
                  </a14:m>
                  <a:endParaRPr lang="pt-B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0" name="CaixaDe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3955" y="4029085"/>
                  <a:ext cx="738037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1" name="Imagem 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3984" y="2986916"/>
              <a:ext cx="809248" cy="497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5649899" y="3092983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𝟐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𝟑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?</m:t>
                        </m:r>
                      </m:oMath>
                    </m:oMathPara>
                  </a14:m>
                  <a:endParaRPr lang="pt-B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899" y="3092983"/>
                  <a:ext cx="738037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3" name="Imagem 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4540" y="3923019"/>
              <a:ext cx="809248" cy="497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aixaDeTexto 73"/>
                <p:cNvSpPr txBox="1"/>
                <p:nvPr/>
              </p:nvSpPr>
              <p:spPr>
                <a:xfrm>
                  <a:off x="7260455" y="4029086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𝟏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𝟒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?</m:t>
                        </m:r>
                      </m:oMath>
                    </m:oMathPara>
                  </a14:m>
                  <a:endParaRPr lang="pt-B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4" name="CaixaDe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0455" y="4029086"/>
                  <a:ext cx="738037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5" name="Imagem 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2652" y="3923018"/>
              <a:ext cx="809248" cy="497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aixaDeTexto 75"/>
                <p:cNvSpPr txBox="1"/>
                <p:nvPr/>
              </p:nvSpPr>
              <p:spPr>
                <a:xfrm>
                  <a:off x="8268567" y="4029085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𝟐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𝟑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?</m:t>
                        </m:r>
                      </m:oMath>
                    </m:oMathPara>
                  </a14:m>
                  <a:endParaRPr lang="pt-B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6" name="CaixaDe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8567" y="4029085"/>
                  <a:ext cx="738037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7" name="Imagem 7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596" y="2986916"/>
              <a:ext cx="809248" cy="497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7764511" y="3092983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𝟐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𝟒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?</m:t>
                        </m:r>
                      </m:oMath>
                    </m:oMathPara>
                  </a14:m>
                  <a:endParaRPr lang="pt-B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4511" y="3092983"/>
                  <a:ext cx="738037" cy="307777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9" name="Imagem 7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728" y="2122820"/>
              <a:ext cx="809248" cy="497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aixaDeTexto 79"/>
                <p:cNvSpPr txBox="1"/>
                <p:nvPr/>
              </p:nvSpPr>
              <p:spPr>
                <a:xfrm>
                  <a:off x="2149643" y="2228887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𝟑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𝟒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?</m:t>
                        </m:r>
                      </m:oMath>
                    </m:oMathPara>
                  </a14:m>
                  <a:endParaRPr lang="pt-B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80" name="CaixaDeTexto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9643" y="2228887"/>
                  <a:ext cx="738037" cy="307777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1" name="Imagem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0232" y="2122820"/>
              <a:ext cx="809248" cy="497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aixaDeTexto 81"/>
                <p:cNvSpPr txBox="1"/>
                <p:nvPr/>
              </p:nvSpPr>
              <p:spPr>
                <a:xfrm>
                  <a:off x="6686147" y="2228887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𝟑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𝟒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?</m:t>
                        </m:r>
                      </m:oMath>
                    </m:oMathPara>
                  </a14:m>
                  <a:endParaRPr lang="pt-B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82" name="CaixaDe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6147" y="2228887"/>
                  <a:ext cx="738037" cy="30777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3" name="Imagem 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4511" y="4787116"/>
              <a:ext cx="809248" cy="497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aixaDeTexto 83"/>
                <p:cNvSpPr txBox="1"/>
                <p:nvPr/>
              </p:nvSpPr>
              <p:spPr>
                <a:xfrm>
                  <a:off x="7790426" y="4893183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𝟏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𝟑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?</m:t>
                        </m:r>
                      </m:oMath>
                    </m:oMathPara>
                  </a14:m>
                  <a:endParaRPr lang="pt-B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84" name="CaixaDeTexto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0426" y="4893183"/>
                  <a:ext cx="738037" cy="307777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5" name="Imagem 8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2946" y="4787115"/>
              <a:ext cx="809248" cy="497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aixaDeTexto 85"/>
                <p:cNvSpPr txBox="1"/>
                <p:nvPr/>
              </p:nvSpPr>
              <p:spPr>
                <a:xfrm>
                  <a:off x="3148861" y="4893182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𝟐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𝟑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?</m:t>
                        </m:r>
                      </m:oMath>
                    </m:oMathPara>
                  </a14:m>
                  <a:endParaRPr lang="pt-B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86" name="CaixaDeTexto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8861" y="4893182"/>
                  <a:ext cx="738037" cy="307777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7" name="Imagem 8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448" y="4787114"/>
              <a:ext cx="809248" cy="497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CaixaDeTexto 87"/>
                <p:cNvSpPr txBox="1"/>
                <p:nvPr/>
              </p:nvSpPr>
              <p:spPr>
                <a:xfrm>
                  <a:off x="1052363" y="4893181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𝟐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𝟒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?</m:t>
                        </m:r>
                      </m:oMath>
                    </m:oMathPara>
                  </a14:m>
                  <a:endParaRPr lang="pt-B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88" name="CaixaDeTexto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363" y="4893181"/>
                  <a:ext cx="738037" cy="307777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Conector reto 53"/>
            <p:cNvCxnSpPr>
              <a:stCxn id="3" idx="1"/>
              <a:endCxn id="79" idx="0"/>
            </p:cNvCxnSpPr>
            <p:nvPr/>
          </p:nvCxnSpPr>
          <p:spPr>
            <a:xfrm flipH="1">
              <a:off x="2528352" y="1517760"/>
              <a:ext cx="1810464" cy="6050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>
              <a:stCxn id="79" idx="1"/>
              <a:endCxn id="59" idx="0"/>
            </p:cNvCxnSpPr>
            <p:nvPr/>
          </p:nvCxnSpPr>
          <p:spPr>
            <a:xfrm flipH="1">
              <a:off x="1448232" y="2371820"/>
              <a:ext cx="675496" cy="61509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/>
            <p:cNvCxnSpPr>
              <a:stCxn id="59" idx="1"/>
              <a:endCxn id="55" idx="0"/>
            </p:cNvCxnSpPr>
            <p:nvPr/>
          </p:nvCxnSpPr>
          <p:spPr>
            <a:xfrm flipH="1">
              <a:off x="944176" y="3235917"/>
              <a:ext cx="99432" cy="68710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/>
            <p:cNvCxnSpPr>
              <a:stCxn id="59" idx="3"/>
              <a:endCxn id="57" idx="0"/>
            </p:cNvCxnSpPr>
            <p:nvPr/>
          </p:nvCxnSpPr>
          <p:spPr>
            <a:xfrm>
              <a:off x="1852856" y="3235917"/>
              <a:ext cx="99432" cy="68710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/>
            <p:cNvCxnSpPr>
              <a:stCxn id="79" idx="3"/>
              <a:endCxn id="65" idx="0"/>
            </p:cNvCxnSpPr>
            <p:nvPr/>
          </p:nvCxnSpPr>
          <p:spPr>
            <a:xfrm>
              <a:off x="2932976" y="2371820"/>
              <a:ext cx="604285" cy="61509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>
              <a:stCxn id="65" idx="1"/>
              <a:endCxn id="61" idx="0"/>
            </p:cNvCxnSpPr>
            <p:nvPr/>
          </p:nvCxnSpPr>
          <p:spPr>
            <a:xfrm flipH="1">
              <a:off x="3033205" y="3235916"/>
              <a:ext cx="99432" cy="68710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>
              <a:stCxn id="71" idx="1"/>
              <a:endCxn id="67" idx="0"/>
            </p:cNvCxnSpPr>
            <p:nvPr/>
          </p:nvCxnSpPr>
          <p:spPr>
            <a:xfrm flipH="1">
              <a:off x="5524552" y="3235916"/>
              <a:ext cx="99432" cy="68710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>
              <a:stCxn id="81" idx="1"/>
              <a:endCxn id="71" idx="0"/>
            </p:cNvCxnSpPr>
            <p:nvPr/>
          </p:nvCxnSpPr>
          <p:spPr>
            <a:xfrm flipH="1">
              <a:off x="6028608" y="2371820"/>
              <a:ext cx="631624" cy="61509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>
              <a:stCxn id="77" idx="1"/>
              <a:endCxn id="73" idx="0"/>
            </p:cNvCxnSpPr>
            <p:nvPr/>
          </p:nvCxnSpPr>
          <p:spPr>
            <a:xfrm flipH="1">
              <a:off x="7639164" y="3235916"/>
              <a:ext cx="99432" cy="68710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/>
            <p:cNvCxnSpPr>
              <a:stCxn id="73" idx="3"/>
              <a:endCxn id="83" idx="0"/>
            </p:cNvCxnSpPr>
            <p:nvPr/>
          </p:nvCxnSpPr>
          <p:spPr>
            <a:xfrm>
              <a:off x="8043788" y="4172019"/>
              <a:ext cx="125347" cy="61509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/>
            <p:cNvCxnSpPr>
              <a:stCxn id="61" idx="3"/>
              <a:endCxn id="85" idx="0"/>
            </p:cNvCxnSpPr>
            <p:nvPr/>
          </p:nvCxnSpPr>
          <p:spPr>
            <a:xfrm>
              <a:off x="3437829" y="4172019"/>
              <a:ext cx="89741" cy="61509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>
              <a:stCxn id="55" idx="3"/>
              <a:endCxn id="87" idx="0"/>
            </p:cNvCxnSpPr>
            <p:nvPr/>
          </p:nvCxnSpPr>
          <p:spPr>
            <a:xfrm>
              <a:off x="1348800" y="4172020"/>
              <a:ext cx="82272" cy="61509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to 113"/>
            <p:cNvCxnSpPr>
              <a:stCxn id="65" idx="3"/>
              <a:endCxn id="63" idx="0"/>
            </p:cNvCxnSpPr>
            <p:nvPr/>
          </p:nvCxnSpPr>
          <p:spPr>
            <a:xfrm>
              <a:off x="3941885" y="3235916"/>
              <a:ext cx="99432" cy="68710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to 117"/>
            <p:cNvCxnSpPr>
              <a:stCxn id="3" idx="3"/>
              <a:endCxn id="81" idx="0"/>
            </p:cNvCxnSpPr>
            <p:nvPr/>
          </p:nvCxnSpPr>
          <p:spPr>
            <a:xfrm>
              <a:off x="5148064" y="1517760"/>
              <a:ext cx="1916792" cy="6050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/>
            <p:cNvCxnSpPr>
              <a:stCxn id="71" idx="3"/>
              <a:endCxn id="69" idx="0"/>
            </p:cNvCxnSpPr>
            <p:nvPr/>
          </p:nvCxnSpPr>
          <p:spPr>
            <a:xfrm>
              <a:off x="6433232" y="3235916"/>
              <a:ext cx="99432" cy="68710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to 121"/>
            <p:cNvCxnSpPr>
              <a:stCxn id="81" idx="3"/>
              <a:endCxn id="77" idx="0"/>
            </p:cNvCxnSpPr>
            <p:nvPr/>
          </p:nvCxnSpPr>
          <p:spPr>
            <a:xfrm>
              <a:off x="7469480" y="2371820"/>
              <a:ext cx="673740" cy="61509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to 123"/>
            <p:cNvCxnSpPr>
              <a:stCxn id="77" idx="3"/>
              <a:endCxn id="75" idx="0"/>
            </p:cNvCxnSpPr>
            <p:nvPr/>
          </p:nvCxnSpPr>
          <p:spPr>
            <a:xfrm>
              <a:off x="8547844" y="3235916"/>
              <a:ext cx="99432" cy="68710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CaixaDeTexto 126"/>
                <p:cNvSpPr txBox="1"/>
                <p:nvPr/>
              </p:nvSpPr>
              <p:spPr>
                <a:xfrm>
                  <a:off x="107504" y="4581128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𝟐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𝟑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𝟒</m:t>
                        </m:r>
                      </m:oMath>
                    </m:oMathPara>
                  </a14:m>
                  <a:endParaRPr lang="pt-BR" sz="1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27" name="CaixaDeTexto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4" y="4581128"/>
                  <a:ext cx="738037" cy="307777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Elipse 125"/>
            <p:cNvSpPr/>
            <p:nvPr/>
          </p:nvSpPr>
          <p:spPr>
            <a:xfrm>
              <a:off x="107504" y="4581128"/>
              <a:ext cx="728346" cy="307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CaixaDeTexto 135"/>
                <p:cNvSpPr txBox="1"/>
                <p:nvPr/>
              </p:nvSpPr>
              <p:spPr>
                <a:xfrm>
                  <a:off x="539552" y="5445225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𝟑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𝟐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𝟒</m:t>
                        </m:r>
                      </m:oMath>
                    </m:oMathPara>
                  </a14:m>
                  <a:endParaRPr lang="pt-BR" sz="1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36" name="CaixaDeTexto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52" y="5445225"/>
                  <a:ext cx="738037" cy="307777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Elipse 136"/>
            <p:cNvSpPr/>
            <p:nvPr/>
          </p:nvSpPr>
          <p:spPr>
            <a:xfrm>
              <a:off x="539552" y="5445225"/>
              <a:ext cx="728346" cy="307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CaixaDeTexto 137"/>
                <p:cNvSpPr txBox="1"/>
                <p:nvPr/>
              </p:nvSpPr>
              <p:spPr>
                <a:xfrm>
                  <a:off x="1588115" y="5445225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𝟑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𝟒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𝟐</m:t>
                        </m:r>
                      </m:oMath>
                    </m:oMathPara>
                  </a14:m>
                  <a:endParaRPr lang="pt-BR" sz="1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38" name="CaixaDeTexto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8115" y="5445225"/>
                  <a:ext cx="738037" cy="307777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9" name="Elipse 138"/>
            <p:cNvSpPr/>
            <p:nvPr/>
          </p:nvSpPr>
          <p:spPr>
            <a:xfrm>
              <a:off x="1588115" y="5445225"/>
              <a:ext cx="728346" cy="307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CaixaDeTexto 139"/>
                <p:cNvSpPr txBox="1"/>
                <p:nvPr/>
              </p:nvSpPr>
              <p:spPr>
                <a:xfrm>
                  <a:off x="2705238" y="5445225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𝟒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𝟐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𝟑</m:t>
                        </m:r>
                      </m:oMath>
                    </m:oMathPara>
                  </a14:m>
                  <a:endParaRPr lang="pt-BR" sz="1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40" name="CaixaDeTexto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5238" y="5445225"/>
                  <a:ext cx="738037" cy="307777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1" name="Elipse 140"/>
            <p:cNvSpPr/>
            <p:nvPr/>
          </p:nvSpPr>
          <p:spPr>
            <a:xfrm>
              <a:off x="2705238" y="5445225"/>
              <a:ext cx="728346" cy="307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aixaDeTexto 141"/>
                <p:cNvSpPr txBox="1"/>
                <p:nvPr/>
              </p:nvSpPr>
              <p:spPr>
                <a:xfrm>
                  <a:off x="3631763" y="5445225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𝟒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𝟑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𝟐</m:t>
                        </m:r>
                      </m:oMath>
                    </m:oMathPara>
                  </a14:m>
                  <a:endParaRPr lang="pt-BR" sz="1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42" name="CaixaDe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1763" y="5445225"/>
                  <a:ext cx="738037" cy="307777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Elipse 142"/>
            <p:cNvSpPr/>
            <p:nvPr/>
          </p:nvSpPr>
          <p:spPr>
            <a:xfrm>
              <a:off x="3631763" y="5445225"/>
              <a:ext cx="728346" cy="307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CaixaDeTexto 143"/>
                <p:cNvSpPr txBox="1"/>
                <p:nvPr/>
              </p:nvSpPr>
              <p:spPr>
                <a:xfrm>
                  <a:off x="2177779" y="4581128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𝟐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𝟒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𝟑</m:t>
                        </m:r>
                      </m:oMath>
                    </m:oMathPara>
                  </a14:m>
                  <a:endParaRPr lang="pt-BR" sz="1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44" name="CaixaDeTexto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7779" y="4581128"/>
                  <a:ext cx="738037" cy="307777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Elipse 144"/>
            <p:cNvSpPr/>
            <p:nvPr/>
          </p:nvSpPr>
          <p:spPr>
            <a:xfrm>
              <a:off x="2177779" y="4581128"/>
              <a:ext cx="728346" cy="307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CaixaDeTexto 145"/>
                <p:cNvSpPr txBox="1"/>
                <p:nvPr/>
              </p:nvSpPr>
              <p:spPr>
                <a:xfrm>
                  <a:off x="4644008" y="4581130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𝟐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𝟑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𝟒</m:t>
                        </m:r>
                      </m:oMath>
                    </m:oMathPara>
                  </a14:m>
                  <a:endParaRPr lang="pt-BR" sz="1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46" name="CaixaDeTexto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008" y="4581130"/>
                  <a:ext cx="738037" cy="307777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ipse 146"/>
            <p:cNvSpPr/>
            <p:nvPr/>
          </p:nvSpPr>
          <p:spPr>
            <a:xfrm>
              <a:off x="4644008" y="4581130"/>
              <a:ext cx="728346" cy="307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CaixaDeTexto 147"/>
                <p:cNvSpPr txBox="1"/>
                <p:nvPr/>
              </p:nvSpPr>
              <p:spPr>
                <a:xfrm>
                  <a:off x="5652120" y="4581130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𝟐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𝟑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𝟒</m:t>
                        </m:r>
                      </m:oMath>
                    </m:oMathPara>
                  </a14:m>
                  <a:endParaRPr lang="pt-BR" sz="1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48" name="CaixaDeTexto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2120" y="4581130"/>
                  <a:ext cx="738037" cy="307777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Elipse 148"/>
            <p:cNvSpPr/>
            <p:nvPr/>
          </p:nvSpPr>
          <p:spPr>
            <a:xfrm>
              <a:off x="5652120" y="4581130"/>
              <a:ext cx="728346" cy="307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CaixaDeTexto 149"/>
                <p:cNvSpPr txBox="1"/>
                <p:nvPr/>
              </p:nvSpPr>
              <p:spPr>
                <a:xfrm>
                  <a:off x="6804248" y="4581132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𝟐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𝟒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𝟑</m:t>
                        </m:r>
                      </m:oMath>
                    </m:oMathPara>
                  </a14:m>
                  <a:endParaRPr lang="pt-BR" sz="1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50" name="CaixaDeTexto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248" y="4581132"/>
                  <a:ext cx="738037" cy="307777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" name="Elipse 150"/>
            <p:cNvSpPr/>
            <p:nvPr/>
          </p:nvSpPr>
          <p:spPr>
            <a:xfrm>
              <a:off x="6804248" y="4581132"/>
              <a:ext cx="728346" cy="307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CaixaDeTexto 151"/>
                <p:cNvSpPr txBox="1"/>
                <p:nvPr/>
              </p:nvSpPr>
              <p:spPr>
                <a:xfrm>
                  <a:off x="7308304" y="5445224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𝟐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𝟒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𝟑</m:t>
                        </m:r>
                      </m:oMath>
                    </m:oMathPara>
                  </a14:m>
                  <a:endParaRPr lang="pt-BR" sz="1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52" name="CaixaDeTexto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8304" y="5445224"/>
                  <a:ext cx="738037" cy="307777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Elipse 152"/>
            <p:cNvSpPr/>
            <p:nvPr/>
          </p:nvSpPr>
          <p:spPr>
            <a:xfrm>
              <a:off x="7308304" y="5445224"/>
              <a:ext cx="728346" cy="307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CaixaDeTexto 153"/>
                <p:cNvSpPr txBox="1"/>
                <p:nvPr/>
              </p:nvSpPr>
              <p:spPr>
                <a:xfrm>
                  <a:off x="8323554" y="5445224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𝟐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𝟒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𝟑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𝟏</m:t>
                        </m:r>
                      </m:oMath>
                    </m:oMathPara>
                  </a14:m>
                  <a:endParaRPr lang="pt-BR" sz="1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54" name="CaixaDeTexto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3554" y="5445224"/>
                  <a:ext cx="738037" cy="307777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Elipse 154"/>
            <p:cNvSpPr/>
            <p:nvPr/>
          </p:nvSpPr>
          <p:spPr>
            <a:xfrm>
              <a:off x="8323554" y="5445224"/>
              <a:ext cx="728346" cy="307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5" name="Conector reto 134"/>
            <p:cNvCxnSpPr>
              <a:stCxn id="55" idx="1"/>
              <a:endCxn id="127" idx="0"/>
            </p:cNvCxnSpPr>
            <p:nvPr/>
          </p:nvCxnSpPr>
          <p:spPr>
            <a:xfrm flipH="1">
              <a:off x="476523" y="4172020"/>
              <a:ext cx="63029" cy="4091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to 156"/>
            <p:cNvCxnSpPr>
              <a:stCxn id="61" idx="1"/>
              <a:endCxn id="144" idx="0"/>
            </p:cNvCxnSpPr>
            <p:nvPr/>
          </p:nvCxnSpPr>
          <p:spPr>
            <a:xfrm flipH="1">
              <a:off x="2546798" y="4172019"/>
              <a:ext cx="81783" cy="409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to 158"/>
            <p:cNvCxnSpPr>
              <a:stCxn id="67" idx="1"/>
              <a:endCxn id="146" idx="0"/>
            </p:cNvCxnSpPr>
            <p:nvPr/>
          </p:nvCxnSpPr>
          <p:spPr>
            <a:xfrm flipH="1">
              <a:off x="5013027" y="4172019"/>
              <a:ext cx="106901" cy="409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to 160"/>
            <p:cNvCxnSpPr>
              <a:stCxn id="67" idx="3"/>
              <a:endCxn id="148" idx="0"/>
            </p:cNvCxnSpPr>
            <p:nvPr/>
          </p:nvCxnSpPr>
          <p:spPr>
            <a:xfrm>
              <a:off x="5929176" y="4172019"/>
              <a:ext cx="91963" cy="409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/>
            <p:cNvCxnSpPr>
              <a:stCxn id="73" idx="1"/>
              <a:endCxn id="150" idx="0"/>
            </p:cNvCxnSpPr>
            <p:nvPr/>
          </p:nvCxnSpPr>
          <p:spPr>
            <a:xfrm flipH="1">
              <a:off x="7173267" y="4172019"/>
              <a:ext cx="61273" cy="409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/>
            <p:cNvCxnSpPr>
              <a:stCxn id="87" idx="1"/>
              <a:endCxn id="136" idx="0"/>
            </p:cNvCxnSpPr>
            <p:nvPr/>
          </p:nvCxnSpPr>
          <p:spPr>
            <a:xfrm flipH="1">
              <a:off x="908571" y="5036114"/>
              <a:ext cx="117877" cy="409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to 166"/>
            <p:cNvCxnSpPr>
              <a:stCxn id="87" idx="3"/>
              <a:endCxn id="139" idx="0"/>
            </p:cNvCxnSpPr>
            <p:nvPr/>
          </p:nvCxnSpPr>
          <p:spPr>
            <a:xfrm>
              <a:off x="1835696" y="5036114"/>
              <a:ext cx="116592" cy="409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/>
            <p:cNvCxnSpPr>
              <a:stCxn id="85" idx="1"/>
              <a:endCxn id="141" idx="0"/>
            </p:cNvCxnSpPr>
            <p:nvPr/>
          </p:nvCxnSpPr>
          <p:spPr>
            <a:xfrm flipH="1">
              <a:off x="3069411" y="5036115"/>
              <a:ext cx="53535" cy="409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/>
            <p:cNvCxnSpPr>
              <a:stCxn id="85" idx="3"/>
              <a:endCxn id="143" idx="0"/>
            </p:cNvCxnSpPr>
            <p:nvPr/>
          </p:nvCxnSpPr>
          <p:spPr>
            <a:xfrm>
              <a:off x="3932194" y="5036115"/>
              <a:ext cx="63742" cy="409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/>
            <p:cNvCxnSpPr>
              <a:stCxn id="83" idx="1"/>
              <a:endCxn id="152" idx="0"/>
            </p:cNvCxnSpPr>
            <p:nvPr/>
          </p:nvCxnSpPr>
          <p:spPr>
            <a:xfrm flipH="1">
              <a:off x="7677323" y="5036116"/>
              <a:ext cx="87188" cy="4091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to 176"/>
            <p:cNvCxnSpPr>
              <a:stCxn id="83" idx="3"/>
              <a:endCxn id="154" idx="0"/>
            </p:cNvCxnSpPr>
            <p:nvPr/>
          </p:nvCxnSpPr>
          <p:spPr>
            <a:xfrm>
              <a:off x="8573759" y="5036116"/>
              <a:ext cx="118814" cy="4091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CaixaDeTexto 177"/>
            <p:cNvSpPr txBox="1"/>
            <p:nvPr/>
          </p:nvSpPr>
          <p:spPr>
            <a:xfrm>
              <a:off x="3788665" y="1268760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SIM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81" name="CaixaDeTexto 180"/>
            <p:cNvSpPr txBox="1"/>
            <p:nvPr/>
          </p:nvSpPr>
          <p:spPr>
            <a:xfrm>
              <a:off x="1579767" y="2112350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SIM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82" name="CaixaDeTexto 181"/>
            <p:cNvSpPr txBox="1"/>
            <p:nvPr/>
          </p:nvSpPr>
          <p:spPr>
            <a:xfrm>
              <a:off x="510920" y="3135420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SIM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83" name="CaixaDeTexto 182"/>
            <p:cNvSpPr txBox="1"/>
            <p:nvPr/>
          </p:nvSpPr>
          <p:spPr>
            <a:xfrm>
              <a:off x="2631049" y="3134674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SIM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84" name="CaixaDeTexto 183"/>
            <p:cNvSpPr txBox="1"/>
            <p:nvPr/>
          </p:nvSpPr>
          <p:spPr>
            <a:xfrm>
              <a:off x="5090555" y="3134674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SIM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85" name="CaixaDeTexto 184"/>
            <p:cNvSpPr txBox="1"/>
            <p:nvPr/>
          </p:nvSpPr>
          <p:spPr>
            <a:xfrm>
              <a:off x="7219448" y="3135420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SIM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86" name="CaixaDeTexto 185"/>
            <p:cNvSpPr txBox="1"/>
            <p:nvPr/>
          </p:nvSpPr>
          <p:spPr>
            <a:xfrm>
              <a:off x="5148064" y="1268760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NÃO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87" name="CaixaDeTexto 186"/>
            <p:cNvSpPr txBox="1"/>
            <p:nvPr/>
          </p:nvSpPr>
          <p:spPr>
            <a:xfrm>
              <a:off x="7469480" y="2122820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NÃO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88" name="CaixaDeTexto 187"/>
            <p:cNvSpPr txBox="1"/>
            <p:nvPr/>
          </p:nvSpPr>
          <p:spPr>
            <a:xfrm>
              <a:off x="8521706" y="3139752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NÃO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89" name="CaixaDeTexto 188"/>
            <p:cNvSpPr txBox="1"/>
            <p:nvPr/>
          </p:nvSpPr>
          <p:spPr>
            <a:xfrm>
              <a:off x="6116219" y="2108752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SIM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90" name="CaixaDeTexto 189"/>
            <p:cNvSpPr txBox="1"/>
            <p:nvPr/>
          </p:nvSpPr>
          <p:spPr>
            <a:xfrm>
              <a:off x="6436513" y="3135420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NÃO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91" name="CaixaDeTexto 190"/>
            <p:cNvSpPr txBox="1"/>
            <p:nvPr/>
          </p:nvSpPr>
          <p:spPr>
            <a:xfrm>
              <a:off x="3924340" y="3134674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NÃO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92" name="CaixaDeTexto 191"/>
            <p:cNvSpPr txBox="1"/>
            <p:nvPr/>
          </p:nvSpPr>
          <p:spPr>
            <a:xfrm>
              <a:off x="1838094" y="3135420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NÃO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93" name="CaixaDeTexto 192"/>
            <p:cNvSpPr txBox="1"/>
            <p:nvPr/>
          </p:nvSpPr>
          <p:spPr>
            <a:xfrm>
              <a:off x="2891533" y="2096607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NÃO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95" name="CaixaDeTexto 194"/>
            <p:cNvSpPr txBox="1"/>
            <p:nvPr/>
          </p:nvSpPr>
          <p:spPr>
            <a:xfrm>
              <a:off x="265588" y="4068395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S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97" name="CaixaDeTexto 196"/>
            <p:cNvSpPr txBox="1"/>
            <p:nvPr/>
          </p:nvSpPr>
          <p:spPr>
            <a:xfrm>
              <a:off x="1301970" y="4082465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N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98" name="CaixaDeTexto 197"/>
            <p:cNvSpPr txBox="1"/>
            <p:nvPr/>
          </p:nvSpPr>
          <p:spPr>
            <a:xfrm>
              <a:off x="733662" y="4918425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S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99" name="CaixaDeTexto 198"/>
            <p:cNvSpPr txBox="1"/>
            <p:nvPr/>
          </p:nvSpPr>
          <p:spPr>
            <a:xfrm>
              <a:off x="2833641" y="4941295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S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00" name="CaixaDeTexto 199"/>
            <p:cNvSpPr txBox="1"/>
            <p:nvPr/>
          </p:nvSpPr>
          <p:spPr>
            <a:xfrm>
              <a:off x="2354288" y="4023953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S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01" name="CaixaDeTexto 200"/>
            <p:cNvSpPr txBox="1"/>
            <p:nvPr/>
          </p:nvSpPr>
          <p:spPr>
            <a:xfrm>
              <a:off x="4841210" y="4033200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S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02" name="CaixaDeTexto 201"/>
            <p:cNvSpPr txBox="1"/>
            <p:nvPr/>
          </p:nvSpPr>
          <p:spPr>
            <a:xfrm>
              <a:off x="6951356" y="4043683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S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03" name="CaixaDeTexto 202"/>
            <p:cNvSpPr txBox="1"/>
            <p:nvPr/>
          </p:nvSpPr>
          <p:spPr>
            <a:xfrm>
              <a:off x="7464925" y="4946559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S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04" name="CaixaDeTexto 203"/>
            <p:cNvSpPr txBox="1"/>
            <p:nvPr/>
          </p:nvSpPr>
          <p:spPr>
            <a:xfrm>
              <a:off x="3376000" y="4038021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N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05" name="CaixaDeTexto 204"/>
            <p:cNvSpPr txBox="1"/>
            <p:nvPr/>
          </p:nvSpPr>
          <p:spPr>
            <a:xfrm>
              <a:off x="5876605" y="4038021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N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06" name="CaixaDeTexto 205"/>
            <p:cNvSpPr txBox="1"/>
            <p:nvPr/>
          </p:nvSpPr>
          <p:spPr>
            <a:xfrm>
              <a:off x="8002252" y="4054919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N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07" name="CaixaDeTexto 206"/>
            <p:cNvSpPr txBox="1"/>
            <p:nvPr/>
          </p:nvSpPr>
          <p:spPr>
            <a:xfrm>
              <a:off x="8576162" y="4947154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N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08" name="CaixaDeTexto 207"/>
            <p:cNvSpPr txBox="1"/>
            <p:nvPr/>
          </p:nvSpPr>
          <p:spPr>
            <a:xfrm>
              <a:off x="3922187" y="4941885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N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09" name="CaixaDeTexto 208"/>
            <p:cNvSpPr txBox="1"/>
            <p:nvPr/>
          </p:nvSpPr>
          <p:spPr>
            <a:xfrm>
              <a:off x="1824026" y="4927817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N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10" name="CaixaDeTexto 209"/>
            <p:cNvSpPr txBox="1"/>
            <p:nvPr/>
          </p:nvSpPr>
          <p:spPr>
            <a:xfrm>
              <a:off x="1803437" y="4410373"/>
              <a:ext cx="492443" cy="303929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pt-BR" sz="2000" b="1" dirty="0" smtClean="0">
                  <a:solidFill>
                    <a:srgbClr val="000000"/>
                  </a:solidFill>
                  <a:latin typeface="+mn-lt"/>
                </a:rPr>
                <a:t>...</a:t>
              </a:r>
              <a:endParaRPr lang="pt-BR" sz="20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11" name="CaixaDeTexto 210"/>
            <p:cNvSpPr txBox="1"/>
            <p:nvPr/>
          </p:nvSpPr>
          <p:spPr>
            <a:xfrm>
              <a:off x="3879269" y="4397826"/>
              <a:ext cx="492443" cy="303929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pt-BR" sz="2000" b="1" dirty="0" smtClean="0">
                  <a:solidFill>
                    <a:srgbClr val="000000"/>
                  </a:solidFill>
                  <a:latin typeface="+mn-lt"/>
                </a:rPr>
                <a:t>...</a:t>
              </a:r>
              <a:endParaRPr lang="pt-BR" sz="20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12" name="CaixaDeTexto 211"/>
            <p:cNvSpPr txBox="1"/>
            <p:nvPr/>
          </p:nvSpPr>
          <p:spPr>
            <a:xfrm>
              <a:off x="6358132" y="4397826"/>
              <a:ext cx="492443" cy="303929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pt-BR" sz="2000" b="1" dirty="0" smtClean="0">
                  <a:solidFill>
                    <a:srgbClr val="000000"/>
                  </a:solidFill>
                  <a:latin typeface="+mn-lt"/>
                </a:rPr>
                <a:t>...</a:t>
              </a:r>
              <a:endParaRPr lang="pt-BR" sz="20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13" name="CaixaDeTexto 212"/>
            <p:cNvSpPr txBox="1"/>
            <p:nvPr/>
          </p:nvSpPr>
          <p:spPr>
            <a:xfrm>
              <a:off x="8497777" y="4398922"/>
              <a:ext cx="492443" cy="303929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pt-BR" sz="2000" b="1" dirty="0" smtClean="0">
                  <a:solidFill>
                    <a:srgbClr val="000000"/>
                  </a:solidFill>
                  <a:latin typeface="+mn-lt"/>
                </a:rPr>
                <a:t>...</a:t>
              </a:r>
              <a:endParaRPr lang="pt-BR" sz="2000" b="1" dirty="0">
                <a:solidFill>
                  <a:srgbClr val="000000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359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Exemplo de árvore de decisão</a:t>
            </a:r>
            <a:endParaRPr lang="pt-BR" sz="2400" dirty="0"/>
          </a:p>
        </p:txBody>
      </p:sp>
      <p:grpSp>
        <p:nvGrpSpPr>
          <p:cNvPr id="2" name="Grupo 1"/>
          <p:cNvGrpSpPr/>
          <p:nvPr/>
        </p:nvGrpSpPr>
        <p:grpSpPr>
          <a:xfrm>
            <a:off x="510920" y="1268760"/>
            <a:ext cx="8650705" cy="4412233"/>
            <a:chOff x="510920" y="1268760"/>
            <a:chExt cx="8650705" cy="4412233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16" y="1268760"/>
              <a:ext cx="809248" cy="497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ixaDeTexto 3"/>
                <p:cNvSpPr txBox="1"/>
                <p:nvPr/>
              </p:nvSpPr>
              <p:spPr>
                <a:xfrm>
                  <a:off x="4364731" y="1374827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𝟏</m:t>
                        </m:r>
                        <m:r>
                          <a:rPr lang="pt-BR" sz="1400" b="1" i="1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𝟐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?</m:t>
                        </m:r>
                      </m:oMath>
                    </m:oMathPara>
                  </a14:m>
                  <a:endParaRPr lang="pt-B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" name="CaixaDe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731" y="1374827"/>
                  <a:ext cx="738037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5" name="Imagem 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3923020"/>
              <a:ext cx="809248" cy="497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aixaDeTexto 55"/>
                <p:cNvSpPr txBox="1"/>
                <p:nvPr/>
              </p:nvSpPr>
              <p:spPr>
                <a:xfrm>
                  <a:off x="565467" y="4029087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𝟓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?</m:t>
                        </m:r>
                      </m:oMath>
                    </m:oMathPara>
                  </a14:m>
                  <a:endParaRPr lang="pt-B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56" name="CaixaDe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467" y="4029087"/>
                  <a:ext cx="738037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7" name="Imagem 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3923019"/>
              <a:ext cx="809248" cy="497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aixaDeTexto 57"/>
                <p:cNvSpPr txBox="1"/>
                <p:nvPr/>
              </p:nvSpPr>
              <p:spPr>
                <a:xfrm>
                  <a:off x="1573579" y="4029086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𝟒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?</m:t>
                        </m:r>
                      </m:oMath>
                    </m:oMathPara>
                  </a14:m>
                  <a:endParaRPr lang="pt-B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58" name="CaixaDe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3579" y="4029086"/>
                  <a:ext cx="738037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9" name="Imagem 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2986917"/>
              <a:ext cx="809248" cy="497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aixaDeTexto 59"/>
                <p:cNvSpPr txBox="1"/>
                <p:nvPr/>
              </p:nvSpPr>
              <p:spPr>
                <a:xfrm>
                  <a:off x="1069523" y="3092984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𝟒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?</m:t>
                        </m:r>
                      </m:oMath>
                    </m:oMathPara>
                  </a14:m>
                  <a:endParaRPr lang="pt-B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0" name="CaixaDe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523" y="3092984"/>
                  <a:ext cx="738037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1" name="Imagem 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8581" y="3923019"/>
              <a:ext cx="809248" cy="497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ixaDeTexto 61"/>
                <p:cNvSpPr txBox="1"/>
                <p:nvPr/>
              </p:nvSpPr>
              <p:spPr>
                <a:xfrm>
                  <a:off x="2654496" y="4029086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𝟒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?</m:t>
                        </m:r>
                      </m:oMath>
                    </m:oMathPara>
                  </a14:m>
                  <a:endParaRPr lang="pt-B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2" name="CaixaDe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4496" y="4029086"/>
                  <a:ext cx="738037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3" name="Imagem 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693" y="3923018"/>
              <a:ext cx="809248" cy="497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ixaDeTexto 63"/>
                <p:cNvSpPr txBox="1"/>
                <p:nvPr/>
              </p:nvSpPr>
              <p:spPr>
                <a:xfrm>
                  <a:off x="3662608" y="4029085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𝟏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&gt;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𝟒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?</m:t>
                        </m:r>
                      </m:oMath>
                    </m:oMathPara>
                  </a14:m>
                  <a:endParaRPr lang="pt-B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4" name="CaixaDe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2608" y="4029085"/>
                  <a:ext cx="738037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5" name="Imagem 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2637" y="2986916"/>
              <a:ext cx="809248" cy="497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aixaDeTexto 65"/>
                <p:cNvSpPr txBox="1"/>
                <p:nvPr/>
              </p:nvSpPr>
              <p:spPr>
                <a:xfrm>
                  <a:off x="3158552" y="3092983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𝟏</m:t>
                        </m:r>
                        <m:r>
                          <a:rPr lang="pt-BR" sz="1400" b="1" i="1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&gt;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𝟓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?</m:t>
                        </m:r>
                      </m:oMath>
                    </m:oMathPara>
                  </a14:m>
                  <a:endParaRPr lang="pt-B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6" name="CaixaDe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8552" y="3092983"/>
                  <a:ext cx="738037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7" name="Imagem 6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9928" y="3923019"/>
              <a:ext cx="809248" cy="497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aixaDeTexto 67"/>
                <p:cNvSpPr txBox="1"/>
                <p:nvPr/>
              </p:nvSpPr>
              <p:spPr>
                <a:xfrm>
                  <a:off x="5145843" y="4029086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𝟏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𝟒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?</m:t>
                        </m:r>
                      </m:oMath>
                    </m:oMathPara>
                  </a14:m>
                  <a:endParaRPr lang="pt-B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8" name="CaixaDe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5843" y="4029086"/>
                  <a:ext cx="738037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9" name="Imagem 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8040" y="3923018"/>
              <a:ext cx="809248" cy="497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aixaDeTexto 69"/>
                <p:cNvSpPr txBox="1"/>
                <p:nvPr/>
              </p:nvSpPr>
              <p:spPr>
                <a:xfrm>
                  <a:off x="6153955" y="4029085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𝟒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?</m:t>
                        </m:r>
                      </m:oMath>
                    </m:oMathPara>
                  </a14:m>
                  <a:endParaRPr lang="pt-B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0" name="CaixaDe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3955" y="4029085"/>
                  <a:ext cx="738037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1" name="Imagem 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3984" y="2986916"/>
              <a:ext cx="809248" cy="497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5649899" y="3092983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𝟑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?</m:t>
                        </m:r>
                      </m:oMath>
                    </m:oMathPara>
                  </a14:m>
                  <a:endParaRPr lang="pt-B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899" y="3092983"/>
                  <a:ext cx="738037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3" name="Imagem 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4540" y="3923019"/>
              <a:ext cx="809248" cy="497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aixaDeTexto 73"/>
                <p:cNvSpPr txBox="1"/>
                <p:nvPr/>
              </p:nvSpPr>
              <p:spPr>
                <a:xfrm>
                  <a:off x="7260455" y="4029086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𝟏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𝟑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?</m:t>
                        </m:r>
                      </m:oMath>
                    </m:oMathPara>
                  </a14:m>
                  <a:endParaRPr lang="pt-B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4" name="CaixaDe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0455" y="4029086"/>
                  <a:ext cx="738037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5" name="Imagem 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2652" y="3923018"/>
              <a:ext cx="809248" cy="497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aixaDeTexto 75"/>
                <p:cNvSpPr txBox="1"/>
                <p:nvPr/>
              </p:nvSpPr>
              <p:spPr>
                <a:xfrm>
                  <a:off x="8268567" y="4029085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𝟏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&gt;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𝟑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?</m:t>
                        </m:r>
                      </m:oMath>
                    </m:oMathPara>
                  </a14:m>
                  <a:endParaRPr lang="pt-B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6" name="CaixaDe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8567" y="4029085"/>
                  <a:ext cx="738037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7" name="Imagem 7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596" y="2986916"/>
              <a:ext cx="809248" cy="497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7764511" y="3092983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&gt;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𝟒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?</m:t>
                        </m:r>
                      </m:oMath>
                    </m:oMathPara>
                  </a14:m>
                  <a:endParaRPr lang="pt-B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4511" y="3092983"/>
                  <a:ext cx="738037" cy="307777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9" name="Imagem 7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728" y="2122820"/>
              <a:ext cx="809248" cy="497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aixaDeTexto 79"/>
                <p:cNvSpPr txBox="1"/>
                <p:nvPr/>
              </p:nvSpPr>
              <p:spPr>
                <a:xfrm>
                  <a:off x="2149643" y="2228887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𝟑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?</m:t>
                        </m:r>
                      </m:oMath>
                    </m:oMathPara>
                  </a14:m>
                  <a:endParaRPr lang="pt-B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80" name="CaixaDeTexto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9643" y="2228887"/>
                  <a:ext cx="738037" cy="307777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1" name="Imagem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0232" y="2122820"/>
              <a:ext cx="809248" cy="497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aixaDeTexto 81"/>
                <p:cNvSpPr txBox="1"/>
                <p:nvPr/>
              </p:nvSpPr>
              <p:spPr>
                <a:xfrm>
                  <a:off x="6686147" y="2228887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&gt;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𝟓</m:t>
                        </m:r>
                        <m:r>
                          <a:rPr lang="pt-BR" sz="14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?</m:t>
                        </m:r>
                      </m:oMath>
                    </m:oMathPara>
                  </a14:m>
                  <a:endParaRPr lang="pt-B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82" name="CaixaDe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6147" y="2228887"/>
                  <a:ext cx="738037" cy="30777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Conector reto 53"/>
            <p:cNvCxnSpPr>
              <a:stCxn id="3" idx="1"/>
              <a:endCxn id="79" idx="0"/>
            </p:cNvCxnSpPr>
            <p:nvPr/>
          </p:nvCxnSpPr>
          <p:spPr>
            <a:xfrm flipH="1">
              <a:off x="2528352" y="1517760"/>
              <a:ext cx="1810464" cy="6050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>
              <a:stCxn id="79" idx="1"/>
              <a:endCxn id="59" idx="0"/>
            </p:cNvCxnSpPr>
            <p:nvPr/>
          </p:nvCxnSpPr>
          <p:spPr>
            <a:xfrm flipH="1">
              <a:off x="1448232" y="2371820"/>
              <a:ext cx="675496" cy="61509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/>
            <p:cNvCxnSpPr>
              <a:stCxn id="59" idx="1"/>
              <a:endCxn id="55" idx="0"/>
            </p:cNvCxnSpPr>
            <p:nvPr/>
          </p:nvCxnSpPr>
          <p:spPr>
            <a:xfrm flipH="1">
              <a:off x="944176" y="3235917"/>
              <a:ext cx="99432" cy="68710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/>
            <p:cNvCxnSpPr>
              <a:stCxn id="59" idx="3"/>
              <a:endCxn id="57" idx="0"/>
            </p:cNvCxnSpPr>
            <p:nvPr/>
          </p:nvCxnSpPr>
          <p:spPr>
            <a:xfrm>
              <a:off x="1852856" y="3235917"/>
              <a:ext cx="99432" cy="68710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/>
            <p:cNvCxnSpPr>
              <a:stCxn id="79" idx="3"/>
              <a:endCxn id="65" idx="0"/>
            </p:cNvCxnSpPr>
            <p:nvPr/>
          </p:nvCxnSpPr>
          <p:spPr>
            <a:xfrm>
              <a:off x="2932976" y="2371820"/>
              <a:ext cx="604285" cy="61509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>
              <a:stCxn id="65" idx="1"/>
              <a:endCxn id="61" idx="0"/>
            </p:cNvCxnSpPr>
            <p:nvPr/>
          </p:nvCxnSpPr>
          <p:spPr>
            <a:xfrm flipH="1">
              <a:off x="3033205" y="3235916"/>
              <a:ext cx="99432" cy="68710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>
              <a:stCxn id="71" idx="1"/>
              <a:endCxn id="67" idx="0"/>
            </p:cNvCxnSpPr>
            <p:nvPr/>
          </p:nvCxnSpPr>
          <p:spPr>
            <a:xfrm flipH="1">
              <a:off x="5524552" y="3235916"/>
              <a:ext cx="99432" cy="68710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>
              <a:stCxn id="81" idx="1"/>
              <a:endCxn id="71" idx="0"/>
            </p:cNvCxnSpPr>
            <p:nvPr/>
          </p:nvCxnSpPr>
          <p:spPr>
            <a:xfrm flipH="1">
              <a:off x="6028608" y="2371820"/>
              <a:ext cx="631624" cy="61509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>
              <a:stCxn id="77" idx="1"/>
              <a:endCxn id="73" idx="0"/>
            </p:cNvCxnSpPr>
            <p:nvPr/>
          </p:nvCxnSpPr>
          <p:spPr>
            <a:xfrm flipH="1">
              <a:off x="7639164" y="3235916"/>
              <a:ext cx="99432" cy="68710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to 113"/>
            <p:cNvCxnSpPr>
              <a:stCxn id="65" idx="3"/>
              <a:endCxn id="63" idx="0"/>
            </p:cNvCxnSpPr>
            <p:nvPr/>
          </p:nvCxnSpPr>
          <p:spPr>
            <a:xfrm>
              <a:off x="3941885" y="3235916"/>
              <a:ext cx="99432" cy="68710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to 117"/>
            <p:cNvCxnSpPr>
              <a:stCxn id="3" idx="3"/>
              <a:endCxn id="81" idx="0"/>
            </p:cNvCxnSpPr>
            <p:nvPr/>
          </p:nvCxnSpPr>
          <p:spPr>
            <a:xfrm>
              <a:off x="5148064" y="1517760"/>
              <a:ext cx="1916792" cy="6050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/>
            <p:cNvCxnSpPr>
              <a:stCxn id="71" idx="3"/>
              <a:endCxn id="69" idx="0"/>
            </p:cNvCxnSpPr>
            <p:nvPr/>
          </p:nvCxnSpPr>
          <p:spPr>
            <a:xfrm>
              <a:off x="6433232" y="3235916"/>
              <a:ext cx="99432" cy="68710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to 121"/>
            <p:cNvCxnSpPr>
              <a:stCxn id="81" idx="3"/>
              <a:endCxn id="77" idx="0"/>
            </p:cNvCxnSpPr>
            <p:nvPr/>
          </p:nvCxnSpPr>
          <p:spPr>
            <a:xfrm>
              <a:off x="7469480" y="2371820"/>
              <a:ext cx="673740" cy="61509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to 123"/>
            <p:cNvCxnSpPr>
              <a:stCxn id="77" idx="3"/>
              <a:endCxn id="75" idx="0"/>
            </p:cNvCxnSpPr>
            <p:nvPr/>
          </p:nvCxnSpPr>
          <p:spPr>
            <a:xfrm>
              <a:off x="8547844" y="3235916"/>
              <a:ext cx="99432" cy="68710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CaixaDeTexto 126"/>
                <p:cNvSpPr txBox="1"/>
                <p:nvPr/>
              </p:nvSpPr>
              <p:spPr>
                <a:xfrm>
                  <a:off x="554647" y="4921425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… 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𝟏</m:t>
                        </m:r>
                      </m:oMath>
                    </m:oMathPara>
                  </a14:m>
                  <a:endParaRPr lang="pt-BR" sz="1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27" name="CaixaDeTexto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647" y="4921425"/>
                  <a:ext cx="738037" cy="307777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Elipse 125"/>
            <p:cNvSpPr/>
            <p:nvPr/>
          </p:nvSpPr>
          <p:spPr>
            <a:xfrm>
              <a:off x="554647" y="4921425"/>
              <a:ext cx="728346" cy="307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CaixaDeTexto 177"/>
            <p:cNvSpPr txBox="1"/>
            <p:nvPr/>
          </p:nvSpPr>
          <p:spPr>
            <a:xfrm>
              <a:off x="3788665" y="1268760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SIM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81" name="CaixaDeTexto 180"/>
            <p:cNvSpPr txBox="1"/>
            <p:nvPr/>
          </p:nvSpPr>
          <p:spPr>
            <a:xfrm>
              <a:off x="1579767" y="2112350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SIM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82" name="CaixaDeTexto 181"/>
            <p:cNvSpPr txBox="1"/>
            <p:nvPr/>
          </p:nvSpPr>
          <p:spPr>
            <a:xfrm>
              <a:off x="510920" y="3135420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SIM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83" name="CaixaDeTexto 182"/>
            <p:cNvSpPr txBox="1"/>
            <p:nvPr/>
          </p:nvSpPr>
          <p:spPr>
            <a:xfrm>
              <a:off x="2631049" y="3134674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SIM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84" name="CaixaDeTexto 183"/>
            <p:cNvSpPr txBox="1"/>
            <p:nvPr/>
          </p:nvSpPr>
          <p:spPr>
            <a:xfrm>
              <a:off x="5090555" y="3134674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SIM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85" name="CaixaDeTexto 184"/>
            <p:cNvSpPr txBox="1"/>
            <p:nvPr/>
          </p:nvSpPr>
          <p:spPr>
            <a:xfrm>
              <a:off x="7219448" y="3135420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SIM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86" name="CaixaDeTexto 185"/>
            <p:cNvSpPr txBox="1"/>
            <p:nvPr/>
          </p:nvSpPr>
          <p:spPr>
            <a:xfrm>
              <a:off x="5148064" y="1268760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NÃO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87" name="CaixaDeTexto 186"/>
            <p:cNvSpPr txBox="1"/>
            <p:nvPr/>
          </p:nvSpPr>
          <p:spPr>
            <a:xfrm>
              <a:off x="7469480" y="2122820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NÃO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88" name="CaixaDeTexto 187"/>
            <p:cNvSpPr txBox="1"/>
            <p:nvPr/>
          </p:nvSpPr>
          <p:spPr>
            <a:xfrm>
              <a:off x="8521706" y="3139752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NÃO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89" name="CaixaDeTexto 188"/>
            <p:cNvSpPr txBox="1"/>
            <p:nvPr/>
          </p:nvSpPr>
          <p:spPr>
            <a:xfrm>
              <a:off x="6116219" y="2108752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SIM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90" name="CaixaDeTexto 189"/>
            <p:cNvSpPr txBox="1"/>
            <p:nvPr/>
          </p:nvSpPr>
          <p:spPr>
            <a:xfrm>
              <a:off x="6436513" y="3135420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NÃO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91" name="CaixaDeTexto 190"/>
            <p:cNvSpPr txBox="1"/>
            <p:nvPr/>
          </p:nvSpPr>
          <p:spPr>
            <a:xfrm>
              <a:off x="3924340" y="3134674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NÃO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92" name="CaixaDeTexto 191"/>
            <p:cNvSpPr txBox="1"/>
            <p:nvPr/>
          </p:nvSpPr>
          <p:spPr>
            <a:xfrm>
              <a:off x="1838094" y="3135420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NÃO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93" name="CaixaDeTexto 192"/>
            <p:cNvSpPr txBox="1"/>
            <p:nvPr/>
          </p:nvSpPr>
          <p:spPr>
            <a:xfrm>
              <a:off x="2891533" y="2096607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NÃO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13" name="CaixaDeTexto 212"/>
            <p:cNvSpPr txBox="1"/>
            <p:nvPr/>
          </p:nvSpPr>
          <p:spPr>
            <a:xfrm>
              <a:off x="8497777" y="4365104"/>
              <a:ext cx="396262" cy="40011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pt-BR" sz="2000" b="1" dirty="0" smtClean="0">
                  <a:solidFill>
                    <a:srgbClr val="000000"/>
                  </a:solidFill>
                  <a:latin typeface="+mn-lt"/>
                </a:rPr>
                <a:t>...</a:t>
              </a:r>
              <a:endParaRPr lang="pt-BR" sz="2000" b="1" dirty="0">
                <a:solidFill>
                  <a:srgbClr val="000000"/>
                </a:solidFill>
                <a:latin typeface="+mn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CaixaDeTexto 122"/>
                <p:cNvSpPr txBox="1"/>
                <p:nvPr/>
              </p:nvSpPr>
              <p:spPr>
                <a:xfrm>
                  <a:off x="563799" y="5373216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… 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𝟓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𝟏</m:t>
                        </m:r>
                      </m:oMath>
                    </m:oMathPara>
                  </a14:m>
                  <a:endParaRPr lang="pt-BR" sz="1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23" name="CaixaDeTexto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799" y="5373216"/>
                  <a:ext cx="738037" cy="307777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Elipse 124"/>
            <p:cNvSpPr/>
            <p:nvPr/>
          </p:nvSpPr>
          <p:spPr>
            <a:xfrm>
              <a:off x="563799" y="5373216"/>
              <a:ext cx="728346" cy="307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CaixaDeTexto 127"/>
                <p:cNvSpPr txBox="1"/>
                <p:nvPr/>
              </p:nvSpPr>
              <p:spPr>
                <a:xfrm>
                  <a:off x="8274212" y="4907357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…</m:t>
                        </m:r>
                      </m:oMath>
                    </m:oMathPara>
                  </a14:m>
                  <a:endParaRPr lang="pt-BR" sz="1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28" name="CaixaDeTexto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4212" y="4907357"/>
                  <a:ext cx="738037" cy="307777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Elipse 128"/>
            <p:cNvSpPr/>
            <p:nvPr/>
          </p:nvSpPr>
          <p:spPr>
            <a:xfrm>
              <a:off x="8274212" y="4907357"/>
              <a:ext cx="728346" cy="307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CaixaDeTexto 129"/>
                <p:cNvSpPr txBox="1"/>
                <p:nvPr/>
              </p:nvSpPr>
              <p:spPr>
                <a:xfrm>
                  <a:off x="8283364" y="5359148"/>
                  <a:ext cx="7380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𝟑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…</m:t>
                        </m:r>
                      </m:oMath>
                    </m:oMathPara>
                  </a14:m>
                  <a:endParaRPr lang="pt-BR" sz="1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30" name="CaixaDeTexto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3364" y="5359148"/>
                  <a:ext cx="738037" cy="307777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Elipse 130"/>
            <p:cNvSpPr/>
            <p:nvPr/>
          </p:nvSpPr>
          <p:spPr>
            <a:xfrm>
              <a:off x="8283364" y="5359148"/>
              <a:ext cx="728346" cy="307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CaixaDeTexto 131"/>
            <p:cNvSpPr txBox="1"/>
            <p:nvPr/>
          </p:nvSpPr>
          <p:spPr>
            <a:xfrm>
              <a:off x="7488106" y="4365104"/>
              <a:ext cx="396262" cy="40011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pt-BR" sz="2000" b="1" dirty="0" smtClean="0">
                  <a:solidFill>
                    <a:srgbClr val="000000"/>
                  </a:solidFill>
                  <a:latin typeface="+mn-lt"/>
                </a:rPr>
                <a:t>...</a:t>
              </a:r>
              <a:endParaRPr lang="pt-BR" sz="20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33" name="CaixaDeTexto 132"/>
            <p:cNvSpPr txBox="1"/>
            <p:nvPr/>
          </p:nvSpPr>
          <p:spPr>
            <a:xfrm>
              <a:off x="6335978" y="4365104"/>
              <a:ext cx="396262" cy="40011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pt-BR" sz="2000" b="1" dirty="0" smtClean="0">
                  <a:solidFill>
                    <a:srgbClr val="000000"/>
                  </a:solidFill>
                  <a:latin typeface="+mn-lt"/>
                </a:rPr>
                <a:t>...</a:t>
              </a:r>
              <a:endParaRPr lang="pt-BR" sz="20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34" name="CaixaDeTexto 133"/>
            <p:cNvSpPr txBox="1"/>
            <p:nvPr/>
          </p:nvSpPr>
          <p:spPr>
            <a:xfrm>
              <a:off x="5364088" y="4365104"/>
              <a:ext cx="396262" cy="40011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pt-BR" sz="2000" b="1" dirty="0" smtClean="0">
                  <a:solidFill>
                    <a:srgbClr val="000000"/>
                  </a:solidFill>
                  <a:latin typeface="+mn-lt"/>
                </a:rPr>
                <a:t>...</a:t>
              </a:r>
              <a:endParaRPr lang="pt-BR" sz="20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56" name="CaixaDeTexto 155"/>
            <p:cNvSpPr txBox="1"/>
            <p:nvPr/>
          </p:nvSpPr>
          <p:spPr>
            <a:xfrm>
              <a:off x="3851920" y="4365104"/>
              <a:ext cx="396262" cy="40011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pt-BR" sz="2000" b="1" dirty="0" smtClean="0">
                  <a:solidFill>
                    <a:srgbClr val="000000"/>
                  </a:solidFill>
                  <a:latin typeface="+mn-lt"/>
                </a:rPr>
                <a:t>...</a:t>
              </a:r>
              <a:endParaRPr lang="pt-BR" sz="20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58" name="CaixaDeTexto 157"/>
            <p:cNvSpPr txBox="1"/>
            <p:nvPr/>
          </p:nvSpPr>
          <p:spPr>
            <a:xfrm>
              <a:off x="2843808" y="4365104"/>
              <a:ext cx="396262" cy="40011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pt-BR" sz="2000" b="1" dirty="0" smtClean="0">
                  <a:solidFill>
                    <a:srgbClr val="000000"/>
                  </a:solidFill>
                  <a:latin typeface="+mn-lt"/>
                </a:rPr>
                <a:t>...</a:t>
              </a:r>
              <a:endParaRPr lang="pt-BR" sz="20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60" name="CaixaDeTexto 159"/>
            <p:cNvSpPr txBox="1"/>
            <p:nvPr/>
          </p:nvSpPr>
          <p:spPr>
            <a:xfrm>
              <a:off x="1763688" y="4365104"/>
              <a:ext cx="396262" cy="40011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pt-BR" sz="2000" b="1" dirty="0" smtClean="0">
                  <a:solidFill>
                    <a:srgbClr val="000000"/>
                  </a:solidFill>
                  <a:latin typeface="+mn-lt"/>
                </a:rPr>
                <a:t>...</a:t>
              </a:r>
              <a:endParaRPr lang="pt-BR" sz="20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62" name="CaixaDeTexto 161"/>
            <p:cNvSpPr txBox="1"/>
            <p:nvPr/>
          </p:nvSpPr>
          <p:spPr>
            <a:xfrm>
              <a:off x="755576" y="4365104"/>
              <a:ext cx="396262" cy="40011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pt-BR" sz="2000" b="1" dirty="0" smtClean="0">
                  <a:solidFill>
                    <a:srgbClr val="000000"/>
                  </a:solidFill>
                  <a:latin typeface="+mn-lt"/>
                </a:rPr>
                <a:t>...</a:t>
              </a:r>
              <a:endParaRPr lang="pt-BR" sz="2000" b="1" dirty="0">
                <a:solidFill>
                  <a:srgbClr val="000000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815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b="1" dirty="0" smtClean="0"/>
              <a:t>Note que cada nó interno representa uma comparação de chaves.</a:t>
            </a:r>
          </a:p>
          <a:p>
            <a:endParaRPr lang="pt-BR" dirty="0"/>
          </a:p>
          <a:p>
            <a:r>
              <a:rPr lang="pt-BR" b="1" dirty="0" smtClean="0"/>
              <a:t>A sequência de comparações que ocorrem em uma execu</a:t>
            </a:r>
            <a:r>
              <a:rPr lang="pt-BR" dirty="0" smtClean="0"/>
              <a:t>ção do algoritmo corresponde a um passeio da raiz até uma das folhas da árvore.</a:t>
            </a:r>
          </a:p>
          <a:p>
            <a:endParaRPr lang="pt-BR" b="1" dirty="0"/>
          </a:p>
          <a:p>
            <a:r>
              <a:rPr lang="pt-BR" dirty="0" smtClean="0"/>
              <a:t>Como o custo de um algoritmo é dado pelo cenário de </a:t>
            </a:r>
            <a:r>
              <a:rPr lang="pt-BR" dirty="0" smtClean="0">
                <a:solidFill>
                  <a:srgbClr val="FF0000"/>
                </a:solidFill>
              </a:rPr>
              <a:t>pior caso</a:t>
            </a:r>
            <a:r>
              <a:rPr lang="pt-BR" dirty="0" smtClean="0"/>
              <a:t>, o custo do algoritmo será dado pela </a:t>
            </a:r>
            <a:r>
              <a:rPr lang="pt-BR" dirty="0" smtClean="0">
                <a:solidFill>
                  <a:srgbClr val="1C11FF"/>
                </a:solidFill>
              </a:rPr>
              <a:t>altura</a:t>
            </a:r>
            <a:r>
              <a:rPr lang="pt-BR" dirty="0" smtClean="0"/>
              <a:t> da árvore.</a:t>
            </a:r>
            <a:endParaRPr lang="pt-BR" b="1" dirty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Como medir a complexidade de um algoritmo em</a:t>
            </a:r>
            <a:br>
              <a:rPr lang="pt-BR" sz="2400" dirty="0" smtClean="0"/>
            </a:br>
            <a:r>
              <a:rPr lang="pt-BR" sz="2400" dirty="0" smtClean="0"/>
              <a:t>Árvore de Decisão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2667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b="1" dirty="0" smtClean="0"/>
              <a:t>Como podemos estabelecer o custo mínimo de um algoritmo para o problema de Ordenação Por Comparação de Chaves?</a:t>
            </a:r>
          </a:p>
          <a:p>
            <a:endParaRPr lang="pt-BR" dirty="0"/>
          </a:p>
          <a:p>
            <a:r>
              <a:rPr lang="pt-BR" b="1" dirty="0" smtClean="0"/>
              <a:t>Ou: como estabelecer a altura mínima de uma árvore de deci</a:t>
            </a:r>
            <a:r>
              <a:rPr lang="pt-BR" dirty="0" smtClean="0"/>
              <a:t>são para este problema?</a:t>
            </a:r>
          </a:p>
          <a:p>
            <a:endParaRPr lang="pt-BR" b="1" dirty="0"/>
          </a:p>
          <a:p>
            <a:r>
              <a:rPr lang="pt-BR" dirty="0" smtClean="0"/>
              <a:t>Observaremos o número de folhas mínimo de uma tal árvore.</a:t>
            </a:r>
          </a:p>
          <a:p>
            <a:endParaRPr lang="pt-BR" sz="900" dirty="0" smtClean="0"/>
          </a:p>
          <a:p>
            <a:pPr marL="0" indent="0" algn="ctr">
              <a:buNone/>
            </a:pPr>
            <a:r>
              <a:rPr lang="pt-BR" sz="3200" dirty="0" smtClean="0">
                <a:solidFill>
                  <a:srgbClr val="1C11FF"/>
                </a:solidFill>
              </a:rPr>
              <a:t>Qual seria esse número?</a:t>
            </a:r>
            <a:endParaRPr lang="pt-BR" dirty="0" smtClean="0">
              <a:solidFill>
                <a:srgbClr val="1C11FF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Como medir a complexidade de um algoritmo em</a:t>
            </a:r>
            <a:br>
              <a:rPr lang="pt-BR" sz="2400" dirty="0"/>
            </a:br>
            <a:r>
              <a:rPr lang="pt-BR" sz="2400" dirty="0"/>
              <a:t>Árvore de Decisão</a:t>
            </a:r>
          </a:p>
        </p:txBody>
      </p:sp>
    </p:spTree>
    <p:extLst>
      <p:ext uri="{BB962C8B-B14F-4D97-AF65-F5344CB8AC3E}">
        <p14:creationId xmlns:p14="http://schemas.microsoft.com/office/powerpoint/2010/main" val="270631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b="1" dirty="0" smtClean="0"/>
                  <a:t>Cada folha de uma Árvore de Decisão representa uma permutação que corresponde à entrada ordenada.</a:t>
                </a:r>
              </a:p>
              <a:p>
                <a:r>
                  <a:rPr lang="pt-BR" dirty="0" smtClean="0">
                    <a:solidFill>
                      <a:srgbClr val="1C11FF"/>
                    </a:solidFill>
                  </a:rPr>
                  <a:t>Quantas folhas tem uma árvore de decisão para uma entrada de tamanho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solidFill>
                          <a:srgbClr val="1C11FF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pt-BR" dirty="0" smtClean="0">
                    <a:solidFill>
                      <a:srgbClr val="1C11FF"/>
                    </a:solidFill>
                  </a:rPr>
                  <a:t>?</a:t>
                </a:r>
              </a:p>
              <a:p>
                <a:endParaRPr lang="pt-BR" dirty="0">
                  <a:solidFill>
                    <a:srgbClr val="1C11FF"/>
                  </a:solidFill>
                </a:endParaRPr>
              </a:p>
              <a:p>
                <a:r>
                  <a:rPr lang="pt-BR" dirty="0" smtClean="0"/>
                  <a:t>Como cada uma das possíveis permutações precisa estar em pelo menos uma folha, então, o número mínimo de folhas é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𝒏</m:t>
                    </m:r>
                    <m:r>
                      <a:rPr lang="pt-BR" b="1" i="1" dirty="0" smtClean="0">
                        <a:latin typeface="Cambria Math"/>
                      </a:rPr>
                      <m:t>!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Resta somente a pergunta: </a:t>
                </a:r>
                <a:r>
                  <a:rPr lang="pt-BR" dirty="0" smtClean="0">
                    <a:solidFill>
                      <a:srgbClr val="1C11FF"/>
                    </a:solidFill>
                  </a:rPr>
                  <a:t>qual a altura mínima de uma árvore binária com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solidFill>
                          <a:srgbClr val="1C11FF"/>
                        </a:solidFill>
                        <a:latin typeface="Cambria Math"/>
                      </a:rPr>
                      <m:t>𝒏</m:t>
                    </m:r>
                    <m:r>
                      <a:rPr lang="pt-BR" b="1" i="1" dirty="0" smtClean="0">
                        <a:solidFill>
                          <a:srgbClr val="1C11FF"/>
                        </a:solidFill>
                        <a:latin typeface="Cambria Math"/>
                      </a:rPr>
                      <m:t>!</m:t>
                    </m:r>
                  </m:oMath>
                </a14:m>
                <a:r>
                  <a:rPr lang="pt-BR" dirty="0" smtClean="0">
                    <a:solidFill>
                      <a:srgbClr val="1C11FF"/>
                    </a:solidFill>
                  </a:rPr>
                  <a:t> folhas?</a:t>
                </a:r>
                <a:endParaRPr lang="pt-BR" dirty="0">
                  <a:solidFill>
                    <a:srgbClr val="1C11FF"/>
                  </a:solidFill>
                </a:endParaRPr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 r="-25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Como medir a complexidade de um algoritmo em</a:t>
            </a:r>
            <a:br>
              <a:rPr lang="pt-BR" sz="2400" dirty="0"/>
            </a:br>
            <a:r>
              <a:rPr lang="pt-BR" sz="2400" dirty="0"/>
              <a:t>Árvore de Decisão</a:t>
            </a:r>
          </a:p>
        </p:txBody>
      </p:sp>
    </p:spTree>
    <p:extLst>
      <p:ext uri="{BB962C8B-B14F-4D97-AF65-F5344CB8AC3E}">
        <p14:creationId xmlns:p14="http://schemas.microsoft.com/office/powerpoint/2010/main" val="266047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/>
                  <a:t>Supondo o melhor cenário possível:</a:t>
                </a:r>
              </a:p>
              <a:p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3200" i="1" smtClean="0">
                              <a:solidFill>
                                <a:srgbClr val="1C11FF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t-BR" sz="3200" i="1" smtClean="0">
                                  <a:solidFill>
                                    <a:srgbClr val="1C11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3200" b="1" i="0" smtClean="0">
                                  <a:solidFill>
                                    <a:srgbClr val="1C11FF"/>
                                  </a:solidFill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pt-BR" sz="3200" b="1" i="1" smtClean="0">
                                  <a:solidFill>
                                    <a:srgbClr val="1C11FF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pt-BR" sz="3200" b="1" i="1" smtClean="0">
                              <a:solidFill>
                                <a:srgbClr val="1C11FF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sz="3200" b="1" i="1" smtClean="0">
                              <a:solidFill>
                                <a:srgbClr val="1C11FF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pt-BR" sz="3200" b="1" i="1" smtClean="0">
                              <a:solidFill>
                                <a:srgbClr val="1C11FF"/>
                              </a:solidFill>
                              <a:latin typeface="Cambria Math"/>
                            </a:rPr>
                            <m:t>!)</m:t>
                          </m:r>
                        </m:e>
                      </m:func>
                    </m:oMath>
                  </m:oMathPara>
                </a14:m>
                <a:endParaRPr lang="pt-BR" dirty="0" smtClean="0">
                  <a:solidFill>
                    <a:srgbClr val="1C11FF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1C11FF"/>
                  </a:solidFill>
                </a:endParaRPr>
              </a:p>
              <a:p>
                <a:r>
                  <a:rPr lang="pt-BR" dirty="0" smtClean="0"/>
                  <a:t>Qual o custo de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solidFill>
                              <a:srgbClr val="1C11FF"/>
                            </a:solidFill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i="1">
                                <a:solidFill>
                                  <a:srgbClr val="1C11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solidFill>
                                  <a:srgbClr val="1C11FF"/>
                                </a:solidFill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1C11FF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pt-BR" i="1">
                            <a:solidFill>
                              <a:srgbClr val="1C11FF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pt-BR" i="1">
                            <a:solidFill>
                              <a:srgbClr val="1C11FF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pt-BR" i="1">
                            <a:solidFill>
                              <a:srgbClr val="1C11FF"/>
                            </a:solidFill>
                            <a:latin typeface="Cambria Math"/>
                          </a:rPr>
                          <m:t>!)</m:t>
                        </m:r>
                      </m:e>
                    </m:func>
                  </m:oMath>
                </a14:m>
                <a:r>
                  <a:rPr lang="pt-BR" dirty="0" smtClean="0"/>
                  <a:t>?</a:t>
                </a:r>
                <a:endParaRPr lang="pt-BR" dirty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sz="2400" dirty="0" smtClean="0"/>
                  <a:t>Qual a altura mínima de uma árvore binária com</a:t>
                </a:r>
                <a:br>
                  <a:rPr lang="pt-BR" sz="2400" dirty="0" smtClean="0"/>
                </a:br>
                <a14:m>
                  <m:oMath xmlns:m="http://schemas.openxmlformats.org/officeDocument/2006/math">
                    <m:r>
                      <a:rPr lang="pt-BR" sz="2400" b="1" i="1" dirty="0" smtClean="0">
                        <a:latin typeface="Cambria Math"/>
                      </a:rPr>
                      <m:t>𝒏</m:t>
                    </m:r>
                    <m:r>
                      <a:rPr lang="pt-BR" sz="2400" b="1" i="1" dirty="0" smtClean="0">
                        <a:latin typeface="Cambria Math"/>
                      </a:rPr>
                      <m:t>!</m:t>
                    </m:r>
                  </m:oMath>
                </a14:m>
                <a:r>
                  <a:rPr lang="pt-BR" sz="2400" dirty="0" smtClean="0"/>
                  <a:t> folhas?</a:t>
                </a:r>
                <a:endParaRPr lang="pt-BR" sz="2400" dirty="0"/>
              </a:p>
            </p:txBody>
          </p:sp>
        </mc:Choice>
        <mc:Fallback xmlns="">
          <p:sp>
            <p:nvSpPr>
              <p:cNvPr id="307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4"/>
                <a:stretch>
                  <a:fillRect l="-1339" b="-10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37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00304123305_cin_ppt_claro_producao">
  <a:themeElements>
    <a:clrScheme name="Tema do Office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Tema do Offic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a do Office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20100304123305_cin_ppt_claro_producao</Template>
  <TotalTime>7290</TotalTime>
  <Words>1016</Words>
  <Application>Microsoft Office PowerPoint</Application>
  <PresentationFormat>Apresentação na tela (4:3)</PresentationFormat>
  <Paragraphs>194</Paragraphs>
  <Slides>14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20100304123305_cin_ppt_claro_producao</vt:lpstr>
      <vt:lpstr>Apresentação do PowerPoint</vt:lpstr>
      <vt:lpstr>Limite inferior de ordenação</vt:lpstr>
      <vt:lpstr>Modelo para representar algoritmos: Árvores de Decisão</vt:lpstr>
      <vt:lpstr>Exemplo de árvore de decisão</vt:lpstr>
      <vt:lpstr>Exemplo de árvore de decisão</vt:lpstr>
      <vt:lpstr>Como medir a complexidade de um algoritmo em Árvore de Decisão</vt:lpstr>
      <vt:lpstr>Como medir a complexidade de um algoritmo em Árvore de Decisão</vt:lpstr>
      <vt:lpstr>Como medir a complexidade de um algoritmo em Árvore de Decisão</vt:lpstr>
      <vt:lpstr>Qual a altura mínima de uma árvore binária com n! folhas?</vt:lpstr>
      <vt:lpstr>Qual o custo de 〖log〗_2⁡〖(n!)〗?</vt:lpstr>
      <vt:lpstr>Qual o custo de 〖log〗_2⁡〖(n!)〗?</vt:lpstr>
      <vt:lpstr>Qual o custo de 〖log〗_2⁡〖(n!)〗?</vt:lpstr>
      <vt:lpstr>Qual o custo de 〖log〗_2⁡〖(n!)〗?</vt:lpstr>
      <vt:lpstr>Qual o custo de Ordenação?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Silvia Matos</dc:creator>
  <cp:lastModifiedBy>Felipe</cp:lastModifiedBy>
  <cp:revision>344</cp:revision>
  <dcterms:created xsi:type="dcterms:W3CDTF">2011-05-19T13:32:59Z</dcterms:created>
  <dcterms:modified xsi:type="dcterms:W3CDTF">2012-12-02T22:26:39Z</dcterms:modified>
</cp:coreProperties>
</file>