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0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Gruppo"/>
      <p:regular r:id="rId19"/>
    </p:embeddedFont>
    <p:embeddedFont>
      <p:font typeface="Source Code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SourceCode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Grupp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8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6" name="Shape 36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pt-BR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9.png"/><Relationship Id="rId4" Type="http://schemas.openxmlformats.org/officeDocument/2006/relationships/image" Target="../media/image00.png"/><Relationship Id="rId5" Type="http://schemas.openxmlformats.org/officeDocument/2006/relationships/image" Target="../media/image0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0.png"/><Relationship Id="rId4" Type="http://schemas.openxmlformats.org/officeDocument/2006/relationships/image" Target="../media/image04.png"/><Relationship Id="rId5" Type="http://schemas.openxmlformats.org/officeDocument/2006/relationships/image" Target="../media/image0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0.png"/><Relationship Id="rId4" Type="http://schemas.openxmlformats.org/officeDocument/2006/relationships/image" Target="../media/image04.png"/><Relationship Id="rId5" Type="http://schemas.openxmlformats.org/officeDocument/2006/relationships/image" Target="../media/image05.png"/><Relationship Id="rId6" Type="http://schemas.openxmlformats.org/officeDocument/2006/relationships/image" Target="../media/image0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0.png"/><Relationship Id="rId4" Type="http://schemas.openxmlformats.org/officeDocument/2006/relationships/image" Target="../media/image0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0.png"/><Relationship Id="rId4" Type="http://schemas.openxmlformats.org/officeDocument/2006/relationships/image" Target="../media/image0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Relationship Id="rId4" Type="http://schemas.openxmlformats.org/officeDocument/2006/relationships/image" Target="../media/image0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Relationship Id="rId4" Type="http://schemas.openxmlformats.org/officeDocument/2006/relationships/image" Target="../media/image0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Relationship Id="rId4" Type="http://schemas.openxmlformats.org/officeDocument/2006/relationships/image" Target="../media/image0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Relationship Id="rId4" Type="http://schemas.openxmlformats.org/officeDocument/2006/relationships/image" Target="../media/image04.png"/><Relationship Id="rId5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Relationship Id="rId4" Type="http://schemas.openxmlformats.org/officeDocument/2006/relationships/image" Target="../media/image04.png"/><Relationship Id="rId5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Relationship Id="rId4" Type="http://schemas.openxmlformats.org/officeDocument/2006/relationships/image" Target="../media/image04.png"/><Relationship Id="rId5" Type="http://schemas.openxmlformats.org/officeDocument/2006/relationships/image" Target="../media/image0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png"/><Relationship Id="rId4" Type="http://schemas.openxmlformats.org/officeDocument/2006/relationships/image" Target="../media/image0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png"/><Relationship Id="rId4" Type="http://schemas.openxmlformats.org/officeDocument/2006/relationships/image" Target="../media/image04.png"/><Relationship Id="rId5" Type="http://schemas.openxmlformats.org/officeDocument/2006/relationships/image" Target="../media/image0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Shape 59"/>
          <p:cNvPicPr preferRelativeResize="0"/>
          <p:nvPr/>
        </p:nvPicPr>
        <p:blipFill>
          <a:blip r:embed="rId3">
            <a:alphaModFix amt="7000"/>
          </a:blip>
          <a:stretch>
            <a:fillRect/>
          </a:stretch>
        </p:blipFill>
        <p:spPr>
          <a:xfrm>
            <a:off x="-978675" y="-635175"/>
            <a:ext cx="11528051" cy="6328801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/>
          <p:nvPr/>
        </p:nvSpPr>
        <p:spPr>
          <a:xfrm>
            <a:off x="-386625" y="759225"/>
            <a:ext cx="9796799" cy="2879700"/>
          </a:xfrm>
          <a:prstGeom prst="rect">
            <a:avLst/>
          </a:prstGeom>
          <a:solidFill>
            <a:srgbClr val="434343"/>
          </a:solidFill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/>
        </p:nvSpPr>
        <p:spPr>
          <a:xfrm>
            <a:off x="2535825" y="898125"/>
            <a:ext cx="3838500" cy="27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Gruppo"/>
              <a:ea typeface="Gruppo"/>
              <a:cs typeface="Gruppo"/>
              <a:sym typeface="Gruppo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Gruppo"/>
              <a:ea typeface="Gruppo"/>
              <a:cs typeface="Gruppo"/>
              <a:sym typeface="Gruppo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pt-BR">
                <a:solidFill>
                  <a:srgbClr val="FFFFFF"/>
                </a:solidFill>
                <a:latin typeface="Gruppo"/>
                <a:ea typeface="Gruppo"/>
                <a:cs typeface="Gruppo"/>
                <a:sym typeface="Gruppo"/>
              </a:rPr>
              <a:t>CIn - UFPE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pt-BR">
                <a:solidFill>
                  <a:srgbClr val="FFFFFF"/>
                </a:solidFill>
                <a:latin typeface="Gruppo"/>
                <a:ea typeface="Gruppo"/>
                <a:cs typeface="Gruppo"/>
                <a:sym typeface="Gruppo"/>
              </a:rPr>
              <a:t>2015.2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Gruppo"/>
              <a:ea typeface="Gruppo"/>
              <a:cs typeface="Gruppo"/>
              <a:sym typeface="Gruppo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pt-BR">
                <a:solidFill>
                  <a:srgbClr val="FFFFFF"/>
                </a:solidFill>
                <a:latin typeface="Gruppo"/>
                <a:ea typeface="Gruppo"/>
                <a:cs typeface="Gruppo"/>
                <a:sym typeface="Gruppo"/>
              </a:rPr>
              <a:t>Monitoria de Introdução à Programação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Gruppo"/>
              <a:ea typeface="Gruppo"/>
              <a:cs typeface="Gruppo"/>
              <a:sym typeface="Gruppo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pt-BR">
                <a:solidFill>
                  <a:srgbClr val="FFFFFF"/>
                </a:solidFill>
                <a:latin typeface="Gruppo"/>
                <a:ea typeface="Gruppo"/>
                <a:cs typeface="Gruppo"/>
                <a:sym typeface="Gruppo"/>
              </a:rPr>
              <a:t>Vetores e Matrizes</a:t>
            </a:r>
          </a:p>
        </p:txBody>
      </p:sp>
      <p:grpSp>
        <p:nvGrpSpPr>
          <p:cNvPr id="62" name="Shape 62"/>
          <p:cNvGrpSpPr/>
          <p:nvPr/>
        </p:nvGrpSpPr>
        <p:grpSpPr>
          <a:xfrm>
            <a:off x="7238000" y="4357400"/>
            <a:ext cx="1833950" cy="738474"/>
            <a:chOff x="7238000" y="4357400"/>
            <a:chExt cx="1833950" cy="738474"/>
          </a:xfrm>
        </p:grpSpPr>
        <p:pic>
          <p:nvPicPr>
            <p:cNvPr id="63" name="Shape 6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812375" y="4424100"/>
              <a:ext cx="1259575" cy="6050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" name="Shape 6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238000" y="4357400"/>
              <a:ext cx="574375" cy="73847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Shape 160"/>
          <p:cNvGrpSpPr/>
          <p:nvPr/>
        </p:nvGrpSpPr>
        <p:grpSpPr>
          <a:xfrm>
            <a:off x="7238000" y="4357400"/>
            <a:ext cx="1833950" cy="738474"/>
            <a:chOff x="7238000" y="4357400"/>
            <a:chExt cx="1833950" cy="738474"/>
          </a:xfrm>
        </p:grpSpPr>
        <p:pic>
          <p:nvPicPr>
            <p:cNvPr id="161" name="Shape 16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12375" y="4424100"/>
              <a:ext cx="1259575" cy="6050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Shape 16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238000" y="4357400"/>
              <a:ext cx="574375" cy="7384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3" name="Shape 163"/>
          <p:cNvSpPr/>
          <p:nvPr/>
        </p:nvSpPr>
        <p:spPr>
          <a:xfrm>
            <a:off x="-1702825" y="497850"/>
            <a:ext cx="9796799" cy="929399"/>
          </a:xfrm>
          <a:prstGeom prst="rect">
            <a:avLst/>
          </a:prstGeom>
          <a:solidFill>
            <a:srgbClr val="434343"/>
          </a:solidFill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 txBox="1"/>
          <p:nvPr/>
        </p:nvSpPr>
        <p:spPr>
          <a:xfrm>
            <a:off x="1105100" y="701250"/>
            <a:ext cx="6132900" cy="522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1800">
                <a:solidFill>
                  <a:srgbClr val="FFFFFF"/>
                </a:solidFill>
              </a:rPr>
              <a:t>Como fazer atribuições a todas as variáveis de um array?</a:t>
            </a:r>
          </a:p>
        </p:txBody>
      </p:sp>
      <p:pic>
        <p:nvPicPr>
          <p:cNvPr id="165" name="Shape 1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88387" y="1637099"/>
            <a:ext cx="3966324" cy="345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Shape 170"/>
          <p:cNvGrpSpPr/>
          <p:nvPr/>
        </p:nvGrpSpPr>
        <p:grpSpPr>
          <a:xfrm>
            <a:off x="7238000" y="4357400"/>
            <a:ext cx="1833950" cy="738474"/>
            <a:chOff x="7238000" y="4357400"/>
            <a:chExt cx="1833950" cy="738474"/>
          </a:xfrm>
        </p:grpSpPr>
        <p:pic>
          <p:nvPicPr>
            <p:cNvPr id="171" name="Shape 17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12375" y="4424100"/>
              <a:ext cx="1259575" cy="6050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2" name="Shape 17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238000" y="4357400"/>
              <a:ext cx="574375" cy="7384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3" name="Shape 173"/>
          <p:cNvSpPr/>
          <p:nvPr/>
        </p:nvSpPr>
        <p:spPr>
          <a:xfrm>
            <a:off x="-1702825" y="497850"/>
            <a:ext cx="9796799" cy="929399"/>
          </a:xfrm>
          <a:prstGeom prst="rect">
            <a:avLst/>
          </a:prstGeom>
          <a:solidFill>
            <a:srgbClr val="434343"/>
          </a:solidFill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 txBox="1"/>
          <p:nvPr/>
        </p:nvSpPr>
        <p:spPr>
          <a:xfrm>
            <a:off x="1105100" y="701250"/>
            <a:ext cx="6132900" cy="522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1800">
                <a:solidFill>
                  <a:srgbClr val="FFFFFF"/>
                </a:solidFill>
              </a:rPr>
              <a:t>Como encontrar o maior dos valores em um array?</a:t>
            </a:r>
          </a:p>
        </p:txBody>
      </p:sp>
      <p:pic>
        <p:nvPicPr>
          <p:cNvPr id="175" name="Shape 175"/>
          <p:cNvPicPr preferRelativeResize="0"/>
          <p:nvPr/>
        </p:nvPicPr>
        <p:blipFill rotWithShape="1">
          <a:blip r:embed="rId5">
            <a:alphaModFix/>
          </a:blip>
          <a:srcRect b="50401" l="0" r="0" t="0"/>
          <a:stretch/>
        </p:blipFill>
        <p:spPr>
          <a:xfrm>
            <a:off x="175000" y="1740200"/>
            <a:ext cx="4153999" cy="255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Shape 176"/>
          <p:cNvPicPr preferRelativeResize="0"/>
          <p:nvPr/>
        </p:nvPicPr>
        <p:blipFill rotWithShape="1">
          <a:blip r:embed="rId6">
            <a:alphaModFix/>
          </a:blip>
          <a:srcRect b="0" l="0" r="0" t="49192"/>
          <a:stretch/>
        </p:blipFill>
        <p:spPr>
          <a:xfrm>
            <a:off x="3939975" y="1709112"/>
            <a:ext cx="4153999" cy="261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Shape 181"/>
          <p:cNvGrpSpPr/>
          <p:nvPr/>
        </p:nvGrpSpPr>
        <p:grpSpPr>
          <a:xfrm>
            <a:off x="7238000" y="4357400"/>
            <a:ext cx="1833950" cy="738474"/>
            <a:chOff x="7238000" y="4357400"/>
            <a:chExt cx="1833950" cy="738474"/>
          </a:xfrm>
        </p:grpSpPr>
        <p:pic>
          <p:nvPicPr>
            <p:cNvPr id="182" name="Shape 18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12375" y="4424100"/>
              <a:ext cx="1259575" cy="6050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3" name="Shape 18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238000" y="4357400"/>
              <a:ext cx="574375" cy="7384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4" name="Shape 184"/>
          <p:cNvSpPr/>
          <p:nvPr/>
        </p:nvSpPr>
        <p:spPr>
          <a:xfrm>
            <a:off x="-1702825" y="497850"/>
            <a:ext cx="9796799" cy="929399"/>
          </a:xfrm>
          <a:prstGeom prst="rect">
            <a:avLst/>
          </a:prstGeom>
          <a:solidFill>
            <a:srgbClr val="434343"/>
          </a:solidFill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 txBox="1"/>
          <p:nvPr/>
        </p:nvSpPr>
        <p:spPr>
          <a:xfrm>
            <a:off x="1105100" y="701250"/>
            <a:ext cx="6132900" cy="522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1800">
                <a:solidFill>
                  <a:srgbClr val="FFFFFF"/>
                </a:solidFill>
              </a:rPr>
              <a:t>Exercícios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1593000" y="1739475"/>
            <a:ext cx="5957999" cy="2839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pt-BR"/>
              <a:t>Imprima o menor valor em um array de inteiros de n dimensões (n&lt;5). A quantidade de dimensões e o tamanho de cada são dados na entrada, assim como o valor de cada elemento.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pt-BR"/>
              <a:t>Ordene um vetor de float de tamanho n (n&lt;1000). O tamanho do vetor e o valor de seus elementos são dados na entrada.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pt-BR"/>
              <a:t>Resolvam o sudoku por força-bruta mesmo!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pt-BR"/>
              <a:t>Façam um caça palavras!!!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Shape 191"/>
          <p:cNvGrpSpPr/>
          <p:nvPr/>
        </p:nvGrpSpPr>
        <p:grpSpPr>
          <a:xfrm>
            <a:off x="7238000" y="4357400"/>
            <a:ext cx="1833950" cy="738474"/>
            <a:chOff x="7238000" y="4357400"/>
            <a:chExt cx="1833950" cy="738474"/>
          </a:xfrm>
        </p:grpSpPr>
        <p:pic>
          <p:nvPicPr>
            <p:cNvPr id="192" name="Shape 19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12375" y="4424100"/>
              <a:ext cx="1259575" cy="6050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3" name="Shape 19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238000" y="4357400"/>
              <a:ext cx="574375" cy="7384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4" name="Shape 194"/>
          <p:cNvSpPr txBox="1"/>
          <p:nvPr/>
        </p:nvSpPr>
        <p:spPr>
          <a:xfrm>
            <a:off x="3487800" y="2283000"/>
            <a:ext cx="2168400" cy="577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pt-BR" sz="3000"/>
              <a:t>Dúvidas??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Shape 69"/>
          <p:cNvGrpSpPr/>
          <p:nvPr/>
        </p:nvGrpSpPr>
        <p:grpSpPr>
          <a:xfrm>
            <a:off x="7238000" y="4357400"/>
            <a:ext cx="1833950" cy="738474"/>
            <a:chOff x="7238000" y="4357400"/>
            <a:chExt cx="1833950" cy="738474"/>
          </a:xfrm>
        </p:grpSpPr>
        <p:pic>
          <p:nvPicPr>
            <p:cNvPr id="70" name="Shape 7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12375" y="4424100"/>
              <a:ext cx="1259575" cy="6050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" name="Shape 7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238000" y="4357400"/>
              <a:ext cx="574375" cy="7384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2" name="Shape 72"/>
          <p:cNvSpPr/>
          <p:nvPr/>
        </p:nvSpPr>
        <p:spPr>
          <a:xfrm>
            <a:off x="-1702825" y="497850"/>
            <a:ext cx="9796799" cy="929399"/>
          </a:xfrm>
          <a:prstGeom prst="rect">
            <a:avLst/>
          </a:prstGeom>
          <a:solidFill>
            <a:srgbClr val="434343"/>
          </a:solidFill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 txBox="1"/>
          <p:nvPr/>
        </p:nvSpPr>
        <p:spPr>
          <a:xfrm>
            <a:off x="1105100" y="701250"/>
            <a:ext cx="6132900" cy="522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1800">
                <a:solidFill>
                  <a:srgbClr val="FFFFFF"/>
                </a:solidFill>
              </a:rPr>
              <a:t>Motivação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1528875" y="2155425"/>
            <a:ext cx="5994000" cy="15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har char="●"/>
            </a:pPr>
            <a:r>
              <a:rPr lang="pt-BR">
                <a:solidFill>
                  <a:srgbClr val="353535"/>
                </a:solidFill>
                <a:highlight>
                  <a:srgbClr val="FFFFFF"/>
                </a:highlight>
              </a:rPr>
              <a:t>Imagine o seguinte problema: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rgbClr val="353535"/>
              </a:buClr>
              <a:buChar char="○"/>
            </a:pPr>
            <a:r>
              <a:rPr lang="pt-BR">
                <a:solidFill>
                  <a:srgbClr val="353535"/>
                </a:solidFill>
                <a:highlight>
                  <a:srgbClr val="FFFFFF"/>
                </a:highlight>
              </a:rPr>
              <a:t>Crie um programa que lê e armazena as notas finais de 50 alunos e informe a média.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Shape 79"/>
          <p:cNvGrpSpPr/>
          <p:nvPr/>
        </p:nvGrpSpPr>
        <p:grpSpPr>
          <a:xfrm>
            <a:off x="7238000" y="4357400"/>
            <a:ext cx="1833950" cy="738474"/>
            <a:chOff x="7238000" y="4357400"/>
            <a:chExt cx="1833950" cy="738474"/>
          </a:xfrm>
        </p:grpSpPr>
        <p:pic>
          <p:nvPicPr>
            <p:cNvPr id="80" name="Shape 8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12375" y="4424100"/>
              <a:ext cx="1259575" cy="6050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" name="Shape 8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238000" y="4357400"/>
              <a:ext cx="574375" cy="7384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2" name="Shape 82"/>
          <p:cNvSpPr/>
          <p:nvPr/>
        </p:nvSpPr>
        <p:spPr>
          <a:xfrm>
            <a:off x="-1702825" y="497850"/>
            <a:ext cx="9796799" cy="929399"/>
          </a:xfrm>
          <a:prstGeom prst="rect">
            <a:avLst/>
          </a:prstGeom>
          <a:solidFill>
            <a:srgbClr val="434343"/>
          </a:solidFill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 txBox="1"/>
          <p:nvPr/>
        </p:nvSpPr>
        <p:spPr>
          <a:xfrm>
            <a:off x="1105100" y="701250"/>
            <a:ext cx="6132900" cy="522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1800">
                <a:solidFill>
                  <a:srgbClr val="FFFFFF"/>
                </a:solidFill>
              </a:rPr>
              <a:t>O que é um vetor?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1575000" y="2177300"/>
            <a:ext cx="5994000" cy="8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har char="●"/>
            </a:pPr>
            <a:r>
              <a:rPr b="1" lang="pt-BR">
                <a:solidFill>
                  <a:srgbClr val="353535"/>
                </a:solidFill>
                <a:highlight>
                  <a:srgbClr val="FFFFFF"/>
                </a:highlight>
              </a:rPr>
              <a:t>Vetor</a:t>
            </a:r>
            <a:r>
              <a:rPr lang="pt-BR">
                <a:solidFill>
                  <a:srgbClr val="353535"/>
                </a:solidFill>
                <a:highlight>
                  <a:srgbClr val="FFFFFF"/>
                </a:highlight>
              </a:rPr>
              <a:t> (</a:t>
            </a:r>
            <a:r>
              <a:rPr b="1" lang="pt-BR">
                <a:solidFill>
                  <a:srgbClr val="353535"/>
                </a:solidFill>
                <a:highlight>
                  <a:srgbClr val="FFFFFF"/>
                </a:highlight>
              </a:rPr>
              <a:t>array</a:t>
            </a:r>
            <a:r>
              <a:rPr lang="pt-BR">
                <a:solidFill>
                  <a:srgbClr val="353535"/>
                </a:solidFill>
                <a:highlight>
                  <a:srgbClr val="FFFFFF"/>
                </a:highlight>
              </a:rPr>
              <a:t> unidimensional) é um grupo de variáveis do mesmo tipo.</a:t>
            </a:r>
          </a:p>
        </p:txBody>
      </p:sp>
      <p:sp>
        <p:nvSpPr>
          <p:cNvPr id="85" name="Shape 85"/>
          <p:cNvSpPr/>
          <p:nvPr/>
        </p:nvSpPr>
        <p:spPr>
          <a:xfrm>
            <a:off x="5518496" y="3618925"/>
            <a:ext cx="853199" cy="738599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2945795" y="3618925"/>
            <a:ext cx="853199" cy="738599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3798996" y="3618800"/>
            <a:ext cx="853199" cy="738599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4652195" y="3618925"/>
            <a:ext cx="853199" cy="738599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 txBox="1"/>
          <p:nvPr/>
        </p:nvSpPr>
        <p:spPr>
          <a:xfrm>
            <a:off x="2945800" y="3745699"/>
            <a:ext cx="3425999" cy="558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int A[0]       int A[1]      int A[2]      int A[3]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Shape 94"/>
          <p:cNvGrpSpPr/>
          <p:nvPr/>
        </p:nvGrpSpPr>
        <p:grpSpPr>
          <a:xfrm>
            <a:off x="7238000" y="4357400"/>
            <a:ext cx="1833950" cy="738474"/>
            <a:chOff x="7238000" y="4357400"/>
            <a:chExt cx="1833950" cy="738474"/>
          </a:xfrm>
        </p:grpSpPr>
        <p:pic>
          <p:nvPicPr>
            <p:cNvPr id="95" name="Shape 9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12375" y="4424100"/>
              <a:ext cx="1259575" cy="6050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Shape 9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238000" y="4357400"/>
              <a:ext cx="574375" cy="7384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7" name="Shape 97"/>
          <p:cNvSpPr/>
          <p:nvPr/>
        </p:nvSpPr>
        <p:spPr>
          <a:xfrm>
            <a:off x="-1702825" y="497850"/>
            <a:ext cx="9796799" cy="929399"/>
          </a:xfrm>
          <a:prstGeom prst="rect">
            <a:avLst/>
          </a:prstGeom>
          <a:solidFill>
            <a:srgbClr val="434343"/>
          </a:solidFill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 txBox="1"/>
          <p:nvPr/>
        </p:nvSpPr>
        <p:spPr>
          <a:xfrm>
            <a:off x="1105100" y="701250"/>
            <a:ext cx="6132900" cy="522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1800">
                <a:solidFill>
                  <a:srgbClr val="FFFFFF"/>
                </a:solidFill>
              </a:rPr>
              <a:t>O que é uma string?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1575000" y="2177300"/>
            <a:ext cx="5994000" cy="8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har char="●"/>
            </a:pPr>
            <a:r>
              <a:rPr b="1" lang="pt-BR">
                <a:solidFill>
                  <a:srgbClr val="353535"/>
                </a:solidFill>
                <a:highlight>
                  <a:srgbClr val="FFFFFF"/>
                </a:highlight>
              </a:rPr>
              <a:t>String </a:t>
            </a:r>
            <a:r>
              <a:rPr lang="pt-BR">
                <a:solidFill>
                  <a:srgbClr val="353535"/>
                </a:solidFill>
                <a:highlight>
                  <a:srgbClr val="FFFFFF"/>
                </a:highlight>
              </a:rPr>
              <a:t>(</a:t>
            </a:r>
            <a:r>
              <a:rPr b="1" lang="pt-BR">
                <a:solidFill>
                  <a:srgbClr val="353535"/>
                </a:solidFill>
                <a:highlight>
                  <a:srgbClr val="FFFFFF"/>
                </a:highlight>
              </a:rPr>
              <a:t>array</a:t>
            </a:r>
            <a:r>
              <a:rPr lang="pt-BR">
                <a:solidFill>
                  <a:srgbClr val="353535"/>
                </a:solidFill>
                <a:highlight>
                  <a:srgbClr val="FFFFFF"/>
                </a:highlight>
              </a:rPr>
              <a:t> de caracteres) é um grupo de variáveis do tipo char que juntas dão a ideia de formar uma frase.</a:t>
            </a:r>
          </a:p>
        </p:txBody>
      </p:sp>
      <p:sp>
        <p:nvSpPr>
          <p:cNvPr id="100" name="Shape 100"/>
          <p:cNvSpPr/>
          <p:nvPr/>
        </p:nvSpPr>
        <p:spPr>
          <a:xfrm>
            <a:off x="5409946" y="3065775"/>
            <a:ext cx="853199" cy="738599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2837245" y="3065775"/>
            <a:ext cx="853199" cy="738599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3690446" y="3065650"/>
            <a:ext cx="853199" cy="738599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4543645" y="3065775"/>
            <a:ext cx="853199" cy="738599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 txBox="1"/>
          <p:nvPr/>
        </p:nvSpPr>
        <p:spPr>
          <a:xfrm>
            <a:off x="2792850" y="3065650"/>
            <a:ext cx="3558300" cy="558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char A[0]   char A[1]   char A[2]   char A[3]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2792850" y="3353800"/>
            <a:ext cx="3558300" cy="558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A[0] = ‘O’   A[1] = ‘l’    A[2] = ‘a’   A[3] = ‘\0’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Shape 110"/>
          <p:cNvGrpSpPr/>
          <p:nvPr/>
        </p:nvGrpSpPr>
        <p:grpSpPr>
          <a:xfrm>
            <a:off x="7238000" y="4357400"/>
            <a:ext cx="1833950" cy="738474"/>
            <a:chOff x="7238000" y="4357400"/>
            <a:chExt cx="1833950" cy="738474"/>
          </a:xfrm>
        </p:grpSpPr>
        <p:pic>
          <p:nvPicPr>
            <p:cNvPr id="111" name="Shape 11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12375" y="4424100"/>
              <a:ext cx="1259575" cy="6050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" name="Shape 11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238000" y="4357400"/>
              <a:ext cx="574375" cy="7384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3" name="Shape 113"/>
          <p:cNvSpPr/>
          <p:nvPr/>
        </p:nvSpPr>
        <p:spPr>
          <a:xfrm>
            <a:off x="-1702825" y="497850"/>
            <a:ext cx="9796799" cy="929399"/>
          </a:xfrm>
          <a:prstGeom prst="rect">
            <a:avLst/>
          </a:prstGeom>
          <a:solidFill>
            <a:srgbClr val="434343"/>
          </a:solidFill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 txBox="1"/>
          <p:nvPr/>
        </p:nvSpPr>
        <p:spPr>
          <a:xfrm>
            <a:off x="1105100" y="701250"/>
            <a:ext cx="6132900" cy="522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1800">
                <a:solidFill>
                  <a:srgbClr val="FFFFFF"/>
                </a:solidFill>
              </a:rPr>
              <a:t>Como declarar um vetor?</a:t>
            </a:r>
          </a:p>
        </p:txBody>
      </p:sp>
      <p:pic>
        <p:nvPicPr>
          <p:cNvPr id="115" name="Shape 1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66600" y="1826900"/>
            <a:ext cx="2979425" cy="2907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Shape 120"/>
          <p:cNvGrpSpPr/>
          <p:nvPr/>
        </p:nvGrpSpPr>
        <p:grpSpPr>
          <a:xfrm>
            <a:off x="7238000" y="4357400"/>
            <a:ext cx="1833950" cy="738474"/>
            <a:chOff x="7238000" y="4357400"/>
            <a:chExt cx="1833950" cy="738474"/>
          </a:xfrm>
        </p:grpSpPr>
        <p:pic>
          <p:nvPicPr>
            <p:cNvPr id="121" name="Shape 1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12375" y="4424100"/>
              <a:ext cx="1259575" cy="6050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2" name="Shape 1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238000" y="4357400"/>
              <a:ext cx="574375" cy="7384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3" name="Shape 123"/>
          <p:cNvSpPr/>
          <p:nvPr/>
        </p:nvSpPr>
        <p:spPr>
          <a:xfrm>
            <a:off x="-1702825" y="497850"/>
            <a:ext cx="9796799" cy="929399"/>
          </a:xfrm>
          <a:prstGeom prst="rect">
            <a:avLst/>
          </a:prstGeom>
          <a:solidFill>
            <a:srgbClr val="434343"/>
          </a:solidFill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 txBox="1"/>
          <p:nvPr/>
        </p:nvSpPr>
        <p:spPr>
          <a:xfrm>
            <a:off x="1105100" y="701250"/>
            <a:ext cx="6132900" cy="522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1800">
                <a:solidFill>
                  <a:srgbClr val="FFFFFF"/>
                </a:solidFill>
              </a:rPr>
              <a:t>Como acessar as variáveis em um vetor?</a:t>
            </a:r>
          </a:p>
        </p:txBody>
      </p:sp>
      <p:pic>
        <p:nvPicPr>
          <p:cNvPr id="125" name="Shape 1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30975" y="1726025"/>
            <a:ext cx="5281149" cy="305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Shape 130"/>
          <p:cNvGrpSpPr/>
          <p:nvPr/>
        </p:nvGrpSpPr>
        <p:grpSpPr>
          <a:xfrm>
            <a:off x="7238000" y="4357400"/>
            <a:ext cx="1833950" cy="738474"/>
            <a:chOff x="7238000" y="4357400"/>
            <a:chExt cx="1833950" cy="738474"/>
          </a:xfrm>
        </p:grpSpPr>
        <p:pic>
          <p:nvPicPr>
            <p:cNvPr id="131" name="Shape 1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12375" y="4424100"/>
              <a:ext cx="1259575" cy="6050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" name="Shape 13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238000" y="4357400"/>
              <a:ext cx="574375" cy="7384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3" name="Shape 133"/>
          <p:cNvSpPr/>
          <p:nvPr/>
        </p:nvSpPr>
        <p:spPr>
          <a:xfrm>
            <a:off x="-1702825" y="497850"/>
            <a:ext cx="9796799" cy="929399"/>
          </a:xfrm>
          <a:prstGeom prst="rect">
            <a:avLst/>
          </a:prstGeom>
          <a:solidFill>
            <a:srgbClr val="434343"/>
          </a:solidFill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 txBox="1"/>
          <p:nvPr/>
        </p:nvSpPr>
        <p:spPr>
          <a:xfrm>
            <a:off x="1105100" y="701250"/>
            <a:ext cx="6132900" cy="522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1800">
                <a:solidFill>
                  <a:srgbClr val="FFFFFF"/>
                </a:solidFill>
              </a:rPr>
              <a:t>Como fazer atribuições em vetores?</a:t>
            </a:r>
          </a:p>
        </p:txBody>
      </p:sp>
      <p:pic>
        <p:nvPicPr>
          <p:cNvPr id="135" name="Shape 1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37900" y="1681162"/>
            <a:ext cx="4867275" cy="31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Shape 140"/>
          <p:cNvGrpSpPr/>
          <p:nvPr/>
        </p:nvGrpSpPr>
        <p:grpSpPr>
          <a:xfrm>
            <a:off x="7238000" y="4357400"/>
            <a:ext cx="1833950" cy="738474"/>
            <a:chOff x="7238000" y="4357400"/>
            <a:chExt cx="1833950" cy="738474"/>
          </a:xfrm>
        </p:grpSpPr>
        <p:pic>
          <p:nvPicPr>
            <p:cNvPr id="141" name="Shape 14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12375" y="4424100"/>
              <a:ext cx="1259575" cy="6050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" name="Shape 14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238000" y="4357400"/>
              <a:ext cx="574375" cy="7384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3" name="Shape 143"/>
          <p:cNvSpPr/>
          <p:nvPr/>
        </p:nvSpPr>
        <p:spPr>
          <a:xfrm>
            <a:off x="-1702825" y="497850"/>
            <a:ext cx="9796800" cy="929400"/>
          </a:xfrm>
          <a:prstGeom prst="rect">
            <a:avLst/>
          </a:prstGeom>
          <a:solidFill>
            <a:srgbClr val="434343"/>
          </a:solidFill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 txBox="1"/>
          <p:nvPr/>
        </p:nvSpPr>
        <p:spPr>
          <a:xfrm>
            <a:off x="1105100" y="701250"/>
            <a:ext cx="61329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1800">
                <a:solidFill>
                  <a:srgbClr val="FFFFFF"/>
                </a:solidFill>
              </a:rPr>
              <a:t>Como ler “strings”??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1575000" y="1945325"/>
            <a:ext cx="5994000" cy="19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pt-BR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</a:t>
            </a:r>
            <a:r>
              <a:rPr b="1" lang="pt-BR">
                <a:latin typeface="Source Code Pro"/>
                <a:ea typeface="Source Code Pro"/>
                <a:cs typeface="Source Code Pro"/>
                <a:sym typeface="Source Code Pro"/>
              </a:rPr>
              <a:t> MyString[100];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pt-BR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scanf</a:t>
            </a:r>
            <a:r>
              <a:rPr b="1" lang="pt-BR"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1" lang="pt-BR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“ %s”</a:t>
            </a:r>
            <a:r>
              <a:rPr b="1" lang="pt-BR">
                <a:latin typeface="Source Code Pro"/>
                <a:ea typeface="Source Code Pro"/>
                <a:cs typeface="Source Code Pro"/>
                <a:sym typeface="Source Code Pro"/>
              </a:rPr>
              <a:t>, MyString);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pt-BR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scanf</a:t>
            </a:r>
            <a:r>
              <a:rPr b="1" lang="pt-BR"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1" lang="pt-BR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“ %[^\n]”</a:t>
            </a:r>
            <a:r>
              <a:rPr b="1" lang="pt-BR">
                <a:latin typeface="Source Code Pro"/>
                <a:ea typeface="Source Code Pro"/>
                <a:cs typeface="Source Code Pro"/>
                <a:sym typeface="Source Code Pro"/>
              </a:rPr>
              <a:t>, MyString);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pt-BR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scanf</a:t>
            </a:r>
            <a:r>
              <a:rPr b="1" lang="pt-BR"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1" lang="pt-BR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“ %c”</a:t>
            </a:r>
            <a:r>
              <a:rPr b="1" lang="pt-BR">
                <a:latin typeface="Source Code Pro"/>
                <a:ea typeface="Source Code Pro"/>
                <a:cs typeface="Source Code Pro"/>
                <a:sym typeface="Source Code Pro"/>
              </a:rPr>
              <a:t>, &amp;MyString[0]);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pt-BR">
                <a:latin typeface="Source Code Pro"/>
                <a:ea typeface="Source Code Pro"/>
                <a:cs typeface="Source Code Pro"/>
                <a:sym typeface="Source Code Pro"/>
              </a:rPr>
              <a:t>for(</a:t>
            </a:r>
            <a:r>
              <a:rPr b="1" lang="pt-BR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b="1" lang="pt-BR">
                <a:latin typeface="Source Code Pro"/>
                <a:ea typeface="Source Code Pro"/>
                <a:cs typeface="Source Code Pro"/>
                <a:sym typeface="Source Code Pro"/>
              </a:rPr>
              <a:t> c=1; c&lt;100; c++) </a:t>
            </a:r>
            <a:r>
              <a:rPr b="1" lang="pt-BR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scanf</a:t>
            </a:r>
            <a:r>
              <a:rPr b="1" lang="pt-BR"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1" lang="pt-BR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“%c”</a:t>
            </a:r>
            <a:r>
              <a:rPr b="1" lang="pt-BR">
                <a:latin typeface="Source Code Pro"/>
                <a:ea typeface="Source Code Pro"/>
                <a:cs typeface="Source Code Pro"/>
                <a:sym typeface="Source Code Pro"/>
              </a:rPr>
              <a:t>, &amp;MyString[c]);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Shape 150"/>
          <p:cNvGrpSpPr/>
          <p:nvPr/>
        </p:nvGrpSpPr>
        <p:grpSpPr>
          <a:xfrm>
            <a:off x="7238000" y="4357400"/>
            <a:ext cx="1833950" cy="738474"/>
            <a:chOff x="7238000" y="4357400"/>
            <a:chExt cx="1833950" cy="738474"/>
          </a:xfrm>
        </p:grpSpPr>
        <p:pic>
          <p:nvPicPr>
            <p:cNvPr id="151" name="Shape 15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12375" y="4424100"/>
              <a:ext cx="1259575" cy="6050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" name="Shape 15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238000" y="4357400"/>
              <a:ext cx="574375" cy="7384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3" name="Shape 153"/>
          <p:cNvSpPr/>
          <p:nvPr/>
        </p:nvSpPr>
        <p:spPr>
          <a:xfrm>
            <a:off x="-1702825" y="497850"/>
            <a:ext cx="9796799" cy="929399"/>
          </a:xfrm>
          <a:prstGeom prst="rect">
            <a:avLst/>
          </a:prstGeom>
          <a:solidFill>
            <a:srgbClr val="434343"/>
          </a:solidFill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 txBox="1"/>
          <p:nvPr/>
        </p:nvSpPr>
        <p:spPr>
          <a:xfrm>
            <a:off x="1105100" y="701250"/>
            <a:ext cx="6132900" cy="522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1800">
                <a:solidFill>
                  <a:srgbClr val="FFFFFF"/>
                </a:solidFill>
              </a:rPr>
              <a:t>Como declarar um array multidimensional?</a:t>
            </a:r>
          </a:p>
        </p:txBody>
      </p:sp>
      <p:pic>
        <p:nvPicPr>
          <p:cNvPr id="155" name="Shape 1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59237" y="1662124"/>
            <a:ext cx="5424625" cy="3329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