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9"/>
  </p:notesMasterIdLst>
  <p:sldIdLst>
    <p:sldId id="262" r:id="rId5"/>
    <p:sldId id="265" r:id="rId6"/>
    <p:sldId id="269" r:id="rId7"/>
    <p:sldId id="270" r:id="rId8"/>
    <p:sldId id="271" r:id="rId9"/>
    <p:sldId id="273" r:id="rId10"/>
    <p:sldId id="272" r:id="rId11"/>
    <p:sldId id="275" r:id="rId12"/>
    <p:sldId id="274" r:id="rId13"/>
    <p:sldId id="276" r:id="rId14"/>
    <p:sldId id="279" r:id="rId15"/>
    <p:sldId id="280" r:id="rId16"/>
    <p:sldId id="277" r:id="rId17"/>
    <p:sldId id="278" r:id="rId18"/>
  </p:sldIdLst>
  <p:sldSz cx="9144000" cy="5143500" type="screen16x9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s Martínez Robles" initials="MMR" lastIdx="2" clrIdx="0">
    <p:extLst>
      <p:ext uri="{19B8F6BF-5375-455C-9EA6-DF929625EA0E}">
        <p15:presenceInfo xmlns:p15="http://schemas.microsoft.com/office/powerpoint/2012/main" userId="df174c5944657c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8B1"/>
    <a:srgbClr val="042933"/>
    <a:srgbClr val="BC1B28"/>
    <a:srgbClr val="F5D1A9"/>
    <a:srgbClr val="F79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9"/>
    <p:restoredTop sz="80645" autoAdjust="0"/>
  </p:normalViewPr>
  <p:slideViewPr>
    <p:cSldViewPr snapToGrid="0" snapToObjects="1">
      <p:cViewPr varScale="1">
        <p:scale>
          <a:sx n="88" d="100"/>
          <a:sy n="88" d="100"/>
        </p:scale>
        <p:origin x="92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56A9A-4BAE-FD47-BB3C-7835DCE68FCA}" type="datetimeFigureOut">
              <a:rPr lang="es-ES_tradnl" smtClean="0"/>
              <a:t>06/04/2019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2ADF4-A534-6449-9CBB-71456C9C3EC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6940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1819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Demo 1: Aplicación tradicional con eventos vs usando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Rx</a:t>
            </a: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Demo 2: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ReactiveX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Twitter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Instalar paquetes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Nuget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System.Reactive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4579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Demo 1: Aplicación tradicional con eventos vs usando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Rx</a:t>
            </a: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Demo 2: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ReactiveX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Twitter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Instalar paquetes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Nuget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System.Reactive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4794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Demo 1: Aplicación tradicional con eventos vs usando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Rx</a:t>
            </a: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Demo 2: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ReactiveX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Twitter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Instalar paquetes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Nuget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System.Reactive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18235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4213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15010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214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¿Y por qué mola?</a:t>
            </a:r>
          </a:p>
          <a:p>
            <a:r>
              <a:rPr lang="es-ES_tradnl" dirty="0">
                <a:latin typeface="Roboto" charset="0"/>
                <a:ea typeface="Roboto" charset="0"/>
                <a:cs typeface="Roboto" charset="0"/>
              </a:rPr>
              <a:t>Dispone de un montón de operadores que podemos aplicar a esos flujos (componiéndolos unos detrás de otros) como entidades (como si fuera operaciones sobre conjuntos) y los podemos usar de forma declarativa, centrándonos más en el qué que el cómo vamos a hacer las cosas, disminuyendo la cantidad de código y facilitando la legibilidad del mismo.</a:t>
            </a:r>
          </a:p>
          <a:p>
            <a:r>
              <a:rPr lang="es-ES_tradnl" dirty="0">
                <a:latin typeface="Roboto" charset="0"/>
                <a:ea typeface="Roboto" charset="0"/>
                <a:cs typeface="Roboto" charset="0"/>
              </a:rPr>
              <a:t>También nos abstrae de temas de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threads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, sincronización,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thread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-safety, concurrencia, bloqueos, etc.</a:t>
            </a:r>
          </a:p>
          <a:p>
            <a:endParaRPr lang="es-ES_tradnl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48655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Rx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fue lanzada por Microsoft en el 2010 y desde entonces se ha ido incrementando su uso incluso fuera de la comunidad .NET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creandose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muchas implementaciones en otros lenguajes.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Ejemplos de uso: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Microsoft en Cortana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Netflix para su capa de servicio. Es responsable de la implementación para Java (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RxJava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Angular lo lleva de facto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RxJS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en su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core</a:t>
            </a: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0378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En medio tenemos las interfaces que son solo 3 </a:t>
            </a:r>
            <a:r>
              <a:rPr lang="es-ES" dirty="0">
                <a:latin typeface="Roboto" charset="0"/>
                <a:ea typeface="Roboto" charset="0"/>
                <a:cs typeface="Roboto" charset="0"/>
              </a:rPr>
              <a:t>(en realidad 2) sobre las que gira </a:t>
            </a:r>
            <a:r>
              <a:rPr lang="es-ES" dirty="0" err="1">
                <a:latin typeface="Roboto" charset="0"/>
                <a:ea typeface="Roboto" charset="0"/>
                <a:cs typeface="Roboto" charset="0"/>
              </a:rPr>
              <a:t>Rx</a:t>
            </a:r>
            <a:r>
              <a:rPr lang="es-ES" dirty="0">
                <a:latin typeface="Roboto" charset="0"/>
                <a:ea typeface="Roboto" charset="0"/>
                <a:cs typeface="Roboto" charset="0"/>
              </a:rPr>
              <a:t>. </a:t>
            </a:r>
            <a:r>
              <a:rPr lang="es-ES" dirty="0" err="1">
                <a:latin typeface="Roboto" charset="0"/>
                <a:ea typeface="Roboto" charset="0"/>
                <a:cs typeface="Roboto" charset="0"/>
              </a:rPr>
              <a:t>Iobservable</a:t>
            </a:r>
            <a:r>
              <a:rPr lang="es-ES" dirty="0">
                <a:latin typeface="Roboto" charset="0"/>
                <a:ea typeface="Roboto" charset="0"/>
                <a:cs typeface="Roboto" charset="0"/>
              </a:rPr>
              <a:t> representa a los flujos y </a:t>
            </a:r>
            <a:r>
              <a:rPr lang="es-ES" dirty="0" err="1">
                <a:latin typeface="Roboto" charset="0"/>
                <a:ea typeface="Roboto" charset="0"/>
                <a:cs typeface="Roboto" charset="0"/>
              </a:rPr>
              <a:t>Iobserver</a:t>
            </a:r>
            <a:r>
              <a:rPr lang="es-ES" dirty="0">
                <a:latin typeface="Roboto" charset="0"/>
                <a:ea typeface="Roboto" charset="0"/>
                <a:cs typeface="Roboto" charset="0"/>
              </a:rPr>
              <a:t> representa a los suscriptores</a:t>
            </a: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Por debajo están los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schedulers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que son los que se encargan de controlar la concurrencia en el procesado de los flujos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Y encima de todo tenemos los operadores que vamos a aplicar a los flujos al estilo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Linq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de forma declarativa y uno detrás de otro con lo que al final los datos del flujo van pasando por un pipeline desde la fuente hasta que éstos son notificados a los observadores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Para quien no lo sepa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Linq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es un componente de la plataforma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.net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para introducir el lenguaje de consultas dentro del propio código y define un conjunto de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métidos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que se pueden aplicar a conjunto de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13297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Aquí podemos ver la base en la que se sustenta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Rx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es la comunicación entre un objeto Observable y otro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Observer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. Básicamente el Observable implementa la interfaz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IObservable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que solo tiene el método Subscribe, al cual se le pasa un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observer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y devuelve un objeto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IDisposable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. Por otro lado tenemos el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observer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que implementa la interfaz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IObserver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que tiene 3 métodos,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OnNext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OnCompleted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y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OnError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. Esta interfaz extiende el patrón observador habitual en el que solo tenemos un método para notificar a los observadores.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Entonces el objeto Observable (que representa al flujo) va invocando al método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OnNext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con cada elemento que se genera del flujo y los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Observers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que se hayan suscrito a través del método Subscribe reciben esos elementos.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Cuando el flujo termina, se invoca el método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OnCompleted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. Si se produce algún error en el flujo, se invoca el método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OnError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. Tanto en un caso como en otro se acaba llamando al método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Dispose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de la suscripción para poder liberar recursos que estuvieran en uso.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22032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Aquí podemos ver un ejemplo de lo que sería un pipeline en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ReactiveX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donde partimos de flujo de datos (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strings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en este caso) y cómo se aplicarían los operadores sobre ese flujo para obtener unos valores al final que serán notificados a los observadores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7031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Aquí tenéis el conjunto de operadores disponibles para el manejo de flujos. No voy a entrar a ver cada uno de ellos porque sería muy tedioso ya que cada uno juegue con ellos.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95928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Bueno y aquí el motivo principal del título de mi charla y porqué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Rx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te hace pensar de otra forma. Aquí vemos la comparativa entre lo que sería el modelo tradicional y el modelo reactivo a la hora de trabajar con datos.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Por un lado tenemos el modelo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Pull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en el que llamamos a un método para traernos una colección de datos y luego iteramos sobre ellos para hacer nuestros cálculos y demás operaciones, y por otro lado tenemos el modelo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Push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en el que los datos nos son “empujados”, es decir, nosotros nos suscribimos a un flujo de datos en el que vamos siendo notificados de cada nuevo dato que se genera.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Rx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dispone de métodos que te permiten pasar de un modelo a otro fácilmente, como por ejemplo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Ienumerable.ToObservable</a:t>
            </a: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Roboto" charset="0"/>
              <a:ea typeface="Roboto" charset="0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Entonces </a:t>
            </a:r>
            <a:r>
              <a:rPr lang="es-ES_tradnl" dirty="0" err="1">
                <a:latin typeface="Roboto" charset="0"/>
                <a:ea typeface="Roboto" charset="0"/>
                <a:cs typeface="Roboto" charset="0"/>
              </a:rPr>
              <a:t>ReactiveX</a:t>
            </a:r>
            <a:r>
              <a:rPr lang="es-ES_tradnl" dirty="0">
                <a:latin typeface="Roboto" charset="0"/>
                <a:ea typeface="Roboto" charset="0"/>
                <a:cs typeface="Roboto" charset="0"/>
              </a:rPr>
              <a:t> no se trata sólo de usar una API en la que vamos invocando métodos para hacer algo determinado si no que también nos obliga a cambiar el chip y pensar de forma más reactiva, en definitiva ser reactivos.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2ADF4-A534-6449-9CBB-71456C9C3EC9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97130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06/04/2019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673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06/04/2019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126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06/04/2019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379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06/04/2019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206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06/04/2019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117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06/04/2019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784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06/04/2019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26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06/04/2019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246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06/04/2019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7904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06/04/2019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2526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4D82-3A64-5548-A478-6A05F87958C3}" type="datetimeFigureOut">
              <a:rPr lang="es-ES_tradnl" smtClean="0"/>
              <a:t>06/04/2019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B3BC-61AD-1F45-AC82-83B3624E2DF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719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54D82-3A64-5548-A478-6A05F87958C3}" type="datetimeFigureOut">
              <a:rPr lang="es-ES_tradnl" smtClean="0"/>
              <a:t>06/04/2019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8B3BC-61AD-1F45-AC82-83B3624E2DF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054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rxmarbles.com/" TargetMode="External"/><Relationship Id="rId3" Type="http://schemas.openxmlformats.org/officeDocument/2006/relationships/image" Target="../media/image3.emf"/><Relationship Id="rId7" Type="http://schemas.openxmlformats.org/officeDocument/2006/relationships/hyperlink" Target="https://reactiveui.ne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hannel9.msdn.com/Tags/reactive+extensions" TargetMode="External"/><Relationship Id="rId5" Type="http://schemas.openxmlformats.org/officeDocument/2006/relationships/hyperlink" Target="http://reactivex.io/" TargetMode="External"/><Relationship Id="rId4" Type="http://schemas.openxmlformats.org/officeDocument/2006/relationships/image" Target="../media/image1.emf"/><Relationship Id="rId9" Type="http://schemas.openxmlformats.org/officeDocument/2006/relationships/hyperlink" Target="https://github.com/marcotako/ReactiveXTwitterStats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cleanspotapp.com/" TargetMode="External"/><Relationship Id="rId3" Type="http://schemas.openxmlformats.org/officeDocument/2006/relationships/image" Target="../media/image3.emf"/><Relationship Id="rId7" Type="http://schemas.openxmlformats.org/officeDocument/2006/relationships/hyperlink" Target="mailto:marcosmartinezrobles@gmail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marcosmartinezrobles" TargetMode="External"/><Relationship Id="rId5" Type="http://schemas.openxmlformats.org/officeDocument/2006/relationships/hyperlink" Target="https://twitter.com/marcotako" TargetMode="Externa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79" y="4459101"/>
            <a:ext cx="1533841" cy="421266"/>
          </a:xfrm>
          <a:prstGeom prst="rect">
            <a:avLst/>
          </a:prstGeom>
        </p:spPr>
      </p:pic>
      <p:sp>
        <p:nvSpPr>
          <p:cNvPr id="54" name="CuadroTexto 12"/>
          <p:cNvSpPr txBox="1"/>
          <p:nvPr/>
        </p:nvSpPr>
        <p:spPr>
          <a:xfrm>
            <a:off x="1522131" y="1605603"/>
            <a:ext cx="6099747" cy="1146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405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Be </a:t>
            </a:r>
            <a:r>
              <a:rPr lang="es-ES_tradnl" sz="405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ReactiveX</a:t>
            </a:r>
            <a:r>
              <a:rPr lang="es-ES_tradnl" sz="405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s-ES_tradnl" sz="405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my</a:t>
            </a:r>
            <a:r>
              <a:rPr lang="es-ES_tradnl" sz="405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s-ES_tradnl" sz="405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friend</a:t>
            </a:r>
            <a:endParaRPr lang="es-ES_tradnl" sz="405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  <a:p>
            <a:pPr algn="ctr"/>
            <a:r>
              <a:rPr lang="es-ES_tradnl" sz="2800" dirty="0">
                <a:solidFill>
                  <a:srgbClr val="0398B1"/>
                </a:solidFill>
                <a:latin typeface="Roboto" charset="0"/>
                <a:ea typeface="Roboto" charset="0"/>
                <a:cs typeface="Roboto" charset="0"/>
              </a:rPr>
              <a:t>Marcos Martínez Robles</a:t>
            </a:r>
            <a:endParaRPr lang="es-ES_tradnl" sz="4400" dirty="0">
              <a:solidFill>
                <a:srgbClr val="0398B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70DB2B7-897A-4A43-8648-57E480B01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781" y="4463994"/>
            <a:ext cx="390144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97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7" y="410450"/>
            <a:ext cx="1039166" cy="285404"/>
          </a:xfrm>
          <a:prstGeom prst="rect">
            <a:avLst/>
          </a:prstGeom>
        </p:spPr>
      </p:pic>
      <p:pic>
        <p:nvPicPr>
          <p:cNvPr id="1026" name="Picture 2" descr="Resultado de imagen de show me the code">
            <a:extLst>
              <a:ext uri="{FF2B5EF4-FFF2-40B4-BE49-F238E27FC236}">
                <a16:creationId xmlns:a16="http://schemas.microsoft.com/office/drawing/2014/main" id="{8A7F9EF0-3696-4460-A311-99ECD5F41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67" y="1222038"/>
            <a:ext cx="7083322" cy="333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2DB1597-B3DE-4703-B336-73DF07725F33}"/>
              </a:ext>
            </a:extLst>
          </p:cNvPr>
          <p:cNvSpPr txBox="1"/>
          <p:nvPr/>
        </p:nvSpPr>
        <p:spPr>
          <a:xfrm>
            <a:off x="1751475" y="299236"/>
            <a:ext cx="56410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BC1B28"/>
              </a:buClr>
            </a:pP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7332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7" y="410450"/>
            <a:ext cx="1039166" cy="28540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2DB1597-B3DE-4703-B336-73DF07725F33}"/>
              </a:ext>
            </a:extLst>
          </p:cNvPr>
          <p:cNvSpPr txBox="1"/>
          <p:nvPr/>
        </p:nvSpPr>
        <p:spPr>
          <a:xfrm>
            <a:off x="1572574" y="302045"/>
            <a:ext cx="59927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BC1B28"/>
              </a:buClr>
            </a:pP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Demo 1: Eventos .NET vs </a:t>
            </a: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ReactiveX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6B3183B-BB0F-4BAF-A4F2-00AE69D8A6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56" t="12190" r="4240" b="5354"/>
          <a:stretch/>
        </p:blipFill>
        <p:spPr>
          <a:xfrm>
            <a:off x="1236616" y="883743"/>
            <a:ext cx="6664711" cy="424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13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7" y="410450"/>
            <a:ext cx="1039166" cy="28540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2DB1597-B3DE-4703-B336-73DF07725F33}"/>
              </a:ext>
            </a:extLst>
          </p:cNvPr>
          <p:cNvSpPr txBox="1"/>
          <p:nvPr/>
        </p:nvSpPr>
        <p:spPr>
          <a:xfrm>
            <a:off x="1751475" y="299236"/>
            <a:ext cx="56410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BC1B28"/>
              </a:buClr>
            </a:pP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Demo 2: </a:t>
            </a: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ReactiveX</a:t>
            </a: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Twitter </a:t>
            </a: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Stats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36E40D4-8517-4D89-9C54-97923B186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236" y="2243944"/>
            <a:ext cx="1198342" cy="117615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9948ADF-BC2D-432D-9E73-5F56DE14BFBA}"/>
              </a:ext>
            </a:extLst>
          </p:cNvPr>
          <p:cNvSpPr txBox="1"/>
          <p:nvPr/>
        </p:nvSpPr>
        <p:spPr>
          <a:xfrm>
            <a:off x="-1405793" y="1908088"/>
            <a:ext cx="5641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BC1B28"/>
              </a:buClr>
            </a:pPr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#</a:t>
            </a:r>
            <a:r>
              <a:rPr lang="es-ES_tradn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BeReactiveXMyFriend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89ECCD-3482-43FD-9C47-809E516C86C0}"/>
              </a:ext>
            </a:extLst>
          </p:cNvPr>
          <p:cNvSpPr txBox="1"/>
          <p:nvPr/>
        </p:nvSpPr>
        <p:spPr>
          <a:xfrm>
            <a:off x="-1538920" y="3375817"/>
            <a:ext cx="5641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BC1B28"/>
              </a:buClr>
            </a:pPr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#HackersWeek6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6CB81A0-7ADD-4AFE-8B27-793EB57DEC7D}"/>
              </a:ext>
            </a:extLst>
          </p:cNvPr>
          <p:cNvCxnSpPr>
            <a:cxnSpLocks/>
          </p:cNvCxnSpPr>
          <p:nvPr/>
        </p:nvCxnSpPr>
        <p:spPr>
          <a:xfrm flipV="1">
            <a:off x="5283523" y="1751329"/>
            <a:ext cx="1151783" cy="626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52820B7-CB77-47D1-92C5-068F02E4E88C}"/>
              </a:ext>
            </a:extLst>
          </p:cNvPr>
          <p:cNvCxnSpPr>
            <a:cxnSpLocks/>
          </p:cNvCxnSpPr>
          <p:nvPr/>
        </p:nvCxnSpPr>
        <p:spPr>
          <a:xfrm flipV="1">
            <a:off x="5369578" y="2412256"/>
            <a:ext cx="1319070" cy="221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51C0FB6-6254-4385-99E7-380650BABBF5}"/>
              </a:ext>
            </a:extLst>
          </p:cNvPr>
          <p:cNvCxnSpPr>
            <a:cxnSpLocks/>
          </p:cNvCxnSpPr>
          <p:nvPr/>
        </p:nvCxnSpPr>
        <p:spPr>
          <a:xfrm>
            <a:off x="5369578" y="2919413"/>
            <a:ext cx="893617" cy="204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4044445-F64C-4FD7-9FF0-3C729DCC50BC}"/>
              </a:ext>
            </a:extLst>
          </p:cNvPr>
          <p:cNvSpPr txBox="1"/>
          <p:nvPr/>
        </p:nvSpPr>
        <p:spPr>
          <a:xfrm>
            <a:off x="4679698" y="1531083"/>
            <a:ext cx="5641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BC1B28"/>
              </a:buClr>
            </a:pPr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Tweets por segundo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C877BCE-9193-4BC2-AF95-864CA3015660}"/>
              </a:ext>
            </a:extLst>
          </p:cNvPr>
          <p:cNvSpPr txBox="1"/>
          <p:nvPr/>
        </p:nvSpPr>
        <p:spPr>
          <a:xfrm>
            <a:off x="4860853" y="2208191"/>
            <a:ext cx="5641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BC1B28"/>
              </a:buClr>
            </a:pPr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Tweets por usuario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32FAE84-53E4-4AAA-95DD-EE58A21FE770}"/>
              </a:ext>
            </a:extLst>
          </p:cNvPr>
          <p:cNvSpPr txBox="1"/>
          <p:nvPr/>
        </p:nvSpPr>
        <p:spPr>
          <a:xfrm>
            <a:off x="4770407" y="2954985"/>
            <a:ext cx="5641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BC1B28"/>
              </a:buClr>
            </a:pPr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Intervalo medio entre tweets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39FD906-E9C3-432A-BFED-60810351A051}"/>
              </a:ext>
            </a:extLst>
          </p:cNvPr>
          <p:cNvSpPr txBox="1"/>
          <p:nvPr/>
        </p:nvSpPr>
        <p:spPr>
          <a:xfrm>
            <a:off x="4442026" y="3420094"/>
            <a:ext cx="5641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BC1B28"/>
              </a:buClr>
            </a:pPr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…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4705299-0591-419C-AEDD-7F924414F8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874" y="2435992"/>
            <a:ext cx="4023362" cy="271516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4FE18B16-C7BB-47AE-AC68-78D1E1732A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874" y="2954985"/>
            <a:ext cx="4023362" cy="27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02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751475" y="299236"/>
            <a:ext cx="56410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BC1B28"/>
              </a:buClr>
            </a:pP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Recursos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7" y="410450"/>
            <a:ext cx="1039166" cy="28540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2B7811D-7396-49F4-B3A1-EE58A7F3E420}"/>
              </a:ext>
            </a:extLst>
          </p:cNvPr>
          <p:cNvSpPr txBox="1"/>
          <p:nvPr/>
        </p:nvSpPr>
        <p:spPr>
          <a:xfrm>
            <a:off x="585972" y="1203101"/>
            <a:ext cx="7972054" cy="3347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28625" indent="-428625">
              <a:lnSpc>
                <a:spcPct val="150000"/>
              </a:lnSpc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  <a:hlinkClick r:id="rId5"/>
              </a:rPr>
              <a:t>http://reactivex.io/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- 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Rx</a:t>
            </a:r>
            <a:endParaRPr lang="es-ES_tradnl" sz="24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428625" indent="-428625">
              <a:lnSpc>
                <a:spcPct val="150000"/>
              </a:lnSpc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Rx.NET In 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action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(Ed. Manning - 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Tamir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Dresher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)</a:t>
            </a:r>
          </a:p>
          <a:p>
            <a:pPr marL="428625" indent="-428625">
              <a:lnSpc>
                <a:spcPct val="150000"/>
              </a:lnSpc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  <a:hlinkClick r:id="rId6"/>
              </a:rPr>
              <a:t>https://channel9.msdn.com/Tags/reactive+extensions</a:t>
            </a:r>
            <a:endParaRPr lang="es-ES_tradnl" sz="24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428625" indent="-428625">
              <a:lnSpc>
                <a:spcPct val="150000"/>
              </a:lnSpc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  <a:hlinkClick r:id="rId7"/>
              </a:rPr>
              <a:t>https://reactiveui.net/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- 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ReactiveUI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(MVVM 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framework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)</a:t>
            </a:r>
          </a:p>
          <a:p>
            <a:pPr marL="428625" indent="-428625">
              <a:lnSpc>
                <a:spcPct val="150000"/>
              </a:lnSpc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  <a:hlinkClick r:id="rId8"/>
              </a:rPr>
              <a:t>https://rxmarbles.com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- Diagramas interactivos</a:t>
            </a:r>
          </a:p>
          <a:p>
            <a:pPr marL="428625" indent="-428625">
              <a:lnSpc>
                <a:spcPct val="150000"/>
              </a:lnSpc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  <a:hlinkClick r:id="rId9"/>
              </a:rPr>
              <a:t>https://github.com/marcotako/ReactiveXTwitterStats</a:t>
            </a:r>
            <a:endParaRPr lang="es-ES_tradnl" sz="24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86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751475" y="299236"/>
            <a:ext cx="56410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BC1B28"/>
              </a:buClr>
            </a:pP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¿Preguntas?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7" y="410450"/>
            <a:ext cx="1039166" cy="28540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2B7811D-7396-49F4-B3A1-EE58A7F3E420}"/>
              </a:ext>
            </a:extLst>
          </p:cNvPr>
          <p:cNvSpPr txBox="1"/>
          <p:nvPr/>
        </p:nvSpPr>
        <p:spPr>
          <a:xfrm>
            <a:off x="481456" y="1502275"/>
            <a:ext cx="8181086" cy="22398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28625" indent="-428625">
              <a:lnSpc>
                <a:spcPct val="150000"/>
              </a:lnSpc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Twitter - 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  <a:hlinkClick r:id="rId5"/>
              </a:rPr>
              <a:t>@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  <a:hlinkClick r:id="rId5"/>
              </a:rPr>
              <a:t>marcotako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</a:p>
          <a:p>
            <a:pPr marL="428625" indent="-428625">
              <a:lnSpc>
                <a:spcPct val="150000"/>
              </a:lnSpc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  <a:hlinkClick r:id="rId6"/>
              </a:rPr>
              <a:t>https://www.linkedin.com/in/marcosmartinezrobles</a:t>
            </a:r>
            <a:endParaRPr lang="es-ES_tradnl" sz="24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428625" indent="-428625">
              <a:lnSpc>
                <a:spcPct val="150000"/>
              </a:lnSpc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  <a:hlinkClick r:id="rId7"/>
              </a:rPr>
              <a:t>marcosmartinezrobles@gmail.com</a:t>
            </a:r>
            <a:endParaRPr lang="es-ES_tradnl" sz="24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  <a:p>
            <a:pPr marL="428625" indent="-428625">
              <a:lnSpc>
                <a:spcPct val="150000"/>
              </a:lnSpc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  <a:hlinkClick r:id="rId8"/>
              </a:rPr>
              <a:t>http://cleanspotapp.com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- Tu punto limpio más cercano!</a:t>
            </a:r>
          </a:p>
        </p:txBody>
      </p:sp>
    </p:spTree>
    <p:extLst>
      <p:ext uri="{BB962C8B-B14F-4D97-AF65-F5344CB8AC3E}">
        <p14:creationId xmlns:p14="http://schemas.microsoft.com/office/powerpoint/2010/main" val="185114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809879" y="1316324"/>
            <a:ext cx="684995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28625" indent="-428625"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Motivación</a:t>
            </a:r>
          </a:p>
          <a:p>
            <a:pPr marL="885825" lvl="1" indent="-428625"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Aprender una nueva tecnología (y dar una</a:t>
            </a:r>
          </a:p>
          <a:p>
            <a:pPr lvl="1">
              <a:buClr>
                <a:srgbClr val="BC1B28"/>
              </a:buClr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	charla te obliga)</a:t>
            </a:r>
          </a:p>
          <a:p>
            <a:pPr marL="342900" indent="-342900">
              <a:buClr>
                <a:srgbClr val="0398B1"/>
              </a:buClr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¿Por qué 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ReactiveX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(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Rx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)?</a:t>
            </a:r>
          </a:p>
          <a:p>
            <a:pPr marL="800100" lvl="1" indent="-342900">
              <a:buClr>
                <a:srgbClr val="0398B1"/>
              </a:buClr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Es la base de 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ReactiveUI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</a:p>
          <a:p>
            <a:pPr lvl="1">
              <a:buClr>
                <a:srgbClr val="BC1B28"/>
              </a:buClr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	(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Xamarin-cleanSpot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)</a:t>
            </a:r>
          </a:p>
          <a:p>
            <a:pPr marL="428625" indent="-428625"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¿Por qué ese título?</a:t>
            </a:r>
          </a:p>
          <a:p>
            <a:pPr marL="885825" lvl="1" indent="-428625"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Rx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te hace pensar de otra forma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7" y="410450"/>
            <a:ext cx="1039166" cy="28540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9833A76-0333-45F4-B103-E8A00953564E}"/>
              </a:ext>
            </a:extLst>
          </p:cNvPr>
          <p:cNvSpPr txBox="1"/>
          <p:nvPr/>
        </p:nvSpPr>
        <p:spPr>
          <a:xfrm>
            <a:off x="2777278" y="299236"/>
            <a:ext cx="35894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BC1B28"/>
              </a:buClr>
            </a:pP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¿Por qué esta charla?</a:t>
            </a:r>
          </a:p>
        </p:txBody>
      </p:sp>
    </p:spTree>
    <p:extLst>
      <p:ext uri="{BB962C8B-B14F-4D97-AF65-F5344CB8AC3E}">
        <p14:creationId xmlns:p14="http://schemas.microsoft.com/office/powerpoint/2010/main" val="260488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809879" y="1316730"/>
            <a:ext cx="736611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28625" indent="-428625"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¿Qué es </a:t>
            </a:r>
            <a:r>
              <a:rPr lang="es-ES_tradnl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ReactiveX</a:t>
            </a: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?</a:t>
            </a:r>
          </a:p>
          <a:p>
            <a:pPr marL="885825" lvl="1" indent="-428625"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API para facilitar el desarrollo asíncrono</a:t>
            </a:r>
          </a:p>
          <a:p>
            <a:pPr lvl="1">
              <a:buClr>
                <a:srgbClr val="BC1B28"/>
              </a:buClr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	y orientado a eventos </a:t>
            </a:r>
          </a:p>
          <a:p>
            <a:pPr marL="428625" indent="-428625"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¿Cómo funciona?</a:t>
            </a:r>
          </a:p>
          <a:p>
            <a:pPr marL="885825" lvl="1" indent="-428625"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Extiende el patrón observador para trabajar</a:t>
            </a:r>
          </a:p>
          <a:p>
            <a:pPr lvl="1">
              <a:buClr>
                <a:srgbClr val="BC1B28"/>
              </a:buClr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	con flujos de datos y eventos</a:t>
            </a:r>
          </a:p>
          <a:p>
            <a:pPr marL="428625" indent="-428625"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¿Y por qué usarlo?</a:t>
            </a:r>
          </a:p>
          <a:p>
            <a:pPr marL="885825" lvl="1" indent="-428625">
              <a:buClr>
                <a:srgbClr val="0398B1"/>
              </a:buClr>
              <a:buFont typeface="Arial" charset="0"/>
              <a:buChar char="•"/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Composición declarativa de operadores sobre</a:t>
            </a:r>
          </a:p>
          <a:p>
            <a:pPr lvl="1">
              <a:buClr>
                <a:srgbClr val="BC1B28"/>
              </a:buClr>
            </a:pPr>
            <a:r>
              <a:rPr lang="es-ES_trad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	esos flujos (y otras cosas)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7" y="410450"/>
            <a:ext cx="1039166" cy="28540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48C5666-5326-47BB-9109-35C6E0A5E9A2}"/>
              </a:ext>
            </a:extLst>
          </p:cNvPr>
          <p:cNvSpPr txBox="1"/>
          <p:nvPr/>
        </p:nvSpPr>
        <p:spPr>
          <a:xfrm>
            <a:off x="2982398" y="299236"/>
            <a:ext cx="317920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BC1B28"/>
              </a:buClr>
            </a:pP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¿Y esto de que va?</a:t>
            </a:r>
          </a:p>
        </p:txBody>
      </p:sp>
    </p:spTree>
    <p:extLst>
      <p:ext uri="{BB962C8B-B14F-4D97-AF65-F5344CB8AC3E}">
        <p14:creationId xmlns:p14="http://schemas.microsoft.com/office/powerpoint/2010/main" val="261256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998218" y="299236"/>
            <a:ext cx="51475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BC1B28"/>
              </a:buClr>
            </a:pP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Implementaciones de </a:t>
            </a: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ReactiveX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7" y="410450"/>
            <a:ext cx="1039166" cy="28540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6C200AC-1A03-47D7-8AE7-D2815083F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166" y="1086783"/>
            <a:ext cx="2533650" cy="35242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8826523-C1E6-43C1-887B-B71F3F7B9C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818" y="1629708"/>
            <a:ext cx="2552700" cy="298132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1EBCA38-6921-4EC2-A538-34301676B273}"/>
              </a:ext>
            </a:extLst>
          </p:cNvPr>
          <p:cNvSpPr txBox="1"/>
          <p:nvPr/>
        </p:nvSpPr>
        <p:spPr>
          <a:xfrm>
            <a:off x="2759795" y="1610876"/>
            <a:ext cx="1146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BC1B28"/>
              </a:buClr>
            </a:pPr>
            <a:r>
              <a:rPr lang="es-ES_tradn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Netflix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90B28F5-CAF9-4E31-A63B-F136E5629FA1}"/>
              </a:ext>
            </a:extLst>
          </p:cNvPr>
          <p:cNvSpPr txBox="1"/>
          <p:nvPr/>
        </p:nvSpPr>
        <p:spPr>
          <a:xfrm>
            <a:off x="2759795" y="2274517"/>
            <a:ext cx="122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BC1B28"/>
              </a:buClr>
            </a:pPr>
            <a:r>
              <a:rPr lang="es-ES_tradn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Microsoft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32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2902312" y="299236"/>
            <a:ext cx="33393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BC1B28"/>
              </a:buClr>
            </a:pP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Capas de </a:t>
            </a: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ReactiveX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7" y="410450"/>
            <a:ext cx="1039166" cy="28540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63F8E59-C5E4-4FFB-AF0F-99DE8F6DF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6271" y="1135734"/>
            <a:ext cx="5357613" cy="34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6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680823" y="299236"/>
            <a:ext cx="578235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BC1B28"/>
              </a:buClr>
            </a:pP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Comunicación Observable-</a:t>
            </a: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Observer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7" y="410450"/>
            <a:ext cx="1039166" cy="28540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937C9F8-766E-458C-921C-59D9980F3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335" y="1910658"/>
            <a:ext cx="7691329" cy="240354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28DC9C2-B6AC-4208-9A12-84A8DBABDD57}"/>
              </a:ext>
            </a:extLst>
          </p:cNvPr>
          <p:cNvSpPr txBox="1"/>
          <p:nvPr/>
        </p:nvSpPr>
        <p:spPr>
          <a:xfrm>
            <a:off x="2425662" y="1619637"/>
            <a:ext cx="26661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BC1B28"/>
              </a:buClr>
            </a:pP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IObservable</a:t>
            </a: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&lt;T&gt;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B956EB3-B273-4680-A719-F9756B0C3486}"/>
              </a:ext>
            </a:extLst>
          </p:cNvPr>
          <p:cNvSpPr txBox="1"/>
          <p:nvPr/>
        </p:nvSpPr>
        <p:spPr>
          <a:xfrm>
            <a:off x="6097798" y="1619122"/>
            <a:ext cx="23198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BC1B28"/>
              </a:buClr>
            </a:pP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IObserver</a:t>
            </a: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90441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3104290" y="299236"/>
            <a:ext cx="293541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BC1B28"/>
              </a:buClr>
            </a:pP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LINQ y </a:t>
            </a: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ReactiveX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7" y="410450"/>
            <a:ext cx="1039166" cy="28540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75CFB3F-F4E1-433C-A99D-47478818B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3677" y="1081187"/>
            <a:ext cx="3496645" cy="188858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948E540-4F85-444F-AB37-3EB405F665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586" y="3264811"/>
            <a:ext cx="5756238" cy="140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3111613" y="299236"/>
            <a:ext cx="29161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BC1B28"/>
              </a:buClr>
            </a:pP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Operadores LINQ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7" y="410450"/>
            <a:ext cx="1039166" cy="28540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8B1E25F-755B-475C-8AF7-2C15C25DE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4366" y="1043029"/>
            <a:ext cx="5610676" cy="380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6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23" y="341076"/>
            <a:ext cx="1153931" cy="115812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2524155" y="299236"/>
            <a:ext cx="412805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BC1B28"/>
              </a:buClr>
            </a:pP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Pull</a:t>
            </a: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model</a:t>
            </a: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vs </a:t>
            </a: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push</a:t>
            </a:r>
            <a:r>
              <a:rPr lang="es-ES_tradnl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s-ES_tradnl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model</a:t>
            </a:r>
            <a:endParaRPr lang="es-ES_tradnl" sz="2700" dirty="0">
              <a:solidFill>
                <a:schemeClr val="tx1">
                  <a:lumMod val="75000"/>
                  <a:lumOff val="2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27" y="410450"/>
            <a:ext cx="1039166" cy="28540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752038D-5260-4EF2-AA7B-DA320EDAA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1604" y="1157032"/>
            <a:ext cx="5660789" cy="137563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A41FCCE-E252-4623-B84F-58544B78D5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941" y="2652930"/>
            <a:ext cx="7058482" cy="787750"/>
          </a:xfrm>
          <a:prstGeom prst="rect">
            <a:avLst/>
          </a:prstGeom>
        </p:spPr>
      </p:pic>
      <p:pic>
        <p:nvPicPr>
          <p:cNvPr id="2050" name="Picture 2" descr="Resultado de imagen de be water my friend">
            <a:extLst>
              <a:ext uri="{FF2B5EF4-FFF2-40B4-BE49-F238E27FC236}">
                <a16:creationId xmlns:a16="http://schemas.microsoft.com/office/drawing/2014/main" id="{CED0F9AA-40C6-42BB-8260-BF4912A80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183" y="3603860"/>
            <a:ext cx="2059629" cy="113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DA8145E-2DBA-4F60-98F6-F0D2757FF20D}"/>
              </a:ext>
            </a:extLst>
          </p:cNvPr>
          <p:cNvSpPr txBox="1"/>
          <p:nvPr/>
        </p:nvSpPr>
        <p:spPr>
          <a:xfrm>
            <a:off x="4919957" y="3784551"/>
            <a:ext cx="746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Be reactive, </a:t>
            </a:r>
            <a:r>
              <a:rPr lang="es-ES" sz="1200" dirty="0" err="1">
                <a:solidFill>
                  <a:schemeClr val="bg1"/>
                </a:solidFill>
              </a:rPr>
              <a:t>my</a:t>
            </a:r>
            <a:r>
              <a:rPr lang="es-ES" sz="1200" dirty="0">
                <a:solidFill>
                  <a:schemeClr val="bg1"/>
                </a:solidFill>
              </a:rPr>
              <a:t> </a:t>
            </a:r>
            <a:r>
              <a:rPr lang="es-ES" sz="1200" dirty="0" err="1">
                <a:solidFill>
                  <a:schemeClr val="bg1"/>
                </a:solidFill>
              </a:rPr>
              <a:t>friend</a:t>
            </a:r>
            <a:endParaRPr lang="es-E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542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8656264768A047BF088009EEFC9D5A" ma:contentTypeVersion="2" ma:contentTypeDescription="Create a new document." ma:contentTypeScope="" ma:versionID="4afafa805d34e7ec81cd731848eea081">
  <xsd:schema xmlns:xsd="http://www.w3.org/2001/XMLSchema" xmlns:xs="http://www.w3.org/2001/XMLSchema" xmlns:p="http://schemas.microsoft.com/office/2006/metadata/properties" xmlns:ns2="9d7e7162-00c0-4078-ac57-35a0b70e3e67" targetNamespace="http://schemas.microsoft.com/office/2006/metadata/properties" ma:root="true" ma:fieldsID="f9aebe12ec07a85fe88b604a9849ea19" ns2:_="">
    <xsd:import namespace="9d7e7162-00c0-4078-ac57-35a0b70e3e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e7162-00c0-4078-ac57-35a0b70e3e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A3372E-12D4-4274-AC04-8AA6ED616D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46442-7592-4795-AAC4-FB6CF60B89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7e7162-00c0-4078-ac57-35a0b70e3e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69125A-AB08-4250-8AA6-463A291E25D0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9d7e7162-00c0-4078-ac57-35a0b70e3e67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3492</TotalTime>
  <Words>1020</Words>
  <Application>Microsoft Office PowerPoint</Application>
  <PresentationFormat>Presentación en pantalla (16:9)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Marcos Martínez Robles</cp:lastModifiedBy>
  <cp:revision>92</cp:revision>
  <dcterms:created xsi:type="dcterms:W3CDTF">2016-12-04T16:27:21Z</dcterms:created>
  <dcterms:modified xsi:type="dcterms:W3CDTF">2019-04-07T16:02:30Z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0x010100BB8656264768A047BF088009EEFC9D5A</vt:lpwstr>
  </property>
</Properties>
</file>