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layfair Displ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Yuheng R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5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10T18:58:17.337">
    <p:pos x="6000" y="0"/>
    <p:text>trading signal 怎么用？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03d96df0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03d96df0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Cash- trading signal show up, enough cash to open 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 account-used when short selling assets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weights computed based on formation period data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3d96df0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3d96df0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03d96df0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03d96df0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80ac66d0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80ac66d0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80ac66d0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80ac66d0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0b00d71f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0b00d71f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03d96df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03d96d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03d96df0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03d96df0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0b00d71f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0b00d71f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3d96df0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03d96df0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3d96df0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3d96df0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3d96df0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3d96df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0ac66d09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0ac66d09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3d96df0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3d96df0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cc9b446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cc9b446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cc9b446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cc9b446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cc9b4464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cc9b446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0cc9b4464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0cc9b446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lvarezquanttrading.com/blog/the-issues-with-back-testing-a-short-stock-strategy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24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math.nyu.edu/faculty/avellane/AvellanedaLeeStatArb071108.pdf" TargetMode="External"/><Relationship Id="rId4" Type="http://schemas.openxmlformats.org/officeDocument/2006/relationships/hyperlink" Target="http://www.stagirit.org/sites/default/files/articles/a_0304_33007-117256-1-pb.pdf" TargetMode="External"/><Relationship Id="rId5" Type="http://schemas.openxmlformats.org/officeDocument/2006/relationships/hyperlink" Target="https://papers.ssrn.com/sol3/papers.cfm?abstract_id=3534445" TargetMode="External"/><Relationship Id="rId6" Type="http://schemas.openxmlformats.org/officeDocument/2006/relationships/hyperlink" Target="https://www-jstor-org.ezproxy.bu.edu/stable/25741293?seq=1#metadata_info_tab_contents" TargetMode="External"/><Relationship Id="rId7" Type="http://schemas.openxmlformats.org/officeDocument/2006/relationships/hyperlink" Target="https://papers.ssrn.com/sol3/papers.cfm?abstract_id=14161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hyperlink" Target="https://www.math.nyu.edu/faculty/avellane/AvellanedaLeeStatArb071108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12582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Mean Reversion Pairs Arbitrage</a:t>
            </a:r>
            <a:endParaRPr sz="3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25850" y="3604726"/>
            <a:ext cx="2892300" cy="5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</a:t>
            </a:r>
            <a:r>
              <a:rPr lang="en" sz="1900"/>
              <a:t>MF703 Final Project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Ren Yuheng    /    Huang Xiao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Tao Yanliang  /    Ni Yixin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Chen Fuyu  / </a:t>
            </a:r>
            <a:r>
              <a:rPr lang="en" sz="1600"/>
              <a:t>Zhang Wanchen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Methodology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136750" y="1152475"/>
            <a:ext cx="399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Portfolio 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portfolio consists of cash, assets, and a </a:t>
            </a:r>
            <a:r>
              <a:rPr lang="en"/>
              <a:t>margin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Pair weights (fixed):</a:t>
            </a:r>
            <a:r>
              <a:rPr lang="en"/>
              <a:t> computed using inverse volatility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Market Neutral:</a:t>
            </a:r>
            <a:r>
              <a:rPr lang="en"/>
              <a:t> Each pair can be treated as a beta-neutral long-short portfolio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Initial portfolio allocation:</a:t>
            </a:r>
            <a:r>
              <a:rPr lang="en"/>
              <a:t> 20% margin account, 80% cash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25" y="1124187"/>
            <a:ext cx="4682151" cy="289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36150" y="4154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Methodology</a:t>
            </a:r>
            <a:endParaRPr/>
          </a:p>
        </p:txBody>
      </p:sp>
      <p:grpSp>
        <p:nvGrpSpPr>
          <p:cNvPr id="143" name="Google Shape;143;p23"/>
          <p:cNvGrpSpPr/>
          <p:nvPr/>
        </p:nvGrpSpPr>
        <p:grpSpPr>
          <a:xfrm>
            <a:off x="1711476" y="2735475"/>
            <a:ext cx="5376444" cy="679225"/>
            <a:chOff x="943723" y="3783775"/>
            <a:chExt cx="5207714" cy="679225"/>
          </a:xfrm>
        </p:grpSpPr>
        <p:sp>
          <p:nvSpPr>
            <p:cNvPr id="144" name="Google Shape;144;p23"/>
            <p:cNvSpPr/>
            <p:nvPr/>
          </p:nvSpPr>
          <p:spPr>
            <a:xfrm>
              <a:off x="3323637" y="3788600"/>
              <a:ext cx="2827800" cy="674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 (0, 0.001)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Slippage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23"/>
          <p:cNvGrpSpPr/>
          <p:nvPr/>
        </p:nvGrpSpPr>
        <p:grpSpPr>
          <a:xfrm>
            <a:off x="1711471" y="3420832"/>
            <a:ext cx="5376418" cy="679188"/>
            <a:chOff x="943723" y="4469050"/>
            <a:chExt cx="5207689" cy="679188"/>
          </a:xfrm>
        </p:grpSpPr>
        <p:sp>
          <p:nvSpPr>
            <p:cNvPr id="151" name="Google Shape;151;p23"/>
            <p:cNvSpPr/>
            <p:nvPr/>
          </p:nvSpPr>
          <p:spPr>
            <a:xfrm>
              <a:off x="3323612" y="4473838"/>
              <a:ext cx="2827800" cy="674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Short-sell margin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1711471" y="4105892"/>
            <a:ext cx="5376418" cy="674483"/>
            <a:chOff x="943723" y="4469013"/>
            <a:chExt cx="5207689" cy="674483"/>
          </a:xfrm>
        </p:grpSpPr>
        <p:sp>
          <p:nvSpPr>
            <p:cNvPr id="158" name="Google Shape;158;p23"/>
            <p:cNvSpPr/>
            <p:nvPr/>
          </p:nvSpPr>
          <p:spPr>
            <a:xfrm>
              <a:off x="3323612" y="4469013"/>
              <a:ext cx="2827800" cy="674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Cannot long/short a fraction of a share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704720" y="4469095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Fractional Shares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23"/>
          <p:cNvGrpSpPr/>
          <p:nvPr/>
        </p:nvGrpSpPr>
        <p:grpSpPr>
          <a:xfrm>
            <a:off x="1711448" y="2050200"/>
            <a:ext cx="5376301" cy="674450"/>
            <a:chOff x="943723" y="3098500"/>
            <a:chExt cx="5376301" cy="674450"/>
          </a:xfrm>
        </p:grpSpPr>
        <p:sp>
          <p:nvSpPr>
            <p:cNvPr id="165" name="Google Shape;165;p23"/>
            <p:cNvSpPr/>
            <p:nvPr/>
          </p:nvSpPr>
          <p:spPr>
            <a:xfrm>
              <a:off x="3323624" y="3098550"/>
              <a:ext cx="2996400" cy="674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Max($2.99, $0.01*# shares)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1704725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Commission Fees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436150" y="1112088"/>
            <a:ext cx="399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Backtesting Major Assumptions: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">
                <a:solidFill>
                  <a:srgbClr val="000000"/>
                </a:solidFill>
              </a:rPr>
              <a:t>Formation period:</a:t>
            </a:r>
            <a:r>
              <a:rPr lang="en">
                <a:solidFill>
                  <a:srgbClr val="000000"/>
                </a:solidFill>
              </a:rPr>
              <a:t> 6 months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">
                <a:solidFill>
                  <a:srgbClr val="000000"/>
                </a:solidFill>
              </a:rPr>
              <a:t>Trading period:</a:t>
            </a:r>
            <a:r>
              <a:rPr lang="en">
                <a:solidFill>
                  <a:srgbClr val="000000"/>
                </a:solidFill>
              </a:rPr>
              <a:t> 6 months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Result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Sharpe Ratio:</a:t>
            </a:r>
            <a:endParaRPr sz="17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Sharpe ratio is a measure of risk-adjusted return. It describes how much excess return you receive for the extra volatility you endure for holding a riskier asset.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Usually, any Sharpe ratio greater than 1.0 is considered acceptable to good by investors.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ratio higher than 2.0 is rated as very good.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ratio of 3.0 or higher is considered excellent.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ratio under 1.0 is considered sub-optimal.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Maximum Drawdown:</a:t>
            </a:r>
            <a:endParaRPr sz="17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maximum drawdown (MDD) is the maximum observed loss from a peak to a trough of a portfolio, before a new peak is attained. Maximum drawdown is an indicator of downside risk over a specified time period.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Optimally an account should experience drawdowns of 5-30% frequently. More than that is not necessary, less than 5% maximum will reduce capital gains unnecessarily.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Result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1:</a:t>
            </a:r>
            <a:endParaRPr sz="17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Formation period：2020-01-01 - 2020-07-01</a:t>
            </a:r>
            <a:endParaRPr sz="130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Sharpe ratio: 1.62</a:t>
            </a:r>
            <a:endParaRPr sz="1300">
              <a:solidFill>
                <a:srgbClr val="11111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Maximum drawdown: 0.026</a:t>
            </a:r>
            <a:endParaRPr sz="130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600" y="2659125"/>
            <a:ext cx="63817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Result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2:</a:t>
            </a:r>
            <a:endParaRPr sz="17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Formation period：2008-01-01 - 2008-07-01</a:t>
            </a:r>
            <a:endParaRPr sz="130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Sharpe ratio: 0.38</a:t>
            </a:r>
            <a:endParaRPr sz="130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Maximum drawdown: 0.013</a:t>
            </a:r>
            <a:endParaRPr sz="130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25" y="2702800"/>
            <a:ext cx="61531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370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Limitations/Future work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Signal 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500"/>
              <a:t>S-Score (2.0/-2.0) bar is very restrictive.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Making trading frequency very low.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Lower the S-Score bar could increase trades but might bring the  return down. 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Regression on multiple ETFs  might make residuals more stationary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Limitations/</a:t>
            </a:r>
            <a:r>
              <a:rPr lang="en"/>
              <a:t>Future work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Short Position </a:t>
            </a:r>
            <a:r>
              <a:rPr lang="en"/>
              <a:t>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The issues with back testing a short stock strategy – Alvarez Quant Trading</a:t>
            </a:r>
            <a:r>
              <a:rPr lang="en"/>
              <a:t>)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Even with highly liquid stocks, one may not be able to borrow shares (eg. 2008)</a:t>
            </a:r>
            <a:endParaRPr sz="1500"/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It costs something to borrow stocks but there is no consistency on borrow interest rate</a:t>
            </a:r>
            <a:endParaRPr sz="1500"/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Losses grow faster on short position compared to long position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	Stock goes up 10% day-1, 10% day-2, short position lost 21%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	Stock goes down 10% day-1, 10% day-2, long position lost 19%</a:t>
            </a:r>
            <a:endParaRPr sz="1500"/>
          </a:p>
          <a:p>
            <a:pPr indent="-323850" lvl="0" marL="914400" rtl="0" algn="l">
              <a:spcBef>
                <a:spcPts val="1600"/>
              </a:spcBef>
              <a:spcAft>
                <a:spcPts val="1600"/>
              </a:spcAft>
              <a:buSzPts val="1500"/>
              <a:buChar char="-"/>
            </a:pPr>
            <a:r>
              <a:rPr lang="en" sz="1500"/>
              <a:t>Use combinations of options to replace short positions?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Limitations/Future work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141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Backtest/Strategy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Dynamically rebalance portfolio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Try different lengths of formation and trading periods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Runtime Efficiency (Regressions when calculate S-Scores make back-testing slow)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Backtest assumptions are limited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Assume simple transaction cost model: max($2.99, $0.01*shares)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Fixed </a:t>
            </a:r>
            <a:r>
              <a:rPr lang="en" sz="1500"/>
              <a:t>slippage ~ normal(0, 0.001)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Traded on ‘Close’ price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Margin calls not considered (But 20% of capital reserved for margin call)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Unstable data provider/API can cause trouble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475" y="3937350"/>
            <a:ext cx="47434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253825" y="113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Workflow</a:t>
            </a:r>
            <a:r>
              <a:rPr lang="en"/>
              <a:t>:                    </a:t>
            </a:r>
            <a:r>
              <a:rPr lang="en" sz="1400"/>
              <a:t>Hyperparameters:         for significance test,                       to enter trade 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109050" y="1756325"/>
            <a:ext cx="14187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Formation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964400" y="1756325"/>
            <a:ext cx="26076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Construction (S-Score)</a:t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5008650" y="1756325"/>
            <a:ext cx="19725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Construction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7417800" y="1756325"/>
            <a:ext cx="14187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Back-Testing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1630275" y="1867325"/>
            <a:ext cx="2316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4674525" y="1867325"/>
            <a:ext cx="2316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7083675" y="1867325"/>
            <a:ext cx="2316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109050" y="2571750"/>
            <a:ext cx="13674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Cointegration Test</a:t>
            </a:r>
            <a:endParaRPr sz="1100"/>
          </a:p>
        </p:txBody>
      </p:sp>
      <p:sp>
        <p:nvSpPr>
          <p:cNvPr id="225" name="Google Shape;225;p30"/>
          <p:cNvSpPr/>
          <p:nvPr/>
        </p:nvSpPr>
        <p:spPr>
          <a:xfrm>
            <a:off x="109050" y="3232675"/>
            <a:ext cx="13674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Stationary</a:t>
            </a:r>
            <a:r>
              <a:rPr lang="en" sz="1100"/>
              <a:t> Test</a:t>
            </a:r>
            <a:endParaRPr sz="1100"/>
          </a:p>
        </p:txBody>
      </p:sp>
      <p:sp>
        <p:nvSpPr>
          <p:cNvPr id="226" name="Google Shape;226;p30"/>
          <p:cNvSpPr/>
          <p:nvPr/>
        </p:nvSpPr>
        <p:spPr>
          <a:xfrm>
            <a:off x="109050" y="3893600"/>
            <a:ext cx="13674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Pair(Stock, ETF)</a:t>
            </a:r>
            <a:endParaRPr sz="1100"/>
          </a:p>
        </p:txBody>
      </p:sp>
      <p:sp>
        <p:nvSpPr>
          <p:cNvPr id="227" name="Google Shape;227;p30"/>
          <p:cNvSpPr/>
          <p:nvPr/>
        </p:nvSpPr>
        <p:spPr>
          <a:xfrm>
            <a:off x="2052150" y="3893600"/>
            <a:ext cx="24321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AR(1) approximate OU parameters</a:t>
            </a:r>
            <a:endParaRPr sz="1100"/>
          </a:p>
        </p:txBody>
      </p:sp>
      <p:sp>
        <p:nvSpPr>
          <p:cNvPr id="228" name="Google Shape;228;p30"/>
          <p:cNvSpPr/>
          <p:nvPr/>
        </p:nvSpPr>
        <p:spPr>
          <a:xfrm>
            <a:off x="2052150" y="4554525"/>
            <a:ext cx="7752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S-Score:</a:t>
            </a:r>
            <a:endParaRPr sz="1100"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346" y="4477275"/>
            <a:ext cx="996726" cy="4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075" y="4250590"/>
            <a:ext cx="657100" cy="7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2150" y="4250600"/>
            <a:ext cx="1176100" cy="16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/>
          <p:nvPr/>
        </p:nvSpPr>
        <p:spPr>
          <a:xfrm>
            <a:off x="4935300" y="2571750"/>
            <a:ext cx="21192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Long-short Beta Neutral in Pair</a:t>
            </a:r>
            <a:endParaRPr sz="1100"/>
          </a:p>
        </p:txBody>
      </p:sp>
      <p:sp>
        <p:nvSpPr>
          <p:cNvPr id="233" name="Google Shape;233;p30"/>
          <p:cNvSpPr/>
          <p:nvPr/>
        </p:nvSpPr>
        <p:spPr>
          <a:xfrm>
            <a:off x="4935300" y="3232825"/>
            <a:ext cx="21192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Inverse Volatility among Pairs</a:t>
            </a:r>
            <a:endParaRPr sz="1100"/>
          </a:p>
        </p:txBody>
      </p:sp>
      <p:sp>
        <p:nvSpPr>
          <p:cNvPr id="234" name="Google Shape;234;p30"/>
          <p:cNvSpPr/>
          <p:nvPr/>
        </p:nvSpPr>
        <p:spPr>
          <a:xfrm>
            <a:off x="7302300" y="2571750"/>
            <a:ext cx="16497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 Future Info Allowed</a:t>
            </a:r>
            <a:endParaRPr sz="1100"/>
          </a:p>
        </p:txBody>
      </p:sp>
      <p:sp>
        <p:nvSpPr>
          <p:cNvPr id="235" name="Google Shape;235;p30"/>
          <p:cNvSpPr/>
          <p:nvPr/>
        </p:nvSpPr>
        <p:spPr>
          <a:xfrm>
            <a:off x="4898850" y="3893900"/>
            <a:ext cx="21921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Dynamically Allocate order-size</a:t>
            </a:r>
            <a:endParaRPr sz="1100"/>
          </a:p>
        </p:txBody>
      </p:sp>
      <p:sp>
        <p:nvSpPr>
          <p:cNvPr id="236" name="Google Shape;236;p30"/>
          <p:cNvSpPr/>
          <p:nvPr/>
        </p:nvSpPr>
        <p:spPr>
          <a:xfrm>
            <a:off x="7227925" y="3232675"/>
            <a:ext cx="18720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Transaction Cost Included </a:t>
            </a:r>
            <a:endParaRPr sz="1100"/>
          </a:p>
        </p:txBody>
      </p:sp>
      <p:sp>
        <p:nvSpPr>
          <p:cNvPr id="237" name="Google Shape;237;p30"/>
          <p:cNvSpPr/>
          <p:nvPr/>
        </p:nvSpPr>
        <p:spPr>
          <a:xfrm>
            <a:off x="7392025" y="3893600"/>
            <a:ext cx="15438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Margin Reserved</a:t>
            </a:r>
            <a:r>
              <a:rPr lang="en" sz="1100"/>
              <a:t> </a:t>
            </a:r>
            <a:endParaRPr sz="1100"/>
          </a:p>
        </p:txBody>
      </p:sp>
      <p:sp>
        <p:nvSpPr>
          <p:cNvPr id="238" name="Google Shape;238;p30"/>
          <p:cNvSpPr/>
          <p:nvPr/>
        </p:nvSpPr>
        <p:spPr>
          <a:xfrm>
            <a:off x="5597050" y="4554975"/>
            <a:ext cx="34353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Portfolio Records Every Transaction, Easy Analysis</a:t>
            </a:r>
            <a:endParaRPr sz="1100"/>
          </a:p>
        </p:txBody>
      </p:sp>
      <p:sp>
        <p:nvSpPr>
          <p:cNvPr id="239" name="Google Shape;239;p30"/>
          <p:cNvSpPr/>
          <p:nvPr/>
        </p:nvSpPr>
        <p:spPr>
          <a:xfrm>
            <a:off x="676950" y="2275038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676950" y="2948800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676950" y="3622550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3209913" y="2291913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3209913" y="2919088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3209925" y="3596888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5879100" y="2275038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5879100" y="2936038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5879100" y="3597113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8011350" y="2275038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8011350" y="2935963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8011350" y="3596888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8011350" y="4258038"/>
            <a:ext cx="2316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9825" y="2605513"/>
            <a:ext cx="2432100" cy="2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2150" y="3273470"/>
            <a:ext cx="2432100" cy="20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1725" y="1301163"/>
            <a:ext cx="2667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34629" y="1271098"/>
            <a:ext cx="720533" cy="2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Questions/Comments/Concerns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Marco Avellaneda and Jeong-Hyun Lee. Statistical Arbitrage in the US Equities Market. Quantitative Finance, 10(7):761–782, 2010. Retrieved from  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https://www.math.nyu.edu/faculty/avellane/AvellanedaLeeStatArb071108.pdf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George J Miao. High frequency and dynamic pairs trading based on statistical arbitrage using a two-stage correlation and cointegration approach. International Journal of Economics and Finance, 6(3):96, 2014. Retrieved from 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http://www.stagirit.org/sites/default/files/articles/a_0304_33007-117256-1-pb.pdf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Alexander Lipton and Marcos Lopez de Prado. A closed-form solution for optimal mean-reverting trading strategies. arXiv preprint arXiv:2003.10502, 2020. Retrieved from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https://papers.ssrn.com/sol3/papers.cfm?abstract_id=3534445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Binh Do and Robert Faff . Does Simple Pairs Trading Still Work?, Financial Analysts Journal , July/August 2010, Vol. 66, No. 4 (July/August 2010), pp. 83-95. Retrieved from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https://www-jstor-org.ezproxy.bu.edu/stable/25741293?seq=1#metadata_info_tab_contents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William N. Goetzmann. Pairs Trading: Performance of a Relative Value Arbitrage Rule. Review of Financial Studies (Feb 2006), DOI: 10.1093/rfs/hhj020. Retrieved from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https://papers.ssrn.com/sol3/papers.cfm?abstract_id=141615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184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4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We study model-driven statistical arbitrage strategies in U.S. equities. Trading signals are generated  using sector ETFs.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In this cases, we consider the residuals, or idiosyncratic components of stock returns, and model them as a mean- reverting process, which leads naturally to “contrarian” trading signals.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The term statistical arbitrage encompasses a variety of strategies and investment programs. This idea is to make many bets with positive expected returns, taking advantage of diversification across stocks, to produce a low-volatility investment strategy which is uncorrelated with the market.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Holding periods range from a few seconds to days, weeks or even longer.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Methodology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53825" y="1113000"/>
            <a:ext cx="72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Pairs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Pairs are formed based on sector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pair consist of one sector ETF and one stock in the same sector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cointegrated pairs using cointegration test (Graph shows an example of the Materials sector)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100" y="2571750"/>
            <a:ext cx="6348027" cy="207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Methodology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82875"/>
            <a:ext cx="74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Pairs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 if regression residuals are stationary using adfuller unit root test (Graph shows example of Material sector ETF and stock Air Products &amp; Chemicals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975" y="2127225"/>
            <a:ext cx="3988001" cy="234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50" y="2169875"/>
            <a:ext cx="4267975" cy="22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6290050" y="2360200"/>
            <a:ext cx="971400" cy="31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856475" y="3468050"/>
            <a:ext cx="971400" cy="62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Methodology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  S-score  ( Trading Signal based on mean - reversion)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 First step: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Second step: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- Obtained OU parameters from AR(1) process: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- OU parameters are calculated by: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 S-score: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175" y="1668800"/>
            <a:ext cx="3601625" cy="4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650" y="2150800"/>
            <a:ext cx="1208175" cy="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0125" y="2740775"/>
            <a:ext cx="1998200" cy="4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8325" y="3094575"/>
            <a:ext cx="1349649" cy="181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5300" y="4076650"/>
            <a:ext cx="1797389" cy="8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7305125" y="3367875"/>
            <a:ext cx="10710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830950" y="4668575"/>
            <a:ext cx="62979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Reference: </a:t>
            </a:r>
            <a:r>
              <a:rPr lang="en" sz="700"/>
              <a:t>Marco Avellaneda and Jeong-Hyun Lee. Statistical Arbitrage in the US Equities Market. Quantitative Finance, 10(7):761–782, 2010. Retrieved from   </a:t>
            </a:r>
            <a:r>
              <a:rPr lang="en" sz="7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https://www.math.nyu.edu/faculty/avellane/AvellanedaLeeStatArb071108.pdf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Methodology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63258" y="130586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Trading Signal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S-score &lt; - 2: Long stock, Short ETF                    (Buy to open)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S-score &lt; -0.5:  Close position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S-score &gt; +2: Short, Long ETF                                 (Sell to open)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S-score &gt;+0.5:  Close 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Methodology  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65775"/>
            <a:ext cx="42243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of S-score: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50" y="1581675"/>
            <a:ext cx="40576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700" y="1581675"/>
            <a:ext cx="3976057" cy="27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872275" y="4486450"/>
            <a:ext cx="1497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GOOGL vs. XLC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489950" y="4486450"/>
            <a:ext cx="1497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PXD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vs. XLE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Methodology   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65775"/>
            <a:ext cx="42243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of S-score: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738025" y="4486450"/>
            <a:ext cx="1497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RFJ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vs. XLF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489950" y="4486450"/>
            <a:ext cx="1497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DOV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vs. XLI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38" y="1589350"/>
            <a:ext cx="39338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000" y="1497825"/>
            <a:ext cx="3971925" cy="28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Methodology   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65775"/>
            <a:ext cx="42243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of S-score: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899975" y="4507650"/>
            <a:ext cx="1497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ANSS    vs.  XLK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038" y="1614975"/>
            <a:ext cx="39719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