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01" r:id="rId5"/>
    <p:sldMasterId id="2147484114" r:id="rId6"/>
    <p:sldMasterId id="2147484128" r:id="rId7"/>
    <p:sldMasterId id="2147484144" r:id="rId8"/>
  </p:sldMasterIdLst>
  <p:notesMasterIdLst>
    <p:notesMasterId r:id="rId31"/>
  </p:notesMasterIdLst>
  <p:handoutMasterIdLst>
    <p:handoutMasterId r:id="rId32"/>
  </p:handoutMasterIdLst>
  <p:sldIdLst>
    <p:sldId id="793" r:id="rId9"/>
    <p:sldId id="792" r:id="rId10"/>
    <p:sldId id="894" r:id="rId11"/>
    <p:sldId id="913" r:id="rId12"/>
    <p:sldId id="896" r:id="rId13"/>
    <p:sldId id="907" r:id="rId14"/>
    <p:sldId id="897" r:id="rId15"/>
    <p:sldId id="898" r:id="rId16"/>
    <p:sldId id="906" r:id="rId17"/>
    <p:sldId id="899" r:id="rId18"/>
    <p:sldId id="900" r:id="rId19"/>
    <p:sldId id="901" r:id="rId20"/>
    <p:sldId id="902" r:id="rId21"/>
    <p:sldId id="903" r:id="rId22"/>
    <p:sldId id="904" r:id="rId23"/>
    <p:sldId id="908" r:id="rId24"/>
    <p:sldId id="895" r:id="rId25"/>
    <p:sldId id="910" r:id="rId26"/>
    <p:sldId id="914" r:id="rId27"/>
    <p:sldId id="915" r:id="rId28"/>
    <p:sldId id="918" r:id="rId29"/>
    <p:sldId id="916" r:id="rId3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739">
          <p15:clr>
            <a:srgbClr val="A4A3A4"/>
          </p15:clr>
        </p15:guide>
        <p15:guide id="4" pos="329">
          <p15:clr>
            <a:srgbClr val="A4A3A4"/>
          </p15:clr>
        </p15:guide>
        <p15:guide id="5" pos="7348">
          <p15:clr>
            <a:srgbClr val="A4A3A4"/>
          </p15:clr>
        </p15:guide>
        <p15:guide id="6" pos="3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 initials="a" lastIdx="1" clrIdx="0"/>
  <p:cmAuthor id="1" name="Kraig Brockschmidt" initials="KB"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183F"/>
    <a:srgbClr val="960000"/>
    <a:srgbClr val="6A9A00"/>
    <a:srgbClr val="C7C7C7"/>
    <a:srgbClr val="FFFFFF"/>
    <a:srgbClr val="000000"/>
    <a:srgbClr val="CDE0E9"/>
    <a:srgbClr val="57B1FB"/>
    <a:srgbClr val="99C1D3"/>
    <a:srgbClr val="8DB9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30" autoAdjust="0"/>
    <p:restoredTop sz="94434" autoAdjust="0"/>
  </p:normalViewPr>
  <p:slideViewPr>
    <p:cSldViewPr snapToGrid="0" snapToObjects="1">
      <p:cViewPr varScale="1">
        <p:scale>
          <a:sx n="74" d="100"/>
          <a:sy n="74" d="100"/>
        </p:scale>
        <p:origin x="258" y="-60"/>
      </p:cViewPr>
      <p:guideLst>
        <p:guide orient="horz" pos="142"/>
        <p:guide orient="horz" pos="4176"/>
        <p:guide orient="horz" pos="739"/>
        <p:guide pos="329"/>
        <p:guide pos="7348"/>
        <p:guide pos="3831"/>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6/30/2014</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6/30/2014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13873163" eaLnBrk="0" hangingPunct="0">
              <a:lnSpc>
                <a:spcPct val="90000"/>
              </a:lnSpc>
              <a:spcBef>
                <a:spcPct val="30000"/>
              </a:spcBef>
              <a:buClr>
                <a:srgbClr val="EEECE1"/>
              </a:buClr>
              <a:buSzPct val="85000"/>
              <a:buFont typeface="Arial"/>
              <a:buChar char="•"/>
            </a:pPr>
            <a:endParaRPr lang="es-AR" sz="1800" kern="1200" dirty="0" smtClean="0">
              <a:solidFill>
                <a:schemeClr val="tx1">
                  <a:lumMod val="95000"/>
                  <a:lumOff val="5000"/>
                </a:schemeClr>
              </a:solidFill>
              <a:effectLst>
                <a:outerShdw blurRad="50800" dist="38100" dir="2700000" algn="tl" rotWithShape="0">
                  <a:prstClr val="black">
                    <a:alpha val="40000"/>
                  </a:prstClr>
                </a:outerShdw>
              </a:effectLst>
              <a:latin typeface="Segoe UI Light" pitchFamily="34" charset="0"/>
              <a:ea typeface="+mn-ea"/>
              <a:cs typeface="Seo"/>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6/30/2014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836620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13873163" eaLnBrk="0" hangingPunct="0">
              <a:lnSpc>
                <a:spcPct val="90000"/>
              </a:lnSpc>
              <a:spcBef>
                <a:spcPct val="30000"/>
              </a:spcBef>
              <a:buClr>
                <a:srgbClr val="EEECE1"/>
              </a:buClr>
              <a:buSzPct val="85000"/>
              <a:buFont typeface="Arial"/>
              <a:buChar char="•"/>
            </a:pPr>
            <a:endParaRPr lang="es-AR" sz="1800" kern="1200" dirty="0" smtClean="0">
              <a:solidFill>
                <a:schemeClr val="tx1">
                  <a:lumMod val="95000"/>
                  <a:lumOff val="5000"/>
                </a:schemeClr>
              </a:solidFill>
              <a:effectLst>
                <a:outerShdw blurRad="50800" dist="38100" dir="2700000" algn="tl" rotWithShape="0">
                  <a:prstClr val="black">
                    <a:alpha val="40000"/>
                  </a:prstClr>
                </a:outerShdw>
              </a:effectLst>
              <a:latin typeface="Segoe UI Light" pitchFamily="34" charset="0"/>
              <a:ea typeface="+mn-ea"/>
              <a:cs typeface="Seo"/>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6/30/2014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18</a:t>
            </a:fld>
            <a:endParaRPr lang="en-US" dirty="0"/>
          </a:p>
        </p:txBody>
      </p:sp>
    </p:spTree>
    <p:extLst>
      <p:ext uri="{BB962C8B-B14F-4D97-AF65-F5344CB8AC3E}">
        <p14:creationId xmlns:p14="http://schemas.microsoft.com/office/powerpoint/2010/main" val="2292084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13873163" eaLnBrk="0" hangingPunct="0">
              <a:lnSpc>
                <a:spcPct val="90000"/>
              </a:lnSpc>
              <a:spcBef>
                <a:spcPct val="30000"/>
              </a:spcBef>
              <a:buClr>
                <a:srgbClr val="EEECE1"/>
              </a:buClr>
              <a:buSzPct val="85000"/>
              <a:buFont typeface="Arial"/>
              <a:buChar char="•"/>
            </a:pPr>
            <a:endParaRPr lang="es-AR" sz="1800" kern="1200" dirty="0" smtClean="0">
              <a:solidFill>
                <a:schemeClr val="tx1">
                  <a:lumMod val="95000"/>
                  <a:lumOff val="5000"/>
                </a:schemeClr>
              </a:solidFill>
              <a:effectLst>
                <a:outerShdw blurRad="50800" dist="38100" dir="2700000" algn="tl" rotWithShape="0">
                  <a:prstClr val="black">
                    <a:alpha val="40000"/>
                  </a:prstClr>
                </a:outerShdw>
              </a:effectLst>
              <a:latin typeface="Segoe UI Light" pitchFamily="34" charset="0"/>
              <a:ea typeface="+mn-ea"/>
              <a:cs typeface="Seo"/>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6/30/2014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19</a:t>
            </a:fld>
            <a:endParaRPr lang="en-US" dirty="0"/>
          </a:p>
        </p:txBody>
      </p:sp>
    </p:spTree>
    <p:extLst>
      <p:ext uri="{BB962C8B-B14F-4D97-AF65-F5344CB8AC3E}">
        <p14:creationId xmlns:p14="http://schemas.microsoft.com/office/powerpoint/2010/main" val="221547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6/30/2014 10:18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327578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13873163" eaLnBrk="0" hangingPunct="0">
              <a:lnSpc>
                <a:spcPct val="90000"/>
              </a:lnSpc>
              <a:spcBef>
                <a:spcPct val="30000"/>
              </a:spcBef>
              <a:buClr>
                <a:srgbClr val="EEECE1"/>
              </a:buClr>
              <a:buSzPct val="85000"/>
              <a:buFont typeface="Arial"/>
              <a:buChar char="•"/>
            </a:pPr>
            <a:endParaRPr lang="es-AR" sz="1800" kern="1200" dirty="0" smtClean="0">
              <a:solidFill>
                <a:schemeClr val="tx1">
                  <a:lumMod val="95000"/>
                  <a:lumOff val="5000"/>
                </a:schemeClr>
              </a:solidFill>
              <a:effectLst>
                <a:outerShdw blurRad="50800" dist="38100" dir="2700000" algn="tl" rotWithShape="0">
                  <a:prstClr val="black">
                    <a:alpha val="40000"/>
                  </a:prstClr>
                </a:outerShdw>
              </a:effectLst>
              <a:latin typeface="Segoe UI Light" pitchFamily="34" charset="0"/>
              <a:ea typeface="+mn-ea"/>
              <a:cs typeface="Seo"/>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6/30/2014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21</a:t>
            </a:fld>
            <a:endParaRPr lang="en-US" dirty="0"/>
          </a:p>
        </p:txBody>
      </p:sp>
    </p:spTree>
    <p:extLst>
      <p:ext uri="{BB962C8B-B14F-4D97-AF65-F5344CB8AC3E}">
        <p14:creationId xmlns:p14="http://schemas.microsoft.com/office/powerpoint/2010/main" val="3981321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6/30/2014 10:18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18053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6/30/2014 10:18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174937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13873163" eaLnBrk="0" hangingPunct="0">
              <a:lnSpc>
                <a:spcPct val="90000"/>
              </a:lnSpc>
              <a:spcBef>
                <a:spcPct val="30000"/>
              </a:spcBef>
              <a:buClr>
                <a:srgbClr val="EEECE1"/>
              </a:buClr>
              <a:buSzPct val="85000"/>
              <a:buFont typeface="Arial"/>
              <a:buChar char="•"/>
            </a:pPr>
            <a:endParaRPr lang="es-AR" sz="1800" kern="1200" dirty="0" smtClean="0">
              <a:solidFill>
                <a:schemeClr val="tx1">
                  <a:lumMod val="95000"/>
                  <a:lumOff val="5000"/>
                </a:schemeClr>
              </a:solidFill>
              <a:effectLst>
                <a:outerShdw blurRad="50800" dist="38100" dir="2700000" algn="tl" rotWithShape="0">
                  <a:prstClr val="black">
                    <a:alpha val="40000"/>
                  </a:prstClr>
                </a:outerShdw>
              </a:effectLst>
              <a:latin typeface="Segoe UI Light" pitchFamily="34" charset="0"/>
              <a:ea typeface="+mn-ea"/>
              <a:cs typeface="Seo"/>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6/30/2014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282236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468"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6/30/2014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89765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13873163" eaLnBrk="0" hangingPunct="0">
              <a:lnSpc>
                <a:spcPct val="90000"/>
              </a:lnSpc>
              <a:spcBef>
                <a:spcPct val="30000"/>
              </a:spcBef>
              <a:buClr>
                <a:srgbClr val="EEECE1"/>
              </a:buClr>
              <a:buSzPct val="85000"/>
              <a:buFont typeface="Arial"/>
              <a:buChar char="•"/>
            </a:pPr>
            <a:endParaRPr lang="es-AR" sz="1800" kern="1200" dirty="0" smtClean="0">
              <a:solidFill>
                <a:schemeClr val="tx1">
                  <a:lumMod val="95000"/>
                  <a:lumOff val="5000"/>
                </a:schemeClr>
              </a:solidFill>
              <a:effectLst>
                <a:outerShdw blurRad="50800" dist="38100" dir="2700000" algn="tl" rotWithShape="0">
                  <a:prstClr val="black">
                    <a:alpha val="40000"/>
                  </a:prstClr>
                </a:outerShdw>
              </a:effectLst>
              <a:latin typeface="Segoe UI Light" pitchFamily="34" charset="0"/>
              <a:ea typeface="+mn-ea"/>
              <a:cs typeface="Seo"/>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6/30/2014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3829387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13873163" eaLnBrk="0" hangingPunct="0">
              <a:lnSpc>
                <a:spcPct val="90000"/>
              </a:lnSpc>
              <a:spcBef>
                <a:spcPct val="30000"/>
              </a:spcBef>
              <a:buClr>
                <a:srgbClr val="EEECE1"/>
              </a:buClr>
              <a:buSzPct val="85000"/>
              <a:buFont typeface="Arial"/>
              <a:buChar char="•"/>
            </a:pPr>
            <a:endParaRPr lang="es-AR" sz="1800" kern="1200" dirty="0" smtClean="0">
              <a:solidFill>
                <a:schemeClr val="tx1">
                  <a:lumMod val="95000"/>
                  <a:lumOff val="5000"/>
                </a:schemeClr>
              </a:solidFill>
              <a:effectLst>
                <a:outerShdw blurRad="50800" dist="38100" dir="2700000" algn="tl" rotWithShape="0">
                  <a:prstClr val="black">
                    <a:alpha val="40000"/>
                  </a:prstClr>
                </a:outerShdw>
              </a:effectLst>
              <a:latin typeface="Segoe UI Light" pitchFamily="34" charset="0"/>
              <a:ea typeface="+mn-ea"/>
              <a:cs typeface="Seo"/>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6/30/2014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6</a:t>
            </a:fld>
            <a:endParaRPr lang="en-US" dirty="0"/>
          </a:p>
        </p:txBody>
      </p:sp>
    </p:spTree>
    <p:extLst>
      <p:ext uri="{BB962C8B-B14F-4D97-AF65-F5344CB8AC3E}">
        <p14:creationId xmlns:p14="http://schemas.microsoft.com/office/powerpoint/2010/main" val="2816814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67105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1F86DAE-7957-4E68-B9B1-E50AF94E933F}" type="datetime1">
              <a:rPr lang="en-US" smtClean="0"/>
              <a:t>6/30/2014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10</a:t>
            </a:fld>
            <a:endParaRPr lang="en-US" dirty="0"/>
          </a:p>
        </p:txBody>
      </p:sp>
    </p:spTree>
    <p:extLst>
      <p:ext uri="{BB962C8B-B14F-4D97-AF65-F5344CB8AC3E}">
        <p14:creationId xmlns:p14="http://schemas.microsoft.com/office/powerpoint/2010/main" val="2939489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6/30/2014 10:18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01092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smtClean="0"/>
              <a:t>Speaker Title</a:t>
            </a:r>
            <a:endParaRPr lang="en-US" dirty="0"/>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smtClean="0"/>
              <a:t>Click to edit Master title style</a:t>
            </a:r>
            <a:endParaRPr lang="en-US" dirty="0"/>
          </a:p>
        </p:txBody>
      </p:sp>
    </p:spTree>
    <p:extLst>
      <p:ext uri="{BB962C8B-B14F-4D97-AF65-F5344CB8AC3E}">
        <p14:creationId xmlns:p14="http://schemas.microsoft.com/office/powerpoint/2010/main" val="99879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smtClean="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smtClean="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smtClean="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smtClean="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smtClean="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smtClean="0"/>
              <a:t>Click to edit Master text styles</a:t>
            </a:r>
          </a:p>
        </p:txBody>
      </p:sp>
    </p:spTree>
    <p:extLst>
      <p:ext uri="{BB962C8B-B14F-4D97-AF65-F5344CB8AC3E}">
        <p14:creationId xmlns:p14="http://schemas.microsoft.com/office/powerpoint/2010/main" val="1751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smtClean="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smtClean="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smtClean="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smtClean="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smtClean="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smtClean="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smtClean="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smtClean="0"/>
              <a:t>Click to edit Master text styles</a:t>
            </a:r>
          </a:p>
        </p:txBody>
      </p:sp>
    </p:spTree>
    <p:extLst>
      <p:ext uri="{BB962C8B-B14F-4D97-AF65-F5344CB8AC3E}">
        <p14:creationId xmlns:p14="http://schemas.microsoft.com/office/powerpoint/2010/main" val="3771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s-ES_tradnl"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smtClean="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smtClean="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smtClean="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smtClean="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smtClean="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smtClean="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smtClean="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smtClean="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smtClean="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smtClean="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s-ES_tradnl" smtClean="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s-ES_tradnl" smtClean="0"/>
              <a:t>Click to edit Master text styles</a:t>
            </a:r>
          </a:p>
        </p:txBody>
      </p:sp>
    </p:spTree>
    <p:extLst>
      <p:ext uri="{BB962C8B-B14F-4D97-AF65-F5344CB8AC3E}">
        <p14:creationId xmlns:p14="http://schemas.microsoft.com/office/powerpoint/2010/main" val="39546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Tree>
    <p:extLst>
      <p:ext uri="{BB962C8B-B14F-4D97-AF65-F5344CB8AC3E}">
        <p14:creationId xmlns:p14="http://schemas.microsoft.com/office/powerpoint/2010/main" val="37915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s-ES_tradnl"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415186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Color Layout Whit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2786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s-ES_tradnl" smtClean="0"/>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Tree>
    <p:extLst>
      <p:ext uri="{BB962C8B-B14F-4D97-AF65-F5344CB8AC3E}">
        <p14:creationId xmlns:p14="http://schemas.microsoft.com/office/powerpoint/2010/main" val="346652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smtClean="0"/>
              <a:t>Click to edit title style</a:t>
            </a:r>
            <a:endParaRPr lang="en-US" dirty="0"/>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4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4817662" y="1091619"/>
            <a:ext cx="7371163" cy="4674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wrap="square" lIns="0" tIns="0" rIns="0" bIns="0" rtlCol="0">
            <a:noAutofit/>
          </a:bodyPr>
          <a:lstStyle>
            <a:lvl1pPr>
              <a:defRPr lang="en-US" sz="6600">
                <a:solidFill>
                  <a:schemeClr val="tx1">
                    <a:lumMod val="75000"/>
                    <a:lumOff val="25000"/>
                    <a:alpha val="99000"/>
                  </a:schemeClr>
                </a:solidFill>
                <a:cs typeface="+mn-cs"/>
              </a:defRPr>
            </a:lvl1pPr>
          </a:lstStyle>
          <a:p>
            <a:pPr marL="0" lvl="0"/>
            <a:r>
              <a:rPr lang="en-US" dirty="0" smtClean="0"/>
              <a:t>Click to edit Master title style</a:t>
            </a:r>
            <a:endParaRPr lang="en-US" dirty="0"/>
          </a:p>
        </p:txBody>
      </p:sp>
      <p:sp>
        <p:nvSpPr>
          <p:cNvPr id="10" name="Content Placeholder 9"/>
          <p:cNvSpPr>
            <a:spLocks noGrp="1"/>
          </p:cNvSpPr>
          <p:nvPr>
            <p:ph sz="quarter" idx="10"/>
          </p:nvPr>
        </p:nvSpPr>
        <p:spPr>
          <a:xfrm>
            <a:off x="173038" y="4167738"/>
            <a:ext cx="4521200" cy="332399"/>
          </a:xfrm>
          <a:noFill/>
        </p:spPr>
        <p:txBody>
          <a:bodyPr wrap="square" lIns="0" tIns="0" rIns="0" bIns="0" rtlCol="0">
            <a:spAutoFit/>
          </a:bodyPr>
          <a:lstStyle>
            <a:lvl1pPr marL="0" indent="0" algn="l">
              <a:buNone/>
              <a:defRPr lang="en-US" dirty="0" smtClean="0">
                <a:solidFill>
                  <a:schemeClr val="tx1">
                    <a:alpha val="99000"/>
                  </a:schemeClr>
                </a:solidFill>
              </a:defRPr>
            </a:lvl1pPr>
          </a:lstStyle>
          <a:p>
            <a:pPr marL="0" lvl="0"/>
            <a:r>
              <a:rPr lang="en-US" dirty="0" smtClean="0"/>
              <a:t>Click to edit Master text styles</a:t>
            </a:r>
          </a:p>
        </p:txBody>
      </p:sp>
    </p:spTree>
    <p:extLst>
      <p:ext uri="{BB962C8B-B14F-4D97-AF65-F5344CB8AC3E}">
        <p14:creationId xmlns:p14="http://schemas.microsoft.com/office/powerpoint/2010/main" val="362389509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1"/>
          </p:nvPr>
        </p:nvSpPr>
        <p:spPr/>
        <p:txBody>
          <a:bodyPr/>
          <a:lstStyle/>
          <a:p>
            <a:endParaRPr lang="en-US" dirty="0">
              <a:solidFill>
                <a:srgbClr val="292929">
                  <a:tint val="75000"/>
                </a:srgbClr>
              </a:solidFill>
            </a:endParaRPr>
          </a:p>
        </p:txBody>
      </p:sp>
      <p:sp>
        <p:nvSpPr>
          <p:cNvPr id="8" name="Footer Placeholder 7"/>
          <p:cNvSpPr>
            <a:spLocks noGrp="1"/>
          </p:cNvSpPr>
          <p:nvPr>
            <p:ph type="ftr" sz="quarter" idx="12"/>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9" name="Slide Number Placeholder 8"/>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97953706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n-US" dirty="0" smtClean="0"/>
              <a:t>Value prop 1</a:t>
            </a:r>
          </a:p>
          <a:p>
            <a:pPr lvl="0"/>
            <a:r>
              <a:rPr lang="en-US" dirty="0" smtClean="0"/>
              <a:t>Value prop 2</a:t>
            </a:r>
          </a:p>
          <a:p>
            <a:pPr lvl="0"/>
            <a:r>
              <a:rPr lang="en-US" dirty="0" smtClean="0"/>
              <a:t>Value prop 3</a:t>
            </a:r>
          </a:p>
        </p:txBody>
      </p:sp>
      <p:sp>
        <p:nvSpPr>
          <p:cNvPr id="4" name="Text Placeholder 3"/>
          <p:cNvSpPr>
            <a:spLocks noGrp="1"/>
          </p:cNvSpPr>
          <p:nvPr>
            <p:ph type="body" sz="quarter" idx="11" hasCustomPrompt="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n-US" dirty="0" smtClean="0"/>
              <a:t>00</a:t>
            </a:r>
            <a:endParaRPr lang="en-US" dirty="0"/>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smtClean="0"/>
              <a:t>Click to edit Master title style</a:t>
            </a:r>
            <a:endParaRPr lang="en-US" dirty="0"/>
          </a:p>
        </p:txBody>
      </p:sp>
      <p:sp>
        <p:nvSpPr>
          <p:cNvPr id="6" name="Date Placeholder 5"/>
          <p:cNvSpPr>
            <a:spLocks noGrp="1"/>
          </p:cNvSpPr>
          <p:nvPr>
            <p:ph type="dt" sz="half" idx="12"/>
          </p:nvPr>
        </p:nvSpPr>
        <p:spPr/>
        <p:txBody>
          <a:bodyPr/>
          <a:lstStyle/>
          <a:p>
            <a:endParaRPr lang="en-US" dirty="0">
              <a:solidFill>
                <a:srgbClr val="292929">
                  <a:tint val="75000"/>
                </a:srgbClr>
              </a:solidFill>
            </a:endParaRPr>
          </a:p>
        </p:txBody>
      </p:sp>
      <p:sp>
        <p:nvSpPr>
          <p:cNvPr id="7" name="Footer Placeholder 6"/>
          <p:cNvSpPr>
            <a:spLocks noGrp="1"/>
          </p:cNvSpPr>
          <p:nvPr>
            <p:ph type="ftr" sz="quarter" idx="13"/>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8" name="Slide Number Placeholder 7"/>
          <p:cNvSpPr>
            <a:spLocks noGrp="1"/>
          </p:cNvSpPr>
          <p:nvPr>
            <p:ph type="sldNum" sz="quarter" idx="14"/>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5038804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srgbClr val="292929">
                  <a:tint val="75000"/>
                </a:srgbClr>
              </a:solidFill>
            </a:endParaRPr>
          </a:p>
        </p:txBody>
      </p:sp>
      <p:sp>
        <p:nvSpPr>
          <p:cNvPr id="4" name="Footer Placeholder 3"/>
          <p:cNvSpPr>
            <a:spLocks noGrp="1"/>
          </p:cNvSpPr>
          <p:nvPr>
            <p:ph type="ftr" sz="quarter" idx="11"/>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5" name="Slide Number Placeholder 4"/>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12045501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6509985" y="2147096"/>
            <a:ext cx="5131398" cy="2179058"/>
          </a:xfrm>
        </p:spPr>
        <p:txBody>
          <a:bodyPr vert="horz" wrap="square" lIns="0" tIns="0" rIns="0" bIns="0" rtlCol="0">
            <a:spAutoFit/>
          </a:bodyPr>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marL="281770" lvl="0" indent="-281770">
              <a:lnSpc>
                <a:spcPct val="100000"/>
              </a:lnSpc>
              <a:spcAft>
                <a:spcPts val="1200"/>
              </a:spcAft>
            </a:pPr>
            <a:r>
              <a:rPr lang="en-US" smtClean="0"/>
              <a:t>Click to edit Master text styles</a:t>
            </a:r>
          </a:p>
          <a:p>
            <a:pPr marL="562218" lvl="1" indent="-265896">
              <a:lnSpc>
                <a:spcPct val="100000"/>
              </a:lnSpc>
              <a:spcAft>
                <a:spcPts val="1200"/>
              </a:spcAft>
            </a:pPr>
            <a:r>
              <a:rPr lang="en-US" smtClean="0"/>
              <a:t>Second level</a:t>
            </a:r>
          </a:p>
          <a:p>
            <a:pPr marL="813562" lvl="2" indent="-243407">
              <a:lnSpc>
                <a:spcPct val="100000"/>
              </a:lnSpc>
              <a:spcAft>
                <a:spcPts val="1200"/>
              </a:spcAft>
            </a:pPr>
            <a:r>
              <a:rPr lang="en-US" smtClean="0"/>
              <a:t>Third level</a:t>
            </a:r>
          </a:p>
          <a:p>
            <a:pPr marL="1050354" lvl="3" indent="-228856">
              <a:lnSpc>
                <a:spcPct val="100000"/>
              </a:lnSpc>
              <a:spcAft>
                <a:spcPts val="1200"/>
              </a:spcAft>
            </a:pPr>
            <a:r>
              <a:rPr lang="en-US" smtClean="0"/>
              <a:t>Fourth level</a:t>
            </a:r>
          </a:p>
          <a:p>
            <a:pPr marL="1279210" lvl="4" indent="-206367">
              <a:lnSpc>
                <a:spcPct val="100000"/>
              </a:lnSpc>
              <a:spcAft>
                <a:spcPts val="1200"/>
              </a:spcAft>
            </a:pPr>
            <a:r>
              <a:rPr lang="en-US" smtClean="0"/>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2" name="Date Placeholder 1"/>
          <p:cNvSpPr>
            <a:spLocks noGrp="1"/>
          </p:cNvSpPr>
          <p:nvPr>
            <p:ph type="dt" sz="half" idx="14"/>
          </p:nvPr>
        </p:nvSpPr>
        <p:spPr/>
        <p:txBody>
          <a:bodyPr/>
          <a:lstStyle/>
          <a:p>
            <a:endParaRPr lang="en-US" dirty="0">
              <a:solidFill>
                <a:srgbClr val="292929">
                  <a:tint val="75000"/>
                </a:srgbClr>
              </a:solidFill>
            </a:endParaRPr>
          </a:p>
        </p:txBody>
      </p:sp>
      <p:sp>
        <p:nvSpPr>
          <p:cNvPr id="5" name="Footer Placeholder 4"/>
          <p:cNvSpPr>
            <a:spLocks noGrp="1"/>
          </p:cNvSpPr>
          <p:nvPr>
            <p:ph type="ftr" sz="quarter" idx="15"/>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7" name="Slide Number Placeholder 6"/>
          <p:cNvSpPr>
            <a:spLocks noGrp="1"/>
          </p:cNvSpPr>
          <p:nvPr>
            <p:ph type="sldNum" sz="quarter" idx="16"/>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300544905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292929">
                  <a:tint val="75000"/>
                </a:srgbClr>
              </a:solidFill>
            </a:endParaRPr>
          </a:p>
        </p:txBody>
      </p:sp>
      <p:sp>
        <p:nvSpPr>
          <p:cNvPr id="3" name="Footer Placeholder 2"/>
          <p:cNvSpPr>
            <a:spLocks noGrp="1"/>
          </p:cNvSpPr>
          <p:nvPr>
            <p:ph type="ftr" sz="quarter" idx="11"/>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4" name="Slide Number Placeholder 3"/>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9955046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n-US" dirty="0" smtClean="0"/>
              <a:t>Section Title</a:t>
            </a:r>
            <a:endParaRPr lang="en-US" dirty="0"/>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smtClean="0"/>
              <a:t>Click to edit Master text style</a:t>
            </a:r>
          </a:p>
        </p:txBody>
      </p:sp>
      <p:sp>
        <p:nvSpPr>
          <p:cNvPr id="5" name="Date Placeholder 4"/>
          <p:cNvSpPr>
            <a:spLocks noGrp="1"/>
          </p:cNvSpPr>
          <p:nvPr>
            <p:ph type="dt" sz="half" idx="11"/>
          </p:nvPr>
        </p:nvSpPr>
        <p:spPr/>
        <p:txBody>
          <a:bodyPr/>
          <a:lstStyle/>
          <a:p>
            <a:endParaRPr lang="en-US" dirty="0">
              <a:solidFill>
                <a:srgbClr val="292929">
                  <a:tint val="75000"/>
                </a:srgbClr>
              </a:solidFill>
            </a:endParaRPr>
          </a:p>
        </p:txBody>
      </p:sp>
      <p:sp>
        <p:nvSpPr>
          <p:cNvPr id="6" name="Footer Placeholder 5"/>
          <p:cNvSpPr>
            <a:spLocks noGrp="1"/>
          </p:cNvSpPr>
          <p:nvPr>
            <p:ph type="ftr" sz="quarter" idx="12"/>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7" name="Slide Number Placeholder 6"/>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60415574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1" y="6324600"/>
            <a:ext cx="1221110" cy="152400"/>
          </a:xfrm>
          <a:prstGeom prst="rect">
            <a:avLst/>
          </a:prstGeom>
        </p:spPr>
        <p:txBody>
          <a:bodyPr/>
          <a:lstStyle/>
          <a:p>
            <a:fld id="{0F8C6E4A-8D5B-4315-AC1D-CAA090B4CE12}" type="datetime1">
              <a:rPr lang="en-US" smtClean="0">
                <a:solidFill>
                  <a:srgbClr val="292929">
                    <a:tint val="75000"/>
                  </a:srgbClr>
                </a:solidFill>
              </a:rPr>
              <a:pPr/>
              <a:t>6/30/2014</a:t>
            </a:fld>
            <a:endParaRPr lang="en-US" dirty="0">
              <a:solidFill>
                <a:srgbClr val="292929">
                  <a:tint val="75000"/>
                </a:srgbClr>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a:lstStyle/>
          <a:p>
            <a:pPr algn="l"/>
            <a:r>
              <a:rPr lang="en-US" dirty="0" smtClean="0">
                <a:solidFill>
                  <a:srgbClr val="292929">
                    <a:tint val="75000"/>
                  </a:srgbClr>
                </a:solidFill>
              </a:rPr>
              <a:t>PAGE </a:t>
            </a:r>
            <a:fld id="{711B4CA8-52BE-46B1-A536-58CE1A3FAF74}" type="slidenum">
              <a:rPr lang="en-US" smtClean="0">
                <a:solidFill>
                  <a:srgbClr val="292929">
                    <a:tint val="75000"/>
                  </a:srgbClr>
                </a:solidFill>
              </a:rPr>
              <a:pPr algn="l"/>
              <a:t>‹#›</a:t>
            </a:fld>
            <a:endParaRPr lang="en-US" dirty="0">
              <a:solidFill>
                <a:srgbClr val="292929">
                  <a:tint val="75000"/>
                </a:srgbClr>
              </a:solidFill>
            </a:endParaRPr>
          </a:p>
        </p:txBody>
      </p:sp>
      <p:sp>
        <p:nvSpPr>
          <p:cNvPr id="11" name="Footer Placeholder 10"/>
          <p:cNvSpPr>
            <a:spLocks noGrp="1"/>
          </p:cNvSpPr>
          <p:nvPr>
            <p:ph type="ftr" sz="quarter" idx="17"/>
          </p:nvPr>
        </p:nvSpPr>
        <p:spPr>
          <a:xfrm>
            <a:off x="614135" y="6461650"/>
            <a:ext cx="1813766" cy="128574"/>
          </a:xfrm>
          <a:prstGeom prst="rect">
            <a:avLst/>
          </a:prstGeom>
        </p:spPr>
        <p:txBody>
          <a:bodyPr/>
          <a:lstStyle/>
          <a:p>
            <a:pPr algn="l"/>
            <a:r>
              <a:rPr lang="en-US" dirty="0" smtClean="0">
                <a:solidFill>
                  <a:srgbClr val="292929">
                    <a:tint val="75000"/>
                  </a:srgbClr>
                </a:solidFill>
              </a:rPr>
              <a:t>MICROSOFT CONFIDENTIAL</a:t>
            </a:r>
            <a:endParaRPr lang="en-US" dirty="0">
              <a:solidFill>
                <a:srgbClr val="292929">
                  <a:tint val="75000"/>
                </a:srgbClr>
              </a:solidFill>
            </a:endParaRPr>
          </a:p>
        </p:txBody>
      </p:sp>
      <p:sp>
        <p:nvSpPr>
          <p:cNvPr id="15" name="Content Placeholder 14"/>
          <p:cNvSpPr>
            <a:spLocks noGrp="1"/>
          </p:cNvSpPr>
          <p:nvPr>
            <p:ph sz="quarter" idx="18"/>
          </p:nvPr>
        </p:nvSpPr>
        <p:spPr>
          <a:xfrm>
            <a:off x="614135" y="1419367"/>
            <a:ext cx="10765999" cy="1517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2"/>
          <p:cNvSpPr>
            <a:spLocks noGrp="1"/>
          </p:cNvSpPr>
          <p:nvPr>
            <p:ph type="body" sz="quarter" idx="13" hasCustomPrompt="1"/>
          </p:nvPr>
        </p:nvSpPr>
        <p:spPr>
          <a:xfrm>
            <a:off x="609442" y="948513"/>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5" y="249238"/>
            <a:ext cx="11031626" cy="678811"/>
          </a:xfrm>
        </p:spPr>
        <p:txBody>
          <a:bodyPr lIns="0" anchor="t" anchorCtr="0"/>
          <a:lstStyle>
            <a:lvl1pPr algn="l">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147868425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7055484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smtClean="0"/>
              <a:t>Click to edit Master text styles</a:t>
            </a:r>
          </a:p>
        </p:txBody>
      </p:sp>
      <p:sp>
        <p:nvSpPr>
          <p:cNvPr id="6" name="TextBox 5"/>
          <p:cNvSpPr txBox="1"/>
          <p:nvPr/>
        </p:nvSpPr>
        <p:spPr>
          <a:xfrm>
            <a:off x="591673" y="6349342"/>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p:nvSpPr>
        <p:spPr>
          <a:xfrm>
            <a:off x="1021966" y="6349342"/>
            <a:ext cx="710004"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p:nvSpPr>
        <p:spPr>
          <a:xfrm>
            <a:off x="580914" y="6486483"/>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5399406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234616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18191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smtClean="0"/>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928951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4817662" y="1091619"/>
            <a:ext cx="7371163" cy="4674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wrap="square" lIns="0" tIns="0" rIns="0" bIns="0" rtlCol="0">
            <a:noAutofit/>
          </a:bodyPr>
          <a:lstStyle>
            <a:lvl1pPr>
              <a:defRPr lang="en-US" sz="6600">
                <a:solidFill>
                  <a:schemeClr val="tx1">
                    <a:lumMod val="75000"/>
                    <a:lumOff val="25000"/>
                    <a:alpha val="99000"/>
                  </a:schemeClr>
                </a:solidFill>
                <a:cs typeface="+mn-cs"/>
              </a:defRPr>
            </a:lvl1pPr>
          </a:lstStyle>
          <a:p>
            <a:pPr marL="0" lvl="0"/>
            <a:r>
              <a:rPr lang="en-US" dirty="0" smtClean="0"/>
              <a:t>Click to edit Master title style</a:t>
            </a:r>
            <a:endParaRPr lang="en-US" dirty="0"/>
          </a:p>
        </p:txBody>
      </p:sp>
      <p:sp>
        <p:nvSpPr>
          <p:cNvPr id="10" name="Content Placeholder 9"/>
          <p:cNvSpPr>
            <a:spLocks noGrp="1"/>
          </p:cNvSpPr>
          <p:nvPr>
            <p:ph sz="quarter" idx="10"/>
          </p:nvPr>
        </p:nvSpPr>
        <p:spPr>
          <a:xfrm>
            <a:off x="173038" y="4167738"/>
            <a:ext cx="4521200" cy="332399"/>
          </a:xfrm>
          <a:noFill/>
        </p:spPr>
        <p:txBody>
          <a:bodyPr wrap="square" lIns="0" tIns="0" rIns="0" bIns="0" rtlCol="0">
            <a:spAutoFit/>
          </a:bodyPr>
          <a:lstStyle>
            <a:lvl1pPr marL="0" indent="0" algn="l">
              <a:buNone/>
              <a:defRPr lang="en-US" dirty="0" smtClean="0">
                <a:solidFill>
                  <a:schemeClr val="tx1">
                    <a:alpha val="99000"/>
                  </a:schemeClr>
                </a:solidFill>
              </a:defRPr>
            </a:lvl1pPr>
          </a:lstStyle>
          <a:p>
            <a:pPr marL="0" lvl="0"/>
            <a:r>
              <a:rPr lang="en-US" dirty="0" smtClean="0"/>
              <a:t>Click to edit Master text styles</a:t>
            </a:r>
          </a:p>
        </p:txBody>
      </p:sp>
    </p:spTree>
    <p:extLst>
      <p:ext uri="{BB962C8B-B14F-4D97-AF65-F5344CB8AC3E}">
        <p14:creationId xmlns:p14="http://schemas.microsoft.com/office/powerpoint/2010/main" val="429276029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1"/>
          </p:nvPr>
        </p:nvSpPr>
        <p:spPr/>
        <p:txBody>
          <a:bodyPr/>
          <a:lstStyle/>
          <a:p>
            <a:endParaRPr lang="en-US" dirty="0">
              <a:solidFill>
                <a:srgbClr val="292929">
                  <a:tint val="75000"/>
                </a:srgbClr>
              </a:solidFill>
            </a:endParaRPr>
          </a:p>
        </p:txBody>
      </p:sp>
      <p:sp>
        <p:nvSpPr>
          <p:cNvPr id="8" name="Footer Placeholder 7"/>
          <p:cNvSpPr>
            <a:spLocks noGrp="1"/>
          </p:cNvSpPr>
          <p:nvPr>
            <p:ph type="ftr" sz="quarter" idx="12"/>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9" name="Slide Number Placeholder 8"/>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05912470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n-US" dirty="0" smtClean="0"/>
              <a:t>Value prop 1</a:t>
            </a:r>
          </a:p>
          <a:p>
            <a:pPr lvl="0"/>
            <a:r>
              <a:rPr lang="en-US" dirty="0" smtClean="0"/>
              <a:t>Value prop 2</a:t>
            </a:r>
          </a:p>
          <a:p>
            <a:pPr lvl="0"/>
            <a:r>
              <a:rPr lang="en-US" dirty="0" smtClean="0"/>
              <a:t>Value prop 3</a:t>
            </a:r>
          </a:p>
        </p:txBody>
      </p:sp>
      <p:sp>
        <p:nvSpPr>
          <p:cNvPr id="4" name="Text Placeholder 3"/>
          <p:cNvSpPr>
            <a:spLocks noGrp="1"/>
          </p:cNvSpPr>
          <p:nvPr>
            <p:ph type="body" sz="quarter" idx="11" hasCustomPrompt="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n-US" dirty="0" smtClean="0"/>
              <a:t>00</a:t>
            </a:r>
            <a:endParaRPr lang="en-US" dirty="0"/>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smtClean="0"/>
              <a:t>Click to edit Master title style</a:t>
            </a:r>
            <a:endParaRPr lang="en-US" dirty="0"/>
          </a:p>
        </p:txBody>
      </p:sp>
      <p:sp>
        <p:nvSpPr>
          <p:cNvPr id="6" name="Date Placeholder 5"/>
          <p:cNvSpPr>
            <a:spLocks noGrp="1"/>
          </p:cNvSpPr>
          <p:nvPr>
            <p:ph type="dt" sz="half" idx="12"/>
          </p:nvPr>
        </p:nvSpPr>
        <p:spPr/>
        <p:txBody>
          <a:bodyPr/>
          <a:lstStyle/>
          <a:p>
            <a:endParaRPr lang="en-US" dirty="0">
              <a:solidFill>
                <a:srgbClr val="292929">
                  <a:tint val="75000"/>
                </a:srgbClr>
              </a:solidFill>
            </a:endParaRPr>
          </a:p>
        </p:txBody>
      </p:sp>
      <p:sp>
        <p:nvSpPr>
          <p:cNvPr id="7" name="Footer Placeholder 6"/>
          <p:cNvSpPr>
            <a:spLocks noGrp="1"/>
          </p:cNvSpPr>
          <p:nvPr>
            <p:ph type="ftr" sz="quarter" idx="13"/>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8" name="Slide Number Placeholder 7"/>
          <p:cNvSpPr>
            <a:spLocks noGrp="1"/>
          </p:cNvSpPr>
          <p:nvPr>
            <p:ph type="sldNum" sz="quarter" idx="14"/>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400826461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srgbClr val="292929">
                  <a:tint val="75000"/>
                </a:srgbClr>
              </a:solidFill>
            </a:endParaRPr>
          </a:p>
        </p:txBody>
      </p:sp>
      <p:sp>
        <p:nvSpPr>
          <p:cNvPr id="4" name="Footer Placeholder 3"/>
          <p:cNvSpPr>
            <a:spLocks noGrp="1"/>
          </p:cNvSpPr>
          <p:nvPr>
            <p:ph type="ftr" sz="quarter" idx="11"/>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5" name="Slide Number Placeholder 4"/>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345407612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6509985" y="2147096"/>
            <a:ext cx="5131398" cy="2179058"/>
          </a:xfrm>
        </p:spPr>
        <p:txBody>
          <a:bodyPr vert="horz" wrap="square" lIns="0" tIns="0" rIns="0" bIns="0" rtlCol="0">
            <a:spAutoFit/>
          </a:bodyPr>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marL="281770" lvl="0" indent="-281770">
              <a:lnSpc>
                <a:spcPct val="100000"/>
              </a:lnSpc>
              <a:spcAft>
                <a:spcPts val="1200"/>
              </a:spcAft>
            </a:pPr>
            <a:r>
              <a:rPr lang="en-US" smtClean="0"/>
              <a:t>Click to edit Master text styles</a:t>
            </a:r>
          </a:p>
          <a:p>
            <a:pPr marL="562218" lvl="1" indent="-265896">
              <a:lnSpc>
                <a:spcPct val="100000"/>
              </a:lnSpc>
              <a:spcAft>
                <a:spcPts val="1200"/>
              </a:spcAft>
            </a:pPr>
            <a:r>
              <a:rPr lang="en-US" smtClean="0"/>
              <a:t>Second level</a:t>
            </a:r>
          </a:p>
          <a:p>
            <a:pPr marL="813562" lvl="2" indent="-243407">
              <a:lnSpc>
                <a:spcPct val="100000"/>
              </a:lnSpc>
              <a:spcAft>
                <a:spcPts val="1200"/>
              </a:spcAft>
            </a:pPr>
            <a:r>
              <a:rPr lang="en-US" smtClean="0"/>
              <a:t>Third level</a:t>
            </a:r>
          </a:p>
          <a:p>
            <a:pPr marL="1050354" lvl="3" indent="-228856">
              <a:lnSpc>
                <a:spcPct val="100000"/>
              </a:lnSpc>
              <a:spcAft>
                <a:spcPts val="1200"/>
              </a:spcAft>
            </a:pPr>
            <a:r>
              <a:rPr lang="en-US" smtClean="0"/>
              <a:t>Fourth level</a:t>
            </a:r>
          </a:p>
          <a:p>
            <a:pPr marL="1279210" lvl="4" indent="-206367">
              <a:lnSpc>
                <a:spcPct val="100000"/>
              </a:lnSpc>
              <a:spcAft>
                <a:spcPts val="1200"/>
              </a:spcAft>
            </a:pPr>
            <a:r>
              <a:rPr lang="en-US" smtClean="0"/>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2" name="Date Placeholder 1"/>
          <p:cNvSpPr>
            <a:spLocks noGrp="1"/>
          </p:cNvSpPr>
          <p:nvPr>
            <p:ph type="dt" sz="half" idx="14"/>
          </p:nvPr>
        </p:nvSpPr>
        <p:spPr/>
        <p:txBody>
          <a:bodyPr/>
          <a:lstStyle/>
          <a:p>
            <a:endParaRPr lang="en-US" dirty="0">
              <a:solidFill>
                <a:srgbClr val="292929">
                  <a:tint val="75000"/>
                </a:srgbClr>
              </a:solidFill>
            </a:endParaRPr>
          </a:p>
        </p:txBody>
      </p:sp>
      <p:sp>
        <p:nvSpPr>
          <p:cNvPr id="5" name="Footer Placeholder 4"/>
          <p:cNvSpPr>
            <a:spLocks noGrp="1"/>
          </p:cNvSpPr>
          <p:nvPr>
            <p:ph type="ftr" sz="quarter" idx="15"/>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7" name="Slide Number Placeholder 6"/>
          <p:cNvSpPr>
            <a:spLocks noGrp="1"/>
          </p:cNvSpPr>
          <p:nvPr>
            <p:ph type="sldNum" sz="quarter" idx="16"/>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58902649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292929">
                  <a:tint val="75000"/>
                </a:srgbClr>
              </a:solidFill>
            </a:endParaRPr>
          </a:p>
        </p:txBody>
      </p:sp>
      <p:sp>
        <p:nvSpPr>
          <p:cNvPr id="3" name="Footer Placeholder 2"/>
          <p:cNvSpPr>
            <a:spLocks noGrp="1"/>
          </p:cNvSpPr>
          <p:nvPr>
            <p:ph type="ftr" sz="quarter" idx="11"/>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4" name="Slide Number Placeholder 3"/>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405320389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n-US" dirty="0" smtClean="0"/>
              <a:t>Section Title</a:t>
            </a:r>
            <a:endParaRPr lang="en-US" dirty="0"/>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smtClean="0"/>
              <a:t>Click to edit Master text style</a:t>
            </a:r>
          </a:p>
        </p:txBody>
      </p:sp>
      <p:sp>
        <p:nvSpPr>
          <p:cNvPr id="5" name="Date Placeholder 4"/>
          <p:cNvSpPr>
            <a:spLocks noGrp="1"/>
          </p:cNvSpPr>
          <p:nvPr>
            <p:ph type="dt" sz="half" idx="11"/>
          </p:nvPr>
        </p:nvSpPr>
        <p:spPr/>
        <p:txBody>
          <a:bodyPr/>
          <a:lstStyle/>
          <a:p>
            <a:endParaRPr lang="en-US" dirty="0">
              <a:solidFill>
                <a:srgbClr val="292929">
                  <a:tint val="75000"/>
                </a:srgbClr>
              </a:solidFill>
            </a:endParaRPr>
          </a:p>
        </p:txBody>
      </p:sp>
      <p:sp>
        <p:nvSpPr>
          <p:cNvPr id="6" name="Footer Placeholder 5"/>
          <p:cNvSpPr>
            <a:spLocks noGrp="1"/>
          </p:cNvSpPr>
          <p:nvPr>
            <p:ph type="ftr" sz="quarter" idx="12"/>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7" name="Slide Number Placeholder 6"/>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105343916"/>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1" y="6324600"/>
            <a:ext cx="1221110" cy="152400"/>
          </a:xfrm>
          <a:prstGeom prst="rect">
            <a:avLst/>
          </a:prstGeom>
        </p:spPr>
        <p:txBody>
          <a:bodyPr/>
          <a:lstStyle/>
          <a:p>
            <a:fld id="{0F8C6E4A-8D5B-4315-AC1D-CAA090B4CE12}" type="datetime1">
              <a:rPr lang="en-US" smtClean="0">
                <a:solidFill>
                  <a:srgbClr val="292929">
                    <a:tint val="75000"/>
                  </a:srgbClr>
                </a:solidFill>
              </a:rPr>
              <a:pPr/>
              <a:t>6/30/2014</a:t>
            </a:fld>
            <a:endParaRPr lang="en-US" dirty="0">
              <a:solidFill>
                <a:srgbClr val="292929">
                  <a:tint val="75000"/>
                </a:srgbClr>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a:lstStyle/>
          <a:p>
            <a:pPr algn="l"/>
            <a:r>
              <a:rPr lang="en-US" dirty="0" smtClean="0">
                <a:solidFill>
                  <a:srgbClr val="292929">
                    <a:tint val="75000"/>
                  </a:srgbClr>
                </a:solidFill>
              </a:rPr>
              <a:t>PAGE </a:t>
            </a:r>
            <a:fld id="{711B4CA8-52BE-46B1-A536-58CE1A3FAF74}" type="slidenum">
              <a:rPr lang="en-US" smtClean="0">
                <a:solidFill>
                  <a:srgbClr val="292929">
                    <a:tint val="75000"/>
                  </a:srgbClr>
                </a:solidFill>
              </a:rPr>
              <a:pPr algn="l"/>
              <a:t>‹#›</a:t>
            </a:fld>
            <a:endParaRPr lang="en-US" dirty="0">
              <a:solidFill>
                <a:srgbClr val="292929">
                  <a:tint val="75000"/>
                </a:srgbClr>
              </a:solidFill>
            </a:endParaRPr>
          </a:p>
        </p:txBody>
      </p:sp>
      <p:sp>
        <p:nvSpPr>
          <p:cNvPr id="11" name="Footer Placeholder 10"/>
          <p:cNvSpPr>
            <a:spLocks noGrp="1"/>
          </p:cNvSpPr>
          <p:nvPr>
            <p:ph type="ftr" sz="quarter" idx="17"/>
          </p:nvPr>
        </p:nvSpPr>
        <p:spPr>
          <a:xfrm>
            <a:off x="614135" y="6461650"/>
            <a:ext cx="1813766" cy="128574"/>
          </a:xfrm>
          <a:prstGeom prst="rect">
            <a:avLst/>
          </a:prstGeom>
        </p:spPr>
        <p:txBody>
          <a:bodyPr/>
          <a:lstStyle/>
          <a:p>
            <a:pPr algn="l"/>
            <a:r>
              <a:rPr lang="en-US" dirty="0" smtClean="0">
                <a:solidFill>
                  <a:srgbClr val="292929">
                    <a:tint val="75000"/>
                  </a:srgbClr>
                </a:solidFill>
              </a:rPr>
              <a:t>MICROSOFT CONFIDENTIAL</a:t>
            </a:r>
            <a:endParaRPr lang="en-US" dirty="0">
              <a:solidFill>
                <a:srgbClr val="292929">
                  <a:tint val="75000"/>
                </a:srgbClr>
              </a:solidFill>
            </a:endParaRPr>
          </a:p>
        </p:txBody>
      </p:sp>
      <p:sp>
        <p:nvSpPr>
          <p:cNvPr id="15" name="Content Placeholder 14"/>
          <p:cNvSpPr>
            <a:spLocks noGrp="1"/>
          </p:cNvSpPr>
          <p:nvPr>
            <p:ph sz="quarter" idx="18"/>
          </p:nvPr>
        </p:nvSpPr>
        <p:spPr>
          <a:xfrm>
            <a:off x="614135" y="1419367"/>
            <a:ext cx="10765999" cy="1517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2"/>
          <p:cNvSpPr>
            <a:spLocks noGrp="1"/>
          </p:cNvSpPr>
          <p:nvPr>
            <p:ph type="body" sz="quarter" idx="13" hasCustomPrompt="1"/>
          </p:nvPr>
        </p:nvSpPr>
        <p:spPr>
          <a:xfrm>
            <a:off x="609442" y="948513"/>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5" y="249238"/>
            <a:ext cx="11031626" cy="678811"/>
          </a:xfrm>
        </p:spPr>
        <p:txBody>
          <a:bodyPr lIns="0" anchor="t" anchorCtr="0"/>
          <a:lstStyle>
            <a:lvl1pPr algn="l">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42477539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s-ES_tradnl"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s-ES_tradnl" smtClean="0"/>
              <a:t>Click to edit Master text styles</a:t>
            </a:r>
          </a:p>
        </p:txBody>
      </p:sp>
    </p:spTree>
    <p:extLst>
      <p:ext uri="{BB962C8B-B14F-4D97-AF65-F5344CB8AC3E}">
        <p14:creationId xmlns:p14="http://schemas.microsoft.com/office/powerpoint/2010/main" val="1982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0144836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smtClean="0"/>
              <a:t>Click to edit Master text styles</a:t>
            </a:r>
          </a:p>
        </p:txBody>
      </p:sp>
      <p:sp>
        <p:nvSpPr>
          <p:cNvPr id="6" name="TextBox 5"/>
          <p:cNvSpPr txBox="1"/>
          <p:nvPr/>
        </p:nvSpPr>
        <p:spPr>
          <a:xfrm>
            <a:off x="591673" y="6349342"/>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p:nvSpPr>
        <p:spPr>
          <a:xfrm>
            <a:off x="1021966" y="6349342"/>
            <a:ext cx="710004"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p:nvSpPr>
        <p:spPr>
          <a:xfrm>
            <a:off x="580914" y="6486483"/>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24135718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873115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smtClean="0"/>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368249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8925963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714608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426098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pening_ITPr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791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2168177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30640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s-ES_tradnl" smtClean="0"/>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Tree>
    <p:extLst>
      <p:ext uri="{BB962C8B-B14F-4D97-AF65-F5344CB8AC3E}">
        <p14:creationId xmlns:p14="http://schemas.microsoft.com/office/powerpoint/2010/main" val="21461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675722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6845589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100415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03100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Blank Color Sub-Section Title">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section title</a:t>
            </a:r>
          </a:p>
        </p:txBody>
      </p:sp>
      <p:pic>
        <p:nvPicPr>
          <p:cNvPr id="3" name="Picture 2" descr="Microsoft logo and tagline"/>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Sub-section phrase</a:t>
            </a:r>
            <a:endParaRPr lang="en-US" dirty="0"/>
          </a:p>
        </p:txBody>
      </p:sp>
    </p:spTree>
    <p:extLst>
      <p:ext uri="{BB962C8B-B14F-4D97-AF65-F5344CB8AC3E}">
        <p14:creationId xmlns:p14="http://schemas.microsoft.com/office/powerpoint/2010/main" val="41263690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Box 8"/>
          <p:cNvSpPr txBox="1"/>
          <p:nvPr userDrawn="1"/>
        </p:nvSpPr>
        <p:spPr>
          <a:xfrm>
            <a:off x="4295041" y="6582117"/>
            <a:ext cx="3598742" cy="161583"/>
          </a:xfrm>
          <a:prstGeom prst="rect">
            <a:avLst/>
          </a:prstGeom>
          <a:noFill/>
        </p:spPr>
        <p:txBody>
          <a:bodyPr wrap="none" lIns="0" tIns="0" rIns="0" bIns="0" rtlCol="0" anchor="ctr">
            <a:spAutoFit/>
          </a:bodyPr>
          <a:lstStyle/>
          <a:p>
            <a:pPr algn="ctr"/>
            <a:r>
              <a:rPr lang="en-US" sz="1050" spc="150" dirty="0" smtClean="0">
                <a:gradFill>
                  <a:gsLst>
                    <a:gs pos="0">
                      <a:srgbClr val="000000">
                        <a:alpha val="50000"/>
                      </a:srgbClr>
                    </a:gs>
                    <a:gs pos="86000">
                      <a:srgbClr val="00000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59694139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Blank Color Layout Whit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3892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s-ES_tradnl"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s-ES_tradnl" smtClean="0"/>
              <a:t>Click to edit Master text styles</a:t>
            </a:r>
          </a:p>
        </p:txBody>
      </p:sp>
    </p:spTree>
    <p:extLst>
      <p:ext uri="{BB962C8B-B14F-4D97-AF65-F5344CB8AC3E}">
        <p14:creationId xmlns:p14="http://schemas.microsoft.com/office/powerpoint/2010/main" val="1029382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28119" y="6006587"/>
            <a:ext cx="1812771" cy="387120"/>
          </a:xfrm>
          <a:prstGeom prst="rect">
            <a:avLst/>
          </a:prstGeom>
          <a:noFill/>
          <a:ln>
            <a:noFill/>
          </a:ln>
        </p:spPr>
      </p:pic>
      <p:sp>
        <p:nvSpPr>
          <p:cNvPr id="3" name="Text Placeholder 2"/>
          <p:cNvSpPr>
            <a:spLocks noGrp="1"/>
          </p:cNvSpPr>
          <p:nvPr>
            <p:ph type="body" sz="quarter" idx="13" hasCustomPrompt="1"/>
          </p:nvPr>
        </p:nvSpPr>
        <p:spPr>
          <a:xfrm>
            <a:off x="269232" y="301617"/>
            <a:ext cx="3583210" cy="566950"/>
          </a:xfrm>
        </p:spPr>
        <p:txBody>
          <a:bodyPr lIns="182880" tIns="146304" rIns="182880" bIns="146304"/>
          <a:lstStyle>
            <a:lvl1pPr marL="0" indent="0">
              <a:buNone/>
              <a:defRPr sz="1960"/>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 Here</a:t>
            </a:r>
            <a:endParaRPr lang="en-US" dirty="0"/>
          </a:p>
        </p:txBody>
      </p:sp>
    </p:spTree>
    <p:extLst>
      <p:ext uri="{BB962C8B-B14F-4D97-AF65-F5344CB8AC3E}">
        <p14:creationId xmlns:p14="http://schemas.microsoft.com/office/powerpoint/2010/main" val="42792510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7231" y="5984140"/>
            <a:ext cx="1607206"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19" tIns="44810" rIns="89619" bIns="44810" numCol="1" anchor="t" anchorCtr="0" compatLnSpc="1">
            <a:prstTxWarp prst="textNoShape">
              <a:avLst/>
            </a:prstTxWarp>
          </a:bodyPr>
          <a:lstStyle/>
          <a:p>
            <a:pPr defTabSz="914180"/>
            <a:endParaRPr lang="en-US" sz="1764">
              <a:solidFill>
                <a:srgbClr val="404040"/>
              </a:solidFill>
            </a:endParaRPr>
          </a:p>
        </p:txBody>
      </p:sp>
      <p:sp>
        <p:nvSpPr>
          <p:cNvPr id="6" name="Text Placeholder 2"/>
          <p:cNvSpPr>
            <a:spLocks noGrp="1"/>
          </p:cNvSpPr>
          <p:nvPr>
            <p:ph type="body" sz="quarter" idx="13" hasCustomPrompt="1"/>
          </p:nvPr>
        </p:nvSpPr>
        <p:spPr>
          <a:xfrm>
            <a:off x="269232" y="301617"/>
            <a:ext cx="3583210" cy="566950"/>
          </a:xfrm>
        </p:spPr>
        <p:txBody>
          <a:bodyPr lIns="182880" tIns="146304" rIns="182880" bIns="146304"/>
          <a:lstStyle>
            <a:lvl1pPr marL="0" indent="0">
              <a:buNone/>
              <a:defRPr sz="1960"/>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 Here</a:t>
            </a:r>
            <a:endParaRPr lang="en-US" dirty="0"/>
          </a:p>
        </p:txBody>
      </p:sp>
    </p:spTree>
    <p:extLst>
      <p:ext uri="{BB962C8B-B14F-4D97-AF65-F5344CB8AC3E}">
        <p14:creationId xmlns:p14="http://schemas.microsoft.com/office/powerpoint/2010/main" val="430971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3" name="Title 2"/>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279281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8384536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6249" y="1635896"/>
            <a:ext cx="8603408" cy="4931036"/>
          </a:xfrm>
        </p:spPr>
        <p:txBody>
          <a:bodyPr wrap="square">
            <a:no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10" y="1635896"/>
            <a:ext cx="2688574" cy="4931036"/>
          </a:xfrm>
        </p:spPr>
        <p:txBody>
          <a:bodyPr>
            <a:noAutofit/>
          </a:bodyPr>
          <a:lstStyle>
            <a:lvl1pPr marL="0" indent="0">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029762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361" y="2084173"/>
            <a:ext cx="9858104" cy="1793104"/>
          </a:xfrm>
        </p:spPr>
        <p:txBody>
          <a:bodyPr/>
          <a:lstStyle>
            <a:lvl1pPr>
              <a:defRPr sz="4704" baseline="0"/>
            </a:lvl1pPr>
          </a:lstStyle>
          <a:p>
            <a:r>
              <a:rPr lang="en-US" smtClean="0"/>
              <a:t>Click to edit Master title style</a:t>
            </a:r>
            <a:endParaRPr lang="en-US" dirty="0"/>
          </a:p>
        </p:txBody>
      </p:sp>
    </p:spTree>
    <p:extLst>
      <p:ext uri="{BB962C8B-B14F-4D97-AF65-F5344CB8AC3E}">
        <p14:creationId xmlns:p14="http://schemas.microsoft.com/office/powerpoint/2010/main" val="117426234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10" y="1635896"/>
            <a:ext cx="2688574" cy="4931036"/>
          </a:xfrm>
        </p:spPr>
        <p:txBody>
          <a:bodyPr>
            <a:noAutofit/>
          </a:bodyPr>
          <a:lstStyle>
            <a:lvl1pPr marL="336076" indent="-336076">
              <a:buNone/>
              <a:defRPr kumimoji="0" lang="en-US" sz="2352"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9980932"/>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wrap="square" lIns="182880" tIns="146304" rIns="182880" bIns="146304" anchor="ctr">
            <a:noAutofit/>
          </a:bodyPr>
          <a:lstStyle>
            <a:lvl1pPr marL="0" indent="0">
              <a:lnSpc>
                <a:spcPct val="95000"/>
              </a:lnSpc>
              <a:spcBef>
                <a:spcPts val="0"/>
              </a:spcBef>
              <a:spcAft>
                <a:spcPts val="1600"/>
              </a:spcAft>
              <a:buNone/>
              <a:defRPr lang="en-US" sz="3528"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2">
                <a:solidFill>
                  <a:srgbClr val="FFFFFF"/>
                </a:solidFill>
              </a:defRPr>
            </a:lvl2pPr>
            <a:lvl3pPr>
              <a:lnSpc>
                <a:spcPct val="100000"/>
              </a:lnSpc>
              <a:spcBef>
                <a:spcPts val="800"/>
              </a:spcBef>
              <a:defRPr sz="1862">
                <a:solidFill>
                  <a:srgbClr val="FFFFFF"/>
                </a:solidFill>
              </a:defRPr>
            </a:lvl3pPr>
            <a:lvl4pPr>
              <a:lnSpc>
                <a:spcPct val="100000"/>
              </a:lnSpc>
              <a:spcBef>
                <a:spcPts val="800"/>
              </a:spcBef>
              <a:defRPr sz="1862">
                <a:solidFill>
                  <a:srgbClr val="FFFFFF"/>
                </a:solidFill>
              </a:defRPr>
            </a:lvl4pPr>
            <a:lvl5pPr>
              <a:lnSpc>
                <a:spcPct val="100000"/>
              </a:lnSpc>
              <a:spcBef>
                <a:spcPts val="800"/>
              </a:spcBef>
              <a:defRPr sz="1862">
                <a:solidFill>
                  <a:srgbClr val="FFFFFF"/>
                </a:solidFill>
              </a:defRPr>
            </a:lvl5pPr>
          </a:lstStyle>
          <a:p>
            <a:pPr marL="0" lvl="0" indent="0" algn="l" defTabSz="895974"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170" y="1507552"/>
            <a:ext cx="3853643"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525"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05370990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None/>
              <a:defRPr lang="en-US" sz="3528"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974"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172" y="291070"/>
            <a:ext cx="11650487" cy="896552"/>
          </a:xfrm>
        </p:spPr>
        <p:txBody>
          <a:bodyPr vert="horz" lIns="182880" tIns="146304" rIns="182880" bIns="146304" rtlCol="0" anchor="t">
            <a:noAutofit/>
          </a:bodyPr>
          <a:lstStyle>
            <a:lvl1pPr marL="0" indent="0"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170" y="1507552"/>
            <a:ext cx="3853643"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525"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03723023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28267823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504822"/>
          </a:xfrm>
        </p:spPr>
        <p:txBody>
          <a:bodyPr>
            <a:spAutoFit/>
          </a:bodyPr>
          <a:lstStyle>
            <a:lvl1pPr>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574" indent="-236498">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069" indent="-336076">
              <a:defRPr lang="en-US" sz="2352"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0"/>
            </a:lvl4pPr>
            <a:lvl5pPr>
              <a:defRPr sz="1960"/>
            </a:lvl5pPr>
          </a:lstStyle>
          <a:p>
            <a:pPr marL="0" lvl="0" indent="0" algn="l" defTabSz="895974" rtl="0" eaLnBrk="1" latinLnBrk="0" hangingPunct="1">
              <a:spcBef>
                <a:spcPct val="20000"/>
              </a:spcBef>
              <a:spcAft>
                <a:spcPts val="800"/>
              </a:spcAft>
              <a:buFont typeface="Arial" pitchFamily="34" charset="0"/>
              <a:buNone/>
            </a:pPr>
            <a:r>
              <a:rPr lang="en-US" smtClean="0"/>
              <a:t>Click to edit Master text styles</a:t>
            </a:r>
          </a:p>
          <a:p>
            <a:pPr marL="0" lvl="1" indent="0" algn="l" defTabSz="895974" rtl="0" eaLnBrk="1" latinLnBrk="0" hangingPunct="1">
              <a:spcBef>
                <a:spcPct val="20000"/>
              </a:spcBef>
              <a:spcAft>
                <a:spcPts val="800"/>
              </a:spcAft>
              <a:buFont typeface="Arial" pitchFamily="34" charset="0"/>
              <a:buNone/>
            </a:pPr>
            <a:r>
              <a:rPr lang="en-US" smtClean="0"/>
              <a:t>Second level</a:t>
            </a:r>
          </a:p>
          <a:p>
            <a:pPr marL="0" lvl="2" indent="0" algn="l" defTabSz="895974"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25192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910844"/>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002" y="2425049"/>
            <a:ext cx="7998820"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19" tIns="44810" rIns="89619" bIns="44810" numCol="1" anchor="t" anchorCtr="0" compatLnSpc="1">
            <a:prstTxWarp prst="textNoShape">
              <a:avLst/>
            </a:prstTxWarp>
          </a:bodyPr>
          <a:lstStyle/>
          <a:p>
            <a:pPr defTabSz="914180"/>
            <a:endParaRPr lang="en-US" sz="1764">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28119" y="6006587"/>
            <a:ext cx="1812771" cy="387120"/>
          </a:xfrm>
          <a:prstGeom prst="rect">
            <a:avLst/>
          </a:prstGeom>
          <a:noFill/>
          <a:ln>
            <a:noFill/>
          </a:ln>
        </p:spPr>
      </p:pic>
    </p:spTree>
    <p:extLst>
      <p:ext uri="{BB962C8B-B14F-4D97-AF65-F5344CB8AC3E}">
        <p14:creationId xmlns:p14="http://schemas.microsoft.com/office/powerpoint/2010/main" val="155824619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3" name="Title 2"/>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41176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169" y="2262478"/>
            <a:ext cx="1532066"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0526" y="2256322"/>
            <a:ext cx="3168528"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3676" y="2257102"/>
            <a:ext cx="3825981"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5863" y="2256137"/>
            <a:ext cx="2300037"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38382664"/>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822780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5670380"/>
            <a:ext cx="8960050" cy="884990"/>
          </a:xfrm>
          <a:noFill/>
        </p:spPr>
        <p:txBody>
          <a:bodyPr lIns="146304" tIns="109728" rIns="146304" bIns="109728" anchor="b">
            <a:noAutofit/>
          </a:bodyPr>
          <a:lstStyle>
            <a:lvl1pPr marL="0" indent="0">
              <a:spcBef>
                <a:spcPts val="0"/>
              </a:spcBef>
              <a:buNone/>
              <a:defRPr sz="196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232" y="2075840"/>
            <a:ext cx="11650424" cy="1801436"/>
          </a:xfrm>
          <a:noFill/>
        </p:spPr>
        <p:txBody>
          <a:bodyPr lIns="146304" tIns="91440" rIns="146304" bIns="91440" anchor="t" anchorCtr="0"/>
          <a:lstStyle>
            <a:lvl1pPr>
              <a:defRPr sz="5293"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28119" y="6006587"/>
            <a:ext cx="1812771" cy="387120"/>
          </a:xfrm>
          <a:prstGeom prst="rect">
            <a:avLst/>
          </a:prstGeom>
          <a:noFill/>
          <a:ln>
            <a:noFill/>
          </a:ln>
        </p:spPr>
      </p:pic>
    </p:spTree>
    <p:extLst>
      <p:ext uri="{BB962C8B-B14F-4D97-AF65-F5344CB8AC3E}">
        <p14:creationId xmlns:p14="http://schemas.microsoft.com/office/powerpoint/2010/main" val="1841466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7961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s-ES_tradnl" smtClean="0"/>
              <a:t>Fifth level</a:t>
            </a:r>
            <a:endParaRPr lang="en-US" dirty="0"/>
          </a:p>
        </p:txBody>
      </p:sp>
    </p:spTree>
    <p:extLst>
      <p:ext uri="{BB962C8B-B14F-4D97-AF65-F5344CB8AC3E}">
        <p14:creationId xmlns:p14="http://schemas.microsoft.com/office/powerpoint/2010/main" val="238528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s-ES_tradnl" smtClean="0"/>
              <a:t>Fifth level</a:t>
            </a:r>
            <a:endParaRPr lang="en-US" dirty="0"/>
          </a:p>
        </p:txBody>
      </p:sp>
    </p:spTree>
    <p:extLst>
      <p:ext uri="{BB962C8B-B14F-4D97-AF65-F5344CB8AC3E}">
        <p14:creationId xmlns:p14="http://schemas.microsoft.com/office/powerpoint/2010/main" val="24480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6" Type="http://schemas.openxmlformats.org/officeDocument/2006/relationships/image" Target="../media/image5.png"/><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4.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image" Target="../media/image8.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theme" Target="../theme/theme5.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s-ES_tradnl"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Tree>
    <p:extLst>
      <p:ext uri="{BB962C8B-B14F-4D97-AF65-F5344CB8AC3E}">
        <p14:creationId xmlns:p14="http://schemas.microsoft.com/office/powerpoint/2010/main" val="871470716"/>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97" r:id="rId3"/>
    <p:sldLayoutId id="2147484085" r:id="rId4"/>
    <p:sldLayoutId id="2147484086" r:id="rId5"/>
    <p:sldLayoutId id="2147484087" r:id="rId6"/>
    <p:sldLayoutId id="2147484088" r:id="rId7"/>
    <p:sldLayoutId id="2147484089" r:id="rId8"/>
    <p:sldLayoutId id="2147484090" r:id="rId9"/>
    <p:sldLayoutId id="2147484092" r:id="rId10"/>
    <p:sldLayoutId id="2147484098" r:id="rId11"/>
    <p:sldLayoutId id="2147484100" r:id="rId12"/>
    <p:sldLayoutId id="2147484099" r:id="rId13"/>
    <p:sldLayoutId id="2147484093" r:id="rId14"/>
    <p:sldLayoutId id="2147484094" r:id="rId15"/>
    <p:sldLayoutId id="2147484095" r:id="rId16"/>
    <p:sldLayoutId id="2147484096" r:id="rId17"/>
    <p:sldLayoutId id="2147484127" r:id="rId18"/>
    <p:sldLayoutId id="214748414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srgbClr val="292929">
                  <a:tint val="75000"/>
                </a:srgbClr>
              </a:solidFill>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642571342"/>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Lst>
  <p:transition>
    <p:fade/>
  </p:transition>
  <p:timing>
    <p:tnLst>
      <p:par>
        <p:cTn id="1" dur="indefinite" restart="never" nodeType="tmRoot"/>
      </p:par>
    </p:tnLst>
  </p:timing>
  <p:hf hdr="0" dt="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tx1">
              <a:alpha val="98824"/>
            </a:schemeClr>
          </a:solidFill>
          <a:effectLst/>
          <a:latin typeface="+mn-lt"/>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srgbClr val="292929">
                  <a:tint val="75000"/>
                </a:srgbClr>
              </a:solidFill>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423203991"/>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Lst>
  <p:transition>
    <p:fade/>
  </p:transition>
  <p:timing>
    <p:tnLst>
      <p:par>
        <p:cTn id="1" dur="indefinite" restart="never" nodeType="tmRoot"/>
      </p:par>
    </p:tnLst>
  </p:timing>
  <p:hf hdr="0" dt="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tx1">
              <a:alpha val="98824"/>
            </a:schemeClr>
          </a:solidFill>
          <a:effectLst/>
          <a:latin typeface="+mn-lt"/>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8003472"/>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 id="2147484141" r:id="rId13"/>
    <p:sldLayoutId id="2147484143" r:id="rId14"/>
  </p:sldLayoutIdLst>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2032874324"/>
      </p:ext>
    </p:extLst>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 id="2147484156" r:id="rId12"/>
    <p:sldLayoutId id="2147484157" r:id="rId13"/>
    <p:sldLayoutId id="2147484158" r:id="rId14"/>
    <p:sldLayoutId id="2147484159" r:id="rId15"/>
    <p:sldLayoutId id="2147484160" r:id="rId16"/>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marcost@lagash.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hyperlink" Target="http://roslyn.codeplex.com/" TargetMode="Externa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emf"/><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6.xml"/><Relationship Id="rId1" Type="http://schemas.openxmlformats.org/officeDocument/2006/relationships/tags" Target="../tags/tag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4597" y="2345601"/>
            <a:ext cx="7764697" cy="1994392"/>
          </a:xfrm>
        </p:spPr>
        <p:txBody>
          <a:bodyPr/>
          <a:lstStyle/>
          <a:p>
            <a:pPr algn="ctr"/>
            <a:r>
              <a:rPr lang="es-AR" sz="7200" dirty="0" smtClean="0">
                <a:cs typeface="Haettenschweiler"/>
              </a:rPr>
              <a:t>Roslyn y el </a:t>
            </a:r>
            <a:r>
              <a:rPr lang="es-AR" sz="7200" dirty="0">
                <a:cs typeface="Haettenschweiler"/>
              </a:rPr>
              <a:t>f</a:t>
            </a:r>
            <a:r>
              <a:rPr lang="es-AR" sz="7200" dirty="0" smtClean="0">
                <a:cs typeface="Haettenschweiler"/>
              </a:rPr>
              <a:t>uturo de C#</a:t>
            </a:r>
            <a:endParaRPr lang="es-AR" sz="7200" dirty="0">
              <a:cs typeface="Haettenschweiler"/>
            </a:endParaRPr>
          </a:p>
        </p:txBody>
      </p:sp>
      <p:pic>
        <p:nvPicPr>
          <p:cNvPr id="4" name="Picture 3" descr="logosol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742" y="288069"/>
            <a:ext cx="3195628" cy="2758132"/>
          </a:xfrm>
          <a:prstGeom prst="rect">
            <a:avLst/>
          </a:prstGeom>
          <a:effectLst/>
        </p:spPr>
      </p:pic>
      <p:sp>
        <p:nvSpPr>
          <p:cNvPr id="3" name="TextBox 2"/>
          <p:cNvSpPr txBox="1"/>
          <p:nvPr/>
        </p:nvSpPr>
        <p:spPr>
          <a:xfrm>
            <a:off x="510285" y="5390518"/>
            <a:ext cx="3009085" cy="861774"/>
          </a:xfrm>
          <a:prstGeom prst="rect">
            <a:avLst/>
          </a:prstGeom>
          <a:noFill/>
        </p:spPr>
        <p:txBody>
          <a:bodyPr wrap="square" lIns="0" tIns="0" rIns="0" bIns="0" rtlCol="0">
            <a:spAutoFit/>
          </a:bodyPr>
          <a:lstStyle/>
          <a:p>
            <a:r>
              <a:rPr lang="es-AR" sz="2800" dirty="0" smtClean="0">
                <a:gradFill>
                  <a:gsLst>
                    <a:gs pos="2917">
                      <a:schemeClr val="tx1"/>
                    </a:gs>
                    <a:gs pos="30000">
                      <a:schemeClr val="tx1"/>
                    </a:gs>
                  </a:gsLst>
                  <a:lin ang="5400000" scaled="0"/>
                </a:gradFill>
              </a:rPr>
              <a:t>Marcos Torres</a:t>
            </a:r>
            <a:br>
              <a:rPr lang="es-AR" sz="2800" dirty="0" smtClean="0">
                <a:gradFill>
                  <a:gsLst>
                    <a:gs pos="2917">
                      <a:schemeClr val="tx1"/>
                    </a:gs>
                    <a:gs pos="30000">
                      <a:schemeClr val="tx1"/>
                    </a:gs>
                  </a:gsLst>
                  <a:lin ang="5400000" scaled="0"/>
                </a:gradFill>
              </a:rPr>
            </a:br>
            <a:endParaRPr lang="es-AR" sz="2800" dirty="0" smtClean="0">
              <a:gradFill>
                <a:gsLst>
                  <a:gs pos="2917">
                    <a:schemeClr val="tx1"/>
                  </a:gs>
                  <a:gs pos="30000">
                    <a:schemeClr val="tx1"/>
                  </a:gs>
                </a:gsLst>
                <a:lin ang="5400000" scaled="0"/>
              </a:gradFill>
            </a:endParaRPr>
          </a:p>
        </p:txBody>
      </p:sp>
      <p:sp>
        <p:nvSpPr>
          <p:cNvPr id="5" name="TextBox 4"/>
          <p:cNvSpPr txBox="1"/>
          <p:nvPr/>
        </p:nvSpPr>
        <p:spPr>
          <a:xfrm>
            <a:off x="510285" y="5821405"/>
            <a:ext cx="2177071" cy="553998"/>
          </a:xfrm>
          <a:prstGeom prst="rect">
            <a:avLst/>
          </a:prstGeom>
          <a:noFill/>
        </p:spPr>
        <p:txBody>
          <a:bodyPr wrap="none" lIns="0" tIns="0" rIns="0" bIns="0" rtlCol="0">
            <a:spAutoFit/>
          </a:bodyPr>
          <a:lstStyle/>
          <a:p>
            <a:r>
              <a:rPr lang="es-AR" dirty="0" smtClean="0">
                <a:gradFill>
                  <a:gsLst>
                    <a:gs pos="2917">
                      <a:schemeClr val="tx1"/>
                    </a:gs>
                    <a:gs pos="30000">
                      <a:schemeClr val="tx1"/>
                    </a:gs>
                  </a:gsLst>
                  <a:lin ang="5400000" scaled="0"/>
                </a:gradFill>
                <a:hlinkClick r:id="rId4"/>
              </a:rPr>
              <a:t>marcost@lagash.com</a:t>
            </a:r>
            <a:r>
              <a:rPr lang="es-AR" dirty="0" smtClean="0">
                <a:gradFill>
                  <a:gsLst>
                    <a:gs pos="2917">
                      <a:schemeClr val="tx1"/>
                    </a:gs>
                    <a:gs pos="30000">
                      <a:schemeClr val="tx1"/>
                    </a:gs>
                  </a:gsLst>
                  <a:lin ang="5400000" scaled="0"/>
                </a:gradFill>
              </a:rPr>
              <a:t/>
            </a:r>
            <a:br>
              <a:rPr lang="es-AR" dirty="0" smtClean="0">
                <a:gradFill>
                  <a:gsLst>
                    <a:gs pos="2917">
                      <a:schemeClr val="tx1"/>
                    </a:gs>
                    <a:gs pos="30000">
                      <a:schemeClr val="tx1"/>
                    </a:gs>
                  </a:gsLst>
                  <a:lin ang="5400000" scaled="0"/>
                </a:gradFill>
              </a:rPr>
            </a:br>
            <a:r>
              <a:rPr lang="es-AR" dirty="0" smtClean="0">
                <a:gradFill>
                  <a:gsLst>
                    <a:gs pos="2917">
                      <a:schemeClr val="tx1"/>
                    </a:gs>
                    <a:gs pos="30000">
                      <a:schemeClr val="tx1"/>
                    </a:gs>
                  </a:gsLst>
                  <a:lin ang="5400000" scaled="0"/>
                </a:gradFill>
              </a:rPr>
              <a:t>@</a:t>
            </a:r>
            <a:r>
              <a:rPr lang="es-AR" dirty="0" err="1" smtClean="0">
                <a:gradFill>
                  <a:gsLst>
                    <a:gs pos="2917">
                      <a:schemeClr val="tx1"/>
                    </a:gs>
                    <a:gs pos="30000">
                      <a:schemeClr val="tx1"/>
                    </a:gs>
                  </a:gsLst>
                  <a:lin ang="5400000" scaled="0"/>
                </a:gradFill>
              </a:rPr>
              <a:t>marcote_torres</a:t>
            </a:r>
            <a:endParaRPr lang="es-AR"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6465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9251" y="228600"/>
            <a:ext cx="11149013" cy="747897"/>
          </a:xfrm>
        </p:spPr>
        <p:txBody>
          <a:bodyPr/>
          <a:lstStyle/>
          <a:p>
            <a:r>
              <a:rPr lang="en-US" dirty="0" smtClean="0">
                <a:solidFill>
                  <a:schemeClr val="accent5"/>
                </a:solidFill>
              </a:rPr>
              <a:t>Syntax Tree API – Nodes</a:t>
            </a:r>
            <a:endParaRPr lang="en-US" dirty="0">
              <a:solidFill>
                <a:schemeClr val="accent5"/>
              </a:solidFill>
            </a:endParaRPr>
          </a:p>
        </p:txBody>
      </p:sp>
      <p:cxnSp>
        <p:nvCxnSpPr>
          <p:cNvPr id="3" name="Straight Connector 2"/>
          <p:cNvCxnSpPr/>
          <p:nvPr/>
        </p:nvCxnSpPr>
        <p:spPr>
          <a:xfrm flipH="1" flipV="1">
            <a:off x="6351782" y="1474164"/>
            <a:ext cx="1" cy="3429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4" name="Straight Connector 3"/>
          <p:cNvCxnSpPr/>
          <p:nvPr/>
        </p:nvCxnSpPr>
        <p:spPr>
          <a:xfrm flipH="1" flipV="1">
            <a:off x="6351783" y="2198064"/>
            <a:ext cx="3379"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5" name="Straight Connector 4"/>
          <p:cNvCxnSpPr/>
          <p:nvPr/>
        </p:nvCxnSpPr>
        <p:spPr>
          <a:xfrm flipV="1">
            <a:off x="5712354" y="2949891"/>
            <a:ext cx="642808" cy="391173"/>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flipH="1" flipV="1">
            <a:off x="6355162" y="2949891"/>
            <a:ext cx="737751" cy="391173"/>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sp>
        <p:nvSpPr>
          <p:cNvPr id="7" name="Rectangle 6"/>
          <p:cNvSpPr/>
          <p:nvPr/>
        </p:nvSpPr>
        <p:spPr bwMode="auto">
          <a:xfrm>
            <a:off x="5471180" y="1131264"/>
            <a:ext cx="1761204" cy="3429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smtClean="0">
                <a:solidFill>
                  <a:srgbClr val="FFFFFF"/>
                </a:solidFill>
              </a:rPr>
              <a:t>CompilationUnit</a:t>
            </a:r>
            <a:endParaRPr lang="en-US" sz="1400" dirty="0" smtClean="0">
              <a:solidFill>
                <a:srgbClr val="FFFFFF"/>
              </a:solidFill>
            </a:endParaRPr>
          </a:p>
        </p:txBody>
      </p:sp>
      <p:sp>
        <p:nvSpPr>
          <p:cNvPr id="8" name="Rectangle 7"/>
          <p:cNvSpPr/>
          <p:nvPr/>
        </p:nvSpPr>
        <p:spPr bwMode="auto">
          <a:xfrm>
            <a:off x="5464421" y="1817064"/>
            <a:ext cx="1774723"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smtClean="0">
                <a:solidFill>
                  <a:srgbClr val="FFFFFF"/>
                </a:solidFill>
              </a:rPr>
              <a:t>TypeDeclaration</a:t>
            </a:r>
            <a:endParaRPr lang="en-US" sz="1400" dirty="0" smtClean="0">
              <a:solidFill>
                <a:srgbClr val="FFFFFF"/>
              </a:solidFill>
            </a:endParaRPr>
          </a:p>
        </p:txBody>
      </p:sp>
      <p:sp>
        <p:nvSpPr>
          <p:cNvPr id="9" name="Rectangle 8"/>
          <p:cNvSpPr/>
          <p:nvPr/>
        </p:nvSpPr>
        <p:spPr bwMode="auto">
          <a:xfrm>
            <a:off x="5468194" y="2568891"/>
            <a:ext cx="1773936"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smtClean="0">
                <a:solidFill>
                  <a:srgbClr val="FFFFFF"/>
                </a:solidFill>
              </a:rPr>
              <a:t>MethodDeclaration</a:t>
            </a:r>
            <a:endParaRPr lang="en-US" sz="1400" dirty="0" smtClean="0">
              <a:solidFill>
                <a:srgbClr val="FFFFFF"/>
              </a:solidFill>
            </a:endParaRPr>
          </a:p>
        </p:txBody>
      </p:sp>
      <p:sp>
        <p:nvSpPr>
          <p:cNvPr id="10" name="TextBox 9"/>
          <p:cNvSpPr txBox="1"/>
          <p:nvPr/>
        </p:nvSpPr>
        <p:spPr>
          <a:xfrm>
            <a:off x="488258" y="1131264"/>
            <a:ext cx="1531188" cy="1908215"/>
          </a:xfrm>
          <a:prstGeom prst="rect">
            <a:avLst/>
          </a:prstGeom>
          <a:solidFill>
            <a:schemeClr val="bg2"/>
          </a:solidFill>
          <a:ln w="12700">
            <a:noFill/>
            <a:prstDash val="dash"/>
          </a:ln>
        </p:spPr>
        <p:txBody>
          <a:bodyPr wrap="none" lIns="91440" tIns="91440" rIns="91440" bIns="91440" rtlCol="0">
            <a:spAutoFit/>
          </a:bodyPr>
          <a:lstStyle/>
          <a:p>
            <a:r>
              <a:rPr lang="en-US" sz="1600" dirty="0">
                <a:solidFill>
                  <a:srgbClr val="0000FF"/>
                </a:solidFill>
                <a:latin typeface="Consolas" pitchFamily="49" charset="0"/>
                <a:cs typeface="Consolas" pitchFamily="49" charset="0"/>
              </a:rPr>
              <a:t>class</a:t>
            </a:r>
            <a:r>
              <a:rPr lang="en-US" sz="1600" dirty="0">
                <a:solidFill>
                  <a:srgbClr val="FFFFFF"/>
                </a:solidFill>
                <a:latin typeface="Consolas" pitchFamily="49" charset="0"/>
                <a:cs typeface="Consolas" pitchFamily="49" charset="0"/>
              </a:rPr>
              <a:t> </a:t>
            </a:r>
            <a:r>
              <a:rPr lang="en-US" sz="1600" dirty="0">
                <a:solidFill>
                  <a:srgbClr val="2B91C5"/>
                </a:solidFill>
                <a:latin typeface="Consolas" pitchFamily="49" charset="0"/>
                <a:cs typeface="Consolas" pitchFamily="49" charset="0"/>
              </a:rPr>
              <a:t>C</a:t>
            </a:r>
          </a:p>
          <a:p>
            <a:r>
              <a:rPr lang="en-US" sz="1600" dirty="0">
                <a:solidFill>
                  <a:srgbClr val="000000"/>
                </a:solidFill>
                <a:latin typeface="Consolas" pitchFamily="49" charset="0"/>
                <a:cs typeface="Consolas" pitchFamily="49" charset="0"/>
              </a:rPr>
              <a:t>{</a:t>
            </a:r>
          </a:p>
          <a:p>
            <a:r>
              <a:rPr lang="en-US" sz="1600" dirty="0">
                <a:solidFill>
                  <a:srgbClr val="000000"/>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void</a:t>
            </a:r>
            <a:r>
              <a:rPr lang="en-US" sz="1600" dirty="0">
                <a:solidFill>
                  <a:srgbClr val="000000"/>
                </a:solidFill>
                <a:latin typeface="Consolas" pitchFamily="49" charset="0"/>
                <a:cs typeface="Consolas" pitchFamily="49" charset="0"/>
              </a:rPr>
              <a:t> M()</a:t>
            </a:r>
          </a:p>
          <a:p>
            <a:r>
              <a:rPr lang="en-US" sz="1600" dirty="0">
                <a:solidFill>
                  <a:srgbClr val="000000"/>
                </a:solidFill>
                <a:latin typeface="Consolas" pitchFamily="49" charset="0"/>
                <a:cs typeface="Consolas" pitchFamily="49" charset="0"/>
              </a:rPr>
              <a:t>    {</a:t>
            </a:r>
          </a:p>
          <a:p>
            <a:r>
              <a:rPr lang="en-US" sz="1600" dirty="0">
                <a:solidFill>
                  <a:srgbClr val="000000"/>
                </a:solidFill>
                <a:latin typeface="Consolas" pitchFamily="49" charset="0"/>
                <a:cs typeface="Consolas" pitchFamily="49" charset="0"/>
              </a:rPr>
              <a:t>    }</a:t>
            </a:r>
          </a:p>
          <a:p>
            <a:r>
              <a:rPr lang="en-US" sz="1600" dirty="0">
                <a:solidFill>
                  <a:srgbClr val="000000"/>
                </a:solidFill>
                <a:latin typeface="Consolas" pitchFamily="49" charset="0"/>
                <a:cs typeface="Consolas" pitchFamily="49" charset="0"/>
              </a:rPr>
              <a:t>}</a:t>
            </a:r>
            <a:r>
              <a:rPr lang="en-US" sz="1600" dirty="0">
                <a:solidFill>
                  <a:srgbClr val="008000"/>
                </a:solidFill>
                <a:latin typeface="Consolas" pitchFamily="49" charset="0"/>
                <a:cs typeface="Consolas" pitchFamily="49" charset="0"/>
              </a:rPr>
              <a:t>// C</a:t>
            </a:r>
          </a:p>
          <a:p>
            <a:r>
              <a:rPr lang="en-US" sz="1600" dirty="0">
                <a:solidFill>
                  <a:srgbClr val="FFFFFF">
                    <a:lumMod val="50000"/>
                  </a:srgbClr>
                </a:solidFill>
                <a:latin typeface="Consolas" pitchFamily="49" charset="0"/>
                <a:cs typeface="Consolas" pitchFamily="49" charset="0"/>
              </a:rPr>
              <a:t>▫</a:t>
            </a:r>
          </a:p>
        </p:txBody>
      </p:sp>
      <p:sp>
        <p:nvSpPr>
          <p:cNvPr id="11" name="Rectangle 10"/>
          <p:cNvSpPr/>
          <p:nvPr/>
        </p:nvSpPr>
        <p:spPr bwMode="auto">
          <a:xfrm>
            <a:off x="5069546" y="3341064"/>
            <a:ext cx="1285616"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smtClean="0">
                <a:solidFill>
                  <a:srgbClr val="FFFFFF"/>
                </a:solidFill>
              </a:rPr>
              <a:t>ParameterList</a:t>
            </a:r>
            <a:endParaRPr lang="en-US" sz="1400" dirty="0" smtClean="0">
              <a:solidFill>
                <a:srgbClr val="FFFFFF"/>
              </a:solidFill>
            </a:endParaRPr>
          </a:p>
        </p:txBody>
      </p:sp>
      <p:sp>
        <p:nvSpPr>
          <p:cNvPr id="12" name="Rectangle 11"/>
          <p:cNvSpPr/>
          <p:nvPr/>
        </p:nvSpPr>
        <p:spPr bwMode="auto">
          <a:xfrm>
            <a:off x="6750013" y="3341064"/>
            <a:ext cx="685800"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Block</a:t>
            </a:r>
          </a:p>
        </p:txBody>
      </p:sp>
      <p:sp>
        <p:nvSpPr>
          <p:cNvPr id="13" name="TextBox 12"/>
          <p:cNvSpPr txBox="1"/>
          <p:nvPr/>
        </p:nvSpPr>
        <p:spPr>
          <a:xfrm>
            <a:off x="487165" y="4601433"/>
            <a:ext cx="4657044" cy="400110"/>
          </a:xfrm>
          <a:prstGeom prst="rect">
            <a:avLst/>
          </a:prstGeom>
          <a:solidFill>
            <a:schemeClr val="bg2"/>
          </a:solidFill>
          <a:ln w="12700">
            <a:noFill/>
            <a:prstDash val="dash"/>
          </a:ln>
        </p:spPr>
        <p:txBody>
          <a:bodyPr wrap="none" lIns="91440" tIns="91440" rIns="91440" bIns="91440" rtlCol="0">
            <a:spAutoFit/>
          </a:bodyPr>
          <a:lstStyle/>
          <a:p>
            <a:r>
              <a:rPr lang="en-US" sz="1400" dirty="0" err="1">
                <a:solidFill>
                  <a:srgbClr val="0000FF"/>
                </a:solidFill>
                <a:latin typeface="Consolas" pitchFamily="49" charset="0"/>
                <a:cs typeface="Consolas" pitchFamily="49" charset="0"/>
              </a:rPr>
              <a:t>var</a:t>
            </a:r>
            <a:r>
              <a:rPr lang="en-US" sz="1400" dirty="0">
                <a:solidFill>
                  <a:srgbClr val="000000"/>
                </a:solidFill>
                <a:latin typeface="Consolas" pitchFamily="49" charset="0"/>
                <a:cs typeface="Consolas" pitchFamily="49" charset="0"/>
              </a:rPr>
              <a:t> </a:t>
            </a:r>
            <a:r>
              <a:rPr lang="en-US" sz="1400" dirty="0" smtClean="0">
                <a:solidFill>
                  <a:srgbClr val="000000"/>
                </a:solidFill>
                <a:latin typeface="Consolas" pitchFamily="49" charset="0"/>
                <a:cs typeface="Consolas" pitchFamily="49" charset="0"/>
              </a:rPr>
              <a:t>tree</a:t>
            </a:r>
            <a:r>
              <a:rPr lang="en-US" sz="1400" dirty="0">
                <a:solidFill>
                  <a:srgbClr val="000000"/>
                </a:solidFill>
                <a:latin typeface="Consolas" pitchFamily="49" charset="0"/>
                <a:cs typeface="Consolas" pitchFamily="49" charset="0"/>
              </a:rPr>
              <a:t> = </a:t>
            </a:r>
            <a:r>
              <a:rPr lang="en-US" sz="1400" dirty="0" err="1" smtClean="0">
                <a:solidFill>
                  <a:srgbClr val="2B91AF"/>
                </a:solidFill>
                <a:latin typeface="Consolas" pitchFamily="49" charset="0"/>
                <a:cs typeface="Consolas" pitchFamily="49" charset="0"/>
              </a:rPr>
              <a:t>CSharpSyntaxTree</a:t>
            </a:r>
            <a:r>
              <a:rPr lang="en-US" sz="1400" dirty="0" err="1" smtClean="0">
                <a:solidFill>
                  <a:srgbClr val="000000"/>
                </a:solidFill>
                <a:latin typeface="Consolas" pitchFamily="49" charset="0"/>
                <a:cs typeface="Consolas" pitchFamily="49" charset="0"/>
              </a:rPr>
              <a:t>.ParseText</a:t>
            </a:r>
            <a:r>
              <a:rPr lang="en-US" sz="1400" dirty="0" smtClean="0">
                <a:solidFill>
                  <a:srgbClr val="000000"/>
                </a:solidFill>
                <a:latin typeface="Consolas" pitchFamily="49" charset="0"/>
                <a:cs typeface="Consolas" pitchFamily="49" charset="0"/>
              </a:rPr>
              <a:t>(</a:t>
            </a:r>
            <a:r>
              <a:rPr lang="en-US" sz="1400" dirty="0" smtClean="0">
                <a:solidFill>
                  <a:srgbClr val="A31515"/>
                </a:solidFill>
                <a:latin typeface="Consolas" pitchFamily="49" charset="0"/>
                <a:cs typeface="Consolas" pitchFamily="49" charset="0"/>
              </a:rPr>
              <a:t>"..."</a:t>
            </a:r>
            <a:r>
              <a:rPr lang="en-US" sz="1400" dirty="0" smtClean="0">
                <a:solidFill>
                  <a:srgbClr val="000000"/>
                </a:solidFill>
                <a:latin typeface="Consolas" pitchFamily="49" charset="0"/>
                <a:cs typeface="Consolas" pitchFamily="49" charset="0"/>
              </a:rPr>
              <a:t>);</a:t>
            </a:r>
          </a:p>
        </p:txBody>
      </p:sp>
      <p:pic>
        <p:nvPicPr>
          <p:cNvPr id="15" name="Picture 14" descr="logosol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8863" y="5954218"/>
            <a:ext cx="820762" cy="708396"/>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303347505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8258" y="228600"/>
            <a:ext cx="11149013" cy="747897"/>
          </a:xfrm>
        </p:spPr>
        <p:txBody>
          <a:bodyPr/>
          <a:lstStyle/>
          <a:p>
            <a:r>
              <a:rPr lang="en-US" dirty="0" smtClean="0">
                <a:solidFill>
                  <a:schemeClr val="accent5"/>
                </a:solidFill>
              </a:rPr>
              <a:t>Syntax Tree API – Tokens</a:t>
            </a:r>
            <a:endParaRPr lang="en-US" dirty="0">
              <a:solidFill>
                <a:schemeClr val="accent5"/>
              </a:solidFill>
            </a:endParaRPr>
          </a:p>
        </p:txBody>
      </p:sp>
      <p:cxnSp>
        <p:nvCxnSpPr>
          <p:cNvPr id="3" name="Straight Connector 2"/>
          <p:cNvCxnSpPr/>
          <p:nvPr/>
        </p:nvCxnSpPr>
        <p:spPr>
          <a:xfrm flipV="1">
            <a:off x="5668390" y="1474164"/>
            <a:ext cx="683392" cy="3429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4" name="Straight Connector 3"/>
          <p:cNvCxnSpPr/>
          <p:nvPr/>
        </p:nvCxnSpPr>
        <p:spPr>
          <a:xfrm flipH="1" flipV="1">
            <a:off x="6351782" y="1474164"/>
            <a:ext cx="728766" cy="3429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5" name="Straight Connector 4"/>
          <p:cNvCxnSpPr/>
          <p:nvPr/>
        </p:nvCxnSpPr>
        <p:spPr>
          <a:xfrm flipV="1">
            <a:off x="3575348" y="2198064"/>
            <a:ext cx="2093042"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flipV="1">
            <a:off x="4419080" y="2198064"/>
            <a:ext cx="1249310"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V="1">
            <a:off x="5257280" y="2198064"/>
            <a:ext cx="411110"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5668390" y="2198064"/>
            <a:ext cx="973613"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H="1" flipV="1">
            <a:off x="5668390" y="2198064"/>
            <a:ext cx="2396098"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V="1">
            <a:off x="5303268" y="2960064"/>
            <a:ext cx="1338735"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flipV="1">
            <a:off x="6065268" y="2960064"/>
            <a:ext cx="576735"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flipH="1" flipV="1">
            <a:off x="6642003" y="2960064"/>
            <a:ext cx="517842"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flipV="1">
            <a:off x="6642003" y="2960064"/>
            <a:ext cx="2191809"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V="1">
            <a:off x="6799962" y="3722064"/>
            <a:ext cx="359883"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flipV="1">
            <a:off x="7159845" y="3722064"/>
            <a:ext cx="410571"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flipV="1">
            <a:off x="8445488" y="3722064"/>
            <a:ext cx="388324"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flipV="1">
            <a:off x="8833812" y="3722064"/>
            <a:ext cx="449876"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sp>
        <p:nvSpPr>
          <p:cNvPr id="18" name="Rectangle 17"/>
          <p:cNvSpPr/>
          <p:nvPr/>
        </p:nvSpPr>
        <p:spPr bwMode="auto">
          <a:xfrm>
            <a:off x="5471180" y="1131264"/>
            <a:ext cx="1761204" cy="3429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CompilationUnit</a:t>
            </a:r>
            <a:endParaRPr lang="en-US" sz="1400" dirty="0">
              <a:solidFill>
                <a:srgbClr val="FFFFFF"/>
              </a:solidFill>
            </a:endParaRPr>
          </a:p>
        </p:txBody>
      </p:sp>
      <p:sp>
        <p:nvSpPr>
          <p:cNvPr id="19" name="Rectangle 18"/>
          <p:cNvSpPr/>
          <p:nvPr/>
        </p:nvSpPr>
        <p:spPr bwMode="auto">
          <a:xfrm>
            <a:off x="4781028" y="1817064"/>
            <a:ext cx="1774723"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TypeDeclaration</a:t>
            </a:r>
            <a:endParaRPr lang="en-US" sz="1400" dirty="0">
              <a:solidFill>
                <a:srgbClr val="FFFFFF"/>
              </a:solidFill>
            </a:endParaRPr>
          </a:p>
        </p:txBody>
      </p:sp>
      <p:sp>
        <p:nvSpPr>
          <p:cNvPr id="20" name="Rectangle 19"/>
          <p:cNvSpPr/>
          <p:nvPr/>
        </p:nvSpPr>
        <p:spPr bwMode="auto">
          <a:xfrm>
            <a:off x="3263788" y="2579064"/>
            <a:ext cx="623119"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class</a:t>
            </a:r>
          </a:p>
        </p:txBody>
      </p:sp>
      <p:sp>
        <p:nvSpPr>
          <p:cNvPr id="21" name="Rectangle 20"/>
          <p:cNvSpPr/>
          <p:nvPr/>
        </p:nvSpPr>
        <p:spPr bwMode="auto">
          <a:xfrm>
            <a:off x="4108184" y="2579064"/>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C</a:t>
            </a:r>
          </a:p>
        </p:txBody>
      </p:sp>
      <p:sp>
        <p:nvSpPr>
          <p:cNvPr id="22" name="Rectangle 21"/>
          <p:cNvSpPr/>
          <p:nvPr/>
        </p:nvSpPr>
        <p:spPr bwMode="auto">
          <a:xfrm>
            <a:off x="4946384" y="2579064"/>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23" name="Rectangle 22"/>
          <p:cNvSpPr/>
          <p:nvPr/>
        </p:nvSpPr>
        <p:spPr bwMode="auto">
          <a:xfrm>
            <a:off x="5755035" y="2579064"/>
            <a:ext cx="1773936"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MethodDeclaration</a:t>
            </a:r>
            <a:endParaRPr lang="en-US" sz="1400" dirty="0">
              <a:solidFill>
                <a:srgbClr val="FFFFFF"/>
              </a:solidFill>
            </a:endParaRPr>
          </a:p>
        </p:txBody>
      </p:sp>
      <p:sp>
        <p:nvSpPr>
          <p:cNvPr id="24" name="Rectangle 23"/>
          <p:cNvSpPr/>
          <p:nvPr/>
        </p:nvSpPr>
        <p:spPr bwMode="auto">
          <a:xfrm>
            <a:off x="7753592" y="2579064"/>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25" name="Rectangle 24"/>
          <p:cNvSpPr/>
          <p:nvPr/>
        </p:nvSpPr>
        <p:spPr bwMode="auto">
          <a:xfrm>
            <a:off x="6768988" y="1817064"/>
            <a:ext cx="623119"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EOF</a:t>
            </a:r>
          </a:p>
        </p:txBody>
      </p:sp>
      <p:sp>
        <p:nvSpPr>
          <p:cNvPr id="26" name="Rectangle 25"/>
          <p:cNvSpPr/>
          <p:nvPr/>
        </p:nvSpPr>
        <p:spPr bwMode="auto">
          <a:xfrm>
            <a:off x="4991708" y="3341064"/>
            <a:ext cx="623119"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void</a:t>
            </a:r>
          </a:p>
        </p:txBody>
      </p:sp>
      <p:sp>
        <p:nvSpPr>
          <p:cNvPr id="27" name="Rectangle 26"/>
          <p:cNvSpPr/>
          <p:nvPr/>
        </p:nvSpPr>
        <p:spPr bwMode="auto">
          <a:xfrm>
            <a:off x="5753708" y="3341064"/>
            <a:ext cx="623119"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M</a:t>
            </a:r>
          </a:p>
        </p:txBody>
      </p:sp>
      <p:sp>
        <p:nvSpPr>
          <p:cNvPr id="28" name="Rectangle 27"/>
          <p:cNvSpPr/>
          <p:nvPr/>
        </p:nvSpPr>
        <p:spPr bwMode="auto">
          <a:xfrm>
            <a:off x="6517037" y="3341064"/>
            <a:ext cx="1285616"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ParameterList</a:t>
            </a:r>
            <a:endParaRPr lang="en-US" sz="1400" dirty="0">
              <a:solidFill>
                <a:srgbClr val="FFFFFF"/>
              </a:solidFill>
            </a:endParaRPr>
          </a:p>
        </p:txBody>
      </p:sp>
      <p:sp>
        <p:nvSpPr>
          <p:cNvPr id="29" name="Rectangle 28"/>
          <p:cNvSpPr/>
          <p:nvPr/>
        </p:nvSpPr>
        <p:spPr bwMode="auto">
          <a:xfrm>
            <a:off x="8490912" y="3341064"/>
            <a:ext cx="685800"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Block</a:t>
            </a:r>
          </a:p>
        </p:txBody>
      </p:sp>
      <p:sp>
        <p:nvSpPr>
          <p:cNvPr id="30" name="Rectangle 29"/>
          <p:cNvSpPr/>
          <p:nvPr/>
        </p:nvSpPr>
        <p:spPr bwMode="auto">
          <a:xfrm>
            <a:off x="6489066" y="4092891"/>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31" name="Rectangle 30"/>
          <p:cNvSpPr/>
          <p:nvPr/>
        </p:nvSpPr>
        <p:spPr bwMode="auto">
          <a:xfrm>
            <a:off x="7259520" y="4092891"/>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32" name="Rectangle 31"/>
          <p:cNvSpPr/>
          <p:nvPr/>
        </p:nvSpPr>
        <p:spPr bwMode="auto">
          <a:xfrm>
            <a:off x="8134592" y="4092891"/>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33" name="Rectangle 32"/>
          <p:cNvSpPr/>
          <p:nvPr/>
        </p:nvSpPr>
        <p:spPr bwMode="auto">
          <a:xfrm>
            <a:off x="8972792" y="4092891"/>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35" name="TextBox 34"/>
          <p:cNvSpPr txBox="1"/>
          <p:nvPr/>
        </p:nvSpPr>
        <p:spPr>
          <a:xfrm>
            <a:off x="488258" y="1131264"/>
            <a:ext cx="1531188" cy="1908215"/>
          </a:xfrm>
          <a:prstGeom prst="rect">
            <a:avLst/>
          </a:prstGeom>
          <a:solidFill>
            <a:schemeClr val="bg2"/>
          </a:solidFill>
          <a:ln w="12700">
            <a:noFill/>
            <a:prstDash val="dash"/>
          </a:ln>
        </p:spPr>
        <p:txBody>
          <a:bodyPr wrap="none" lIns="91440" tIns="91440" rIns="91440" bIns="91440" rtlCol="0">
            <a:spAutoFit/>
          </a:bodyPr>
          <a:lstStyle/>
          <a:p>
            <a:r>
              <a:rPr lang="en-US" sz="1600" dirty="0">
                <a:solidFill>
                  <a:srgbClr val="0000FF"/>
                </a:solidFill>
                <a:latin typeface="Consolas" pitchFamily="49" charset="0"/>
                <a:cs typeface="Consolas" pitchFamily="49" charset="0"/>
              </a:rPr>
              <a:t>class</a:t>
            </a:r>
            <a:r>
              <a:rPr lang="en-US" sz="1600" dirty="0">
                <a:solidFill>
                  <a:srgbClr val="FFFFFF"/>
                </a:solidFill>
                <a:latin typeface="Consolas" pitchFamily="49" charset="0"/>
                <a:cs typeface="Consolas" pitchFamily="49" charset="0"/>
              </a:rPr>
              <a:t> </a:t>
            </a:r>
            <a:r>
              <a:rPr lang="en-US" sz="1600" dirty="0">
                <a:solidFill>
                  <a:srgbClr val="2B91C5"/>
                </a:solidFill>
                <a:latin typeface="Consolas" pitchFamily="49" charset="0"/>
                <a:cs typeface="Consolas" pitchFamily="49" charset="0"/>
              </a:rPr>
              <a:t>C</a:t>
            </a:r>
          </a:p>
          <a:p>
            <a:r>
              <a:rPr lang="en-US" sz="1600" dirty="0">
                <a:solidFill>
                  <a:srgbClr val="000000"/>
                </a:solidFill>
                <a:latin typeface="Consolas" pitchFamily="49" charset="0"/>
                <a:cs typeface="Consolas" pitchFamily="49" charset="0"/>
              </a:rPr>
              <a:t>{</a:t>
            </a:r>
          </a:p>
          <a:p>
            <a:r>
              <a:rPr lang="en-US" sz="1600" dirty="0">
                <a:solidFill>
                  <a:srgbClr val="000000"/>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void</a:t>
            </a:r>
            <a:r>
              <a:rPr lang="en-US" sz="1600" dirty="0">
                <a:solidFill>
                  <a:srgbClr val="000000"/>
                </a:solidFill>
                <a:latin typeface="Consolas" pitchFamily="49" charset="0"/>
                <a:cs typeface="Consolas" pitchFamily="49" charset="0"/>
              </a:rPr>
              <a:t> M()</a:t>
            </a:r>
          </a:p>
          <a:p>
            <a:r>
              <a:rPr lang="en-US" sz="1600" dirty="0">
                <a:solidFill>
                  <a:srgbClr val="000000"/>
                </a:solidFill>
                <a:latin typeface="Consolas" pitchFamily="49" charset="0"/>
                <a:cs typeface="Consolas" pitchFamily="49" charset="0"/>
              </a:rPr>
              <a:t>    {</a:t>
            </a:r>
          </a:p>
          <a:p>
            <a:r>
              <a:rPr lang="en-US" sz="1600" dirty="0">
                <a:solidFill>
                  <a:srgbClr val="000000"/>
                </a:solidFill>
                <a:latin typeface="Consolas" pitchFamily="49" charset="0"/>
                <a:cs typeface="Consolas" pitchFamily="49" charset="0"/>
              </a:rPr>
              <a:t>    }</a:t>
            </a:r>
          </a:p>
          <a:p>
            <a:r>
              <a:rPr lang="en-US" sz="1600" dirty="0">
                <a:solidFill>
                  <a:srgbClr val="000000"/>
                </a:solidFill>
                <a:latin typeface="Consolas" pitchFamily="49" charset="0"/>
                <a:cs typeface="Consolas" pitchFamily="49" charset="0"/>
              </a:rPr>
              <a:t>}</a:t>
            </a:r>
            <a:r>
              <a:rPr lang="en-US" sz="1600" dirty="0">
                <a:solidFill>
                  <a:srgbClr val="008000"/>
                </a:solidFill>
                <a:latin typeface="Consolas" pitchFamily="49" charset="0"/>
                <a:cs typeface="Consolas" pitchFamily="49" charset="0"/>
              </a:rPr>
              <a:t>// C</a:t>
            </a:r>
          </a:p>
          <a:p>
            <a:r>
              <a:rPr lang="en-US" sz="1600" dirty="0">
                <a:solidFill>
                  <a:srgbClr val="FFFFFF">
                    <a:lumMod val="50000"/>
                  </a:srgbClr>
                </a:solidFill>
                <a:latin typeface="Consolas" pitchFamily="49" charset="0"/>
                <a:cs typeface="Consolas" pitchFamily="49" charset="0"/>
              </a:rPr>
              <a:t>▫</a:t>
            </a:r>
          </a:p>
        </p:txBody>
      </p:sp>
      <p:pic>
        <p:nvPicPr>
          <p:cNvPr id="36" name="Picture 35" descr="logosol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8863" y="5954218"/>
            <a:ext cx="820762" cy="708396"/>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775257163"/>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0953" y="241001"/>
            <a:ext cx="11149013" cy="747897"/>
          </a:xfrm>
        </p:spPr>
        <p:txBody>
          <a:bodyPr/>
          <a:lstStyle/>
          <a:p>
            <a:r>
              <a:rPr lang="en-US" dirty="0" smtClean="0">
                <a:solidFill>
                  <a:schemeClr val="accent5"/>
                </a:solidFill>
              </a:rPr>
              <a:t>Syntax Tree API – “Trivia”</a:t>
            </a:r>
            <a:endParaRPr lang="en-US" dirty="0">
              <a:solidFill>
                <a:schemeClr val="accent5"/>
              </a:solidFill>
            </a:endParaRPr>
          </a:p>
        </p:txBody>
      </p:sp>
      <p:cxnSp>
        <p:nvCxnSpPr>
          <p:cNvPr id="3" name="Straight Connector 2"/>
          <p:cNvCxnSpPr/>
          <p:nvPr/>
        </p:nvCxnSpPr>
        <p:spPr>
          <a:xfrm flipV="1">
            <a:off x="5668390" y="1474164"/>
            <a:ext cx="683392" cy="3429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4" name="Straight Connector 3"/>
          <p:cNvCxnSpPr/>
          <p:nvPr/>
        </p:nvCxnSpPr>
        <p:spPr>
          <a:xfrm flipH="1" flipV="1">
            <a:off x="6351782" y="1474164"/>
            <a:ext cx="728766" cy="3429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5" name="Straight Connector 4"/>
          <p:cNvCxnSpPr/>
          <p:nvPr/>
        </p:nvCxnSpPr>
        <p:spPr>
          <a:xfrm flipV="1">
            <a:off x="3352944" y="2198064"/>
            <a:ext cx="2315446"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flipV="1">
            <a:off x="4940288" y="2198064"/>
            <a:ext cx="728102"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flipV="1">
            <a:off x="5668390" y="2198064"/>
            <a:ext cx="872098"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5668390" y="2198064"/>
            <a:ext cx="3031013"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H="1" flipV="1">
            <a:off x="5668390" y="2198064"/>
            <a:ext cx="4359941"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V="1">
            <a:off x="4362389" y="2960064"/>
            <a:ext cx="4337014"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flipV="1">
            <a:off x="5943744" y="2960064"/>
            <a:ext cx="2755659"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flipH="1" flipV="1">
            <a:off x="8699403" y="2960064"/>
            <a:ext cx="750010"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V="1">
            <a:off x="6628880" y="3711891"/>
            <a:ext cx="409441"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flipV="1">
            <a:off x="7038321" y="3711891"/>
            <a:ext cx="361013"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V="1">
            <a:off x="8293088" y="3711891"/>
            <a:ext cx="1156325" cy="1143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flipH="1" flipV="1">
            <a:off x="9449413" y="3711891"/>
            <a:ext cx="1282075" cy="1143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sp>
        <p:nvSpPr>
          <p:cNvPr id="18" name="Rectangle 17"/>
          <p:cNvSpPr/>
          <p:nvPr/>
        </p:nvSpPr>
        <p:spPr bwMode="auto">
          <a:xfrm>
            <a:off x="5471180" y="1131264"/>
            <a:ext cx="1761204" cy="3429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CompilationUnit</a:t>
            </a:r>
            <a:endParaRPr lang="en-US" sz="1400" dirty="0">
              <a:solidFill>
                <a:srgbClr val="FFFFFF"/>
              </a:solidFill>
            </a:endParaRPr>
          </a:p>
        </p:txBody>
      </p:sp>
      <p:sp>
        <p:nvSpPr>
          <p:cNvPr id="19" name="Rectangle 18"/>
          <p:cNvSpPr/>
          <p:nvPr/>
        </p:nvSpPr>
        <p:spPr bwMode="auto">
          <a:xfrm>
            <a:off x="4781028" y="1817064"/>
            <a:ext cx="1774723"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TypeDeclaration</a:t>
            </a:r>
            <a:endParaRPr lang="en-US" sz="1400" dirty="0">
              <a:solidFill>
                <a:srgbClr val="FFFFFF"/>
              </a:solidFill>
            </a:endParaRPr>
          </a:p>
        </p:txBody>
      </p:sp>
      <p:sp>
        <p:nvSpPr>
          <p:cNvPr id="20" name="Rectangle 19"/>
          <p:cNvSpPr/>
          <p:nvPr/>
        </p:nvSpPr>
        <p:spPr bwMode="auto">
          <a:xfrm>
            <a:off x="3041384" y="2579064"/>
            <a:ext cx="623119"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class</a:t>
            </a:r>
          </a:p>
        </p:txBody>
      </p:sp>
      <p:sp>
        <p:nvSpPr>
          <p:cNvPr id="21" name="Rectangle 20"/>
          <p:cNvSpPr/>
          <p:nvPr/>
        </p:nvSpPr>
        <p:spPr bwMode="auto">
          <a:xfrm>
            <a:off x="4629392" y="2579064"/>
            <a:ext cx="621792"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C</a:t>
            </a:r>
          </a:p>
        </p:txBody>
      </p:sp>
      <p:sp>
        <p:nvSpPr>
          <p:cNvPr id="22" name="Rectangle 21"/>
          <p:cNvSpPr/>
          <p:nvPr/>
        </p:nvSpPr>
        <p:spPr bwMode="auto">
          <a:xfrm>
            <a:off x="6229592" y="2579064"/>
            <a:ext cx="621792"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a:t>
            </a:r>
          </a:p>
        </p:txBody>
      </p:sp>
      <p:sp>
        <p:nvSpPr>
          <p:cNvPr id="23" name="Rectangle 22"/>
          <p:cNvSpPr/>
          <p:nvPr/>
        </p:nvSpPr>
        <p:spPr bwMode="auto">
          <a:xfrm>
            <a:off x="7812435" y="2579064"/>
            <a:ext cx="1773936"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MethodDeclaration</a:t>
            </a:r>
            <a:endParaRPr lang="en-US" sz="1400" dirty="0">
              <a:solidFill>
                <a:srgbClr val="FFFFFF"/>
              </a:solidFill>
            </a:endParaRPr>
          </a:p>
        </p:txBody>
      </p:sp>
      <p:sp>
        <p:nvSpPr>
          <p:cNvPr id="24" name="Rectangle 23"/>
          <p:cNvSpPr/>
          <p:nvPr/>
        </p:nvSpPr>
        <p:spPr bwMode="auto">
          <a:xfrm>
            <a:off x="9717435" y="2579064"/>
            <a:ext cx="621792"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a:t>
            </a:r>
          </a:p>
        </p:txBody>
      </p:sp>
      <p:sp>
        <p:nvSpPr>
          <p:cNvPr id="25" name="Rectangle 24"/>
          <p:cNvSpPr/>
          <p:nvPr/>
        </p:nvSpPr>
        <p:spPr bwMode="auto">
          <a:xfrm>
            <a:off x="6768988" y="1817064"/>
            <a:ext cx="623119"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EOF</a:t>
            </a:r>
          </a:p>
        </p:txBody>
      </p:sp>
      <p:sp>
        <p:nvSpPr>
          <p:cNvPr id="26" name="Rectangle 25"/>
          <p:cNvSpPr/>
          <p:nvPr/>
        </p:nvSpPr>
        <p:spPr bwMode="auto">
          <a:xfrm>
            <a:off x="4050829" y="3330891"/>
            <a:ext cx="623119"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void</a:t>
            </a:r>
          </a:p>
        </p:txBody>
      </p:sp>
      <p:sp>
        <p:nvSpPr>
          <p:cNvPr id="27" name="Rectangle 26"/>
          <p:cNvSpPr/>
          <p:nvPr/>
        </p:nvSpPr>
        <p:spPr bwMode="auto">
          <a:xfrm>
            <a:off x="5632184" y="3330891"/>
            <a:ext cx="623119"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M</a:t>
            </a:r>
          </a:p>
        </p:txBody>
      </p:sp>
      <p:sp>
        <p:nvSpPr>
          <p:cNvPr id="28" name="Rectangle 27"/>
          <p:cNvSpPr/>
          <p:nvPr/>
        </p:nvSpPr>
        <p:spPr bwMode="auto">
          <a:xfrm>
            <a:off x="6395513" y="3330891"/>
            <a:ext cx="1285616"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ParameterList</a:t>
            </a:r>
            <a:endParaRPr lang="en-US" sz="1400" dirty="0">
              <a:solidFill>
                <a:srgbClr val="FFFFFF"/>
              </a:solidFill>
            </a:endParaRPr>
          </a:p>
        </p:txBody>
      </p:sp>
      <p:sp>
        <p:nvSpPr>
          <p:cNvPr id="29" name="Rectangle 28"/>
          <p:cNvSpPr/>
          <p:nvPr/>
        </p:nvSpPr>
        <p:spPr bwMode="auto">
          <a:xfrm>
            <a:off x="9106513" y="3330891"/>
            <a:ext cx="685800"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Block</a:t>
            </a:r>
          </a:p>
        </p:txBody>
      </p:sp>
      <p:cxnSp>
        <p:nvCxnSpPr>
          <p:cNvPr id="30" name="Straight Connector 29"/>
          <p:cNvCxnSpPr/>
          <p:nvPr/>
        </p:nvCxnSpPr>
        <p:spPr>
          <a:xfrm flipV="1">
            <a:off x="7038321" y="2960064"/>
            <a:ext cx="1661082" cy="370827"/>
          </a:xfrm>
          <a:prstGeom prst="line">
            <a:avLst/>
          </a:prstGeom>
          <a:ln w="127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6317984" y="4082718"/>
            <a:ext cx="621792"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a:t>
            </a:r>
          </a:p>
        </p:txBody>
      </p:sp>
      <p:sp>
        <p:nvSpPr>
          <p:cNvPr id="32" name="Rectangle 31"/>
          <p:cNvSpPr/>
          <p:nvPr/>
        </p:nvSpPr>
        <p:spPr bwMode="auto">
          <a:xfrm>
            <a:off x="7088438" y="4082718"/>
            <a:ext cx="621792"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a:t>
            </a:r>
          </a:p>
        </p:txBody>
      </p:sp>
      <p:sp>
        <p:nvSpPr>
          <p:cNvPr id="33" name="Rectangle 32"/>
          <p:cNvSpPr/>
          <p:nvPr/>
        </p:nvSpPr>
        <p:spPr bwMode="auto">
          <a:xfrm>
            <a:off x="7982192" y="4854891"/>
            <a:ext cx="621792"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a:t>
            </a:r>
          </a:p>
        </p:txBody>
      </p:sp>
      <p:sp>
        <p:nvSpPr>
          <p:cNvPr id="34" name="Rectangle 33"/>
          <p:cNvSpPr/>
          <p:nvPr/>
        </p:nvSpPr>
        <p:spPr bwMode="auto">
          <a:xfrm>
            <a:off x="10420592" y="4854891"/>
            <a:ext cx="621792"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a:t>
            </a:r>
          </a:p>
        </p:txBody>
      </p:sp>
      <p:sp>
        <p:nvSpPr>
          <p:cNvPr id="35" name="Rectangle 34"/>
          <p:cNvSpPr/>
          <p:nvPr/>
        </p:nvSpPr>
        <p:spPr bwMode="auto">
          <a:xfrm>
            <a:off x="3874715" y="2579064"/>
            <a:ext cx="623119" cy="381000"/>
          </a:xfrm>
          <a:prstGeom prst="rect">
            <a:avLst/>
          </a:prstGeom>
          <a:solidFill>
            <a:schemeClr val="accent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SP</a:t>
            </a:r>
          </a:p>
        </p:txBody>
      </p:sp>
      <p:sp>
        <p:nvSpPr>
          <p:cNvPr id="36" name="Rectangle 35"/>
          <p:cNvSpPr/>
          <p:nvPr/>
        </p:nvSpPr>
        <p:spPr bwMode="auto">
          <a:xfrm>
            <a:off x="5466265" y="2579064"/>
            <a:ext cx="623119" cy="381000"/>
          </a:xfrm>
          <a:prstGeom prst="rect">
            <a:avLst/>
          </a:prstGeom>
          <a:solidFill>
            <a:schemeClr val="accent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EOL</a:t>
            </a:r>
          </a:p>
        </p:txBody>
      </p:sp>
      <p:sp>
        <p:nvSpPr>
          <p:cNvPr id="37" name="Rectangle 36"/>
          <p:cNvSpPr/>
          <p:nvPr/>
        </p:nvSpPr>
        <p:spPr bwMode="auto">
          <a:xfrm>
            <a:off x="7066465" y="2579064"/>
            <a:ext cx="623119" cy="381000"/>
          </a:xfrm>
          <a:prstGeom prst="rect">
            <a:avLst/>
          </a:prstGeom>
          <a:solidFill>
            <a:schemeClr val="accent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EOL</a:t>
            </a:r>
          </a:p>
        </p:txBody>
      </p:sp>
      <p:sp>
        <p:nvSpPr>
          <p:cNvPr id="38" name="Rectangle 37"/>
          <p:cNvSpPr/>
          <p:nvPr/>
        </p:nvSpPr>
        <p:spPr bwMode="auto">
          <a:xfrm>
            <a:off x="10502888" y="2579064"/>
            <a:ext cx="623119" cy="381000"/>
          </a:xfrm>
          <a:prstGeom prst="rect">
            <a:avLst/>
          </a:prstGeom>
          <a:solidFill>
            <a:schemeClr val="accent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 C</a:t>
            </a:r>
          </a:p>
        </p:txBody>
      </p:sp>
      <p:sp>
        <p:nvSpPr>
          <p:cNvPr id="39" name="Rectangle 38"/>
          <p:cNvSpPr/>
          <p:nvPr/>
        </p:nvSpPr>
        <p:spPr bwMode="auto">
          <a:xfrm>
            <a:off x="3230656" y="3330891"/>
            <a:ext cx="623119" cy="381000"/>
          </a:xfrm>
          <a:prstGeom prst="rect">
            <a:avLst/>
          </a:prstGeom>
          <a:solidFill>
            <a:schemeClr val="accent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SPx4</a:t>
            </a:r>
          </a:p>
        </p:txBody>
      </p:sp>
      <p:sp>
        <p:nvSpPr>
          <p:cNvPr id="40" name="Rectangle 39"/>
          <p:cNvSpPr/>
          <p:nvPr/>
        </p:nvSpPr>
        <p:spPr bwMode="auto">
          <a:xfrm>
            <a:off x="4870184" y="3330891"/>
            <a:ext cx="623119" cy="381000"/>
          </a:xfrm>
          <a:prstGeom prst="rect">
            <a:avLst/>
          </a:prstGeom>
          <a:solidFill>
            <a:schemeClr val="accent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SP</a:t>
            </a:r>
          </a:p>
        </p:txBody>
      </p:sp>
      <p:sp>
        <p:nvSpPr>
          <p:cNvPr id="41" name="Rectangle 40"/>
          <p:cNvSpPr/>
          <p:nvPr/>
        </p:nvSpPr>
        <p:spPr bwMode="auto">
          <a:xfrm>
            <a:off x="7902207" y="4082718"/>
            <a:ext cx="623119" cy="381000"/>
          </a:xfrm>
          <a:prstGeom prst="rect">
            <a:avLst/>
          </a:prstGeom>
          <a:solidFill>
            <a:schemeClr val="accent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EOL</a:t>
            </a:r>
          </a:p>
        </p:txBody>
      </p:sp>
      <p:sp>
        <p:nvSpPr>
          <p:cNvPr id="42" name="Rectangle 41"/>
          <p:cNvSpPr/>
          <p:nvPr/>
        </p:nvSpPr>
        <p:spPr bwMode="auto">
          <a:xfrm>
            <a:off x="11278407" y="2579064"/>
            <a:ext cx="623119" cy="381000"/>
          </a:xfrm>
          <a:prstGeom prst="rect">
            <a:avLst/>
          </a:prstGeom>
          <a:solidFill>
            <a:schemeClr val="accent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EOL</a:t>
            </a:r>
          </a:p>
        </p:txBody>
      </p:sp>
      <p:sp>
        <p:nvSpPr>
          <p:cNvPr id="43" name="Rectangle 42"/>
          <p:cNvSpPr/>
          <p:nvPr/>
        </p:nvSpPr>
        <p:spPr bwMode="auto">
          <a:xfrm>
            <a:off x="11257465" y="4854891"/>
            <a:ext cx="623119" cy="381000"/>
          </a:xfrm>
          <a:prstGeom prst="rect">
            <a:avLst/>
          </a:prstGeom>
          <a:solidFill>
            <a:schemeClr val="accent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EOL</a:t>
            </a:r>
          </a:p>
        </p:txBody>
      </p:sp>
      <p:sp>
        <p:nvSpPr>
          <p:cNvPr id="44" name="Rectangle 43"/>
          <p:cNvSpPr/>
          <p:nvPr/>
        </p:nvSpPr>
        <p:spPr bwMode="auto">
          <a:xfrm>
            <a:off x="7156184" y="4854891"/>
            <a:ext cx="623119" cy="381000"/>
          </a:xfrm>
          <a:prstGeom prst="rect">
            <a:avLst/>
          </a:prstGeom>
          <a:solidFill>
            <a:schemeClr val="accent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SPx4</a:t>
            </a:r>
          </a:p>
        </p:txBody>
      </p:sp>
      <p:sp>
        <p:nvSpPr>
          <p:cNvPr id="45" name="Rectangle 44"/>
          <p:cNvSpPr/>
          <p:nvPr/>
        </p:nvSpPr>
        <p:spPr bwMode="auto">
          <a:xfrm>
            <a:off x="8794954" y="4854891"/>
            <a:ext cx="623119" cy="381000"/>
          </a:xfrm>
          <a:prstGeom prst="rect">
            <a:avLst/>
          </a:prstGeom>
          <a:solidFill>
            <a:schemeClr val="accent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EOL</a:t>
            </a:r>
          </a:p>
        </p:txBody>
      </p:sp>
      <p:sp>
        <p:nvSpPr>
          <p:cNvPr id="46" name="Rectangle 45"/>
          <p:cNvSpPr/>
          <p:nvPr/>
        </p:nvSpPr>
        <p:spPr bwMode="auto">
          <a:xfrm>
            <a:off x="9594584" y="4854891"/>
            <a:ext cx="623119" cy="381000"/>
          </a:xfrm>
          <a:prstGeom prst="rect">
            <a:avLst/>
          </a:prstGeom>
          <a:solidFill>
            <a:schemeClr val="accent2"/>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SPx4</a:t>
            </a:r>
          </a:p>
        </p:txBody>
      </p:sp>
      <p:cxnSp>
        <p:nvCxnSpPr>
          <p:cNvPr id="47" name="Straight Connector 46"/>
          <p:cNvCxnSpPr/>
          <p:nvPr/>
        </p:nvCxnSpPr>
        <p:spPr>
          <a:xfrm>
            <a:off x="3664503" y="2769564"/>
            <a:ext cx="210212" cy="0"/>
          </a:xfrm>
          <a:prstGeom prst="line">
            <a:avLst/>
          </a:prstGeom>
          <a:ln>
            <a:solidFill>
              <a:schemeClr val="accent3">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5251184" y="2769564"/>
            <a:ext cx="215081" cy="0"/>
          </a:xfrm>
          <a:prstGeom prst="line">
            <a:avLst/>
          </a:prstGeom>
          <a:ln>
            <a:solidFill>
              <a:schemeClr val="accent3">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851384" y="2769564"/>
            <a:ext cx="215081" cy="0"/>
          </a:xfrm>
          <a:prstGeom prst="line">
            <a:avLst/>
          </a:prstGeom>
          <a:ln>
            <a:solidFill>
              <a:schemeClr val="accent3">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0339227" y="2769564"/>
            <a:ext cx="163661" cy="0"/>
          </a:xfrm>
          <a:prstGeom prst="line">
            <a:avLst/>
          </a:prstGeom>
          <a:ln>
            <a:solidFill>
              <a:schemeClr val="accent3">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853775" y="3521391"/>
            <a:ext cx="197054" cy="0"/>
          </a:xfrm>
          <a:prstGeom prst="line">
            <a:avLst/>
          </a:prstGeom>
          <a:ln>
            <a:solidFill>
              <a:schemeClr val="accent3">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673948" y="3521391"/>
            <a:ext cx="196236" cy="0"/>
          </a:xfrm>
          <a:prstGeom prst="line">
            <a:avLst/>
          </a:prstGeom>
          <a:ln>
            <a:solidFill>
              <a:schemeClr val="accent3">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710230" y="4273218"/>
            <a:ext cx="191977" cy="0"/>
          </a:xfrm>
          <a:prstGeom prst="line">
            <a:avLst/>
          </a:prstGeom>
          <a:ln>
            <a:solidFill>
              <a:schemeClr val="accent3">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7779303" y="5045391"/>
            <a:ext cx="202889" cy="0"/>
          </a:xfrm>
          <a:prstGeom prst="line">
            <a:avLst/>
          </a:prstGeom>
          <a:ln>
            <a:solidFill>
              <a:schemeClr val="accent3">
                <a:lumMod val="75000"/>
              </a:schemeClr>
            </a:solidFill>
            <a:headEnd type="triangle" w="lg" len="med"/>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8603984" y="5045391"/>
            <a:ext cx="190970" cy="0"/>
          </a:xfrm>
          <a:prstGeom prst="line">
            <a:avLst/>
          </a:prstGeom>
          <a:ln>
            <a:solidFill>
              <a:schemeClr val="accent3">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0217703" y="5045391"/>
            <a:ext cx="202889" cy="0"/>
          </a:xfrm>
          <a:prstGeom prst="line">
            <a:avLst/>
          </a:prstGeom>
          <a:ln>
            <a:solidFill>
              <a:schemeClr val="accent3">
                <a:lumMod val="75000"/>
              </a:schemeClr>
            </a:solidFill>
            <a:headEnd type="triangle" w="lg" len="med"/>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1042384" y="5045391"/>
            <a:ext cx="215081" cy="0"/>
          </a:xfrm>
          <a:prstGeom prst="line">
            <a:avLst/>
          </a:prstGeom>
          <a:ln>
            <a:solidFill>
              <a:schemeClr val="accent3">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11126007" y="2769564"/>
            <a:ext cx="152400" cy="0"/>
          </a:xfrm>
          <a:prstGeom prst="line">
            <a:avLst/>
          </a:prstGeom>
          <a:ln>
            <a:solidFill>
              <a:schemeClr val="accent3">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488258" y="1131264"/>
            <a:ext cx="1665841" cy="1908215"/>
          </a:xfrm>
          <a:prstGeom prst="rect">
            <a:avLst/>
          </a:prstGeom>
          <a:solidFill>
            <a:schemeClr val="bg2"/>
          </a:solidFill>
          <a:ln w="12700">
            <a:noFill/>
            <a:prstDash val="dash"/>
          </a:ln>
        </p:spPr>
        <p:txBody>
          <a:bodyPr wrap="none" lIns="91440" tIns="91440" rIns="91440" bIns="91440" rtlCol="0">
            <a:spAutoFit/>
          </a:bodyPr>
          <a:lstStyle/>
          <a:p>
            <a:r>
              <a:rPr lang="en-US" sz="1600" dirty="0" err="1" smtClean="0">
                <a:solidFill>
                  <a:srgbClr val="0000FF"/>
                </a:solidFill>
                <a:latin typeface="Consolas" pitchFamily="49" charset="0"/>
                <a:cs typeface="Consolas" pitchFamily="49" charset="0"/>
              </a:rPr>
              <a:t>class</a:t>
            </a:r>
            <a:r>
              <a:rPr lang="en-US" sz="1600" dirty="0" err="1">
                <a:solidFill>
                  <a:srgbClr val="FFFFFF">
                    <a:lumMod val="75000"/>
                  </a:srgbClr>
                </a:solidFill>
                <a:latin typeface="Consolas" pitchFamily="49" charset="0"/>
                <a:cs typeface="Consolas" pitchFamily="49" charset="0"/>
              </a:rPr>
              <a:t>∙</a:t>
            </a:r>
            <a:r>
              <a:rPr lang="en-US" sz="1600" dirty="0" err="1" smtClean="0">
                <a:solidFill>
                  <a:srgbClr val="2B91C5"/>
                </a:solidFill>
                <a:latin typeface="Consolas" pitchFamily="49" charset="0"/>
                <a:cs typeface="Consolas" pitchFamily="49" charset="0"/>
              </a:rPr>
              <a:t>C</a:t>
            </a:r>
            <a:r>
              <a:rPr lang="en-US" sz="1600" dirty="0" smtClean="0">
                <a:solidFill>
                  <a:srgbClr val="FFFFFF">
                    <a:lumMod val="75000"/>
                  </a:srgbClr>
                </a:solidFill>
                <a:latin typeface="Consolas" pitchFamily="49" charset="0"/>
                <a:cs typeface="Consolas" pitchFamily="49" charset="0"/>
                <a:sym typeface="Symbol"/>
              </a:rPr>
              <a:t></a:t>
            </a:r>
            <a:endParaRPr lang="en-US" sz="1600" dirty="0">
              <a:solidFill>
                <a:srgbClr val="2B91C5"/>
              </a:solidFill>
              <a:latin typeface="Consolas" pitchFamily="49" charset="0"/>
              <a:cs typeface="Consolas" pitchFamily="49" charset="0"/>
            </a:endParaRPr>
          </a:p>
          <a:p>
            <a:r>
              <a:rPr lang="en-US" sz="1600" dirty="0" smtClean="0">
                <a:solidFill>
                  <a:srgbClr val="000000"/>
                </a:solidFill>
                <a:latin typeface="Consolas" pitchFamily="49" charset="0"/>
                <a:cs typeface="Consolas" pitchFamily="49" charset="0"/>
              </a:rPr>
              <a:t>{</a:t>
            </a:r>
            <a:r>
              <a:rPr lang="en-US" sz="1600" dirty="0" smtClean="0">
                <a:solidFill>
                  <a:srgbClr val="FFFFFF">
                    <a:lumMod val="75000"/>
                  </a:srgbClr>
                </a:solidFill>
                <a:latin typeface="Consolas" pitchFamily="49" charset="0"/>
                <a:cs typeface="Consolas" pitchFamily="49" charset="0"/>
                <a:sym typeface="Symbol"/>
              </a:rPr>
              <a:t></a:t>
            </a:r>
            <a:endParaRPr lang="en-US" sz="1600" dirty="0">
              <a:solidFill>
                <a:srgbClr val="000000"/>
              </a:solidFill>
              <a:latin typeface="Consolas" pitchFamily="49" charset="0"/>
              <a:cs typeface="Consolas" pitchFamily="49" charset="0"/>
            </a:endParaRPr>
          </a:p>
          <a:p>
            <a:r>
              <a:rPr lang="en-US" sz="1600" dirty="0" smtClean="0">
                <a:solidFill>
                  <a:srgbClr val="FFFFFF">
                    <a:lumMod val="75000"/>
                  </a:srgbClr>
                </a:solidFill>
                <a:latin typeface="Consolas" pitchFamily="49" charset="0"/>
                <a:cs typeface="Consolas" pitchFamily="49" charset="0"/>
              </a:rPr>
              <a:t>∙∙∙∙</a:t>
            </a:r>
            <a:r>
              <a:rPr lang="en-US" sz="1600" dirty="0" err="1" smtClean="0">
                <a:solidFill>
                  <a:srgbClr val="0000FF"/>
                </a:solidFill>
                <a:latin typeface="Consolas" pitchFamily="49" charset="0"/>
                <a:cs typeface="Consolas" pitchFamily="49" charset="0"/>
              </a:rPr>
              <a:t>void</a:t>
            </a:r>
            <a:r>
              <a:rPr lang="en-US" sz="1600" dirty="0" err="1">
                <a:solidFill>
                  <a:srgbClr val="FFFFFF">
                    <a:lumMod val="75000"/>
                  </a:srgbClr>
                </a:solidFill>
                <a:latin typeface="Consolas" pitchFamily="49" charset="0"/>
                <a:cs typeface="Consolas" pitchFamily="49" charset="0"/>
              </a:rPr>
              <a:t>∙</a:t>
            </a:r>
            <a:r>
              <a:rPr lang="en-US" sz="1600" dirty="0" err="1" smtClean="0">
                <a:solidFill>
                  <a:srgbClr val="000000"/>
                </a:solidFill>
                <a:latin typeface="Consolas" pitchFamily="49" charset="0"/>
                <a:cs typeface="Consolas" pitchFamily="49" charset="0"/>
              </a:rPr>
              <a:t>M</a:t>
            </a:r>
            <a:r>
              <a:rPr lang="en-US" sz="1600" dirty="0" smtClean="0">
                <a:solidFill>
                  <a:srgbClr val="000000"/>
                </a:solidFill>
                <a:latin typeface="Consolas" pitchFamily="49" charset="0"/>
                <a:cs typeface="Consolas" pitchFamily="49" charset="0"/>
              </a:rPr>
              <a:t>()</a:t>
            </a:r>
            <a:r>
              <a:rPr lang="en-US" sz="1600" dirty="0" smtClean="0">
                <a:solidFill>
                  <a:srgbClr val="FFFFFF">
                    <a:lumMod val="75000"/>
                  </a:srgbClr>
                </a:solidFill>
                <a:latin typeface="Consolas" pitchFamily="49" charset="0"/>
                <a:cs typeface="Consolas" pitchFamily="49" charset="0"/>
                <a:sym typeface="Symbol"/>
              </a:rPr>
              <a:t></a:t>
            </a:r>
            <a:endParaRPr lang="en-US" sz="1600" dirty="0">
              <a:solidFill>
                <a:srgbClr val="000000"/>
              </a:solidFill>
              <a:latin typeface="Consolas" pitchFamily="49" charset="0"/>
              <a:cs typeface="Consolas" pitchFamily="49" charset="0"/>
            </a:endParaRPr>
          </a:p>
          <a:p>
            <a:r>
              <a:rPr lang="en-US" sz="1600" dirty="0">
                <a:solidFill>
                  <a:srgbClr val="FFFFFF">
                    <a:lumMod val="75000"/>
                  </a:srgbClr>
                </a:solidFill>
                <a:latin typeface="Consolas" pitchFamily="49" charset="0"/>
                <a:cs typeface="Consolas" pitchFamily="49" charset="0"/>
              </a:rPr>
              <a:t>∙∙∙∙</a:t>
            </a:r>
            <a:r>
              <a:rPr lang="en-US" sz="1600" dirty="0" smtClean="0">
                <a:solidFill>
                  <a:srgbClr val="000000"/>
                </a:solidFill>
                <a:latin typeface="Consolas" pitchFamily="49" charset="0"/>
                <a:cs typeface="Consolas" pitchFamily="49" charset="0"/>
              </a:rPr>
              <a:t>{</a:t>
            </a:r>
            <a:r>
              <a:rPr lang="en-US" sz="1600" dirty="0">
                <a:solidFill>
                  <a:srgbClr val="FFFFFF">
                    <a:lumMod val="75000"/>
                  </a:srgbClr>
                </a:solidFill>
                <a:latin typeface="Consolas" pitchFamily="49" charset="0"/>
                <a:cs typeface="Consolas" pitchFamily="49" charset="0"/>
                <a:sym typeface="Symbol"/>
              </a:rPr>
              <a:t></a:t>
            </a:r>
            <a:endParaRPr lang="en-US" sz="1600" dirty="0">
              <a:solidFill>
                <a:srgbClr val="000000"/>
              </a:solidFill>
              <a:latin typeface="Consolas" pitchFamily="49" charset="0"/>
              <a:cs typeface="Consolas" pitchFamily="49" charset="0"/>
            </a:endParaRPr>
          </a:p>
          <a:p>
            <a:r>
              <a:rPr lang="en-US" sz="1600" dirty="0" smtClean="0">
                <a:solidFill>
                  <a:srgbClr val="FFFFFF">
                    <a:lumMod val="75000"/>
                  </a:srgbClr>
                </a:solidFill>
                <a:latin typeface="Consolas" pitchFamily="49" charset="0"/>
                <a:cs typeface="Consolas" pitchFamily="49" charset="0"/>
              </a:rPr>
              <a:t>∙∙∙∙</a:t>
            </a:r>
            <a:r>
              <a:rPr lang="en-US" sz="1600" dirty="0" smtClean="0">
                <a:solidFill>
                  <a:srgbClr val="000000"/>
                </a:solidFill>
                <a:latin typeface="Consolas" pitchFamily="49" charset="0"/>
                <a:cs typeface="Consolas" pitchFamily="49" charset="0"/>
              </a:rPr>
              <a:t>}</a:t>
            </a:r>
            <a:r>
              <a:rPr lang="en-US" sz="1600" dirty="0" smtClean="0">
                <a:solidFill>
                  <a:srgbClr val="FFFFFF">
                    <a:lumMod val="75000"/>
                  </a:srgbClr>
                </a:solidFill>
                <a:latin typeface="Consolas" pitchFamily="49" charset="0"/>
                <a:cs typeface="Consolas" pitchFamily="49" charset="0"/>
                <a:sym typeface="Symbol"/>
              </a:rPr>
              <a:t></a:t>
            </a:r>
            <a:endParaRPr lang="en-US" sz="1600" dirty="0">
              <a:solidFill>
                <a:srgbClr val="000000"/>
              </a:solidFill>
              <a:latin typeface="Consolas" pitchFamily="49" charset="0"/>
              <a:cs typeface="Consolas" pitchFamily="49" charset="0"/>
            </a:endParaRPr>
          </a:p>
          <a:p>
            <a:r>
              <a:rPr lang="en-US" sz="1600" dirty="0">
                <a:solidFill>
                  <a:srgbClr val="000000"/>
                </a:solidFill>
                <a:latin typeface="Consolas" pitchFamily="49" charset="0"/>
                <a:cs typeface="Consolas" pitchFamily="49" charset="0"/>
              </a:rPr>
              <a:t>}</a:t>
            </a:r>
            <a:r>
              <a:rPr lang="en-US" sz="1600" dirty="0">
                <a:solidFill>
                  <a:srgbClr val="008000"/>
                </a:solidFill>
                <a:latin typeface="Consolas" pitchFamily="49" charset="0"/>
                <a:cs typeface="Consolas" pitchFamily="49" charset="0"/>
              </a:rPr>
              <a:t>// </a:t>
            </a:r>
            <a:r>
              <a:rPr lang="en-US" sz="1600" dirty="0" smtClean="0">
                <a:solidFill>
                  <a:srgbClr val="008000"/>
                </a:solidFill>
                <a:latin typeface="Consolas" pitchFamily="49" charset="0"/>
                <a:cs typeface="Consolas" pitchFamily="49" charset="0"/>
              </a:rPr>
              <a:t>C</a:t>
            </a:r>
            <a:r>
              <a:rPr lang="en-US" sz="1600" dirty="0" smtClean="0">
                <a:solidFill>
                  <a:srgbClr val="FFFFFF">
                    <a:lumMod val="75000"/>
                  </a:srgbClr>
                </a:solidFill>
                <a:latin typeface="Consolas" pitchFamily="49" charset="0"/>
                <a:cs typeface="Consolas" pitchFamily="49" charset="0"/>
                <a:sym typeface="Symbol"/>
              </a:rPr>
              <a:t></a:t>
            </a:r>
            <a:endParaRPr lang="en-US" sz="1600" dirty="0">
              <a:solidFill>
                <a:srgbClr val="008000"/>
              </a:solidFill>
              <a:latin typeface="Consolas" pitchFamily="49" charset="0"/>
              <a:cs typeface="Consolas" pitchFamily="49" charset="0"/>
            </a:endParaRPr>
          </a:p>
          <a:p>
            <a:r>
              <a:rPr lang="en-US" sz="1600" dirty="0">
                <a:solidFill>
                  <a:srgbClr val="FFFFFF">
                    <a:lumMod val="50000"/>
                  </a:srgbClr>
                </a:solidFill>
                <a:latin typeface="Consolas" pitchFamily="49" charset="0"/>
                <a:cs typeface="Consolas" pitchFamily="49" charset="0"/>
              </a:rPr>
              <a:t>▫</a:t>
            </a:r>
          </a:p>
        </p:txBody>
      </p:sp>
      <p:pic>
        <p:nvPicPr>
          <p:cNvPr id="59" name="Picture 58" descr="logosol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8863" y="5954218"/>
            <a:ext cx="820762" cy="708396"/>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3443468811"/>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1137" y="228600"/>
            <a:ext cx="11149013" cy="747713"/>
          </a:xfrm>
        </p:spPr>
        <p:txBody>
          <a:bodyPr/>
          <a:lstStyle/>
          <a:p>
            <a:r>
              <a:rPr lang="en-US" dirty="0" smtClean="0">
                <a:solidFill>
                  <a:schemeClr val="accent5"/>
                </a:solidFill>
              </a:rPr>
              <a:t>Syntax Tree API</a:t>
            </a:r>
            <a:endParaRPr lang="en-US" dirty="0">
              <a:solidFill>
                <a:schemeClr val="accent5"/>
              </a:solidFill>
            </a:endParaRPr>
          </a:p>
        </p:txBody>
      </p:sp>
      <p:cxnSp>
        <p:nvCxnSpPr>
          <p:cNvPr id="3" name="Straight Connector 2"/>
          <p:cNvCxnSpPr/>
          <p:nvPr/>
        </p:nvCxnSpPr>
        <p:spPr>
          <a:xfrm flipV="1">
            <a:off x="5668390" y="1474164"/>
            <a:ext cx="683392" cy="3429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4" name="Straight Connector 3"/>
          <p:cNvCxnSpPr/>
          <p:nvPr/>
        </p:nvCxnSpPr>
        <p:spPr>
          <a:xfrm flipH="1" flipV="1">
            <a:off x="6351782" y="1474164"/>
            <a:ext cx="728766" cy="3429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5" name="Straight Connector 4"/>
          <p:cNvCxnSpPr/>
          <p:nvPr/>
        </p:nvCxnSpPr>
        <p:spPr>
          <a:xfrm flipV="1">
            <a:off x="3575348" y="2198064"/>
            <a:ext cx="2093042"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flipV="1">
            <a:off x="4419080" y="2198064"/>
            <a:ext cx="1249310"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V="1">
            <a:off x="5257280" y="2198064"/>
            <a:ext cx="411110"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5668390" y="2198064"/>
            <a:ext cx="973613"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H="1" flipV="1">
            <a:off x="5668390" y="2198064"/>
            <a:ext cx="2396098"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V="1">
            <a:off x="5303268" y="2960064"/>
            <a:ext cx="1338735"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flipV="1">
            <a:off x="6065268" y="2960064"/>
            <a:ext cx="576735"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flipH="1" flipV="1">
            <a:off x="6642003" y="2960064"/>
            <a:ext cx="517842"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flipV="1">
            <a:off x="6642003" y="2960064"/>
            <a:ext cx="2191809"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V="1">
            <a:off x="6799962" y="3722064"/>
            <a:ext cx="359883"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flipV="1">
            <a:off x="7159845" y="3722064"/>
            <a:ext cx="410571"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flipV="1">
            <a:off x="8445488" y="3722064"/>
            <a:ext cx="388324"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flipV="1">
            <a:off x="8833812" y="3722064"/>
            <a:ext cx="449876"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sp>
        <p:nvSpPr>
          <p:cNvPr id="18" name="Rectangle 17"/>
          <p:cNvSpPr/>
          <p:nvPr/>
        </p:nvSpPr>
        <p:spPr bwMode="auto">
          <a:xfrm>
            <a:off x="5471180" y="1131264"/>
            <a:ext cx="1761204" cy="3429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CompilationUnit</a:t>
            </a:r>
            <a:endParaRPr lang="en-US" sz="1400" dirty="0">
              <a:solidFill>
                <a:srgbClr val="FFFFFF"/>
              </a:solidFill>
            </a:endParaRPr>
          </a:p>
        </p:txBody>
      </p:sp>
      <p:sp>
        <p:nvSpPr>
          <p:cNvPr id="19" name="Rectangle 18"/>
          <p:cNvSpPr/>
          <p:nvPr/>
        </p:nvSpPr>
        <p:spPr bwMode="auto">
          <a:xfrm>
            <a:off x="4781028" y="1817064"/>
            <a:ext cx="1774723"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TypeDeclaration</a:t>
            </a:r>
            <a:endParaRPr lang="en-US" sz="1400" dirty="0">
              <a:solidFill>
                <a:srgbClr val="FFFFFF"/>
              </a:solidFill>
            </a:endParaRPr>
          </a:p>
        </p:txBody>
      </p:sp>
      <p:sp>
        <p:nvSpPr>
          <p:cNvPr id="20" name="Rectangle 19"/>
          <p:cNvSpPr/>
          <p:nvPr/>
        </p:nvSpPr>
        <p:spPr bwMode="auto">
          <a:xfrm>
            <a:off x="3263788" y="2579064"/>
            <a:ext cx="623119"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class</a:t>
            </a:r>
          </a:p>
        </p:txBody>
      </p:sp>
      <p:sp>
        <p:nvSpPr>
          <p:cNvPr id="21" name="Rectangle 20"/>
          <p:cNvSpPr/>
          <p:nvPr/>
        </p:nvSpPr>
        <p:spPr bwMode="auto">
          <a:xfrm>
            <a:off x="4108184" y="2579064"/>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C</a:t>
            </a:r>
          </a:p>
        </p:txBody>
      </p:sp>
      <p:sp>
        <p:nvSpPr>
          <p:cNvPr id="22" name="Rectangle 21"/>
          <p:cNvSpPr/>
          <p:nvPr/>
        </p:nvSpPr>
        <p:spPr bwMode="auto">
          <a:xfrm>
            <a:off x="4946384" y="2579064"/>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23" name="Rectangle 22"/>
          <p:cNvSpPr/>
          <p:nvPr/>
        </p:nvSpPr>
        <p:spPr bwMode="auto">
          <a:xfrm>
            <a:off x="5755035" y="2579064"/>
            <a:ext cx="1773936"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MethodDeclaration</a:t>
            </a:r>
            <a:endParaRPr lang="en-US" sz="1400" dirty="0">
              <a:solidFill>
                <a:srgbClr val="FFFFFF"/>
              </a:solidFill>
            </a:endParaRPr>
          </a:p>
        </p:txBody>
      </p:sp>
      <p:sp>
        <p:nvSpPr>
          <p:cNvPr id="24" name="Rectangle 23"/>
          <p:cNvSpPr/>
          <p:nvPr/>
        </p:nvSpPr>
        <p:spPr bwMode="auto">
          <a:xfrm>
            <a:off x="7753592" y="2579064"/>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25" name="Rectangle 24"/>
          <p:cNvSpPr/>
          <p:nvPr/>
        </p:nvSpPr>
        <p:spPr bwMode="auto">
          <a:xfrm>
            <a:off x="6768988" y="1817064"/>
            <a:ext cx="623119"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EOF</a:t>
            </a:r>
          </a:p>
        </p:txBody>
      </p:sp>
      <p:sp>
        <p:nvSpPr>
          <p:cNvPr id="26" name="Rectangle 25"/>
          <p:cNvSpPr/>
          <p:nvPr/>
        </p:nvSpPr>
        <p:spPr bwMode="auto">
          <a:xfrm>
            <a:off x="4991708" y="3341064"/>
            <a:ext cx="623119"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void</a:t>
            </a:r>
          </a:p>
        </p:txBody>
      </p:sp>
      <p:sp>
        <p:nvSpPr>
          <p:cNvPr id="27" name="Rectangle 26"/>
          <p:cNvSpPr/>
          <p:nvPr/>
        </p:nvSpPr>
        <p:spPr bwMode="auto">
          <a:xfrm>
            <a:off x="5753708" y="3341064"/>
            <a:ext cx="623119"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M</a:t>
            </a:r>
          </a:p>
        </p:txBody>
      </p:sp>
      <p:sp>
        <p:nvSpPr>
          <p:cNvPr id="28" name="Rectangle 27"/>
          <p:cNvSpPr/>
          <p:nvPr/>
        </p:nvSpPr>
        <p:spPr bwMode="auto">
          <a:xfrm>
            <a:off x="6517037" y="3341064"/>
            <a:ext cx="1285616"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ParameterList</a:t>
            </a:r>
            <a:endParaRPr lang="en-US" sz="1400" dirty="0">
              <a:solidFill>
                <a:srgbClr val="FFFFFF"/>
              </a:solidFill>
            </a:endParaRPr>
          </a:p>
        </p:txBody>
      </p:sp>
      <p:sp>
        <p:nvSpPr>
          <p:cNvPr id="29" name="Rectangle 28"/>
          <p:cNvSpPr/>
          <p:nvPr/>
        </p:nvSpPr>
        <p:spPr bwMode="auto">
          <a:xfrm>
            <a:off x="8490912" y="3341064"/>
            <a:ext cx="685800"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Block</a:t>
            </a:r>
          </a:p>
        </p:txBody>
      </p:sp>
      <p:sp>
        <p:nvSpPr>
          <p:cNvPr id="30" name="Rectangle 29"/>
          <p:cNvSpPr/>
          <p:nvPr/>
        </p:nvSpPr>
        <p:spPr bwMode="auto">
          <a:xfrm>
            <a:off x="6489066" y="4092891"/>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31" name="Rectangle 30"/>
          <p:cNvSpPr/>
          <p:nvPr/>
        </p:nvSpPr>
        <p:spPr bwMode="auto">
          <a:xfrm>
            <a:off x="7259520" y="4092891"/>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32" name="Rectangle 31"/>
          <p:cNvSpPr/>
          <p:nvPr/>
        </p:nvSpPr>
        <p:spPr bwMode="auto">
          <a:xfrm>
            <a:off x="8134592" y="4092891"/>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33" name="Rectangle 32"/>
          <p:cNvSpPr/>
          <p:nvPr/>
        </p:nvSpPr>
        <p:spPr bwMode="auto">
          <a:xfrm>
            <a:off x="8972792" y="4092891"/>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35" name="TextBox 34"/>
          <p:cNvSpPr txBox="1"/>
          <p:nvPr/>
        </p:nvSpPr>
        <p:spPr>
          <a:xfrm>
            <a:off x="488258" y="1131264"/>
            <a:ext cx="1531188" cy="1908215"/>
          </a:xfrm>
          <a:prstGeom prst="rect">
            <a:avLst/>
          </a:prstGeom>
          <a:solidFill>
            <a:schemeClr val="bg2"/>
          </a:solidFill>
          <a:ln w="12700">
            <a:noFill/>
            <a:prstDash val="dash"/>
          </a:ln>
        </p:spPr>
        <p:txBody>
          <a:bodyPr wrap="none" lIns="91440" tIns="91440" rIns="91440" bIns="91440" rtlCol="0">
            <a:spAutoFit/>
          </a:bodyPr>
          <a:lstStyle/>
          <a:p>
            <a:r>
              <a:rPr lang="en-US" sz="1600" dirty="0">
                <a:solidFill>
                  <a:srgbClr val="0000FF"/>
                </a:solidFill>
                <a:latin typeface="Consolas" pitchFamily="49" charset="0"/>
                <a:cs typeface="Consolas" pitchFamily="49" charset="0"/>
              </a:rPr>
              <a:t>class</a:t>
            </a:r>
            <a:r>
              <a:rPr lang="en-US" sz="1600" dirty="0">
                <a:solidFill>
                  <a:srgbClr val="FFFFFF"/>
                </a:solidFill>
                <a:latin typeface="Consolas" pitchFamily="49" charset="0"/>
                <a:cs typeface="Consolas" pitchFamily="49" charset="0"/>
              </a:rPr>
              <a:t> </a:t>
            </a:r>
            <a:r>
              <a:rPr lang="en-US" sz="1600" dirty="0">
                <a:solidFill>
                  <a:srgbClr val="2B91C5"/>
                </a:solidFill>
                <a:latin typeface="Consolas" pitchFamily="49" charset="0"/>
                <a:cs typeface="Consolas" pitchFamily="49" charset="0"/>
              </a:rPr>
              <a:t>C</a:t>
            </a:r>
          </a:p>
          <a:p>
            <a:r>
              <a:rPr lang="en-US" sz="1600" dirty="0">
                <a:solidFill>
                  <a:srgbClr val="000000"/>
                </a:solidFill>
                <a:latin typeface="Consolas" pitchFamily="49" charset="0"/>
                <a:cs typeface="Consolas" pitchFamily="49" charset="0"/>
              </a:rPr>
              <a:t>{</a:t>
            </a:r>
          </a:p>
          <a:p>
            <a:r>
              <a:rPr lang="en-US" sz="1600" dirty="0">
                <a:solidFill>
                  <a:srgbClr val="000000"/>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void</a:t>
            </a:r>
            <a:r>
              <a:rPr lang="en-US" sz="1600" dirty="0">
                <a:solidFill>
                  <a:srgbClr val="000000"/>
                </a:solidFill>
                <a:latin typeface="Consolas" pitchFamily="49" charset="0"/>
                <a:cs typeface="Consolas" pitchFamily="49" charset="0"/>
              </a:rPr>
              <a:t> M()</a:t>
            </a:r>
          </a:p>
          <a:p>
            <a:r>
              <a:rPr lang="en-US" sz="1600" dirty="0">
                <a:solidFill>
                  <a:srgbClr val="000000"/>
                </a:solidFill>
                <a:latin typeface="Consolas" pitchFamily="49" charset="0"/>
                <a:cs typeface="Consolas" pitchFamily="49" charset="0"/>
              </a:rPr>
              <a:t>    {</a:t>
            </a:r>
          </a:p>
          <a:p>
            <a:r>
              <a:rPr lang="en-US" sz="1600" dirty="0">
                <a:solidFill>
                  <a:srgbClr val="000000"/>
                </a:solidFill>
                <a:latin typeface="Consolas" pitchFamily="49" charset="0"/>
                <a:cs typeface="Consolas" pitchFamily="49" charset="0"/>
              </a:rPr>
              <a:t>    }</a:t>
            </a:r>
          </a:p>
          <a:p>
            <a:r>
              <a:rPr lang="en-US" sz="1600" dirty="0">
                <a:solidFill>
                  <a:srgbClr val="000000"/>
                </a:solidFill>
                <a:latin typeface="Consolas" pitchFamily="49" charset="0"/>
                <a:cs typeface="Consolas" pitchFamily="49" charset="0"/>
              </a:rPr>
              <a:t>}</a:t>
            </a:r>
            <a:r>
              <a:rPr lang="en-US" sz="1600" dirty="0">
                <a:solidFill>
                  <a:srgbClr val="008000"/>
                </a:solidFill>
                <a:latin typeface="Consolas" pitchFamily="49" charset="0"/>
                <a:cs typeface="Consolas" pitchFamily="49" charset="0"/>
              </a:rPr>
              <a:t>// C</a:t>
            </a:r>
          </a:p>
          <a:p>
            <a:r>
              <a:rPr lang="en-US" sz="1600" dirty="0">
                <a:solidFill>
                  <a:srgbClr val="FFFFFF">
                    <a:lumMod val="50000"/>
                  </a:srgbClr>
                </a:solidFill>
                <a:latin typeface="Consolas" pitchFamily="49" charset="0"/>
                <a:cs typeface="Consolas" pitchFamily="49" charset="0"/>
              </a:rPr>
              <a:t>▫</a:t>
            </a:r>
          </a:p>
        </p:txBody>
      </p:sp>
      <p:pic>
        <p:nvPicPr>
          <p:cNvPr id="36" name="Picture 35" descr="logosol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8863" y="5954218"/>
            <a:ext cx="820762" cy="708396"/>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2083188922"/>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90761" y="228600"/>
            <a:ext cx="11149013" cy="747713"/>
          </a:xfrm>
        </p:spPr>
        <p:txBody>
          <a:bodyPr/>
          <a:lstStyle/>
          <a:p>
            <a:r>
              <a:rPr lang="en-US" dirty="0" smtClean="0">
                <a:solidFill>
                  <a:schemeClr val="accent5"/>
                </a:solidFill>
              </a:rPr>
              <a:t>Syntax Tree API</a:t>
            </a:r>
            <a:endParaRPr lang="en-US" dirty="0">
              <a:solidFill>
                <a:schemeClr val="accent5"/>
              </a:solidFill>
            </a:endParaRPr>
          </a:p>
        </p:txBody>
      </p:sp>
      <p:cxnSp>
        <p:nvCxnSpPr>
          <p:cNvPr id="3" name="Straight Connector 2"/>
          <p:cNvCxnSpPr/>
          <p:nvPr/>
        </p:nvCxnSpPr>
        <p:spPr>
          <a:xfrm flipV="1">
            <a:off x="5668390" y="1474164"/>
            <a:ext cx="683392" cy="3429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4" name="Straight Connector 3"/>
          <p:cNvCxnSpPr/>
          <p:nvPr/>
        </p:nvCxnSpPr>
        <p:spPr>
          <a:xfrm flipH="1" flipV="1">
            <a:off x="6351782" y="1474164"/>
            <a:ext cx="728766" cy="3429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5" name="Straight Connector 4"/>
          <p:cNvCxnSpPr/>
          <p:nvPr/>
        </p:nvCxnSpPr>
        <p:spPr>
          <a:xfrm flipV="1">
            <a:off x="3575348" y="2198064"/>
            <a:ext cx="2093042"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flipV="1">
            <a:off x="4419080" y="2198064"/>
            <a:ext cx="1249310"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V="1">
            <a:off x="5257280" y="2198064"/>
            <a:ext cx="411110"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5668390" y="2198064"/>
            <a:ext cx="973613"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flipH="1" flipV="1">
            <a:off x="5668390" y="2198064"/>
            <a:ext cx="2396098"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V="1">
            <a:off x="5303268" y="2960064"/>
            <a:ext cx="1338735"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flipV="1">
            <a:off x="6065268" y="2960064"/>
            <a:ext cx="576735"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flipH="1" flipV="1">
            <a:off x="6642003" y="2960064"/>
            <a:ext cx="517842"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flipV="1">
            <a:off x="6642003" y="2960064"/>
            <a:ext cx="2191809" cy="381000"/>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V="1">
            <a:off x="6799962" y="3722064"/>
            <a:ext cx="359883"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flipV="1">
            <a:off x="7159845" y="3722064"/>
            <a:ext cx="410571"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flipV="1">
            <a:off x="8445488" y="3722064"/>
            <a:ext cx="388324"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flipV="1">
            <a:off x="8833812" y="3722064"/>
            <a:ext cx="449876" cy="370827"/>
          </a:xfrm>
          <a:prstGeom prst="line">
            <a:avLst/>
          </a:prstGeom>
          <a:ln w="12700">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sp>
        <p:nvSpPr>
          <p:cNvPr id="18" name="Rectangle 17"/>
          <p:cNvSpPr/>
          <p:nvPr/>
        </p:nvSpPr>
        <p:spPr bwMode="auto">
          <a:xfrm>
            <a:off x="5471180" y="1131264"/>
            <a:ext cx="1761204" cy="3429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CompilationUnit</a:t>
            </a:r>
            <a:endParaRPr lang="en-US" sz="1400" dirty="0">
              <a:solidFill>
                <a:srgbClr val="FFFFFF"/>
              </a:solidFill>
            </a:endParaRPr>
          </a:p>
        </p:txBody>
      </p:sp>
      <p:sp>
        <p:nvSpPr>
          <p:cNvPr id="19" name="Rectangle 18"/>
          <p:cNvSpPr/>
          <p:nvPr/>
        </p:nvSpPr>
        <p:spPr bwMode="auto">
          <a:xfrm>
            <a:off x="4781028" y="1817064"/>
            <a:ext cx="1774723"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TypeDeclaration</a:t>
            </a:r>
            <a:endParaRPr lang="en-US" sz="1400" dirty="0">
              <a:solidFill>
                <a:srgbClr val="FFFFFF"/>
              </a:solidFill>
            </a:endParaRPr>
          </a:p>
        </p:txBody>
      </p:sp>
      <p:sp>
        <p:nvSpPr>
          <p:cNvPr id="20" name="Rectangle 19"/>
          <p:cNvSpPr/>
          <p:nvPr/>
        </p:nvSpPr>
        <p:spPr bwMode="auto">
          <a:xfrm>
            <a:off x="3263788" y="2579064"/>
            <a:ext cx="623119"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class</a:t>
            </a:r>
          </a:p>
        </p:txBody>
      </p:sp>
      <p:sp>
        <p:nvSpPr>
          <p:cNvPr id="21" name="Rectangle 20"/>
          <p:cNvSpPr/>
          <p:nvPr/>
        </p:nvSpPr>
        <p:spPr bwMode="auto">
          <a:xfrm>
            <a:off x="4108184" y="2579064"/>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C</a:t>
            </a:r>
          </a:p>
        </p:txBody>
      </p:sp>
      <p:sp>
        <p:nvSpPr>
          <p:cNvPr id="22" name="Rectangle 21"/>
          <p:cNvSpPr/>
          <p:nvPr/>
        </p:nvSpPr>
        <p:spPr bwMode="auto">
          <a:xfrm>
            <a:off x="4946384" y="2579064"/>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23" name="Rectangle 22"/>
          <p:cNvSpPr/>
          <p:nvPr/>
        </p:nvSpPr>
        <p:spPr bwMode="auto">
          <a:xfrm>
            <a:off x="5755035" y="2579064"/>
            <a:ext cx="1773936"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MethodDeclaration</a:t>
            </a:r>
            <a:endParaRPr lang="en-US" sz="1400" dirty="0">
              <a:solidFill>
                <a:srgbClr val="FFFFFF"/>
              </a:solidFill>
            </a:endParaRPr>
          </a:p>
        </p:txBody>
      </p:sp>
      <p:sp>
        <p:nvSpPr>
          <p:cNvPr id="24" name="Rectangle 23"/>
          <p:cNvSpPr/>
          <p:nvPr/>
        </p:nvSpPr>
        <p:spPr bwMode="auto">
          <a:xfrm>
            <a:off x="7753592" y="2579064"/>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25" name="Rectangle 24"/>
          <p:cNvSpPr/>
          <p:nvPr/>
        </p:nvSpPr>
        <p:spPr bwMode="auto">
          <a:xfrm>
            <a:off x="6768988" y="1817064"/>
            <a:ext cx="623119"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EOF</a:t>
            </a:r>
          </a:p>
        </p:txBody>
      </p:sp>
      <p:sp>
        <p:nvSpPr>
          <p:cNvPr id="26" name="Rectangle 25"/>
          <p:cNvSpPr/>
          <p:nvPr/>
        </p:nvSpPr>
        <p:spPr bwMode="auto">
          <a:xfrm>
            <a:off x="4991708" y="3341064"/>
            <a:ext cx="623119"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void</a:t>
            </a:r>
          </a:p>
        </p:txBody>
      </p:sp>
      <p:sp>
        <p:nvSpPr>
          <p:cNvPr id="27" name="Rectangle 26"/>
          <p:cNvSpPr/>
          <p:nvPr/>
        </p:nvSpPr>
        <p:spPr bwMode="auto">
          <a:xfrm>
            <a:off x="5753708" y="3341064"/>
            <a:ext cx="623119"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M</a:t>
            </a:r>
          </a:p>
        </p:txBody>
      </p:sp>
      <p:sp>
        <p:nvSpPr>
          <p:cNvPr id="28" name="Rectangle 27"/>
          <p:cNvSpPr/>
          <p:nvPr/>
        </p:nvSpPr>
        <p:spPr bwMode="auto">
          <a:xfrm>
            <a:off x="6517037" y="3341064"/>
            <a:ext cx="1285616"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ParameterList</a:t>
            </a:r>
            <a:endParaRPr lang="en-US" sz="1400" dirty="0">
              <a:solidFill>
                <a:srgbClr val="FFFFFF"/>
              </a:solidFill>
            </a:endParaRPr>
          </a:p>
        </p:txBody>
      </p:sp>
      <p:sp>
        <p:nvSpPr>
          <p:cNvPr id="29" name="Rectangle 28"/>
          <p:cNvSpPr/>
          <p:nvPr/>
        </p:nvSpPr>
        <p:spPr bwMode="auto">
          <a:xfrm>
            <a:off x="8490912" y="3341064"/>
            <a:ext cx="685800"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Block</a:t>
            </a:r>
          </a:p>
        </p:txBody>
      </p:sp>
      <p:sp>
        <p:nvSpPr>
          <p:cNvPr id="30" name="Rectangle 29"/>
          <p:cNvSpPr/>
          <p:nvPr/>
        </p:nvSpPr>
        <p:spPr bwMode="auto">
          <a:xfrm>
            <a:off x="6489066" y="4092891"/>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31" name="Rectangle 30"/>
          <p:cNvSpPr/>
          <p:nvPr/>
        </p:nvSpPr>
        <p:spPr bwMode="auto">
          <a:xfrm>
            <a:off x="7259520" y="4092891"/>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32" name="Rectangle 31"/>
          <p:cNvSpPr/>
          <p:nvPr/>
        </p:nvSpPr>
        <p:spPr bwMode="auto">
          <a:xfrm>
            <a:off x="8134592" y="4092891"/>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33" name="Rectangle 32"/>
          <p:cNvSpPr/>
          <p:nvPr/>
        </p:nvSpPr>
        <p:spPr bwMode="auto">
          <a:xfrm>
            <a:off x="8972792" y="4092891"/>
            <a:ext cx="621792" cy="381000"/>
          </a:xfrm>
          <a:prstGeom prst="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rPr>
              <a:t>}</a:t>
            </a:r>
          </a:p>
        </p:txBody>
      </p:sp>
      <p:sp>
        <p:nvSpPr>
          <p:cNvPr id="35" name="TextBox 34"/>
          <p:cNvSpPr txBox="1"/>
          <p:nvPr/>
        </p:nvSpPr>
        <p:spPr>
          <a:xfrm>
            <a:off x="488258" y="1131264"/>
            <a:ext cx="2092239" cy="1908215"/>
          </a:xfrm>
          <a:prstGeom prst="rect">
            <a:avLst/>
          </a:prstGeom>
          <a:solidFill>
            <a:schemeClr val="bg2"/>
          </a:solidFill>
          <a:ln w="12700">
            <a:noFill/>
            <a:prstDash val="dash"/>
          </a:ln>
        </p:spPr>
        <p:txBody>
          <a:bodyPr wrap="none" lIns="91440" tIns="91440" rIns="91440" bIns="91440" rtlCol="0">
            <a:spAutoFit/>
          </a:bodyPr>
          <a:lstStyle/>
          <a:p>
            <a:r>
              <a:rPr lang="en-US" sz="1600" dirty="0">
                <a:solidFill>
                  <a:srgbClr val="0000FF"/>
                </a:solidFill>
                <a:latin typeface="Consolas" pitchFamily="49" charset="0"/>
                <a:cs typeface="Consolas" pitchFamily="49" charset="0"/>
              </a:rPr>
              <a:t>class</a:t>
            </a:r>
            <a:r>
              <a:rPr lang="en-US" sz="1600" dirty="0">
                <a:solidFill>
                  <a:srgbClr val="FFFFFF"/>
                </a:solidFill>
                <a:latin typeface="Consolas" pitchFamily="49" charset="0"/>
                <a:cs typeface="Consolas" pitchFamily="49" charset="0"/>
              </a:rPr>
              <a:t> </a:t>
            </a:r>
            <a:r>
              <a:rPr lang="en-US" sz="1600" dirty="0">
                <a:solidFill>
                  <a:srgbClr val="2B91C5"/>
                </a:solidFill>
                <a:latin typeface="Consolas" pitchFamily="49" charset="0"/>
                <a:cs typeface="Consolas" pitchFamily="49" charset="0"/>
              </a:rPr>
              <a:t>C</a:t>
            </a:r>
          </a:p>
          <a:p>
            <a:r>
              <a:rPr lang="en-US" sz="1600" dirty="0">
                <a:solidFill>
                  <a:srgbClr val="000000"/>
                </a:solidFill>
                <a:latin typeface="Consolas" pitchFamily="49" charset="0"/>
                <a:cs typeface="Consolas" pitchFamily="49" charset="0"/>
              </a:rPr>
              <a:t>{</a:t>
            </a:r>
          </a:p>
          <a:p>
            <a:r>
              <a:rPr lang="en-US" sz="1600" dirty="0">
                <a:solidFill>
                  <a:srgbClr val="000000"/>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void</a:t>
            </a:r>
            <a:r>
              <a:rPr lang="en-US" sz="1600" dirty="0">
                <a:solidFill>
                  <a:srgbClr val="000000"/>
                </a:solidFill>
                <a:latin typeface="Consolas" pitchFamily="49" charset="0"/>
                <a:cs typeface="Consolas" pitchFamily="49" charset="0"/>
              </a:rPr>
              <a:t> </a:t>
            </a:r>
            <a:r>
              <a:rPr lang="en-US" sz="1600" dirty="0" smtClean="0">
                <a:solidFill>
                  <a:srgbClr val="000000"/>
                </a:solidFill>
                <a:latin typeface="Consolas" pitchFamily="49" charset="0"/>
                <a:cs typeface="Consolas" pitchFamily="49" charset="0"/>
              </a:rPr>
              <a:t>M(</a:t>
            </a:r>
            <a:r>
              <a:rPr lang="en-US" sz="1600" dirty="0" err="1" smtClean="0">
                <a:solidFill>
                  <a:srgbClr val="0000FF"/>
                </a:solidFill>
                <a:latin typeface="Consolas" pitchFamily="49" charset="0"/>
                <a:cs typeface="Consolas" pitchFamily="49" charset="0"/>
              </a:rPr>
              <a:t>int</a:t>
            </a:r>
            <a:r>
              <a:rPr lang="en-US" sz="1600" dirty="0" smtClean="0">
                <a:solidFill>
                  <a:srgbClr val="000000"/>
                </a:solidFill>
                <a:latin typeface="Consolas" pitchFamily="49" charset="0"/>
                <a:cs typeface="Consolas" pitchFamily="49" charset="0"/>
              </a:rPr>
              <a:t> x)</a:t>
            </a:r>
            <a:endParaRPr lang="en-US" sz="1600" dirty="0">
              <a:solidFill>
                <a:srgbClr val="000000"/>
              </a:solidFill>
              <a:latin typeface="Consolas" pitchFamily="49" charset="0"/>
              <a:cs typeface="Consolas" pitchFamily="49" charset="0"/>
            </a:endParaRPr>
          </a:p>
          <a:p>
            <a:r>
              <a:rPr lang="en-US" sz="1600" dirty="0">
                <a:solidFill>
                  <a:srgbClr val="000000"/>
                </a:solidFill>
                <a:latin typeface="Consolas" pitchFamily="49" charset="0"/>
                <a:cs typeface="Consolas" pitchFamily="49" charset="0"/>
              </a:rPr>
              <a:t>    {</a:t>
            </a:r>
          </a:p>
          <a:p>
            <a:r>
              <a:rPr lang="en-US" sz="1600" dirty="0">
                <a:solidFill>
                  <a:srgbClr val="000000"/>
                </a:solidFill>
                <a:latin typeface="Consolas" pitchFamily="49" charset="0"/>
                <a:cs typeface="Consolas" pitchFamily="49" charset="0"/>
              </a:rPr>
              <a:t>    }</a:t>
            </a:r>
          </a:p>
          <a:p>
            <a:r>
              <a:rPr lang="en-US" sz="1600" dirty="0">
                <a:solidFill>
                  <a:srgbClr val="000000"/>
                </a:solidFill>
                <a:latin typeface="Consolas" pitchFamily="49" charset="0"/>
                <a:cs typeface="Consolas" pitchFamily="49" charset="0"/>
              </a:rPr>
              <a:t>}</a:t>
            </a:r>
            <a:r>
              <a:rPr lang="en-US" sz="1600" dirty="0">
                <a:solidFill>
                  <a:srgbClr val="008000"/>
                </a:solidFill>
                <a:latin typeface="Consolas" pitchFamily="49" charset="0"/>
                <a:cs typeface="Consolas" pitchFamily="49" charset="0"/>
              </a:rPr>
              <a:t>// C</a:t>
            </a:r>
          </a:p>
          <a:p>
            <a:r>
              <a:rPr lang="en-US" sz="1600" dirty="0">
                <a:solidFill>
                  <a:srgbClr val="FFFFFF">
                    <a:lumMod val="50000"/>
                  </a:srgbClr>
                </a:solidFill>
                <a:latin typeface="Consolas" pitchFamily="49" charset="0"/>
                <a:cs typeface="Consolas" pitchFamily="49" charset="0"/>
              </a:rPr>
              <a:t>▫</a:t>
            </a:r>
          </a:p>
        </p:txBody>
      </p:sp>
      <p:sp>
        <p:nvSpPr>
          <p:cNvPr id="36" name="Right Arrow 35"/>
          <p:cNvSpPr/>
          <p:nvPr/>
        </p:nvSpPr>
        <p:spPr bwMode="auto">
          <a:xfrm rot="7453666">
            <a:off x="1792402" y="1349606"/>
            <a:ext cx="325481" cy="304800"/>
          </a:xfrm>
          <a:prstGeom prst="rightArrow">
            <a:avLst/>
          </a:prstGeom>
          <a:solidFill>
            <a:schemeClr val="accent3"/>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pic>
        <p:nvPicPr>
          <p:cNvPr id="39" name="Picture 38" descr="logosol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8863" y="5954218"/>
            <a:ext cx="820762" cy="708396"/>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2230255387"/>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8258" y="228600"/>
            <a:ext cx="11149013" cy="747713"/>
          </a:xfrm>
        </p:spPr>
        <p:txBody>
          <a:bodyPr/>
          <a:lstStyle/>
          <a:p>
            <a:r>
              <a:rPr lang="en-US" dirty="0" smtClean="0">
                <a:solidFill>
                  <a:schemeClr val="accent5"/>
                </a:solidFill>
              </a:rPr>
              <a:t>Syntax Tree API</a:t>
            </a:r>
            <a:endParaRPr lang="en-US" dirty="0">
              <a:solidFill>
                <a:schemeClr val="accent5"/>
              </a:solidFill>
            </a:endParaRPr>
          </a:p>
        </p:txBody>
      </p:sp>
      <p:cxnSp>
        <p:nvCxnSpPr>
          <p:cNvPr id="4" name="Straight Connector 3"/>
          <p:cNvCxnSpPr/>
          <p:nvPr/>
        </p:nvCxnSpPr>
        <p:spPr>
          <a:xfrm flipV="1">
            <a:off x="5674341" y="1474164"/>
            <a:ext cx="683392" cy="342900"/>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5" name="Straight Connector 4"/>
          <p:cNvCxnSpPr/>
          <p:nvPr/>
        </p:nvCxnSpPr>
        <p:spPr>
          <a:xfrm flipH="1" flipV="1">
            <a:off x="6357733" y="1474164"/>
            <a:ext cx="728766" cy="342900"/>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6" name="Straight Connector 5"/>
          <p:cNvCxnSpPr/>
          <p:nvPr/>
        </p:nvCxnSpPr>
        <p:spPr>
          <a:xfrm flipV="1">
            <a:off x="3581299" y="2198064"/>
            <a:ext cx="2093042" cy="381000"/>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7" name="Straight Connector 6"/>
          <p:cNvCxnSpPr/>
          <p:nvPr/>
        </p:nvCxnSpPr>
        <p:spPr>
          <a:xfrm flipV="1">
            <a:off x="4425031" y="2198064"/>
            <a:ext cx="1249310" cy="381000"/>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p:nvCxnSpPr>
        <p:spPr>
          <a:xfrm flipV="1">
            <a:off x="5263231" y="2198064"/>
            <a:ext cx="411110" cy="381000"/>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flipH="1" flipV="1">
            <a:off x="5674341" y="2198064"/>
            <a:ext cx="973613" cy="381000"/>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10" name="Straight Connector 9"/>
          <p:cNvCxnSpPr/>
          <p:nvPr/>
        </p:nvCxnSpPr>
        <p:spPr>
          <a:xfrm flipH="1" flipV="1">
            <a:off x="5674341" y="2198064"/>
            <a:ext cx="2396098" cy="381000"/>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a:stCxn id="32" idx="0"/>
            <a:endCxn id="29" idx="2"/>
          </p:cNvCxnSpPr>
          <p:nvPr/>
        </p:nvCxnSpPr>
        <p:spPr>
          <a:xfrm flipV="1">
            <a:off x="5242544" y="2960064"/>
            <a:ext cx="1405410" cy="381000"/>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12" name="Straight Connector 11"/>
          <p:cNvCxnSpPr>
            <a:stCxn id="33" idx="0"/>
            <a:endCxn id="29" idx="2"/>
          </p:cNvCxnSpPr>
          <p:nvPr/>
        </p:nvCxnSpPr>
        <p:spPr>
          <a:xfrm flipV="1">
            <a:off x="6004544" y="2960064"/>
            <a:ext cx="643410" cy="381000"/>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13" name="Straight Connector 12"/>
          <p:cNvCxnSpPr>
            <a:stCxn id="34" idx="0"/>
            <a:endCxn id="29" idx="2"/>
          </p:cNvCxnSpPr>
          <p:nvPr/>
        </p:nvCxnSpPr>
        <p:spPr>
          <a:xfrm flipH="1" flipV="1">
            <a:off x="6647954" y="2960064"/>
            <a:ext cx="451218" cy="381000"/>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14" name="Straight Connector 13"/>
          <p:cNvCxnSpPr>
            <a:stCxn id="35" idx="0"/>
            <a:endCxn id="29" idx="2"/>
          </p:cNvCxnSpPr>
          <p:nvPr/>
        </p:nvCxnSpPr>
        <p:spPr>
          <a:xfrm flipH="1" flipV="1">
            <a:off x="6647954" y="2960064"/>
            <a:ext cx="2887134" cy="381000"/>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15" name="Straight Connector 14"/>
          <p:cNvCxnSpPr>
            <a:stCxn id="36" idx="0"/>
            <a:endCxn id="34" idx="2"/>
          </p:cNvCxnSpPr>
          <p:nvPr/>
        </p:nvCxnSpPr>
        <p:spPr>
          <a:xfrm flipV="1">
            <a:off x="6104932" y="3722064"/>
            <a:ext cx="994240" cy="370827"/>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a:stCxn id="37" idx="0"/>
            <a:endCxn id="34" idx="2"/>
          </p:cNvCxnSpPr>
          <p:nvPr/>
        </p:nvCxnSpPr>
        <p:spPr>
          <a:xfrm flipH="1" flipV="1">
            <a:off x="7099172" y="3722064"/>
            <a:ext cx="1304403" cy="370827"/>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17" name="Straight Connector 16"/>
          <p:cNvCxnSpPr>
            <a:stCxn id="38" idx="0"/>
            <a:endCxn id="35" idx="2"/>
          </p:cNvCxnSpPr>
          <p:nvPr/>
        </p:nvCxnSpPr>
        <p:spPr>
          <a:xfrm flipV="1">
            <a:off x="9137239" y="3722064"/>
            <a:ext cx="397849" cy="370827"/>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18" name="Straight Connector 17"/>
          <p:cNvCxnSpPr>
            <a:stCxn id="39" idx="0"/>
            <a:endCxn id="35" idx="2"/>
          </p:cNvCxnSpPr>
          <p:nvPr/>
        </p:nvCxnSpPr>
        <p:spPr>
          <a:xfrm flipH="1" flipV="1">
            <a:off x="9535088" y="3722064"/>
            <a:ext cx="440351" cy="370827"/>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19" name="Straight Connector 18"/>
          <p:cNvCxnSpPr>
            <a:stCxn id="40" idx="0"/>
            <a:endCxn id="34" idx="2"/>
          </p:cNvCxnSpPr>
          <p:nvPr/>
        </p:nvCxnSpPr>
        <p:spPr>
          <a:xfrm flipH="1" flipV="1">
            <a:off x="7099172" y="3722064"/>
            <a:ext cx="148330" cy="370827"/>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20" name="Straight Connector 19"/>
          <p:cNvCxnSpPr/>
          <p:nvPr/>
        </p:nvCxnSpPr>
        <p:spPr>
          <a:xfrm flipV="1">
            <a:off x="6598008" y="4473891"/>
            <a:ext cx="649494" cy="347817"/>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21" name="Straight Connector 20"/>
          <p:cNvCxnSpPr/>
          <p:nvPr/>
        </p:nvCxnSpPr>
        <p:spPr>
          <a:xfrm flipH="1" flipV="1">
            <a:off x="7247502" y="4473891"/>
            <a:ext cx="684311" cy="347817"/>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cxnSp>
        <p:nvCxnSpPr>
          <p:cNvPr id="22" name="Straight Connector 21"/>
          <p:cNvCxnSpPr/>
          <p:nvPr/>
        </p:nvCxnSpPr>
        <p:spPr>
          <a:xfrm flipV="1">
            <a:off x="6598008" y="5202708"/>
            <a:ext cx="0" cy="337983"/>
          </a:xfrm>
          <a:prstGeom prst="line">
            <a:avLst/>
          </a:prstGeom>
          <a:ln w="12700">
            <a:solidFill>
              <a:schemeClr val="bg1">
                <a:lumMod val="50000"/>
              </a:schemeClr>
            </a:solidFill>
          </a:ln>
        </p:spPr>
        <p:style>
          <a:lnRef idx="1">
            <a:schemeClr val="accent6"/>
          </a:lnRef>
          <a:fillRef idx="0">
            <a:schemeClr val="accent6"/>
          </a:fillRef>
          <a:effectRef idx="0">
            <a:schemeClr val="accent6"/>
          </a:effectRef>
          <a:fontRef idx="minor">
            <a:schemeClr val="tx1"/>
          </a:fontRef>
        </p:style>
      </p:cxnSp>
      <p:sp>
        <p:nvSpPr>
          <p:cNvPr id="24" name="Rectangle 23"/>
          <p:cNvSpPr/>
          <p:nvPr/>
        </p:nvSpPr>
        <p:spPr bwMode="auto">
          <a:xfrm>
            <a:off x="5477131" y="1131264"/>
            <a:ext cx="1761204" cy="3429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CompilationUnit</a:t>
            </a:r>
            <a:endParaRPr lang="en-US" sz="1400" dirty="0">
              <a:solidFill>
                <a:srgbClr val="FFFFFF"/>
              </a:solidFill>
            </a:endParaRPr>
          </a:p>
        </p:txBody>
      </p:sp>
      <p:sp>
        <p:nvSpPr>
          <p:cNvPr id="25" name="Rectangle 24"/>
          <p:cNvSpPr/>
          <p:nvPr/>
        </p:nvSpPr>
        <p:spPr bwMode="auto">
          <a:xfrm>
            <a:off x="4786979" y="1817064"/>
            <a:ext cx="1774723"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TypeDeclaration</a:t>
            </a:r>
            <a:endParaRPr lang="en-US" sz="1400" dirty="0">
              <a:solidFill>
                <a:srgbClr val="FFFFFF"/>
              </a:solidFill>
            </a:endParaRPr>
          </a:p>
        </p:txBody>
      </p:sp>
      <p:sp>
        <p:nvSpPr>
          <p:cNvPr id="26" name="Rectangle 25"/>
          <p:cNvSpPr/>
          <p:nvPr/>
        </p:nvSpPr>
        <p:spPr bwMode="auto">
          <a:xfrm>
            <a:off x="3269739" y="2579064"/>
            <a:ext cx="623119"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class</a:t>
            </a:r>
          </a:p>
        </p:txBody>
      </p:sp>
      <p:sp>
        <p:nvSpPr>
          <p:cNvPr id="27" name="Rectangle 26"/>
          <p:cNvSpPr/>
          <p:nvPr/>
        </p:nvSpPr>
        <p:spPr bwMode="auto">
          <a:xfrm>
            <a:off x="4114135" y="2579064"/>
            <a:ext cx="621792"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C</a:t>
            </a:r>
          </a:p>
        </p:txBody>
      </p:sp>
      <p:sp>
        <p:nvSpPr>
          <p:cNvPr id="28" name="Rectangle 27"/>
          <p:cNvSpPr/>
          <p:nvPr/>
        </p:nvSpPr>
        <p:spPr bwMode="auto">
          <a:xfrm>
            <a:off x="4952335" y="2579064"/>
            <a:ext cx="621792"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a:t>
            </a:r>
          </a:p>
        </p:txBody>
      </p:sp>
      <p:sp>
        <p:nvSpPr>
          <p:cNvPr id="29" name="Rectangle 28"/>
          <p:cNvSpPr/>
          <p:nvPr/>
        </p:nvSpPr>
        <p:spPr bwMode="auto">
          <a:xfrm>
            <a:off x="5760986" y="2579064"/>
            <a:ext cx="1773936"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MethodDeclaration</a:t>
            </a:r>
            <a:endParaRPr lang="en-US" sz="1400" dirty="0">
              <a:solidFill>
                <a:srgbClr val="FFFFFF"/>
              </a:solidFill>
            </a:endParaRPr>
          </a:p>
        </p:txBody>
      </p:sp>
      <p:sp>
        <p:nvSpPr>
          <p:cNvPr id="30" name="Rectangle 29"/>
          <p:cNvSpPr/>
          <p:nvPr/>
        </p:nvSpPr>
        <p:spPr bwMode="auto">
          <a:xfrm>
            <a:off x="7759543" y="2579064"/>
            <a:ext cx="621792"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a:t>
            </a:r>
          </a:p>
        </p:txBody>
      </p:sp>
      <p:sp>
        <p:nvSpPr>
          <p:cNvPr id="31" name="Rectangle 30"/>
          <p:cNvSpPr/>
          <p:nvPr/>
        </p:nvSpPr>
        <p:spPr bwMode="auto">
          <a:xfrm>
            <a:off x="6774939" y="1817064"/>
            <a:ext cx="623119"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EOF</a:t>
            </a:r>
          </a:p>
        </p:txBody>
      </p:sp>
      <p:sp>
        <p:nvSpPr>
          <p:cNvPr id="32" name="Rectangle 31"/>
          <p:cNvSpPr/>
          <p:nvPr/>
        </p:nvSpPr>
        <p:spPr bwMode="auto">
          <a:xfrm>
            <a:off x="4930984" y="3341064"/>
            <a:ext cx="623119"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void</a:t>
            </a:r>
          </a:p>
        </p:txBody>
      </p:sp>
      <p:sp>
        <p:nvSpPr>
          <p:cNvPr id="33" name="Rectangle 32"/>
          <p:cNvSpPr/>
          <p:nvPr/>
        </p:nvSpPr>
        <p:spPr bwMode="auto">
          <a:xfrm>
            <a:off x="5692984" y="3341064"/>
            <a:ext cx="623119"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M</a:t>
            </a:r>
          </a:p>
        </p:txBody>
      </p:sp>
      <p:sp>
        <p:nvSpPr>
          <p:cNvPr id="34" name="Rectangle 33"/>
          <p:cNvSpPr/>
          <p:nvPr/>
        </p:nvSpPr>
        <p:spPr bwMode="auto">
          <a:xfrm>
            <a:off x="6456364" y="3341064"/>
            <a:ext cx="1285616"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ParameterList</a:t>
            </a:r>
            <a:endParaRPr lang="en-US" sz="1400" dirty="0">
              <a:solidFill>
                <a:srgbClr val="FFFFFF"/>
              </a:solidFill>
            </a:endParaRPr>
          </a:p>
        </p:txBody>
      </p:sp>
      <p:sp>
        <p:nvSpPr>
          <p:cNvPr id="35" name="Rectangle 34"/>
          <p:cNvSpPr/>
          <p:nvPr/>
        </p:nvSpPr>
        <p:spPr bwMode="auto">
          <a:xfrm>
            <a:off x="9192188" y="3341064"/>
            <a:ext cx="685800"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Block</a:t>
            </a:r>
          </a:p>
        </p:txBody>
      </p:sp>
      <p:sp>
        <p:nvSpPr>
          <p:cNvPr id="36" name="Rectangle 35"/>
          <p:cNvSpPr/>
          <p:nvPr/>
        </p:nvSpPr>
        <p:spPr bwMode="auto">
          <a:xfrm>
            <a:off x="5794036" y="4092891"/>
            <a:ext cx="621792"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a:t>
            </a:r>
          </a:p>
        </p:txBody>
      </p:sp>
      <p:sp>
        <p:nvSpPr>
          <p:cNvPr id="37" name="Rectangle 36"/>
          <p:cNvSpPr/>
          <p:nvPr/>
        </p:nvSpPr>
        <p:spPr bwMode="auto">
          <a:xfrm>
            <a:off x="8092679" y="4092891"/>
            <a:ext cx="621792"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a:t>
            </a:r>
          </a:p>
        </p:txBody>
      </p:sp>
      <p:sp>
        <p:nvSpPr>
          <p:cNvPr id="38" name="Rectangle 37"/>
          <p:cNvSpPr/>
          <p:nvPr/>
        </p:nvSpPr>
        <p:spPr bwMode="auto">
          <a:xfrm>
            <a:off x="8826343" y="4092891"/>
            <a:ext cx="621792"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a:t>
            </a:r>
          </a:p>
        </p:txBody>
      </p:sp>
      <p:sp>
        <p:nvSpPr>
          <p:cNvPr id="39" name="Rectangle 38"/>
          <p:cNvSpPr/>
          <p:nvPr/>
        </p:nvSpPr>
        <p:spPr bwMode="auto">
          <a:xfrm>
            <a:off x="9664543" y="4092891"/>
            <a:ext cx="621792"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a:t>
            </a:r>
          </a:p>
        </p:txBody>
      </p:sp>
      <p:sp>
        <p:nvSpPr>
          <p:cNvPr id="40" name="Rectangle 39"/>
          <p:cNvSpPr/>
          <p:nvPr/>
        </p:nvSpPr>
        <p:spPr bwMode="auto">
          <a:xfrm>
            <a:off x="6604694" y="4092891"/>
            <a:ext cx="1285616"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Parameter</a:t>
            </a:r>
          </a:p>
        </p:txBody>
      </p:sp>
      <p:sp>
        <p:nvSpPr>
          <p:cNvPr id="41" name="Rectangle 40"/>
          <p:cNvSpPr/>
          <p:nvPr/>
        </p:nvSpPr>
        <p:spPr bwMode="auto">
          <a:xfrm>
            <a:off x="6286448" y="5540691"/>
            <a:ext cx="623119"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int</a:t>
            </a:r>
            <a:endParaRPr lang="en-US" sz="1400" dirty="0">
              <a:solidFill>
                <a:srgbClr val="FFFFFF"/>
              </a:solidFill>
            </a:endParaRPr>
          </a:p>
        </p:txBody>
      </p:sp>
      <p:sp>
        <p:nvSpPr>
          <p:cNvPr id="42" name="Rectangle 41"/>
          <p:cNvSpPr/>
          <p:nvPr/>
        </p:nvSpPr>
        <p:spPr bwMode="auto">
          <a:xfrm>
            <a:off x="7620253" y="4821708"/>
            <a:ext cx="623119" cy="381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solidFill>
                  <a:srgbClr val="FFFFFF"/>
                </a:solidFill>
              </a:rPr>
              <a:t>x</a:t>
            </a:r>
          </a:p>
        </p:txBody>
      </p:sp>
      <p:sp>
        <p:nvSpPr>
          <p:cNvPr id="43" name="Rectangle 42"/>
          <p:cNvSpPr/>
          <p:nvPr/>
        </p:nvSpPr>
        <p:spPr bwMode="auto">
          <a:xfrm>
            <a:off x="5851371" y="4821708"/>
            <a:ext cx="1493274" cy="381000"/>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solidFill>
                  <a:srgbClr val="FFFFFF"/>
                </a:solidFill>
              </a:rPr>
              <a:t>PredefinedType</a:t>
            </a:r>
            <a:endParaRPr lang="en-US" sz="1400" dirty="0">
              <a:solidFill>
                <a:srgbClr val="FFFFFF"/>
              </a:solidFill>
            </a:endParaRPr>
          </a:p>
        </p:txBody>
      </p:sp>
      <p:sp>
        <p:nvSpPr>
          <p:cNvPr id="44" name="TextBox 43"/>
          <p:cNvSpPr txBox="1"/>
          <p:nvPr/>
        </p:nvSpPr>
        <p:spPr>
          <a:xfrm>
            <a:off x="488258" y="1131264"/>
            <a:ext cx="2092239" cy="1908215"/>
          </a:xfrm>
          <a:prstGeom prst="rect">
            <a:avLst/>
          </a:prstGeom>
          <a:solidFill>
            <a:schemeClr val="bg2"/>
          </a:solidFill>
          <a:ln w="12700">
            <a:noFill/>
            <a:prstDash val="dash"/>
          </a:ln>
        </p:spPr>
        <p:txBody>
          <a:bodyPr wrap="none" lIns="91440" tIns="91440" rIns="91440" bIns="91440" rtlCol="0">
            <a:spAutoFit/>
          </a:bodyPr>
          <a:lstStyle/>
          <a:p>
            <a:r>
              <a:rPr lang="en-US" sz="1600" dirty="0">
                <a:solidFill>
                  <a:srgbClr val="0000FF"/>
                </a:solidFill>
                <a:latin typeface="Consolas" pitchFamily="49" charset="0"/>
                <a:cs typeface="Consolas" pitchFamily="49" charset="0"/>
              </a:rPr>
              <a:t>class</a:t>
            </a:r>
            <a:r>
              <a:rPr lang="en-US" sz="1600" dirty="0">
                <a:solidFill>
                  <a:srgbClr val="FFFFFF"/>
                </a:solidFill>
                <a:latin typeface="Consolas" pitchFamily="49" charset="0"/>
                <a:cs typeface="Consolas" pitchFamily="49" charset="0"/>
              </a:rPr>
              <a:t> </a:t>
            </a:r>
            <a:r>
              <a:rPr lang="en-US" sz="1600" dirty="0">
                <a:solidFill>
                  <a:srgbClr val="2B91C5"/>
                </a:solidFill>
                <a:latin typeface="Consolas" pitchFamily="49" charset="0"/>
                <a:cs typeface="Consolas" pitchFamily="49" charset="0"/>
              </a:rPr>
              <a:t>C</a:t>
            </a:r>
          </a:p>
          <a:p>
            <a:r>
              <a:rPr lang="en-US" sz="1600" dirty="0">
                <a:solidFill>
                  <a:srgbClr val="000000"/>
                </a:solidFill>
                <a:latin typeface="Consolas" pitchFamily="49" charset="0"/>
                <a:cs typeface="Consolas" pitchFamily="49" charset="0"/>
              </a:rPr>
              <a:t>{</a:t>
            </a:r>
          </a:p>
          <a:p>
            <a:r>
              <a:rPr lang="en-US" sz="1600" dirty="0">
                <a:solidFill>
                  <a:srgbClr val="000000"/>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void</a:t>
            </a:r>
            <a:r>
              <a:rPr lang="en-US" sz="1600" dirty="0">
                <a:solidFill>
                  <a:srgbClr val="000000"/>
                </a:solidFill>
                <a:latin typeface="Consolas" pitchFamily="49" charset="0"/>
                <a:cs typeface="Consolas" pitchFamily="49" charset="0"/>
              </a:rPr>
              <a:t> </a:t>
            </a:r>
            <a:r>
              <a:rPr lang="en-US" sz="1600" dirty="0" smtClean="0">
                <a:solidFill>
                  <a:srgbClr val="000000"/>
                </a:solidFill>
                <a:latin typeface="Consolas" pitchFamily="49" charset="0"/>
                <a:cs typeface="Consolas" pitchFamily="49" charset="0"/>
              </a:rPr>
              <a:t>M(</a:t>
            </a:r>
            <a:r>
              <a:rPr lang="en-US" sz="1600" dirty="0" err="1" smtClean="0">
                <a:solidFill>
                  <a:srgbClr val="0000FF"/>
                </a:solidFill>
                <a:latin typeface="Consolas" pitchFamily="49" charset="0"/>
                <a:cs typeface="Consolas" pitchFamily="49" charset="0"/>
              </a:rPr>
              <a:t>int</a:t>
            </a:r>
            <a:r>
              <a:rPr lang="en-US" sz="1600" dirty="0" smtClean="0">
                <a:solidFill>
                  <a:srgbClr val="000000"/>
                </a:solidFill>
                <a:latin typeface="Consolas" pitchFamily="49" charset="0"/>
                <a:cs typeface="Consolas" pitchFamily="49" charset="0"/>
              </a:rPr>
              <a:t> x)</a:t>
            </a:r>
            <a:endParaRPr lang="en-US" sz="1600" dirty="0">
              <a:solidFill>
                <a:srgbClr val="000000"/>
              </a:solidFill>
              <a:latin typeface="Consolas" pitchFamily="49" charset="0"/>
              <a:cs typeface="Consolas" pitchFamily="49" charset="0"/>
            </a:endParaRPr>
          </a:p>
          <a:p>
            <a:r>
              <a:rPr lang="en-US" sz="1600" dirty="0">
                <a:solidFill>
                  <a:srgbClr val="000000"/>
                </a:solidFill>
                <a:latin typeface="Consolas" pitchFamily="49" charset="0"/>
                <a:cs typeface="Consolas" pitchFamily="49" charset="0"/>
              </a:rPr>
              <a:t>    {</a:t>
            </a:r>
          </a:p>
          <a:p>
            <a:r>
              <a:rPr lang="en-US" sz="1600" dirty="0">
                <a:solidFill>
                  <a:srgbClr val="000000"/>
                </a:solidFill>
                <a:latin typeface="Consolas" pitchFamily="49" charset="0"/>
                <a:cs typeface="Consolas" pitchFamily="49" charset="0"/>
              </a:rPr>
              <a:t>    }</a:t>
            </a:r>
          </a:p>
          <a:p>
            <a:r>
              <a:rPr lang="en-US" sz="1600" dirty="0">
                <a:solidFill>
                  <a:srgbClr val="000000"/>
                </a:solidFill>
                <a:latin typeface="Consolas" pitchFamily="49" charset="0"/>
                <a:cs typeface="Consolas" pitchFamily="49" charset="0"/>
              </a:rPr>
              <a:t>}</a:t>
            </a:r>
            <a:r>
              <a:rPr lang="en-US" sz="1600" dirty="0">
                <a:solidFill>
                  <a:srgbClr val="008000"/>
                </a:solidFill>
                <a:latin typeface="Consolas" pitchFamily="49" charset="0"/>
                <a:cs typeface="Consolas" pitchFamily="49" charset="0"/>
              </a:rPr>
              <a:t>// C</a:t>
            </a:r>
          </a:p>
          <a:p>
            <a:r>
              <a:rPr lang="en-US" sz="1600" dirty="0">
                <a:solidFill>
                  <a:srgbClr val="FFFFFF">
                    <a:lumMod val="50000"/>
                  </a:srgbClr>
                </a:solidFill>
                <a:latin typeface="Consolas" pitchFamily="49" charset="0"/>
                <a:cs typeface="Consolas" pitchFamily="49" charset="0"/>
              </a:rPr>
              <a:t>▫</a:t>
            </a:r>
          </a:p>
        </p:txBody>
      </p:sp>
      <p:pic>
        <p:nvPicPr>
          <p:cNvPr id="45" name="Picture 44" descr="logosol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8863" y="5954218"/>
            <a:ext cx="820762" cy="708396"/>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478146827"/>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s-AR" sz="8000" dirty="0" smtClean="0">
                <a:solidFill>
                  <a:srgbClr val="FFFFFF"/>
                </a:solidFill>
              </a:rPr>
              <a:t>C# 6</a:t>
            </a:r>
            <a:endParaRPr lang="es-AR" sz="8000" dirty="0">
              <a:solidFill>
                <a:srgbClr val="FFFFFF"/>
              </a:solidFill>
            </a:endParaRPr>
          </a:p>
        </p:txBody>
      </p:sp>
    </p:spTree>
    <p:extLst>
      <p:ext uri="{BB962C8B-B14F-4D97-AF65-F5344CB8AC3E}">
        <p14:creationId xmlns:p14="http://schemas.microsoft.com/office/powerpoint/2010/main" val="3526055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logosol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8863" y="5954218"/>
            <a:ext cx="820762" cy="708396"/>
          </a:xfrm>
          <a:prstGeom prst="rect">
            <a:avLst/>
          </a:prstGeom>
          <a:effectLst>
            <a:reflection blurRad="6350" stA="50000" endA="300" endPos="55000" dir="5400000" sy="-100000" algn="bl" rotWithShape="0"/>
          </a:effectLst>
        </p:spPr>
      </p:pic>
      <p:sp>
        <p:nvSpPr>
          <p:cNvPr id="15" name="Title 2"/>
          <p:cNvSpPr>
            <a:spLocks noGrp="1"/>
          </p:cNvSpPr>
          <p:nvPr>
            <p:ph type="title"/>
          </p:nvPr>
        </p:nvSpPr>
        <p:spPr>
          <a:xfrm>
            <a:off x="519112" y="228600"/>
            <a:ext cx="11149013" cy="1495794"/>
          </a:xfrm>
        </p:spPr>
        <p:txBody>
          <a:bodyPr/>
          <a:lstStyle/>
          <a:p>
            <a:r>
              <a:rPr lang="en-US" dirty="0" smtClean="0"/>
              <a:t>Primary Constructor</a:t>
            </a:r>
            <a:br>
              <a:rPr lang="en-US" dirty="0" smtClean="0"/>
            </a:br>
            <a:r>
              <a:rPr lang="en-US" dirty="0" smtClean="0"/>
              <a:t>Auto-Property Initializer</a:t>
            </a:r>
            <a:endParaRPr lang="en-US" dirty="0"/>
          </a:p>
        </p:txBody>
      </p:sp>
      <p:sp>
        <p:nvSpPr>
          <p:cNvPr id="6" name="TextBox 5"/>
          <p:cNvSpPr txBox="1"/>
          <p:nvPr/>
        </p:nvSpPr>
        <p:spPr>
          <a:xfrm>
            <a:off x="1422277" y="4013199"/>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7" name="TextBox 6"/>
          <p:cNvSpPr txBox="1"/>
          <p:nvPr/>
        </p:nvSpPr>
        <p:spPr>
          <a:xfrm>
            <a:off x="2522848" y="3911599"/>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2" name="TextBox 1"/>
          <p:cNvSpPr txBox="1"/>
          <p:nvPr/>
        </p:nvSpPr>
        <p:spPr>
          <a:xfrm flipH="1">
            <a:off x="540105" y="1938826"/>
            <a:ext cx="10162238" cy="4308872"/>
          </a:xfrm>
          <a:prstGeom prst="rect">
            <a:avLst/>
          </a:prstGeom>
          <a:noFill/>
        </p:spPr>
        <p:txBody>
          <a:bodyPr wrap="square" lIns="0" tIns="0" rIns="0" bIns="0" rtlCol="0">
            <a:spAutoFit/>
          </a:bodyPr>
          <a:lstStyle/>
          <a:p>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Point</a:t>
            </a:r>
            <a:r>
              <a:rPr lang="en-US" sz="2000" dirty="0">
                <a:solidFill>
                  <a:srgbClr val="000000"/>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x, </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y)</a:t>
            </a:r>
          </a:p>
          <a:p>
            <a:r>
              <a:rPr lang="es-AR" sz="2000" dirty="0" smtClean="0">
                <a:solidFill>
                  <a:srgbClr val="000000"/>
                </a:solidFill>
                <a:highlight>
                  <a:srgbClr val="FFFFFF"/>
                </a:highlight>
                <a:latin typeface="Consolas" panose="020B0609020204030204" pitchFamily="49" charset="0"/>
              </a:rPr>
              <a:t>{</a:t>
            </a:r>
            <a:endParaRPr lang="es-AR" sz="2000" dirty="0">
              <a:solidFill>
                <a:srgbClr val="000000"/>
              </a:solidFill>
              <a:highlight>
                <a:srgbClr val="FFFFFF"/>
              </a:highlight>
              <a:latin typeface="Consolas" panose="020B0609020204030204" pitchFamily="49" charset="0"/>
            </a:endParaRPr>
          </a:p>
          <a:p>
            <a:r>
              <a:rPr lang="es-AR" sz="2000" dirty="0">
                <a:solidFill>
                  <a:srgbClr val="000000"/>
                </a:solidFill>
                <a:highlight>
                  <a:srgbClr val="FFFFFF"/>
                </a:highlight>
                <a:latin typeface="Consolas" panose="020B0609020204030204" pitchFamily="49" charset="0"/>
              </a:rPr>
              <a:t>    </a:t>
            </a:r>
            <a:r>
              <a:rPr lang="es-AR" sz="2000" dirty="0" err="1" smtClean="0">
                <a:solidFill>
                  <a:srgbClr val="0000FF"/>
                </a:solidFill>
                <a:highlight>
                  <a:srgbClr val="FFFFFF"/>
                </a:highlight>
                <a:latin typeface="Consolas" panose="020B0609020204030204" pitchFamily="49" charset="0"/>
              </a:rPr>
              <a:t>public</a:t>
            </a:r>
            <a:r>
              <a:rPr lang="es-AR" sz="2000" dirty="0" smtClean="0">
                <a:solidFill>
                  <a:srgbClr val="000000"/>
                </a:solidFill>
                <a:highlight>
                  <a:srgbClr val="FFFFFF"/>
                </a:highlight>
                <a:latin typeface="Consolas" panose="020B0609020204030204" pitchFamily="49" charset="0"/>
              </a:rPr>
              <a:t> </a:t>
            </a:r>
            <a:r>
              <a:rPr lang="es-AR" sz="2000" dirty="0" err="1" smtClean="0">
                <a:solidFill>
                  <a:srgbClr val="000000"/>
                </a:solidFill>
                <a:highlight>
                  <a:srgbClr val="FFFFFF"/>
                </a:highlight>
                <a:latin typeface="Consolas" panose="020B0609020204030204" pitchFamily="49" charset="0"/>
              </a:rPr>
              <a:t>int</a:t>
            </a:r>
            <a:r>
              <a:rPr lang="es-AR" sz="2000" dirty="0" smtClean="0">
                <a:solidFill>
                  <a:srgbClr val="000000"/>
                </a:solidFill>
                <a:highlight>
                  <a:srgbClr val="FFFFFF"/>
                </a:highlight>
                <a:latin typeface="Consolas" panose="020B0609020204030204" pitchFamily="49" charset="0"/>
              </a:rPr>
              <a:t> X </a:t>
            </a:r>
            <a:r>
              <a:rPr lang="es-AR" sz="2000" dirty="0">
                <a:solidFill>
                  <a:srgbClr val="000000"/>
                </a:solidFill>
                <a:highlight>
                  <a:srgbClr val="FFFFFF"/>
                </a:highlight>
                <a:latin typeface="Consolas" panose="020B0609020204030204" pitchFamily="49" charset="0"/>
              </a:rPr>
              <a:t>{ </a:t>
            </a:r>
            <a:r>
              <a:rPr lang="es-AR" sz="2000" dirty="0" err="1" smtClean="0">
                <a:solidFill>
                  <a:srgbClr val="000000"/>
                </a:solidFill>
                <a:highlight>
                  <a:srgbClr val="FFFFFF"/>
                </a:highlight>
                <a:latin typeface="Consolas" panose="020B0609020204030204" pitchFamily="49" charset="0"/>
              </a:rPr>
              <a:t>get</a:t>
            </a:r>
            <a:r>
              <a:rPr lang="es-AR" sz="2000" dirty="0" smtClean="0">
                <a:solidFill>
                  <a:srgbClr val="000000"/>
                </a:solidFill>
                <a:highlight>
                  <a:srgbClr val="FFFFFF"/>
                </a:highlight>
                <a:latin typeface="Consolas" panose="020B0609020204030204" pitchFamily="49" charset="0"/>
              </a:rPr>
              <a:t>; </a:t>
            </a:r>
            <a:r>
              <a:rPr lang="es-AR" sz="2000" dirty="0">
                <a:solidFill>
                  <a:srgbClr val="000000"/>
                </a:solidFill>
                <a:highlight>
                  <a:srgbClr val="FFFFFF"/>
                </a:highlight>
                <a:latin typeface="Consolas" panose="020B0609020204030204" pitchFamily="49" charset="0"/>
              </a:rPr>
              <a:t>} = x;</a:t>
            </a:r>
          </a:p>
          <a:p>
            <a:r>
              <a:rPr lang="es-AR" sz="2000" dirty="0">
                <a:solidFill>
                  <a:srgbClr val="000000"/>
                </a:solidFill>
                <a:highlight>
                  <a:srgbClr val="FFFFFF"/>
                </a:highlight>
                <a:latin typeface="Consolas" panose="020B0609020204030204" pitchFamily="49" charset="0"/>
              </a:rPr>
              <a:t>    </a:t>
            </a:r>
            <a:r>
              <a:rPr lang="es-AR" sz="2000" dirty="0" err="1">
                <a:solidFill>
                  <a:srgbClr val="0000FF"/>
                </a:solidFill>
                <a:highlight>
                  <a:srgbClr val="FFFFFF"/>
                </a:highlight>
                <a:latin typeface="Consolas" panose="020B0609020204030204" pitchFamily="49" charset="0"/>
              </a:rPr>
              <a:t>public</a:t>
            </a:r>
            <a:r>
              <a:rPr lang="es-AR" sz="2000" dirty="0">
                <a:solidFill>
                  <a:srgbClr val="000000"/>
                </a:solidFill>
                <a:highlight>
                  <a:srgbClr val="FFFFFF"/>
                </a:highlight>
                <a:latin typeface="Consolas" panose="020B0609020204030204" pitchFamily="49" charset="0"/>
              </a:rPr>
              <a:t> </a:t>
            </a:r>
            <a:r>
              <a:rPr lang="es-AR" sz="2000" dirty="0" err="1" smtClean="0">
                <a:solidFill>
                  <a:srgbClr val="000000"/>
                </a:solidFill>
                <a:highlight>
                  <a:srgbClr val="FFFFFF"/>
                </a:highlight>
                <a:latin typeface="Consolas" panose="020B0609020204030204" pitchFamily="49" charset="0"/>
              </a:rPr>
              <a:t>int</a:t>
            </a:r>
            <a:r>
              <a:rPr lang="es-AR" sz="2000" dirty="0" smtClean="0">
                <a:solidFill>
                  <a:srgbClr val="000000"/>
                </a:solidFill>
                <a:highlight>
                  <a:srgbClr val="FFFFFF"/>
                </a:highlight>
                <a:latin typeface="Consolas" panose="020B0609020204030204" pitchFamily="49" charset="0"/>
              </a:rPr>
              <a:t> Y </a:t>
            </a:r>
            <a:r>
              <a:rPr lang="es-AR" sz="2000" dirty="0">
                <a:solidFill>
                  <a:srgbClr val="000000"/>
                </a:solidFill>
                <a:highlight>
                  <a:srgbClr val="FFFFFF"/>
                </a:highlight>
                <a:latin typeface="Consolas" panose="020B0609020204030204" pitchFamily="49" charset="0"/>
              </a:rPr>
              <a:t>{ </a:t>
            </a:r>
            <a:r>
              <a:rPr lang="es-AR" sz="2000" dirty="0" err="1">
                <a:solidFill>
                  <a:srgbClr val="000000"/>
                </a:solidFill>
                <a:highlight>
                  <a:srgbClr val="FFFFFF"/>
                </a:highlight>
                <a:latin typeface="Consolas" panose="020B0609020204030204" pitchFamily="49" charset="0"/>
              </a:rPr>
              <a:t>get</a:t>
            </a:r>
            <a:r>
              <a:rPr lang="es-AR" sz="2000" dirty="0">
                <a:solidFill>
                  <a:srgbClr val="000000"/>
                </a:solidFill>
                <a:highlight>
                  <a:srgbClr val="FFFFFF"/>
                </a:highlight>
                <a:latin typeface="Consolas" panose="020B0609020204030204" pitchFamily="49" charset="0"/>
              </a:rPr>
              <a:t>; } = y;</a:t>
            </a:r>
          </a:p>
          <a:p>
            <a:r>
              <a:rPr lang="es-AR" sz="2000" dirty="0">
                <a:solidFill>
                  <a:srgbClr val="000000"/>
                </a:solidFill>
                <a:highlight>
                  <a:srgbClr val="FFFFFF"/>
                </a:highlight>
                <a:latin typeface="Consolas" panose="020B0609020204030204" pitchFamily="49" charset="0"/>
              </a:rPr>
              <a:t>    </a:t>
            </a:r>
            <a:r>
              <a:rPr lang="es-AR" sz="2000" dirty="0" err="1">
                <a:solidFill>
                  <a:srgbClr val="0000FF"/>
                </a:solidFill>
                <a:highlight>
                  <a:srgbClr val="FFFFFF"/>
                </a:highlight>
                <a:latin typeface="Consolas" panose="020B0609020204030204" pitchFamily="49" charset="0"/>
              </a:rPr>
              <a:t>public</a:t>
            </a:r>
            <a:r>
              <a:rPr lang="es-AR" sz="2000" dirty="0">
                <a:solidFill>
                  <a:srgbClr val="000000"/>
                </a:solidFill>
                <a:highlight>
                  <a:srgbClr val="FFFFFF"/>
                </a:highlight>
                <a:latin typeface="Consolas" panose="020B0609020204030204" pitchFamily="49" charset="0"/>
              </a:rPr>
              <a:t> </a:t>
            </a:r>
            <a:r>
              <a:rPr lang="es-AR" sz="2000" dirty="0" err="1">
                <a:solidFill>
                  <a:srgbClr val="0000FF"/>
                </a:solidFill>
                <a:highlight>
                  <a:srgbClr val="FFFFFF"/>
                </a:highlight>
                <a:latin typeface="Consolas" panose="020B0609020204030204" pitchFamily="49" charset="0"/>
              </a:rPr>
              <a:t>double</a:t>
            </a:r>
            <a:r>
              <a:rPr lang="es-AR" sz="2000" dirty="0">
                <a:solidFill>
                  <a:srgbClr val="000000"/>
                </a:solidFill>
                <a:highlight>
                  <a:srgbClr val="FFFFFF"/>
                </a:highlight>
                <a:latin typeface="Consolas" panose="020B0609020204030204" pitchFamily="49" charset="0"/>
              </a:rPr>
              <a:t> R { </a:t>
            </a:r>
            <a:r>
              <a:rPr lang="es-AR" sz="2000" dirty="0" err="1">
                <a:solidFill>
                  <a:srgbClr val="0000FF"/>
                </a:solidFill>
                <a:highlight>
                  <a:srgbClr val="FFFFFF"/>
                </a:highlight>
                <a:latin typeface="Consolas" panose="020B0609020204030204" pitchFamily="49" charset="0"/>
              </a:rPr>
              <a:t>get</a:t>
            </a:r>
            <a:r>
              <a:rPr lang="es-AR" sz="2000" dirty="0">
                <a:solidFill>
                  <a:srgbClr val="000000"/>
                </a:solidFill>
                <a:highlight>
                  <a:srgbClr val="FFFFFF"/>
                </a:highlight>
                <a:latin typeface="Consolas" panose="020B0609020204030204" pitchFamily="49" charset="0"/>
              </a:rPr>
              <a:t>; } = </a:t>
            </a:r>
            <a:r>
              <a:rPr lang="es-AR" sz="2000" dirty="0" err="1">
                <a:solidFill>
                  <a:srgbClr val="2B91AF"/>
                </a:solidFill>
                <a:highlight>
                  <a:srgbClr val="FFFFFF"/>
                </a:highlight>
                <a:latin typeface="Consolas" panose="020B0609020204030204" pitchFamily="49" charset="0"/>
              </a:rPr>
              <a:t>Math</a:t>
            </a:r>
            <a:r>
              <a:rPr lang="es-AR" sz="2000" dirty="0" err="1">
                <a:solidFill>
                  <a:srgbClr val="000000"/>
                </a:solidFill>
                <a:highlight>
                  <a:srgbClr val="FFFFFF"/>
                </a:highlight>
                <a:latin typeface="Consolas" panose="020B0609020204030204" pitchFamily="49" charset="0"/>
              </a:rPr>
              <a:t>.Sqrt</a:t>
            </a:r>
            <a:r>
              <a:rPr lang="es-AR" sz="2000" dirty="0">
                <a:solidFill>
                  <a:srgbClr val="000000"/>
                </a:solidFill>
                <a:highlight>
                  <a:srgbClr val="FFFFFF"/>
                </a:highlight>
                <a:latin typeface="Consolas" panose="020B0609020204030204" pitchFamily="49" charset="0"/>
              </a:rPr>
              <a:t>(x ^ x + y ^ y);</a:t>
            </a:r>
          </a:p>
          <a:p>
            <a:endParaRPr lang="es-AR" sz="2000" dirty="0">
              <a:solidFill>
                <a:srgbClr val="000000"/>
              </a:solidFill>
              <a:highlight>
                <a:srgbClr val="FFFFFF"/>
              </a:highlight>
              <a:latin typeface="Consolas" panose="020B0609020204030204" pitchFamily="49" charset="0"/>
            </a:endParaRPr>
          </a:p>
          <a:p>
            <a:r>
              <a:rPr lang="es-AR" sz="2000" dirty="0">
                <a:solidFill>
                  <a:srgbClr val="000000"/>
                </a:solidFill>
                <a:highlight>
                  <a:srgbClr val="FFFFFF"/>
                </a:highlight>
                <a:latin typeface="Consolas" panose="020B0609020204030204" pitchFamily="49" charset="0"/>
              </a:rPr>
              <a:t>    </a:t>
            </a:r>
            <a:r>
              <a:rPr lang="es-AR" sz="2000" dirty="0" err="1" smtClean="0">
                <a:solidFill>
                  <a:srgbClr val="0000FF"/>
                </a:solidFill>
                <a:highlight>
                  <a:srgbClr val="FFFFFF"/>
                </a:highlight>
                <a:latin typeface="Consolas" panose="020B0609020204030204" pitchFamily="49" charset="0"/>
              </a:rPr>
              <a:t>public</a:t>
            </a:r>
            <a:r>
              <a:rPr lang="es-AR" sz="2000" dirty="0" smtClean="0">
                <a:solidFill>
                  <a:srgbClr val="000000"/>
                </a:solidFill>
                <a:highlight>
                  <a:srgbClr val="FFFFFF"/>
                </a:highlight>
                <a:latin typeface="Consolas" panose="020B0609020204030204" pitchFamily="49" charset="0"/>
              </a:rPr>
              <a:t> </a:t>
            </a:r>
            <a:r>
              <a:rPr lang="es-AR" sz="2000" dirty="0">
                <a:solidFill>
                  <a:srgbClr val="000000"/>
                </a:solidFill>
                <a:highlight>
                  <a:srgbClr val="FFFFFF"/>
                </a:highlight>
                <a:latin typeface="Consolas" panose="020B0609020204030204" pitchFamily="49" charset="0"/>
              </a:rPr>
              <a:t>Point() : </a:t>
            </a:r>
            <a:r>
              <a:rPr lang="es-AR" sz="2000" dirty="0" err="1">
                <a:solidFill>
                  <a:srgbClr val="0000FF"/>
                </a:solidFill>
                <a:highlight>
                  <a:srgbClr val="FFFFFF"/>
                </a:highlight>
                <a:latin typeface="Consolas" panose="020B0609020204030204" pitchFamily="49" charset="0"/>
              </a:rPr>
              <a:t>this</a:t>
            </a:r>
            <a:r>
              <a:rPr lang="es-AR" sz="2000" dirty="0">
                <a:solidFill>
                  <a:srgbClr val="000000"/>
                </a:solidFill>
                <a:highlight>
                  <a:srgbClr val="FFFFFF"/>
                </a:highlight>
                <a:latin typeface="Consolas" panose="020B0609020204030204" pitchFamily="49" charset="0"/>
              </a:rPr>
              <a:t>(0, 0)</a:t>
            </a:r>
          </a:p>
          <a:p>
            <a:r>
              <a:rPr lang="es-AR" sz="2000" dirty="0">
                <a:solidFill>
                  <a:srgbClr val="000000"/>
                </a:solidFill>
                <a:highlight>
                  <a:srgbClr val="FFFFFF"/>
                </a:highlight>
                <a:latin typeface="Consolas" panose="020B0609020204030204" pitchFamily="49" charset="0"/>
              </a:rPr>
              <a:t>    { }</a:t>
            </a:r>
          </a:p>
          <a:p>
            <a:endParaRPr lang="es-AR" sz="2000" dirty="0">
              <a:solidFill>
                <a:srgbClr val="000000"/>
              </a:solidFill>
              <a:highlight>
                <a:srgbClr val="FFFFFF"/>
              </a:highlight>
              <a:latin typeface="Consolas" panose="020B0609020204030204" pitchFamily="49" charset="0"/>
            </a:endParaRPr>
          </a:p>
          <a:p>
            <a:r>
              <a:rPr lang="es-AR" sz="2000" dirty="0">
                <a:solidFill>
                  <a:srgbClr val="000000"/>
                </a:solidFill>
                <a:highlight>
                  <a:srgbClr val="FFFFFF"/>
                </a:highlight>
                <a:latin typeface="Consolas" panose="020B0609020204030204" pitchFamily="49" charset="0"/>
              </a:rPr>
              <a:t>    </a:t>
            </a:r>
            <a:r>
              <a:rPr lang="es-AR" sz="2000" dirty="0" err="1" smtClean="0">
                <a:solidFill>
                  <a:srgbClr val="0000FF"/>
                </a:solidFill>
                <a:highlight>
                  <a:srgbClr val="FFFFFF"/>
                </a:highlight>
                <a:latin typeface="Consolas" panose="020B0609020204030204" pitchFamily="49" charset="0"/>
              </a:rPr>
              <a:t>public</a:t>
            </a:r>
            <a:r>
              <a:rPr lang="es-AR" sz="2000" dirty="0" smtClean="0">
                <a:solidFill>
                  <a:srgbClr val="000000"/>
                </a:solidFill>
                <a:highlight>
                  <a:srgbClr val="FFFFFF"/>
                </a:highlight>
                <a:latin typeface="Consolas" panose="020B0609020204030204" pitchFamily="49" charset="0"/>
              </a:rPr>
              <a:t> </a:t>
            </a:r>
            <a:r>
              <a:rPr lang="es-AR" sz="2000" dirty="0" err="1">
                <a:solidFill>
                  <a:srgbClr val="0000FF"/>
                </a:solidFill>
                <a:highlight>
                  <a:srgbClr val="FFFFFF"/>
                </a:highlight>
                <a:latin typeface="Consolas" panose="020B0609020204030204" pitchFamily="49" charset="0"/>
              </a:rPr>
              <a:t>override</a:t>
            </a:r>
            <a:r>
              <a:rPr lang="es-AR" sz="2000" dirty="0">
                <a:solidFill>
                  <a:srgbClr val="000000"/>
                </a:solidFill>
                <a:highlight>
                  <a:srgbClr val="FFFFFF"/>
                </a:highlight>
                <a:latin typeface="Consolas" panose="020B0609020204030204" pitchFamily="49" charset="0"/>
              </a:rPr>
              <a:t> </a:t>
            </a:r>
            <a:r>
              <a:rPr lang="es-AR" sz="2000" dirty="0" err="1">
                <a:solidFill>
                  <a:srgbClr val="0000FF"/>
                </a:solidFill>
                <a:highlight>
                  <a:srgbClr val="FFFFFF"/>
                </a:highlight>
                <a:latin typeface="Consolas" panose="020B0609020204030204" pitchFamily="49" charset="0"/>
              </a:rPr>
              <a:t>string</a:t>
            </a:r>
            <a:r>
              <a:rPr lang="es-AR" sz="2000" dirty="0">
                <a:solidFill>
                  <a:srgbClr val="000000"/>
                </a:solidFill>
                <a:highlight>
                  <a:srgbClr val="FFFFFF"/>
                </a:highlight>
                <a:latin typeface="Consolas" panose="020B0609020204030204" pitchFamily="49" charset="0"/>
              </a:rPr>
              <a:t> </a:t>
            </a:r>
            <a:r>
              <a:rPr lang="es-AR" sz="2000" dirty="0" err="1">
                <a:solidFill>
                  <a:srgbClr val="000000"/>
                </a:solidFill>
                <a:highlight>
                  <a:srgbClr val="FFFFFF"/>
                </a:highlight>
                <a:latin typeface="Consolas" panose="020B0609020204030204" pitchFamily="49" charset="0"/>
              </a:rPr>
              <a:t>ToString</a:t>
            </a:r>
            <a:r>
              <a:rPr lang="es-AR" sz="2000" dirty="0">
                <a:solidFill>
                  <a:srgbClr val="000000"/>
                </a:solidFill>
                <a:highlight>
                  <a:srgbClr val="FFFFFF"/>
                </a:highlight>
                <a:latin typeface="Consolas" panose="020B0609020204030204" pitchFamily="49" charset="0"/>
              </a:rPr>
              <a:t>()</a:t>
            </a:r>
          </a:p>
          <a:p>
            <a:r>
              <a:rPr lang="es-AR" sz="2000" dirty="0">
                <a:solidFill>
                  <a:srgbClr val="000000"/>
                </a:solidFill>
                <a:highlight>
                  <a:srgbClr val="FFFFFF"/>
                </a:highlight>
                <a:latin typeface="Consolas" panose="020B0609020204030204" pitchFamily="49" charset="0"/>
              </a:rPr>
              <a:t>    </a:t>
            </a:r>
            <a:r>
              <a:rPr lang="es-AR" sz="2000" dirty="0" smtClean="0">
                <a:solidFill>
                  <a:srgbClr val="000000"/>
                </a:solidFill>
                <a:highlight>
                  <a:srgbClr val="FFFFFF"/>
                </a:highlight>
                <a:latin typeface="Consolas" panose="020B0609020204030204" pitchFamily="49" charset="0"/>
              </a:rPr>
              <a:t>{</a:t>
            </a:r>
            <a:endParaRPr lang="es-AR"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return</a:t>
            </a:r>
            <a:r>
              <a:rPr lang="en-US" sz="2000" dirty="0" smtClean="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string</a:t>
            </a:r>
            <a:r>
              <a:rPr lang="en-US" sz="2000" dirty="0" err="1">
                <a:solidFill>
                  <a:srgbClr val="000000"/>
                </a:solidFill>
                <a:highlight>
                  <a:srgbClr val="FFFFFF"/>
                </a:highlight>
                <a:latin typeface="Consolas" panose="020B0609020204030204" pitchFamily="49" charset="0"/>
              </a:rPr>
              <a:t>.Format</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"({0},{1},{2})"</a:t>
            </a:r>
            <a:r>
              <a:rPr lang="en-US" sz="2000" dirty="0">
                <a:solidFill>
                  <a:srgbClr val="000000"/>
                </a:solidFill>
                <a:highlight>
                  <a:srgbClr val="FFFFFF"/>
                </a:highlight>
                <a:latin typeface="Consolas" panose="020B0609020204030204" pitchFamily="49" charset="0"/>
              </a:rPr>
              <a:t>, X, Y, R);</a:t>
            </a:r>
          </a:p>
          <a:p>
            <a:r>
              <a:rPr lang="es-AR" sz="2000" dirty="0">
                <a:solidFill>
                  <a:srgbClr val="000000"/>
                </a:solidFill>
                <a:highlight>
                  <a:srgbClr val="FFFFFF"/>
                </a:highlight>
                <a:latin typeface="Consolas" panose="020B0609020204030204" pitchFamily="49" charset="0"/>
              </a:rPr>
              <a:t>    </a:t>
            </a:r>
            <a:r>
              <a:rPr lang="es-AR" sz="2000" dirty="0" smtClean="0">
                <a:solidFill>
                  <a:srgbClr val="000000"/>
                </a:solidFill>
                <a:highlight>
                  <a:srgbClr val="FFFFFF"/>
                </a:highlight>
                <a:latin typeface="Consolas" panose="020B0609020204030204" pitchFamily="49" charset="0"/>
              </a:rPr>
              <a:t>}</a:t>
            </a:r>
            <a:endParaRPr lang="es-AR" sz="2000" dirty="0">
              <a:solidFill>
                <a:srgbClr val="000000"/>
              </a:solidFill>
              <a:highlight>
                <a:srgbClr val="FFFFFF"/>
              </a:highlight>
              <a:latin typeface="Consolas" panose="020B0609020204030204" pitchFamily="49" charset="0"/>
            </a:endParaRPr>
          </a:p>
          <a:p>
            <a:r>
              <a:rPr lang="es-AR" sz="2000" dirty="0" smtClean="0">
                <a:solidFill>
                  <a:srgbClr val="000000"/>
                </a:solidFill>
                <a:highlight>
                  <a:srgbClr val="FFFFFF"/>
                </a:highlight>
                <a:latin typeface="Consolas" panose="020B0609020204030204" pitchFamily="49" charset="0"/>
              </a:rPr>
              <a:t>} </a:t>
            </a:r>
            <a:endParaRPr lang="es-AR" sz="2000" dirty="0" smtClean="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089394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logosol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8863" y="5954218"/>
            <a:ext cx="820762" cy="708396"/>
          </a:xfrm>
          <a:prstGeom prst="rect">
            <a:avLst/>
          </a:prstGeom>
          <a:effectLst>
            <a:reflection blurRad="6350" stA="50000" endA="300" endPos="55000" dir="5400000" sy="-100000" algn="bl" rotWithShape="0"/>
          </a:effectLst>
        </p:spPr>
      </p:pic>
      <p:sp>
        <p:nvSpPr>
          <p:cNvPr id="15" name="Title 2"/>
          <p:cNvSpPr>
            <a:spLocks noGrp="1"/>
          </p:cNvSpPr>
          <p:nvPr>
            <p:ph type="title"/>
          </p:nvPr>
        </p:nvSpPr>
        <p:spPr>
          <a:xfrm>
            <a:off x="519112" y="228600"/>
            <a:ext cx="11149013" cy="747897"/>
          </a:xfrm>
        </p:spPr>
        <p:txBody>
          <a:bodyPr/>
          <a:lstStyle/>
          <a:p>
            <a:pPr fontAlgn="base"/>
            <a:r>
              <a:rPr lang="es-AR" dirty="0"/>
              <a:t>Null propagating operator associativity</a:t>
            </a:r>
          </a:p>
        </p:txBody>
      </p:sp>
      <p:sp>
        <p:nvSpPr>
          <p:cNvPr id="6" name="TextBox 5"/>
          <p:cNvSpPr txBox="1"/>
          <p:nvPr/>
        </p:nvSpPr>
        <p:spPr>
          <a:xfrm>
            <a:off x="1422277" y="4013199"/>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7" name="TextBox 6"/>
          <p:cNvSpPr txBox="1"/>
          <p:nvPr/>
        </p:nvSpPr>
        <p:spPr>
          <a:xfrm>
            <a:off x="2522848" y="3911599"/>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2" name="TextBox 1"/>
          <p:cNvSpPr txBox="1"/>
          <p:nvPr/>
        </p:nvSpPr>
        <p:spPr>
          <a:xfrm flipH="1">
            <a:off x="519112" y="1956452"/>
            <a:ext cx="10162238" cy="2154436"/>
          </a:xfrm>
          <a:prstGeom prst="rect">
            <a:avLst/>
          </a:prstGeom>
          <a:noFill/>
        </p:spPr>
        <p:txBody>
          <a:bodyPr wrap="square" lIns="0" tIns="0" rIns="0" bIns="0" rtlCol="0">
            <a:spAutoFit/>
          </a:bodyPr>
          <a:lstStyle/>
          <a:p>
            <a:r>
              <a:rPr lang="es-AR" sz="2800" dirty="0" err="1"/>
              <a:t>var</a:t>
            </a:r>
            <a:r>
              <a:rPr lang="es-AR" sz="2800" dirty="0"/>
              <a:t> x = a?.</a:t>
            </a:r>
            <a:r>
              <a:rPr lang="es-AR" sz="2800" dirty="0" err="1"/>
              <a:t>b.c</a:t>
            </a:r>
            <a:r>
              <a:rPr lang="es-AR" sz="2800" dirty="0"/>
              <a:t>;</a:t>
            </a:r>
          </a:p>
          <a:p>
            <a:r>
              <a:rPr lang="es-AR" sz="2800" dirty="0" smtClean="0">
                <a:solidFill>
                  <a:srgbClr val="008000"/>
                </a:solidFill>
                <a:highlight>
                  <a:srgbClr val="FFFFFF"/>
                </a:highlight>
                <a:latin typeface="Consolas" panose="020B0609020204030204" pitchFamily="49" charset="0"/>
              </a:rPr>
              <a:t>//</a:t>
            </a:r>
            <a:r>
              <a:rPr lang="es-AR" sz="2800" dirty="0" err="1">
                <a:solidFill>
                  <a:srgbClr val="008000"/>
                </a:solidFill>
                <a:highlight>
                  <a:srgbClr val="FFFFFF"/>
                </a:highlight>
                <a:latin typeface="Consolas" panose="020B0609020204030204" pitchFamily="49" charset="0"/>
              </a:rPr>
              <a:t>left</a:t>
            </a:r>
            <a:r>
              <a:rPr lang="es-AR" sz="2800" dirty="0">
                <a:solidFill>
                  <a:srgbClr val="008000"/>
                </a:solidFill>
                <a:highlight>
                  <a:srgbClr val="FFFFFF"/>
                </a:highlight>
                <a:latin typeface="Consolas" panose="020B0609020204030204" pitchFamily="49" charset="0"/>
              </a:rPr>
              <a:t> </a:t>
            </a:r>
            <a:r>
              <a:rPr lang="es-AR" sz="2800" dirty="0" err="1">
                <a:solidFill>
                  <a:srgbClr val="008000"/>
                </a:solidFill>
                <a:highlight>
                  <a:srgbClr val="FFFFFF"/>
                </a:highlight>
                <a:latin typeface="Consolas" panose="020B0609020204030204" pitchFamily="49" charset="0"/>
              </a:rPr>
              <a:t>associative</a:t>
            </a:r>
            <a:endParaRPr lang="es-AR" sz="2800" dirty="0">
              <a:solidFill>
                <a:srgbClr val="000000"/>
              </a:solidFill>
              <a:highlight>
                <a:srgbClr val="FFFFFF"/>
              </a:highlight>
              <a:latin typeface="Consolas" panose="020B0609020204030204" pitchFamily="49" charset="0"/>
            </a:endParaRPr>
          </a:p>
          <a:p>
            <a:r>
              <a:rPr lang="sv-SE" sz="2800" dirty="0" smtClean="0">
                <a:solidFill>
                  <a:srgbClr val="0000FF"/>
                </a:solidFill>
                <a:highlight>
                  <a:srgbClr val="FFFFFF"/>
                </a:highlight>
                <a:latin typeface="Consolas" panose="020B0609020204030204" pitchFamily="49" charset="0"/>
              </a:rPr>
              <a:t>var</a:t>
            </a:r>
            <a:r>
              <a:rPr lang="sv-SE" sz="2800" dirty="0" smtClean="0">
                <a:solidFill>
                  <a:srgbClr val="000000"/>
                </a:solidFill>
                <a:highlight>
                  <a:srgbClr val="FFFFFF"/>
                </a:highlight>
                <a:latin typeface="Consolas" panose="020B0609020204030204" pitchFamily="49" charset="0"/>
              </a:rPr>
              <a:t> </a:t>
            </a:r>
            <a:r>
              <a:rPr lang="sv-SE" sz="2800" dirty="0">
                <a:solidFill>
                  <a:srgbClr val="000000"/>
                </a:solidFill>
                <a:highlight>
                  <a:srgbClr val="FFFFFF"/>
                </a:highlight>
                <a:latin typeface="Consolas" panose="020B0609020204030204" pitchFamily="49" charset="0"/>
              </a:rPr>
              <a:t>x = ((</a:t>
            </a:r>
            <a:r>
              <a:rPr lang="sv-SE" sz="2800" dirty="0">
                <a:solidFill>
                  <a:srgbClr val="0000FF"/>
                </a:solidFill>
                <a:highlight>
                  <a:srgbClr val="FFFFFF"/>
                </a:highlight>
                <a:latin typeface="Consolas" panose="020B0609020204030204" pitchFamily="49" charset="0"/>
              </a:rPr>
              <a:t>var</a:t>
            </a:r>
            <a:r>
              <a:rPr lang="sv-SE" sz="2800" dirty="0">
                <a:solidFill>
                  <a:srgbClr val="000000"/>
                </a:solidFill>
                <a:highlight>
                  <a:srgbClr val="FFFFFF"/>
                </a:highlight>
                <a:latin typeface="Consolas" panose="020B0609020204030204" pitchFamily="49" charset="0"/>
              </a:rPr>
              <a:t> tmp = a) == </a:t>
            </a:r>
            <a:r>
              <a:rPr lang="sv-SE" sz="2800" dirty="0">
                <a:solidFill>
                  <a:srgbClr val="0000FF"/>
                </a:solidFill>
                <a:highlight>
                  <a:srgbClr val="FFFFFF"/>
                </a:highlight>
                <a:latin typeface="Consolas" panose="020B0609020204030204" pitchFamily="49" charset="0"/>
              </a:rPr>
              <a:t>null</a:t>
            </a:r>
            <a:r>
              <a:rPr lang="sv-SE" sz="2800" dirty="0">
                <a:solidFill>
                  <a:srgbClr val="000000"/>
                </a:solidFill>
                <a:highlight>
                  <a:srgbClr val="FFFFFF"/>
                </a:highlight>
                <a:latin typeface="Consolas" panose="020B0609020204030204" pitchFamily="49" charset="0"/>
              </a:rPr>
              <a:t> ? </a:t>
            </a:r>
            <a:r>
              <a:rPr lang="sv-SE" sz="2800" dirty="0">
                <a:solidFill>
                  <a:srgbClr val="0000FF"/>
                </a:solidFill>
                <a:highlight>
                  <a:srgbClr val="FFFFFF"/>
                </a:highlight>
                <a:latin typeface="Consolas" panose="020B0609020204030204" pitchFamily="49" charset="0"/>
              </a:rPr>
              <a:t>null</a:t>
            </a:r>
            <a:r>
              <a:rPr lang="sv-SE" sz="2800" dirty="0">
                <a:solidFill>
                  <a:srgbClr val="000000"/>
                </a:solidFill>
                <a:highlight>
                  <a:srgbClr val="FFFFFF"/>
                </a:highlight>
                <a:latin typeface="Consolas" panose="020B0609020204030204" pitchFamily="49" charset="0"/>
              </a:rPr>
              <a:t> : tmp.b).c</a:t>
            </a:r>
            <a:r>
              <a:rPr lang="sv-SE" sz="2800" dirty="0" smtClean="0">
                <a:solidFill>
                  <a:srgbClr val="000000"/>
                </a:solidFill>
                <a:highlight>
                  <a:srgbClr val="FFFFFF"/>
                </a:highlight>
                <a:latin typeface="Consolas" panose="020B0609020204030204" pitchFamily="49" charset="0"/>
              </a:rPr>
              <a:t>;</a:t>
            </a:r>
            <a:br>
              <a:rPr lang="sv-SE" sz="2800" dirty="0" smtClean="0">
                <a:solidFill>
                  <a:srgbClr val="000000"/>
                </a:solidFill>
                <a:highlight>
                  <a:srgbClr val="FFFFFF"/>
                </a:highlight>
                <a:latin typeface="Consolas" panose="020B0609020204030204" pitchFamily="49" charset="0"/>
              </a:rPr>
            </a:br>
            <a:r>
              <a:rPr lang="pt-BR" sz="2800" dirty="0">
                <a:solidFill>
                  <a:srgbClr val="0000FF"/>
                </a:solidFill>
                <a:highlight>
                  <a:srgbClr val="FFFFFF"/>
                </a:highlight>
                <a:latin typeface="Consolas" panose="020B0609020204030204" pitchFamily="49" charset="0"/>
              </a:rPr>
              <a:t>var</a:t>
            </a:r>
            <a:r>
              <a:rPr lang="pt-BR" sz="2800" dirty="0">
                <a:solidFill>
                  <a:srgbClr val="000000"/>
                </a:solidFill>
                <a:highlight>
                  <a:srgbClr val="FFFFFF"/>
                </a:highlight>
                <a:latin typeface="Consolas" panose="020B0609020204030204" pitchFamily="49" charset="0"/>
              </a:rPr>
              <a:t> x = a?.b?.c</a:t>
            </a:r>
            <a:r>
              <a:rPr lang="pt-BR" sz="2800" dirty="0" smtClean="0">
                <a:solidFill>
                  <a:srgbClr val="000000"/>
                </a:solidFill>
                <a:highlight>
                  <a:srgbClr val="FFFFFF"/>
                </a:highlight>
                <a:latin typeface="Consolas" panose="020B0609020204030204" pitchFamily="49" charset="0"/>
              </a:rPr>
              <a:t>; </a:t>
            </a:r>
            <a:r>
              <a:rPr lang="es-AR" sz="2800" dirty="0" smtClean="0">
                <a:solidFill>
                  <a:srgbClr val="008000"/>
                </a:solidFill>
                <a:highlight>
                  <a:srgbClr val="FFFFFF"/>
                </a:highlight>
                <a:latin typeface="Consolas" panose="020B0609020204030204" pitchFamily="49" charset="0"/>
              </a:rPr>
              <a:t>//Changos!</a:t>
            </a:r>
            <a:endParaRPr lang="pt-BR" sz="2800" dirty="0">
              <a:solidFill>
                <a:srgbClr val="000000"/>
              </a:solidFill>
              <a:highlight>
                <a:srgbClr val="FFFFFF"/>
              </a:highlight>
              <a:latin typeface="Consolas" panose="020B0609020204030204" pitchFamily="49" charset="0"/>
            </a:endParaRPr>
          </a:p>
          <a:p>
            <a:r>
              <a:rPr lang="sv-SE" sz="2800" dirty="0" smtClean="0"/>
              <a:t>(</a:t>
            </a:r>
            <a:r>
              <a:rPr lang="sv-SE" sz="2800" dirty="0"/>
              <a:t>var tmp = a) </a:t>
            </a:r>
            <a:r>
              <a:rPr lang="sv-SE" sz="2000" dirty="0"/>
              <a:t>== null ? null : tmp.b.c);</a:t>
            </a:r>
            <a:endParaRPr lang="es-AR" sz="2000" dirty="0" smtClean="0">
              <a:solidFill>
                <a:schemeClr val="bg1"/>
              </a:solidFill>
              <a:latin typeface="Consolas" panose="020B0609020204030204" pitchFamily="49" charset="0"/>
              <a:cs typeface="Consolas" panose="020B0609020204030204" pitchFamily="49" charset="0"/>
            </a:endParaRPr>
          </a:p>
        </p:txBody>
      </p:sp>
      <p:sp>
        <p:nvSpPr>
          <p:cNvPr id="3" name="TextBox 2"/>
          <p:cNvSpPr txBox="1"/>
          <p:nvPr/>
        </p:nvSpPr>
        <p:spPr>
          <a:xfrm>
            <a:off x="519111" y="1347435"/>
            <a:ext cx="6350092" cy="677108"/>
          </a:xfrm>
          <a:prstGeom prst="rect">
            <a:avLst/>
          </a:prstGeom>
          <a:noFill/>
        </p:spPr>
        <p:txBody>
          <a:bodyPr wrap="square" lIns="0" tIns="0" rIns="0" bIns="0" rtlCol="0">
            <a:spAutoFit/>
          </a:bodyPr>
          <a:lstStyle/>
          <a:p>
            <a:r>
              <a:rPr lang="es-AR" sz="4400" dirty="0" err="1">
                <a:solidFill>
                  <a:srgbClr val="0000FF"/>
                </a:solidFill>
                <a:highlight>
                  <a:srgbClr val="FFFFFF"/>
                </a:highlight>
                <a:latin typeface="Consolas" panose="020B0609020204030204" pitchFamily="49" charset="0"/>
              </a:rPr>
              <a:t>var</a:t>
            </a:r>
            <a:r>
              <a:rPr lang="es-AR" sz="4400" dirty="0">
                <a:solidFill>
                  <a:srgbClr val="000000"/>
                </a:solidFill>
                <a:highlight>
                  <a:srgbClr val="FFFFFF"/>
                </a:highlight>
                <a:latin typeface="Consolas" panose="020B0609020204030204" pitchFamily="49" charset="0"/>
              </a:rPr>
              <a:t> x = a?.</a:t>
            </a:r>
            <a:r>
              <a:rPr lang="es-AR" sz="4400" dirty="0" err="1">
                <a:solidFill>
                  <a:srgbClr val="000000"/>
                </a:solidFill>
                <a:highlight>
                  <a:srgbClr val="FFFFFF"/>
                </a:highlight>
                <a:latin typeface="Consolas" panose="020B0609020204030204" pitchFamily="49" charset="0"/>
              </a:rPr>
              <a:t>b.c</a:t>
            </a:r>
            <a:r>
              <a:rPr lang="es-AR" sz="4400" dirty="0">
                <a:solidFill>
                  <a:srgbClr val="000000"/>
                </a:solidFill>
                <a:highlight>
                  <a:srgbClr val="FFFFFF"/>
                </a:highlight>
                <a:latin typeface="Consolas" panose="020B0609020204030204" pitchFamily="49" charset="0"/>
              </a:rPr>
              <a:t>;</a:t>
            </a:r>
          </a:p>
        </p:txBody>
      </p:sp>
      <p:sp>
        <p:nvSpPr>
          <p:cNvPr id="5" name="TextBox 4"/>
          <p:cNvSpPr txBox="1"/>
          <p:nvPr/>
        </p:nvSpPr>
        <p:spPr>
          <a:xfrm>
            <a:off x="519111" y="4207256"/>
            <a:ext cx="11149013" cy="1292662"/>
          </a:xfrm>
          <a:prstGeom prst="rect">
            <a:avLst/>
          </a:prstGeom>
          <a:noFill/>
        </p:spPr>
        <p:txBody>
          <a:bodyPr wrap="square" lIns="0" tIns="0" rIns="0" bIns="0" rtlCol="0">
            <a:spAutoFit/>
          </a:bodyPr>
          <a:lstStyle/>
          <a:p>
            <a:r>
              <a:rPr lang="es-AR" sz="2800" dirty="0">
                <a:solidFill>
                  <a:srgbClr val="008000"/>
                </a:solidFill>
                <a:highlight>
                  <a:srgbClr val="FFFFFF"/>
                </a:highlight>
                <a:latin typeface="Consolas" panose="020B0609020204030204" pitchFamily="49" charset="0"/>
              </a:rPr>
              <a:t>//</a:t>
            </a:r>
            <a:r>
              <a:rPr lang="es-AR" sz="2800" dirty="0" err="1">
                <a:solidFill>
                  <a:srgbClr val="008000"/>
                </a:solidFill>
                <a:highlight>
                  <a:srgbClr val="FFFFFF"/>
                </a:highlight>
                <a:latin typeface="Consolas" panose="020B0609020204030204" pitchFamily="49" charset="0"/>
              </a:rPr>
              <a:t>right</a:t>
            </a:r>
            <a:r>
              <a:rPr lang="es-AR" sz="2800" dirty="0">
                <a:solidFill>
                  <a:srgbClr val="008000"/>
                </a:solidFill>
                <a:highlight>
                  <a:srgbClr val="FFFFFF"/>
                </a:highlight>
                <a:latin typeface="Consolas" panose="020B0609020204030204" pitchFamily="49" charset="0"/>
              </a:rPr>
              <a:t> </a:t>
            </a:r>
            <a:r>
              <a:rPr lang="es-AR" sz="2800" dirty="0" err="1">
                <a:solidFill>
                  <a:srgbClr val="008000"/>
                </a:solidFill>
                <a:highlight>
                  <a:srgbClr val="FFFFFF"/>
                </a:highlight>
                <a:latin typeface="Consolas" panose="020B0609020204030204" pitchFamily="49" charset="0"/>
              </a:rPr>
              <a:t>associative</a:t>
            </a:r>
            <a:endParaRPr lang="es-AR" sz="2800" dirty="0">
              <a:solidFill>
                <a:srgbClr val="000000"/>
              </a:solidFill>
              <a:highlight>
                <a:srgbClr val="FFFFFF"/>
              </a:highlight>
              <a:latin typeface="Consolas" panose="020B0609020204030204" pitchFamily="49" charset="0"/>
            </a:endParaRPr>
          </a:p>
          <a:p>
            <a:r>
              <a:rPr lang="sv-SE" sz="2800" dirty="0">
                <a:solidFill>
                  <a:srgbClr val="0000FF"/>
                </a:solidFill>
                <a:highlight>
                  <a:srgbClr val="FFFFFF"/>
                </a:highlight>
                <a:latin typeface="Consolas" panose="020B0609020204030204" pitchFamily="49" charset="0"/>
              </a:rPr>
              <a:t>var</a:t>
            </a:r>
            <a:r>
              <a:rPr lang="sv-SE" sz="2800" dirty="0">
                <a:solidFill>
                  <a:srgbClr val="000000"/>
                </a:solidFill>
                <a:highlight>
                  <a:srgbClr val="FFFFFF"/>
                </a:highlight>
                <a:latin typeface="Consolas" panose="020B0609020204030204" pitchFamily="49" charset="0"/>
              </a:rPr>
              <a:t> x = ((</a:t>
            </a:r>
            <a:r>
              <a:rPr lang="sv-SE" sz="2800" dirty="0">
                <a:solidFill>
                  <a:srgbClr val="0000FF"/>
                </a:solidFill>
                <a:highlight>
                  <a:srgbClr val="FFFFFF"/>
                </a:highlight>
                <a:latin typeface="Consolas" panose="020B0609020204030204" pitchFamily="49" charset="0"/>
              </a:rPr>
              <a:t>var</a:t>
            </a:r>
            <a:r>
              <a:rPr lang="sv-SE" sz="2800" dirty="0">
                <a:solidFill>
                  <a:srgbClr val="000000"/>
                </a:solidFill>
                <a:highlight>
                  <a:srgbClr val="FFFFFF"/>
                </a:highlight>
                <a:latin typeface="Consolas" panose="020B0609020204030204" pitchFamily="49" charset="0"/>
              </a:rPr>
              <a:t> tmp = a) == </a:t>
            </a:r>
            <a:r>
              <a:rPr lang="sv-SE" sz="2800" dirty="0">
                <a:solidFill>
                  <a:srgbClr val="0000FF"/>
                </a:solidFill>
                <a:highlight>
                  <a:srgbClr val="FFFFFF"/>
                </a:highlight>
                <a:latin typeface="Consolas" panose="020B0609020204030204" pitchFamily="49" charset="0"/>
              </a:rPr>
              <a:t>null</a:t>
            </a:r>
            <a:r>
              <a:rPr lang="sv-SE" sz="2800" dirty="0">
                <a:solidFill>
                  <a:srgbClr val="000000"/>
                </a:solidFill>
                <a:highlight>
                  <a:srgbClr val="FFFFFF"/>
                </a:highlight>
                <a:latin typeface="Consolas" panose="020B0609020204030204" pitchFamily="49" charset="0"/>
              </a:rPr>
              <a:t> ? </a:t>
            </a:r>
            <a:r>
              <a:rPr lang="sv-SE" sz="2800" dirty="0">
                <a:solidFill>
                  <a:srgbClr val="0000FF"/>
                </a:solidFill>
                <a:highlight>
                  <a:srgbClr val="FFFFFF"/>
                </a:highlight>
                <a:latin typeface="Consolas" panose="020B0609020204030204" pitchFamily="49" charset="0"/>
              </a:rPr>
              <a:t>null</a:t>
            </a:r>
            <a:r>
              <a:rPr lang="sv-SE" sz="2800" dirty="0">
                <a:solidFill>
                  <a:srgbClr val="000000"/>
                </a:solidFill>
                <a:highlight>
                  <a:srgbClr val="FFFFFF"/>
                </a:highlight>
                <a:latin typeface="Consolas" panose="020B0609020204030204" pitchFamily="49" charset="0"/>
              </a:rPr>
              <a:t> : tmp.b.c);</a:t>
            </a:r>
            <a:endParaRPr lang="es-AR" sz="2800" dirty="0"/>
          </a:p>
          <a:p>
            <a:r>
              <a:rPr lang="es-AR" sz="2800" dirty="0" err="1">
                <a:solidFill>
                  <a:srgbClr val="2B91AF"/>
                </a:solidFill>
                <a:highlight>
                  <a:srgbClr val="FFFFFF"/>
                </a:highlight>
                <a:latin typeface="Consolas" panose="020B0609020204030204" pitchFamily="49" charset="0"/>
              </a:rPr>
              <a:t>Console</a:t>
            </a:r>
            <a:r>
              <a:rPr lang="es-AR" sz="2800" dirty="0" err="1">
                <a:solidFill>
                  <a:srgbClr val="000000"/>
                </a:solidFill>
                <a:highlight>
                  <a:srgbClr val="FFFFFF"/>
                </a:highlight>
                <a:latin typeface="Consolas" panose="020B0609020204030204" pitchFamily="49" charset="0"/>
              </a:rPr>
              <a:t>.WriteLine</a:t>
            </a:r>
            <a:r>
              <a:rPr lang="es-AR" sz="2800" dirty="0">
                <a:solidFill>
                  <a:srgbClr val="000000"/>
                </a:solidFill>
                <a:highlight>
                  <a:srgbClr val="FFFFFF"/>
                </a:highlight>
                <a:latin typeface="Consolas" panose="020B0609020204030204" pitchFamily="49" charset="0"/>
              </a:rPr>
              <a:t>(</a:t>
            </a:r>
            <a:r>
              <a:rPr lang="es-AR" sz="2800" dirty="0" err="1">
                <a:solidFill>
                  <a:srgbClr val="000000"/>
                </a:solidFill>
                <a:highlight>
                  <a:srgbClr val="FFFFFF"/>
                </a:highlight>
                <a:latin typeface="Consolas" panose="020B0609020204030204" pitchFamily="49" charset="0"/>
              </a:rPr>
              <a:t>args.FirstOrDefault</a:t>
            </a:r>
            <a:r>
              <a:rPr lang="es-AR" sz="2800" dirty="0">
                <a:solidFill>
                  <a:srgbClr val="000000"/>
                </a:solidFill>
                <a:highlight>
                  <a:srgbClr val="FFFFFF"/>
                </a:highlight>
                <a:latin typeface="Consolas" panose="020B0609020204030204" pitchFamily="49" charset="0"/>
              </a:rPr>
              <a:t>()?.</a:t>
            </a:r>
            <a:r>
              <a:rPr lang="es-AR" sz="2800" dirty="0" err="1">
                <a:solidFill>
                  <a:srgbClr val="000000"/>
                </a:solidFill>
                <a:highlight>
                  <a:srgbClr val="FFFFFF"/>
                </a:highlight>
                <a:latin typeface="Consolas" panose="020B0609020204030204" pitchFamily="49" charset="0"/>
              </a:rPr>
              <a:t>Length</a:t>
            </a:r>
            <a:r>
              <a:rPr lang="es-AR" sz="2800" dirty="0">
                <a:solidFill>
                  <a:srgbClr val="000000"/>
                </a:solidFill>
                <a:highlight>
                  <a:srgbClr val="FFFFFF"/>
                </a:highlight>
                <a:latin typeface="Consolas" panose="020B0609020204030204" pitchFamily="49" charset="0"/>
              </a:rPr>
              <a:t> ?? 0);</a:t>
            </a:r>
            <a:endParaRPr lang="es-AR" sz="28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013947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logosol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8863" y="5954218"/>
            <a:ext cx="820762" cy="708396"/>
          </a:xfrm>
          <a:prstGeom prst="rect">
            <a:avLst/>
          </a:prstGeom>
          <a:effectLst>
            <a:reflection blurRad="6350" stA="50000" endA="300" endPos="55000" dir="5400000" sy="-100000" algn="bl" rotWithShape="0"/>
          </a:effectLst>
        </p:spPr>
      </p:pic>
      <p:sp>
        <p:nvSpPr>
          <p:cNvPr id="15" name="Title 2"/>
          <p:cNvSpPr>
            <a:spLocks noGrp="1"/>
          </p:cNvSpPr>
          <p:nvPr>
            <p:ph type="title"/>
          </p:nvPr>
        </p:nvSpPr>
        <p:spPr>
          <a:xfrm>
            <a:off x="387015" y="228600"/>
            <a:ext cx="11149013" cy="747897"/>
          </a:xfrm>
        </p:spPr>
        <p:txBody>
          <a:bodyPr/>
          <a:lstStyle/>
          <a:p>
            <a:pPr fontAlgn="base"/>
            <a:r>
              <a:rPr lang="en-US" dirty="0" smtClean="0"/>
              <a:t>Exception Filtering</a:t>
            </a:r>
            <a:endParaRPr lang="es-AR" dirty="0"/>
          </a:p>
        </p:txBody>
      </p:sp>
      <p:sp>
        <p:nvSpPr>
          <p:cNvPr id="6" name="TextBox 5"/>
          <p:cNvSpPr txBox="1"/>
          <p:nvPr/>
        </p:nvSpPr>
        <p:spPr>
          <a:xfrm>
            <a:off x="1422277" y="4013199"/>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7" name="TextBox 6"/>
          <p:cNvSpPr txBox="1"/>
          <p:nvPr/>
        </p:nvSpPr>
        <p:spPr>
          <a:xfrm>
            <a:off x="2522848" y="3911599"/>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2" name="TextBox 1"/>
          <p:cNvSpPr txBox="1"/>
          <p:nvPr/>
        </p:nvSpPr>
        <p:spPr>
          <a:xfrm flipH="1">
            <a:off x="519112" y="1243210"/>
            <a:ext cx="10678758" cy="5232202"/>
          </a:xfrm>
          <a:prstGeom prst="rect">
            <a:avLst/>
          </a:prstGeom>
          <a:noFill/>
        </p:spPr>
        <p:txBody>
          <a:bodyPr wrap="square" lIns="0" tIns="0" rIns="0" bIns="0" rtlCol="0">
            <a:spAutoFit/>
          </a:bodyPr>
          <a:lstStyle/>
          <a:p>
            <a:r>
              <a:rPr lang="es-AR" sz="2000" dirty="0" smtClean="0">
                <a:solidFill>
                  <a:srgbClr val="0000FF"/>
                </a:solidFill>
                <a:highlight>
                  <a:srgbClr val="FFFFFF"/>
                </a:highlight>
                <a:latin typeface="Consolas" panose="020B0609020204030204" pitchFamily="49" charset="0"/>
              </a:rPr>
              <a:t>try</a:t>
            </a:r>
            <a:endParaRPr lang="es-AR" sz="2000" dirty="0">
              <a:solidFill>
                <a:srgbClr val="000000"/>
              </a:solidFill>
              <a:highlight>
                <a:srgbClr val="FFFFFF"/>
              </a:highlight>
              <a:latin typeface="Consolas" panose="020B0609020204030204" pitchFamily="49" charset="0"/>
            </a:endParaRPr>
          </a:p>
          <a:p>
            <a:r>
              <a:rPr lang="es-AR" sz="2000" dirty="0" smtClean="0">
                <a:solidFill>
                  <a:srgbClr val="000000"/>
                </a:solidFill>
                <a:highlight>
                  <a:srgbClr val="FFFFFF"/>
                </a:highlight>
                <a:latin typeface="Consolas" panose="020B0609020204030204" pitchFamily="49" charset="0"/>
              </a:rPr>
              <a:t>{</a:t>
            </a:r>
            <a:endParaRPr lang="es-AR" sz="2000" dirty="0">
              <a:solidFill>
                <a:srgbClr val="000000"/>
              </a:solidFill>
              <a:highlight>
                <a:srgbClr val="FFFFFF"/>
              </a:highlight>
              <a:latin typeface="Consolas" panose="020B0609020204030204" pitchFamily="49" charset="0"/>
            </a:endParaRPr>
          </a:p>
          <a:p>
            <a:r>
              <a:rPr lang="es-AR" sz="2000" dirty="0" smtClean="0">
                <a:solidFill>
                  <a:srgbClr val="000000"/>
                </a:solidFill>
                <a:highlight>
                  <a:srgbClr val="FFFFFF"/>
                </a:highlight>
                <a:latin typeface="Consolas" panose="020B0609020204030204" pitchFamily="49" charset="0"/>
              </a:rPr>
              <a:t>	</a:t>
            </a:r>
            <a:r>
              <a:rPr lang="es-AR" sz="2000" dirty="0" err="1" smtClean="0">
                <a:solidFill>
                  <a:srgbClr val="000000"/>
                </a:solidFill>
                <a:highlight>
                  <a:srgbClr val="FFFFFF"/>
                </a:highlight>
                <a:latin typeface="Consolas" panose="020B0609020204030204" pitchFamily="49" charset="0"/>
              </a:rPr>
              <a:t>Task</a:t>
            </a:r>
            <a:r>
              <a:rPr lang="es-AR" sz="2000" dirty="0">
                <a:solidFill>
                  <a:srgbClr val="000000"/>
                </a:solidFill>
                <a:highlight>
                  <a:srgbClr val="FFFFFF"/>
                </a:highlight>
                <a:latin typeface="Consolas" panose="020B0609020204030204" pitchFamily="49" charset="0"/>
              </a:rPr>
              <a:t>[] </a:t>
            </a:r>
            <a:r>
              <a:rPr lang="es-AR" sz="2000" dirty="0" err="1">
                <a:solidFill>
                  <a:srgbClr val="000000"/>
                </a:solidFill>
                <a:highlight>
                  <a:srgbClr val="FFFFFF"/>
                </a:highlight>
                <a:latin typeface="Consolas" panose="020B0609020204030204" pitchFamily="49" charset="0"/>
              </a:rPr>
              <a:t>tasks</a:t>
            </a:r>
            <a:r>
              <a:rPr lang="es-AR" sz="2000" dirty="0">
                <a:solidFill>
                  <a:srgbClr val="000000"/>
                </a:solidFill>
                <a:highlight>
                  <a:srgbClr val="FFFFFF"/>
                </a:highlight>
                <a:latin typeface="Consolas" panose="020B0609020204030204" pitchFamily="49" charset="0"/>
              </a:rPr>
              <a:t> = </a:t>
            </a:r>
            <a:r>
              <a:rPr lang="es-AR" sz="2000" dirty="0">
                <a:solidFill>
                  <a:srgbClr val="0000FF"/>
                </a:solidFill>
                <a:highlight>
                  <a:srgbClr val="FFFFFF"/>
                </a:highlight>
                <a:latin typeface="Consolas" panose="020B0609020204030204" pitchFamily="49" charset="0"/>
              </a:rPr>
              <a:t>new</a:t>
            </a:r>
            <a:r>
              <a:rPr lang="es-AR" sz="2000" dirty="0">
                <a:solidFill>
                  <a:srgbClr val="000000"/>
                </a:solidFill>
                <a:highlight>
                  <a:srgbClr val="FFFFFF"/>
                </a:highlight>
                <a:latin typeface="Consolas" panose="020B0609020204030204" pitchFamily="49" charset="0"/>
              </a:rPr>
              <a:t> </a:t>
            </a:r>
            <a:r>
              <a:rPr lang="es-AR" sz="2000" dirty="0" err="1">
                <a:solidFill>
                  <a:srgbClr val="000000"/>
                </a:solidFill>
                <a:highlight>
                  <a:srgbClr val="FFFFFF"/>
                </a:highlight>
                <a:latin typeface="Consolas" panose="020B0609020204030204" pitchFamily="49" charset="0"/>
              </a:rPr>
              <a:t>Task</a:t>
            </a:r>
            <a:r>
              <a:rPr lang="es-AR" sz="2000" dirty="0">
                <a:solidFill>
                  <a:srgbClr val="000000"/>
                </a:solidFill>
                <a:highlight>
                  <a:srgbClr val="FFFFFF"/>
                </a:highlight>
                <a:latin typeface="Consolas" panose="020B0609020204030204" pitchFamily="49" charset="0"/>
              </a:rPr>
              <a:t>[10];</a:t>
            </a:r>
          </a:p>
          <a:p>
            <a:r>
              <a:rPr lang="nn-NO" sz="2000" dirty="0">
                <a:solidFill>
                  <a:srgbClr val="000000"/>
                </a:solidFill>
                <a:highlight>
                  <a:srgbClr val="FFFFFF"/>
                </a:highlight>
                <a:latin typeface="Consolas" panose="020B0609020204030204" pitchFamily="49" charset="0"/>
              </a:rPr>
              <a:t>      </a:t>
            </a:r>
            <a:r>
              <a:rPr lang="nn-NO" sz="2000" dirty="0" smtClean="0">
                <a:solidFill>
                  <a:srgbClr val="000000"/>
                </a:solidFill>
                <a:highlight>
                  <a:srgbClr val="FFFFFF"/>
                </a:highlight>
                <a:latin typeface="Consolas" panose="020B0609020204030204" pitchFamily="49" charset="0"/>
              </a:rPr>
              <a:t> </a:t>
            </a:r>
            <a:r>
              <a:rPr lang="nn-NO" sz="2000" dirty="0" smtClean="0">
                <a:solidFill>
                  <a:srgbClr val="0000FF"/>
                </a:solidFill>
                <a:highlight>
                  <a:srgbClr val="FFFFFF"/>
                </a:highlight>
                <a:latin typeface="Consolas" panose="020B0609020204030204" pitchFamily="49" charset="0"/>
              </a:rPr>
              <a:t>for</a:t>
            </a:r>
            <a:r>
              <a:rPr lang="nn-NO" sz="2000" dirty="0" smtClean="0">
                <a:solidFill>
                  <a:srgbClr val="000000"/>
                </a:solidFill>
                <a:highlight>
                  <a:srgbClr val="FFFFFF"/>
                </a:highlight>
                <a:latin typeface="Consolas" panose="020B0609020204030204" pitchFamily="49" charset="0"/>
              </a:rPr>
              <a:t> </a:t>
            </a:r>
            <a:r>
              <a:rPr lang="nn-NO" sz="2000" dirty="0">
                <a:solidFill>
                  <a:srgbClr val="000000"/>
                </a:solidFill>
                <a:highlight>
                  <a:srgbClr val="FFFFFF"/>
                </a:highlight>
                <a:latin typeface="Consolas" panose="020B0609020204030204" pitchFamily="49" charset="0"/>
              </a:rPr>
              <a:t>(</a:t>
            </a:r>
            <a:r>
              <a:rPr lang="nn-NO" sz="2000" dirty="0">
                <a:solidFill>
                  <a:srgbClr val="0000FF"/>
                </a:solidFill>
                <a:highlight>
                  <a:srgbClr val="FFFFFF"/>
                </a:highlight>
                <a:latin typeface="Consolas" panose="020B0609020204030204" pitchFamily="49" charset="0"/>
              </a:rPr>
              <a:t>int</a:t>
            </a:r>
            <a:r>
              <a:rPr lang="nn-NO" sz="2000" dirty="0">
                <a:solidFill>
                  <a:srgbClr val="000000"/>
                </a:solidFill>
                <a:highlight>
                  <a:srgbClr val="FFFFFF"/>
                </a:highlight>
                <a:latin typeface="Consolas" panose="020B0609020204030204" pitchFamily="49" charset="0"/>
              </a:rPr>
              <a:t> i = 0; i &lt; 10; i++)</a:t>
            </a:r>
          </a:p>
          <a:p>
            <a:r>
              <a:rPr lang="es-AR" sz="2000" dirty="0">
                <a:solidFill>
                  <a:srgbClr val="000000"/>
                </a:solidFill>
                <a:highlight>
                  <a:srgbClr val="FFFFFF"/>
                </a:highlight>
                <a:latin typeface="Consolas" panose="020B0609020204030204" pitchFamily="49" charset="0"/>
              </a:rPr>
              <a:t>       </a:t>
            </a:r>
            <a:r>
              <a:rPr lang="es-AR" sz="2000" dirty="0" smtClean="0">
                <a:solidFill>
                  <a:srgbClr val="000000"/>
                </a:solidFill>
                <a:highlight>
                  <a:srgbClr val="FFFFFF"/>
                </a:highlight>
                <a:latin typeface="Consolas" panose="020B0609020204030204" pitchFamily="49" charset="0"/>
              </a:rPr>
              <a:t>{</a:t>
            </a:r>
            <a:endParaRPr lang="es-AR" sz="2000" dirty="0">
              <a:solidFill>
                <a:srgbClr val="000000"/>
              </a:solidFill>
              <a:highlight>
                <a:srgbClr val="FFFFFF"/>
              </a:highlight>
              <a:latin typeface="Consolas" panose="020B0609020204030204" pitchFamily="49" charset="0"/>
            </a:endParaRPr>
          </a:p>
          <a:p>
            <a:r>
              <a:rPr lang="es-AR" sz="2000" dirty="0">
                <a:solidFill>
                  <a:srgbClr val="000000"/>
                </a:solidFill>
                <a:highlight>
                  <a:srgbClr val="FFFFFF"/>
                </a:highlight>
                <a:latin typeface="Consolas" panose="020B0609020204030204" pitchFamily="49" charset="0"/>
              </a:rPr>
              <a:t>       </a:t>
            </a:r>
            <a:r>
              <a:rPr lang="es-AR" sz="2000" dirty="0" smtClean="0">
                <a:solidFill>
                  <a:srgbClr val="000000"/>
                </a:solidFill>
                <a:highlight>
                  <a:srgbClr val="FFFFFF"/>
                </a:highlight>
                <a:latin typeface="Consolas" panose="020B0609020204030204" pitchFamily="49" charset="0"/>
              </a:rPr>
              <a:t>	</a:t>
            </a:r>
            <a:r>
              <a:rPr lang="es-AR" sz="2000" dirty="0" err="1" smtClean="0">
                <a:solidFill>
                  <a:srgbClr val="000000"/>
                </a:solidFill>
                <a:highlight>
                  <a:srgbClr val="FFFFFF"/>
                </a:highlight>
                <a:latin typeface="Consolas" panose="020B0609020204030204" pitchFamily="49" charset="0"/>
              </a:rPr>
              <a:t>tasks</a:t>
            </a:r>
            <a:r>
              <a:rPr lang="es-AR" sz="2000" dirty="0" smtClean="0">
                <a:solidFill>
                  <a:srgbClr val="000000"/>
                </a:solidFill>
                <a:highlight>
                  <a:srgbClr val="FFFFFF"/>
                </a:highlight>
                <a:latin typeface="Consolas" panose="020B0609020204030204" pitchFamily="49" charset="0"/>
              </a:rPr>
              <a:t>[i</a:t>
            </a:r>
            <a:r>
              <a:rPr lang="es-AR" sz="2000" dirty="0">
                <a:solidFill>
                  <a:srgbClr val="000000"/>
                </a:solidFill>
                <a:highlight>
                  <a:srgbClr val="FFFFFF"/>
                </a:highlight>
                <a:latin typeface="Consolas" panose="020B0609020204030204" pitchFamily="49" charset="0"/>
              </a:rPr>
              <a:t>] = </a:t>
            </a:r>
            <a:r>
              <a:rPr lang="es-AR" sz="2000" dirty="0" err="1">
                <a:solidFill>
                  <a:srgbClr val="000000"/>
                </a:solidFill>
                <a:highlight>
                  <a:srgbClr val="FFFFFF"/>
                </a:highlight>
                <a:latin typeface="Consolas" panose="020B0609020204030204" pitchFamily="49" charset="0"/>
              </a:rPr>
              <a:t>Task.Factory.StartNew</a:t>
            </a:r>
            <a:r>
              <a:rPr lang="es-AR" sz="2000" dirty="0">
                <a:solidFill>
                  <a:srgbClr val="000000"/>
                </a:solidFill>
                <a:highlight>
                  <a:srgbClr val="FFFFFF"/>
                </a:highlight>
                <a:latin typeface="Consolas" panose="020B0609020204030204" pitchFamily="49" charset="0"/>
              </a:rPr>
              <a:t>(() =&gt; </a:t>
            </a:r>
            <a:r>
              <a:rPr lang="es-AR" sz="2000" dirty="0" err="1">
                <a:solidFill>
                  <a:srgbClr val="000000"/>
                </a:solidFill>
                <a:highlight>
                  <a:srgbClr val="FFFFFF"/>
                </a:highlight>
                <a:latin typeface="Consolas" panose="020B0609020204030204" pitchFamily="49" charset="0"/>
              </a:rPr>
              <a:t>DoSomeWork</a:t>
            </a:r>
            <a:r>
              <a:rPr lang="es-AR" sz="2000" dirty="0">
                <a:solidFill>
                  <a:srgbClr val="000000"/>
                </a:solidFill>
                <a:highlight>
                  <a:srgbClr val="FFFFFF"/>
                </a:highlight>
                <a:latin typeface="Consolas" panose="020B0609020204030204" pitchFamily="49" charset="0"/>
              </a:rPr>
              <a:t>(10000000));</a:t>
            </a:r>
          </a:p>
          <a:p>
            <a:r>
              <a:rPr lang="es-AR" sz="2000" dirty="0">
                <a:solidFill>
                  <a:srgbClr val="000000"/>
                </a:solidFill>
                <a:highlight>
                  <a:srgbClr val="FFFFFF"/>
                </a:highlight>
                <a:latin typeface="Consolas" panose="020B0609020204030204" pitchFamily="49" charset="0"/>
              </a:rPr>
              <a:t>      </a:t>
            </a:r>
            <a:r>
              <a:rPr lang="es-AR" sz="2000" dirty="0" smtClean="0">
                <a:solidFill>
                  <a:srgbClr val="000000"/>
                </a:solidFill>
                <a:highlight>
                  <a:srgbClr val="FFFFFF"/>
                </a:highlight>
                <a:latin typeface="Consolas" panose="020B0609020204030204" pitchFamily="49" charset="0"/>
              </a:rPr>
              <a:t> }</a:t>
            </a:r>
            <a:endParaRPr lang="es-AR" sz="2000" dirty="0">
              <a:solidFill>
                <a:srgbClr val="000000"/>
              </a:solidFill>
              <a:highlight>
                <a:srgbClr val="FFFFFF"/>
              </a:highlight>
              <a:latin typeface="Consolas" panose="020B0609020204030204" pitchFamily="49" charset="0"/>
            </a:endParaRPr>
          </a:p>
          <a:p>
            <a:r>
              <a:rPr lang="es-AR" sz="2000" dirty="0">
                <a:solidFill>
                  <a:srgbClr val="000000"/>
                </a:solidFill>
                <a:highlight>
                  <a:srgbClr val="FFFFFF"/>
                </a:highlight>
                <a:latin typeface="Consolas" panose="020B0609020204030204" pitchFamily="49" charset="0"/>
              </a:rPr>
              <a:t>       </a:t>
            </a:r>
            <a:r>
              <a:rPr lang="es-AR" sz="2000" dirty="0" err="1" smtClean="0">
                <a:solidFill>
                  <a:srgbClr val="000000"/>
                </a:solidFill>
                <a:highlight>
                  <a:srgbClr val="FFFFFF"/>
                </a:highlight>
                <a:latin typeface="Consolas" panose="020B0609020204030204" pitchFamily="49" charset="0"/>
              </a:rPr>
              <a:t>v</a:t>
            </a:r>
            <a:r>
              <a:rPr lang="es-AR" sz="2000" dirty="0" err="1" smtClean="0">
                <a:solidFill>
                  <a:srgbClr val="0000FF"/>
                </a:solidFill>
                <a:highlight>
                  <a:srgbClr val="FFFFFF"/>
                </a:highlight>
                <a:latin typeface="Consolas" panose="020B0609020204030204" pitchFamily="49" charset="0"/>
              </a:rPr>
              <a:t>ar</a:t>
            </a:r>
            <a:r>
              <a:rPr lang="es-AR" sz="2000" dirty="0" smtClean="0">
                <a:solidFill>
                  <a:srgbClr val="000000"/>
                </a:solidFill>
                <a:highlight>
                  <a:srgbClr val="FFFFFF"/>
                </a:highlight>
                <a:latin typeface="Consolas" panose="020B0609020204030204" pitchFamily="49" charset="0"/>
              </a:rPr>
              <a:t> </a:t>
            </a:r>
            <a:r>
              <a:rPr lang="es-AR" sz="2000" dirty="0">
                <a:solidFill>
                  <a:srgbClr val="000000"/>
                </a:solidFill>
                <a:highlight>
                  <a:srgbClr val="FFFFFF"/>
                </a:highlight>
                <a:latin typeface="Consolas" panose="020B0609020204030204" pitchFamily="49" charset="0"/>
              </a:rPr>
              <a:t>res = </a:t>
            </a:r>
            <a:r>
              <a:rPr lang="es-AR" sz="2000" dirty="0" err="1">
                <a:solidFill>
                  <a:srgbClr val="0000FF"/>
                </a:solidFill>
                <a:highlight>
                  <a:srgbClr val="FFFFFF"/>
                </a:highlight>
                <a:latin typeface="Consolas" panose="020B0609020204030204" pitchFamily="49" charset="0"/>
              </a:rPr>
              <a:t>await</a:t>
            </a:r>
            <a:r>
              <a:rPr lang="es-AR" sz="2000" dirty="0">
                <a:solidFill>
                  <a:srgbClr val="000000"/>
                </a:solidFill>
                <a:highlight>
                  <a:srgbClr val="FFFFFF"/>
                </a:highlight>
                <a:latin typeface="Consolas" panose="020B0609020204030204" pitchFamily="49" charset="0"/>
              </a:rPr>
              <a:t> </a:t>
            </a:r>
            <a:r>
              <a:rPr lang="es-AR" sz="2000" dirty="0" err="1">
                <a:solidFill>
                  <a:srgbClr val="000000"/>
                </a:solidFill>
                <a:highlight>
                  <a:srgbClr val="FFFFFF"/>
                </a:highlight>
                <a:latin typeface="Consolas" panose="020B0609020204030204" pitchFamily="49" charset="0"/>
              </a:rPr>
              <a:t>Task.WhenAll</a:t>
            </a:r>
            <a:r>
              <a:rPr lang="es-AR" sz="2000" dirty="0">
                <a:solidFill>
                  <a:srgbClr val="000000"/>
                </a:solidFill>
                <a:highlight>
                  <a:srgbClr val="FFFFFF"/>
                </a:highlight>
                <a:latin typeface="Consolas" panose="020B0609020204030204" pitchFamily="49" charset="0"/>
              </a:rPr>
              <a:t>(</a:t>
            </a:r>
            <a:r>
              <a:rPr lang="es-AR" sz="2000" dirty="0" err="1">
                <a:solidFill>
                  <a:srgbClr val="000000"/>
                </a:solidFill>
                <a:highlight>
                  <a:srgbClr val="FFFFFF"/>
                </a:highlight>
                <a:latin typeface="Consolas" panose="020B0609020204030204" pitchFamily="49" charset="0"/>
              </a:rPr>
              <a:t>tasks</a:t>
            </a:r>
            <a:r>
              <a:rPr lang="es-AR" sz="2000" dirty="0">
                <a:solidFill>
                  <a:srgbClr val="000000"/>
                </a:solidFill>
                <a:highlight>
                  <a:srgbClr val="FFFFFF"/>
                </a:highlight>
                <a:latin typeface="Consolas" panose="020B0609020204030204" pitchFamily="49" charset="0"/>
              </a:rPr>
              <a:t>);</a:t>
            </a:r>
          </a:p>
          <a:p>
            <a:r>
              <a:rPr lang="es-AR" sz="2000" dirty="0" smtClean="0">
                <a:solidFill>
                  <a:srgbClr val="000000"/>
                </a:solidFill>
                <a:highlight>
                  <a:srgbClr val="FFFFFF"/>
                </a:highlight>
                <a:latin typeface="Consolas" panose="020B0609020204030204" pitchFamily="49" charset="0"/>
              </a:rPr>
              <a:t>}</a:t>
            </a:r>
            <a:endParaRPr lang="es-AR" sz="2000" dirty="0">
              <a:solidFill>
                <a:srgbClr val="000000"/>
              </a:solidFill>
              <a:highlight>
                <a:srgbClr val="FFFFFF"/>
              </a:highlight>
              <a:latin typeface="Consolas" panose="020B0609020204030204" pitchFamily="49" charset="0"/>
            </a:endParaRPr>
          </a:p>
          <a:p>
            <a:r>
              <a:rPr lang="en-US" sz="2000" dirty="0" smtClean="0">
                <a:solidFill>
                  <a:srgbClr val="0000FF"/>
                </a:solidFill>
                <a:highlight>
                  <a:srgbClr val="FFFFFF"/>
                </a:highlight>
                <a:latin typeface="Consolas" panose="020B0609020204030204" pitchFamily="49" charset="0"/>
              </a:rPr>
              <a:t>catch</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2000" dirty="0" err="1">
                <a:solidFill>
                  <a:srgbClr val="2B91AF"/>
                </a:solidFill>
                <a:highlight>
                  <a:srgbClr val="FFFFFF"/>
                </a:highlight>
                <a:latin typeface="Consolas" panose="020B0609020204030204" pitchFamily="49" charset="0"/>
              </a:rPr>
              <a:t>AggregateException</a:t>
            </a:r>
            <a:r>
              <a:rPr lang="en-US" sz="2000" dirty="0">
                <a:solidFill>
                  <a:srgbClr val="000000"/>
                </a:solidFill>
                <a:highlight>
                  <a:srgbClr val="FFFFFF"/>
                </a:highlight>
                <a:latin typeface="Consolas" panose="020B0609020204030204" pitchFamily="49" charset="0"/>
              </a:rPr>
              <a:t> e)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e.InnerExceptions.Count</a:t>
            </a:r>
            <a:r>
              <a:rPr lang="en-US" sz="2000" dirty="0">
                <a:solidFill>
                  <a:srgbClr val="000000"/>
                </a:solidFill>
                <a:highlight>
                  <a:srgbClr val="FFFFFF"/>
                </a:highlight>
                <a:latin typeface="Consolas" panose="020B0609020204030204" pitchFamily="49" charset="0"/>
              </a:rPr>
              <a:t> &gt; 2)</a:t>
            </a:r>
          </a:p>
          <a:p>
            <a:r>
              <a:rPr lang="es-AR" sz="2000" dirty="0" smtClean="0">
                <a:solidFill>
                  <a:srgbClr val="000000"/>
                </a:solidFill>
                <a:highlight>
                  <a:srgbClr val="FFFFFF"/>
                </a:highlight>
                <a:latin typeface="Consolas" panose="020B0609020204030204" pitchFamily="49" charset="0"/>
              </a:rPr>
              <a:t>{</a:t>
            </a:r>
            <a:endParaRPr lang="es-AR" sz="2000" dirty="0">
              <a:solidFill>
                <a:srgbClr val="000000"/>
              </a:solidFill>
              <a:highlight>
                <a:srgbClr val="FFFFFF"/>
              </a:highlight>
              <a:latin typeface="Consolas" panose="020B0609020204030204" pitchFamily="49" charset="0"/>
            </a:endParaRPr>
          </a:p>
          <a:p>
            <a:r>
              <a:rPr lang="es-AR" sz="2000" dirty="0" smtClean="0">
                <a:solidFill>
                  <a:srgbClr val="0000FF"/>
                </a:solidFill>
                <a:highlight>
                  <a:srgbClr val="FFFFFF"/>
                </a:highlight>
                <a:latin typeface="Consolas" panose="020B0609020204030204" pitchFamily="49" charset="0"/>
              </a:rPr>
              <a:t>	</a:t>
            </a:r>
            <a:r>
              <a:rPr lang="es-AR" sz="2000" dirty="0" err="1" smtClean="0">
                <a:solidFill>
                  <a:srgbClr val="0000FF"/>
                </a:solidFill>
                <a:highlight>
                  <a:srgbClr val="FFFFFF"/>
                </a:highlight>
                <a:latin typeface="Consolas" panose="020B0609020204030204" pitchFamily="49" charset="0"/>
              </a:rPr>
              <a:t>await</a:t>
            </a:r>
            <a:r>
              <a:rPr lang="es-AR" sz="2000" dirty="0" smtClean="0">
                <a:solidFill>
                  <a:srgbClr val="000000"/>
                </a:solidFill>
                <a:highlight>
                  <a:srgbClr val="FFFFFF"/>
                </a:highlight>
                <a:latin typeface="Consolas" panose="020B0609020204030204" pitchFamily="49" charset="0"/>
              </a:rPr>
              <a:t> </a:t>
            </a:r>
            <a:r>
              <a:rPr lang="es-AR" sz="2000" dirty="0" err="1" smtClean="0">
                <a:solidFill>
                  <a:srgbClr val="000000"/>
                </a:solidFill>
                <a:highlight>
                  <a:srgbClr val="FFFFFF"/>
                </a:highlight>
                <a:latin typeface="Consolas" panose="020B0609020204030204" pitchFamily="49" charset="0"/>
              </a:rPr>
              <a:t>WriteStatus</a:t>
            </a:r>
            <a:r>
              <a:rPr lang="es-AR" sz="2000" dirty="0" smtClean="0">
                <a:solidFill>
                  <a:srgbClr val="000000"/>
                </a:solidFill>
                <a:highlight>
                  <a:srgbClr val="FFFFFF"/>
                </a:highlight>
                <a:latin typeface="Consolas" panose="020B0609020204030204" pitchFamily="49" charset="0"/>
              </a:rPr>
              <a:t>(</a:t>
            </a:r>
            <a:r>
              <a:rPr lang="es-AR" sz="2000" dirty="0" smtClean="0">
                <a:solidFill>
                  <a:srgbClr val="A31515"/>
                </a:solidFill>
                <a:highlight>
                  <a:srgbClr val="FFFFFF"/>
                </a:highlight>
                <a:latin typeface="Consolas" panose="020B0609020204030204" pitchFamily="49" charset="0"/>
              </a:rPr>
              <a:t>“</a:t>
            </a:r>
            <a:r>
              <a:rPr lang="es-AR" sz="2000" dirty="0" err="1" smtClean="0">
                <a:solidFill>
                  <a:srgbClr val="A31515"/>
                </a:solidFill>
                <a:highlight>
                  <a:srgbClr val="FFFFFF"/>
                </a:highlight>
                <a:latin typeface="Consolas" panose="020B0609020204030204" pitchFamily="49" charset="0"/>
              </a:rPr>
              <a:t>filtered</a:t>
            </a:r>
            <a:r>
              <a:rPr lang="es-AR" sz="2000" dirty="0" smtClean="0">
                <a:solidFill>
                  <a:srgbClr val="A31515"/>
                </a:solidFill>
                <a:highlight>
                  <a:srgbClr val="FFFFFF"/>
                </a:highlight>
                <a:latin typeface="Consolas" panose="020B0609020204030204" pitchFamily="49" charset="0"/>
              </a:rPr>
              <a:t> </a:t>
            </a:r>
            <a:r>
              <a:rPr lang="es-AR" sz="2000" dirty="0" err="1" smtClean="0">
                <a:solidFill>
                  <a:srgbClr val="A31515"/>
                </a:solidFill>
                <a:highlight>
                  <a:srgbClr val="FFFFFF"/>
                </a:highlight>
                <a:latin typeface="Consolas" panose="020B0609020204030204" pitchFamily="49" charset="0"/>
              </a:rPr>
              <a:t>exception</a:t>
            </a:r>
            <a:r>
              <a:rPr lang="es-AR" sz="2000" dirty="0" smtClean="0">
                <a:solidFill>
                  <a:srgbClr val="A31515"/>
                </a:solidFill>
                <a:highlight>
                  <a:srgbClr val="FFFFFF"/>
                </a:highlight>
                <a:latin typeface="Consolas" panose="020B0609020204030204" pitchFamily="49" charset="0"/>
              </a:rPr>
              <a:t>"</a:t>
            </a:r>
            <a:r>
              <a:rPr lang="es-AR" sz="2000" dirty="0" smtClean="0">
                <a:solidFill>
                  <a:srgbClr val="000000"/>
                </a:solidFill>
                <a:highlight>
                  <a:srgbClr val="FFFFFF"/>
                </a:highlight>
                <a:latin typeface="Consolas" panose="020B0609020204030204" pitchFamily="49" charset="0"/>
              </a:rPr>
              <a:t>);</a:t>
            </a:r>
            <a:endParaRPr lang="es-AR" sz="2000" dirty="0">
              <a:solidFill>
                <a:srgbClr val="000000"/>
              </a:solidFill>
              <a:highlight>
                <a:srgbClr val="FFFFFF"/>
              </a:highlight>
              <a:latin typeface="Consolas" panose="020B0609020204030204" pitchFamily="49" charset="0"/>
            </a:endParaRPr>
          </a:p>
          <a:p>
            <a:r>
              <a:rPr lang="es-AR" sz="2000" dirty="0" smtClean="0">
                <a:solidFill>
                  <a:srgbClr val="000000"/>
                </a:solidFill>
                <a:highlight>
                  <a:srgbClr val="FFFFFF"/>
                </a:highlight>
                <a:latin typeface="Consolas" panose="020B0609020204030204" pitchFamily="49" charset="0"/>
              </a:rPr>
              <a:t>}</a:t>
            </a:r>
            <a:endParaRPr lang="es-AR" sz="2000" dirty="0">
              <a:solidFill>
                <a:srgbClr val="000000"/>
              </a:solidFill>
              <a:highlight>
                <a:srgbClr val="FFFFFF"/>
              </a:highlight>
              <a:latin typeface="Consolas" panose="020B0609020204030204" pitchFamily="49" charset="0"/>
            </a:endParaRPr>
          </a:p>
          <a:p>
            <a:r>
              <a:rPr lang="es-AR" sz="2000" dirty="0" err="1" smtClean="0">
                <a:solidFill>
                  <a:srgbClr val="0000FF"/>
                </a:solidFill>
                <a:highlight>
                  <a:srgbClr val="FFFFFF"/>
                </a:highlight>
                <a:latin typeface="Consolas" panose="020B0609020204030204" pitchFamily="49" charset="0"/>
              </a:rPr>
              <a:t>finally</a:t>
            </a:r>
            <a:endParaRPr lang="es-AR" sz="2000" dirty="0">
              <a:solidFill>
                <a:srgbClr val="000000"/>
              </a:solidFill>
              <a:highlight>
                <a:srgbClr val="FFFFFF"/>
              </a:highlight>
              <a:latin typeface="Consolas" panose="020B0609020204030204" pitchFamily="49" charset="0"/>
            </a:endParaRPr>
          </a:p>
          <a:p>
            <a:r>
              <a:rPr lang="es-AR" sz="2000" dirty="0" smtClean="0">
                <a:solidFill>
                  <a:srgbClr val="000000"/>
                </a:solidFill>
                <a:highlight>
                  <a:srgbClr val="FFFFFF"/>
                </a:highlight>
                <a:latin typeface="Consolas" panose="020B0609020204030204" pitchFamily="49" charset="0"/>
              </a:rPr>
              <a:t>{</a:t>
            </a:r>
            <a:endParaRPr lang="es-AR" sz="2000" dirty="0">
              <a:solidFill>
                <a:srgbClr val="000000"/>
              </a:solidFill>
              <a:highlight>
                <a:srgbClr val="FFFFFF"/>
              </a:highlight>
              <a:latin typeface="Consolas" panose="020B0609020204030204" pitchFamily="49" charset="0"/>
            </a:endParaRPr>
          </a:p>
          <a:p>
            <a:r>
              <a:rPr lang="es-AR" sz="2000" dirty="0" smtClean="0">
                <a:solidFill>
                  <a:srgbClr val="0000FF"/>
                </a:solidFill>
                <a:highlight>
                  <a:srgbClr val="FFFFFF"/>
                </a:highlight>
                <a:latin typeface="Consolas" panose="020B0609020204030204" pitchFamily="49" charset="0"/>
              </a:rPr>
              <a:t>	</a:t>
            </a:r>
            <a:r>
              <a:rPr lang="es-AR" sz="2000" dirty="0" err="1" smtClean="0">
                <a:solidFill>
                  <a:srgbClr val="0000FF"/>
                </a:solidFill>
                <a:highlight>
                  <a:srgbClr val="FFFFFF"/>
                </a:highlight>
                <a:latin typeface="Consolas" panose="020B0609020204030204" pitchFamily="49" charset="0"/>
              </a:rPr>
              <a:t>await</a:t>
            </a:r>
            <a:r>
              <a:rPr lang="es-AR" sz="2000" dirty="0" smtClean="0">
                <a:solidFill>
                  <a:srgbClr val="000000"/>
                </a:solidFill>
                <a:highlight>
                  <a:srgbClr val="FFFFFF"/>
                </a:highlight>
                <a:latin typeface="Consolas" panose="020B0609020204030204" pitchFamily="49" charset="0"/>
              </a:rPr>
              <a:t> </a:t>
            </a:r>
            <a:r>
              <a:rPr lang="es-AR" sz="2000" dirty="0" err="1">
                <a:solidFill>
                  <a:srgbClr val="000000"/>
                </a:solidFill>
                <a:highlight>
                  <a:srgbClr val="FFFFFF"/>
                </a:highlight>
                <a:latin typeface="Consolas" panose="020B0609020204030204" pitchFamily="49" charset="0"/>
              </a:rPr>
              <a:t>WriteStatus</a:t>
            </a:r>
            <a:r>
              <a:rPr lang="es-AR" sz="2000" dirty="0" smtClean="0">
                <a:solidFill>
                  <a:srgbClr val="000000"/>
                </a:solidFill>
                <a:highlight>
                  <a:srgbClr val="FFFFFF"/>
                </a:highlight>
                <a:latin typeface="Consolas" panose="020B0609020204030204" pitchFamily="49" charset="0"/>
              </a:rPr>
              <a:t>(</a:t>
            </a:r>
            <a:r>
              <a:rPr lang="es-AR" sz="2000" dirty="0" smtClean="0">
                <a:solidFill>
                  <a:srgbClr val="A31515"/>
                </a:solidFill>
                <a:highlight>
                  <a:srgbClr val="FFFFFF"/>
                </a:highlight>
                <a:latin typeface="Consolas" panose="020B0609020204030204" pitchFamily="49" charset="0"/>
              </a:rPr>
              <a:t>“</a:t>
            </a:r>
            <a:r>
              <a:rPr lang="es-AR" sz="2000" dirty="0" err="1" smtClean="0">
                <a:solidFill>
                  <a:srgbClr val="A31515"/>
                </a:solidFill>
                <a:highlight>
                  <a:srgbClr val="FFFFFF"/>
                </a:highlight>
                <a:latin typeface="Consolas" panose="020B0609020204030204" pitchFamily="49" charset="0"/>
              </a:rPr>
              <a:t>finished</a:t>
            </a:r>
            <a:r>
              <a:rPr lang="es-AR" sz="2000" dirty="0" smtClean="0">
                <a:solidFill>
                  <a:srgbClr val="A31515"/>
                </a:solidFill>
                <a:highlight>
                  <a:srgbClr val="FFFFFF"/>
                </a:highlight>
                <a:latin typeface="Consolas" panose="020B0609020204030204" pitchFamily="49" charset="0"/>
              </a:rPr>
              <a:t>"</a:t>
            </a:r>
            <a:r>
              <a:rPr lang="es-AR" sz="2000" dirty="0" smtClean="0">
                <a:solidFill>
                  <a:srgbClr val="000000"/>
                </a:solidFill>
                <a:highlight>
                  <a:srgbClr val="FFFFFF"/>
                </a:highlight>
                <a:latin typeface="Consolas" panose="020B0609020204030204" pitchFamily="49" charset="0"/>
              </a:rPr>
              <a:t>);</a:t>
            </a:r>
            <a:endParaRPr lang="es-AR" sz="2000" dirty="0">
              <a:solidFill>
                <a:srgbClr val="000000"/>
              </a:solidFill>
              <a:highlight>
                <a:srgbClr val="FFFFFF"/>
              </a:highlight>
              <a:latin typeface="Consolas" panose="020B0609020204030204" pitchFamily="49" charset="0"/>
            </a:endParaRPr>
          </a:p>
          <a:p>
            <a:r>
              <a:rPr lang="es-AR" sz="2000" dirty="0" smtClean="0">
                <a:solidFill>
                  <a:srgbClr val="000000"/>
                </a:solidFill>
                <a:highlight>
                  <a:srgbClr val="FFFFFF"/>
                </a:highlight>
                <a:latin typeface="Consolas" panose="020B0609020204030204" pitchFamily="49" charset="0"/>
              </a:rPr>
              <a:t>}</a:t>
            </a:r>
            <a:endParaRPr lang="es-AR" sz="2000" dirty="0" smtClean="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3996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s-AR" sz="8000" dirty="0" smtClean="0">
                <a:solidFill>
                  <a:srgbClr val="FFFFFF"/>
                </a:solidFill>
              </a:rPr>
              <a:t>Agenda</a:t>
            </a:r>
            <a:endParaRPr lang="es-AR" sz="8000" dirty="0">
              <a:solidFill>
                <a:srgbClr val="FFFFFF"/>
              </a:solidFill>
            </a:endParaRPr>
          </a:p>
        </p:txBody>
      </p:sp>
    </p:spTree>
    <p:extLst>
      <p:ext uri="{BB962C8B-B14F-4D97-AF65-F5344CB8AC3E}">
        <p14:creationId xmlns:p14="http://schemas.microsoft.com/office/powerpoint/2010/main" val="320376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s-AR" sz="8000" smtClean="0">
                <a:solidFill>
                  <a:srgbClr val="FFFFFF"/>
                </a:solidFill>
              </a:rPr>
              <a:t>Preguntas?</a:t>
            </a:r>
            <a:endParaRPr lang="es-AR" sz="8000" dirty="0">
              <a:solidFill>
                <a:srgbClr val="FFFFFF"/>
              </a:solidFill>
            </a:endParaRPr>
          </a:p>
        </p:txBody>
      </p:sp>
    </p:spTree>
    <p:extLst>
      <p:ext uri="{BB962C8B-B14F-4D97-AF65-F5344CB8AC3E}">
        <p14:creationId xmlns:p14="http://schemas.microsoft.com/office/powerpoint/2010/main" val="3992538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logosol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8863" y="5954218"/>
            <a:ext cx="820762" cy="708396"/>
          </a:xfrm>
          <a:prstGeom prst="rect">
            <a:avLst/>
          </a:prstGeom>
          <a:effectLst>
            <a:reflection blurRad="6350" stA="50000" endA="300" endPos="55000" dir="5400000" sy="-100000" algn="bl" rotWithShape="0"/>
          </a:effectLst>
        </p:spPr>
      </p:pic>
      <p:sp>
        <p:nvSpPr>
          <p:cNvPr id="15" name="Title 2"/>
          <p:cNvSpPr>
            <a:spLocks noGrp="1"/>
          </p:cNvSpPr>
          <p:nvPr>
            <p:ph type="title"/>
          </p:nvPr>
        </p:nvSpPr>
        <p:spPr>
          <a:xfrm>
            <a:off x="519112" y="228600"/>
            <a:ext cx="11149013" cy="761747"/>
          </a:xfrm>
        </p:spPr>
        <p:txBody>
          <a:bodyPr/>
          <a:lstStyle/>
          <a:p>
            <a:r>
              <a:rPr lang="en-US" dirty="0" err="1" smtClean="0"/>
              <a:t>Referencias</a:t>
            </a:r>
            <a:endParaRPr lang="en-US" dirty="0"/>
          </a:p>
        </p:txBody>
      </p:sp>
      <p:sp>
        <p:nvSpPr>
          <p:cNvPr id="6" name="TextBox 5"/>
          <p:cNvSpPr txBox="1"/>
          <p:nvPr/>
        </p:nvSpPr>
        <p:spPr>
          <a:xfrm>
            <a:off x="1422277" y="4013199"/>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7" name="TextBox 6"/>
          <p:cNvSpPr txBox="1"/>
          <p:nvPr/>
        </p:nvSpPr>
        <p:spPr>
          <a:xfrm>
            <a:off x="2522848" y="3911599"/>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23" name="Content Placeholder 4"/>
          <p:cNvSpPr txBox="1">
            <a:spLocks/>
          </p:cNvSpPr>
          <p:nvPr/>
        </p:nvSpPr>
        <p:spPr>
          <a:xfrm>
            <a:off x="457199" y="1143000"/>
            <a:ext cx="10761663" cy="5257800"/>
          </a:xfrm>
          <a:prstGeom prst="rect">
            <a:avLst/>
          </a:prstGeom>
        </p:spPr>
        <p:txBody>
          <a:bodyPr>
            <a:norm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Blip>
                <a:blip r:embed="rId4"/>
              </a:buBlip>
            </a:pPr>
            <a:r>
              <a:rPr lang="es-AR" dirty="0" smtClean="0">
                <a:latin typeface="+mj-lt"/>
                <a:hlinkClick r:id="rId5"/>
              </a:rPr>
              <a:t>http://roslyn.codeplex.com</a:t>
            </a:r>
            <a:endParaRPr lang="es-AR" dirty="0" smtClean="0">
              <a:latin typeface="+mj-lt"/>
            </a:endParaRPr>
          </a:p>
          <a:p>
            <a:pPr marL="342900" lvl="1" indent="-342900">
              <a:buBlip>
                <a:blip r:embed="rId4"/>
              </a:buBlip>
            </a:pPr>
            <a:r>
              <a:rPr lang="es-AR" dirty="0" err="1" smtClean="0">
                <a:latin typeface="+mj-lt"/>
              </a:rPr>
              <a:t>Schabse</a:t>
            </a:r>
            <a:r>
              <a:rPr lang="es-AR" dirty="0" smtClean="0">
                <a:latin typeface="+mj-lt"/>
              </a:rPr>
              <a:t> </a:t>
            </a:r>
            <a:r>
              <a:rPr lang="es-AR" dirty="0" err="1" smtClean="0">
                <a:latin typeface="+mj-lt"/>
              </a:rPr>
              <a:t>Laks</a:t>
            </a:r>
            <a:r>
              <a:rPr lang="es-AR" dirty="0" smtClean="0">
                <a:latin typeface="+mj-lt"/>
              </a:rPr>
              <a:t> </a:t>
            </a:r>
            <a:r>
              <a:rPr lang="es-AR" dirty="0" err="1" smtClean="0">
                <a:latin typeface="+mj-lt"/>
              </a:rPr>
              <a:t>Roslyn</a:t>
            </a:r>
            <a:r>
              <a:rPr lang="es-AR" dirty="0" smtClean="0">
                <a:latin typeface="+mj-lt"/>
              </a:rPr>
              <a:t> </a:t>
            </a:r>
            <a:r>
              <a:rPr lang="es-AR" dirty="0" err="1" smtClean="0">
                <a:latin typeface="+mj-lt"/>
              </a:rPr>
              <a:t>articles</a:t>
            </a:r>
            <a:r>
              <a:rPr lang="es-AR" dirty="0">
                <a:latin typeface="+mj-lt"/>
              </a:rPr>
              <a:t> at :http://slaks.net</a:t>
            </a:r>
            <a:r>
              <a:rPr lang="es-AR" dirty="0" smtClean="0">
                <a:latin typeface="+mj-lt"/>
              </a:rPr>
              <a:t>/ </a:t>
            </a:r>
            <a:endParaRPr lang="es-AR" dirty="0" smtClean="0">
              <a:latin typeface="+mj-lt"/>
            </a:endParaRPr>
          </a:p>
          <a:p>
            <a:pPr marL="342900" lvl="1" indent="-342900">
              <a:buBlip>
                <a:blip r:embed="rId4"/>
              </a:buBlip>
            </a:pPr>
            <a:r>
              <a:rPr lang="es-AR" dirty="0" smtClean="0">
                <a:latin typeface="+mj-lt"/>
              </a:rPr>
              <a:t>Alex Turner </a:t>
            </a:r>
            <a:r>
              <a:rPr lang="es-AR" dirty="0" err="1" smtClean="0">
                <a:latin typeface="+mj-lt"/>
              </a:rPr>
              <a:t>Tech</a:t>
            </a:r>
            <a:r>
              <a:rPr lang="es-AR" dirty="0" smtClean="0">
                <a:latin typeface="+mj-lt"/>
              </a:rPr>
              <a:t> </a:t>
            </a:r>
            <a:r>
              <a:rPr lang="es-AR" dirty="0" err="1" smtClean="0">
                <a:latin typeface="+mj-lt"/>
              </a:rPr>
              <a:t>Days</a:t>
            </a:r>
            <a:r>
              <a:rPr lang="es-AR" dirty="0" smtClean="0">
                <a:latin typeface="+mj-lt"/>
              </a:rPr>
              <a:t> 2012 </a:t>
            </a:r>
            <a:r>
              <a:rPr lang="es-AR" dirty="0" err="1" smtClean="0">
                <a:latin typeface="+mj-lt"/>
              </a:rPr>
              <a:t>Slides</a:t>
            </a:r>
            <a:r>
              <a:rPr lang="es-AR" dirty="0" smtClean="0">
                <a:latin typeface="+mj-lt"/>
              </a:rPr>
              <a:t> </a:t>
            </a:r>
            <a:r>
              <a:rPr lang="es-AR" dirty="0" err="1" smtClean="0">
                <a:latin typeface="+mj-lt"/>
              </a:rPr>
              <a:t>Compiler</a:t>
            </a:r>
            <a:r>
              <a:rPr lang="es-AR" dirty="0" smtClean="0">
                <a:latin typeface="+mj-lt"/>
              </a:rPr>
              <a:t> API / </a:t>
            </a:r>
            <a:r>
              <a:rPr lang="es-AR" dirty="0" err="1" smtClean="0">
                <a:latin typeface="+mj-lt"/>
              </a:rPr>
              <a:t>Syntax</a:t>
            </a:r>
            <a:r>
              <a:rPr lang="es-AR" dirty="0" smtClean="0">
                <a:latin typeface="+mj-lt"/>
              </a:rPr>
              <a:t> </a:t>
            </a:r>
            <a:r>
              <a:rPr lang="es-AR" dirty="0" err="1" smtClean="0">
                <a:latin typeface="+mj-lt"/>
              </a:rPr>
              <a:t>Tree</a:t>
            </a:r>
            <a:r>
              <a:rPr lang="es-AR" dirty="0" smtClean="0">
                <a:latin typeface="+mj-lt"/>
              </a:rPr>
              <a:t> </a:t>
            </a:r>
            <a:r>
              <a:rPr lang="es-AR" dirty="0" smtClean="0">
                <a:latin typeface="+mj-lt"/>
              </a:rPr>
              <a:t>API . </a:t>
            </a:r>
            <a:r>
              <a:rPr lang="es-AR" dirty="0" err="1" smtClean="0">
                <a:latin typeface="+mj-lt"/>
              </a:rPr>
              <a:t>Thank</a:t>
            </a:r>
            <a:r>
              <a:rPr lang="es-AR" dirty="0" smtClean="0">
                <a:latin typeface="+mj-lt"/>
              </a:rPr>
              <a:t> </a:t>
            </a:r>
            <a:r>
              <a:rPr lang="es-AR" dirty="0" err="1" smtClean="0">
                <a:latin typeface="+mj-lt"/>
              </a:rPr>
              <a:t>you</a:t>
            </a:r>
            <a:r>
              <a:rPr lang="es-AR" dirty="0" smtClean="0">
                <a:latin typeface="+mj-lt"/>
              </a:rPr>
              <a:t> Alex</a:t>
            </a:r>
            <a:endParaRPr lang="es-AR" dirty="0" smtClean="0">
              <a:latin typeface="+mj-lt"/>
            </a:endParaRPr>
          </a:p>
          <a:p>
            <a:pPr marL="342900" lvl="1" indent="-342900">
              <a:buBlip>
                <a:blip r:embed="rId4"/>
              </a:buBlip>
            </a:pPr>
            <a:endParaRPr lang="es-AR" dirty="0" smtClean="0">
              <a:latin typeface="+mj-lt"/>
            </a:endParaRPr>
          </a:p>
          <a:p>
            <a:pPr marL="342900" lvl="1" indent="-342900">
              <a:buFont typeface="Arial"/>
              <a:buChar char="•"/>
            </a:pPr>
            <a:endParaRPr lang="es-ES" dirty="0"/>
          </a:p>
        </p:txBody>
      </p:sp>
    </p:spTree>
    <p:extLst>
      <p:ext uri="{BB962C8B-B14F-4D97-AF65-F5344CB8AC3E}">
        <p14:creationId xmlns:p14="http://schemas.microsoft.com/office/powerpoint/2010/main" val="4203524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s-AR" sz="8000" dirty="0" smtClean="0">
                <a:solidFill>
                  <a:srgbClr val="FFFFFF"/>
                </a:solidFill>
              </a:rPr>
              <a:t>Gracias!</a:t>
            </a:r>
            <a:endParaRPr lang="es-AR" sz="8000" dirty="0">
              <a:solidFill>
                <a:srgbClr val="FFFFFF"/>
              </a:solidFill>
            </a:endParaRPr>
          </a:p>
        </p:txBody>
      </p:sp>
    </p:spTree>
    <p:extLst>
      <p:ext uri="{BB962C8B-B14F-4D97-AF65-F5344CB8AC3E}">
        <p14:creationId xmlns:p14="http://schemas.microsoft.com/office/powerpoint/2010/main" val="2327845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logosol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8863" y="5954218"/>
            <a:ext cx="820762" cy="708396"/>
          </a:xfrm>
          <a:prstGeom prst="rect">
            <a:avLst/>
          </a:prstGeom>
          <a:effectLst>
            <a:reflection blurRad="6350" stA="50000" endA="300" endPos="55000" dir="5400000" sy="-100000" algn="bl" rotWithShape="0"/>
          </a:effectLst>
        </p:spPr>
      </p:pic>
      <p:sp>
        <p:nvSpPr>
          <p:cNvPr id="15" name="Title 2"/>
          <p:cNvSpPr>
            <a:spLocks noGrp="1"/>
          </p:cNvSpPr>
          <p:nvPr>
            <p:ph type="title"/>
          </p:nvPr>
        </p:nvSpPr>
        <p:spPr>
          <a:xfrm>
            <a:off x="519112" y="228600"/>
            <a:ext cx="11149013" cy="761747"/>
          </a:xfrm>
        </p:spPr>
        <p:txBody>
          <a:bodyPr/>
          <a:lstStyle/>
          <a:p>
            <a:r>
              <a:rPr lang="en-US" dirty="0" smtClean="0"/>
              <a:t>Agenda</a:t>
            </a:r>
            <a:endParaRPr lang="en-US" dirty="0"/>
          </a:p>
        </p:txBody>
      </p:sp>
      <p:sp>
        <p:nvSpPr>
          <p:cNvPr id="6" name="TextBox 5"/>
          <p:cNvSpPr txBox="1"/>
          <p:nvPr/>
        </p:nvSpPr>
        <p:spPr>
          <a:xfrm>
            <a:off x="1422277" y="4013199"/>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7" name="TextBox 6"/>
          <p:cNvSpPr txBox="1"/>
          <p:nvPr/>
        </p:nvSpPr>
        <p:spPr>
          <a:xfrm>
            <a:off x="2522848" y="3911599"/>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23" name="Content Placeholder 4"/>
          <p:cNvSpPr txBox="1">
            <a:spLocks/>
          </p:cNvSpPr>
          <p:nvPr/>
        </p:nvSpPr>
        <p:spPr>
          <a:xfrm>
            <a:off x="457199" y="1143000"/>
            <a:ext cx="10761663" cy="5257800"/>
          </a:xfrm>
          <a:prstGeom prst="rect">
            <a:avLst/>
          </a:prstGeom>
        </p:spPr>
        <p:txBody>
          <a:bodyPr>
            <a:norm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Blip>
                <a:blip r:embed="rId4"/>
              </a:buBlip>
            </a:pPr>
            <a:r>
              <a:rPr lang="es-AR" dirty="0" smtClean="0">
                <a:latin typeface="+mj-lt"/>
              </a:rPr>
              <a:t>Roslyn: Qué es? Propósito </a:t>
            </a:r>
            <a:r>
              <a:rPr lang="es-AR" dirty="0">
                <a:latin typeface="+mj-lt"/>
              </a:rPr>
              <a:t>y </a:t>
            </a:r>
            <a:r>
              <a:rPr lang="es-AR" dirty="0" smtClean="0">
                <a:latin typeface="+mj-lt"/>
              </a:rPr>
              <a:t>objetivos</a:t>
            </a:r>
          </a:p>
          <a:p>
            <a:pPr marL="342900" lvl="1" indent="-342900">
              <a:buBlip>
                <a:blip r:embed="rId4"/>
              </a:buBlip>
            </a:pPr>
            <a:r>
              <a:rPr lang="es-AR" dirty="0" err="1" smtClean="0">
                <a:latin typeface="+mj-lt"/>
              </a:rPr>
              <a:t>APIs</a:t>
            </a:r>
            <a:r>
              <a:rPr lang="es-AR" dirty="0" smtClean="0">
                <a:latin typeface="+mj-lt"/>
              </a:rPr>
              <a:t> del Compilador expuestas por Roslyn</a:t>
            </a:r>
          </a:p>
          <a:p>
            <a:pPr marL="342900" lvl="1" indent="-342900">
              <a:buBlip>
                <a:blip r:embed="rId4"/>
              </a:buBlip>
            </a:pPr>
            <a:r>
              <a:rPr lang="es-AR" dirty="0" smtClean="0">
                <a:latin typeface="+mj-lt"/>
              </a:rPr>
              <a:t>Nuevas posibilidades en la mejora y análisis de código en C# y Visual Basic</a:t>
            </a:r>
          </a:p>
          <a:p>
            <a:pPr marL="342900" lvl="1" indent="-342900">
              <a:buBlip>
                <a:blip r:embed="rId4"/>
              </a:buBlip>
            </a:pPr>
            <a:r>
              <a:rPr lang="es-AR" dirty="0" smtClean="0">
                <a:latin typeface="+mj-lt"/>
              </a:rPr>
              <a:t>Características de C# 6.0</a:t>
            </a:r>
          </a:p>
          <a:p>
            <a:pPr marL="342900" lvl="1" indent="-342900">
              <a:buBlip>
                <a:blip r:embed="rId4"/>
              </a:buBlip>
            </a:pPr>
            <a:r>
              <a:rPr lang="es-AR" dirty="0" smtClean="0">
                <a:latin typeface="+mj-lt"/>
              </a:rPr>
              <a:t>Evolución</a:t>
            </a:r>
            <a:endParaRPr lang="es-ES" dirty="0"/>
          </a:p>
          <a:p>
            <a:pPr marL="342900" lvl="1" indent="-342900">
              <a:buBlip>
                <a:blip r:embed="rId4"/>
              </a:buBlip>
            </a:pPr>
            <a:endParaRPr lang="es-AR" dirty="0" smtClean="0">
              <a:latin typeface="+mj-lt"/>
            </a:endParaRPr>
          </a:p>
        </p:txBody>
      </p:sp>
    </p:spTree>
    <p:extLst>
      <p:ext uri="{BB962C8B-B14F-4D97-AF65-F5344CB8AC3E}">
        <p14:creationId xmlns:p14="http://schemas.microsoft.com/office/powerpoint/2010/main" val="4048812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Innovation in .NET ecosystem: //BUILD 2014</a:t>
            </a:r>
            <a:endParaRPr lang="en-US" dirty="0"/>
          </a:p>
        </p:txBody>
      </p:sp>
      <p:grpSp>
        <p:nvGrpSpPr>
          <p:cNvPr id="4" name="Group 3"/>
          <p:cNvGrpSpPr/>
          <p:nvPr/>
        </p:nvGrpSpPr>
        <p:grpSpPr>
          <a:xfrm>
            <a:off x="583495" y="1199775"/>
            <a:ext cx="11021836" cy="5366728"/>
            <a:chOff x="641938" y="1286859"/>
            <a:chExt cx="10841748" cy="5279040"/>
          </a:xfrm>
        </p:grpSpPr>
        <p:sp>
          <p:nvSpPr>
            <p:cNvPr id="130" name="Rectangle 129"/>
            <p:cNvSpPr/>
            <p:nvPr/>
          </p:nvSpPr>
          <p:spPr bwMode="auto">
            <a:xfrm>
              <a:off x="1803710" y="1286859"/>
              <a:ext cx="7895592" cy="2238578"/>
            </a:xfrm>
            <a:prstGeom prst="rect">
              <a:avLst/>
            </a:prstGeom>
            <a:solidFill>
              <a:schemeClr val="bg1">
                <a:lumMod val="85000"/>
              </a:schemeClr>
            </a:solidFill>
            <a:ln w="25400" cap="flat" cmpd="sng" algn="ctr">
              <a:noFill/>
              <a:prstDash val="solid"/>
              <a:headEnd type="none" w="med" len="med"/>
              <a:tailEnd type="none" w="med" len="med"/>
            </a:ln>
            <a:effectLst/>
          </p:spPr>
          <p:txBody>
            <a:bodyPr vert="horz" wrap="square" lIns="89566" tIns="44786" rIns="89566" bIns="71653"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110" name="Rectangle 109"/>
            <p:cNvSpPr/>
            <p:nvPr/>
          </p:nvSpPr>
          <p:spPr bwMode="auto">
            <a:xfrm>
              <a:off x="9944574" y="1290007"/>
              <a:ext cx="1539112" cy="5275892"/>
            </a:xfrm>
            <a:prstGeom prst="rect">
              <a:avLst/>
            </a:prstGeom>
            <a:solidFill>
              <a:schemeClr val="bg1">
                <a:lumMod val="85000"/>
              </a:schemeClr>
            </a:solidFill>
            <a:ln w="25400" cap="flat" cmpd="sng" algn="ctr">
              <a:noFill/>
              <a:prstDash val="solid"/>
              <a:headEnd type="none" w="med" len="med"/>
              <a:tailEnd type="none" w="med" len="med"/>
            </a:ln>
            <a:effectLst/>
          </p:spPr>
          <p:txBody>
            <a:bodyPr vert="horz" wrap="square" lIns="89566" tIns="44786" rIns="89566" bIns="71653"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17" name="Pentagon 16"/>
            <p:cNvSpPr/>
            <p:nvPr/>
          </p:nvSpPr>
          <p:spPr bwMode="auto">
            <a:xfrm>
              <a:off x="1806286" y="3817489"/>
              <a:ext cx="8870895" cy="1055755"/>
            </a:xfrm>
            <a:prstGeom prst="homePlate">
              <a:avLst/>
            </a:prstGeom>
            <a:solidFill>
              <a:srgbClr val="68217A"/>
            </a:solidFill>
            <a:ln w="25400" cap="flat" cmpd="sng" algn="ctr">
              <a:noFill/>
              <a:prstDash val="solid"/>
              <a:headEnd type="none" w="med" len="med"/>
              <a:tailEnd type="none" w="med" len="med"/>
            </a:ln>
            <a:effectLst/>
          </p:spPr>
          <p:txBody>
            <a:bodyPr vert="horz" wrap="square" lIns="537715" tIns="44786" rIns="89566" bIns="71653" numCol="1" rtlCol="0" anchor="ctr" anchorCtr="0" compatLnSpc="1">
              <a:prstTxWarp prst="textNoShape">
                <a:avLst/>
              </a:prstTxWarp>
            </a:bodyPr>
            <a:lstStyle/>
            <a:p>
              <a:pPr defTabSz="913912"/>
              <a:endParaRPr lang="en-US" sz="1764" dirty="0">
                <a:solidFill>
                  <a:srgbClr val="000000"/>
                </a:solidFill>
              </a:endParaRPr>
            </a:p>
          </p:txBody>
        </p:sp>
        <p:sp>
          <p:nvSpPr>
            <p:cNvPr id="47" name="Rectangle 46"/>
            <p:cNvSpPr/>
            <p:nvPr/>
          </p:nvSpPr>
          <p:spPr bwMode="auto">
            <a:xfrm>
              <a:off x="1806286" y="5198006"/>
              <a:ext cx="7893016" cy="1367893"/>
            </a:xfrm>
            <a:prstGeom prst="rect">
              <a:avLst/>
            </a:prstGeom>
            <a:solidFill>
              <a:schemeClr val="bg1">
                <a:lumMod val="85000"/>
              </a:schemeClr>
            </a:solidFill>
            <a:ln w="25400" cap="flat" cmpd="sng" algn="ctr">
              <a:noFill/>
              <a:prstDash val="solid"/>
              <a:headEnd type="none" w="med" len="med"/>
              <a:tailEnd type="none" w="med" len="med"/>
            </a:ln>
            <a:effectLst/>
          </p:spPr>
          <p:txBody>
            <a:bodyPr vert="horz" wrap="square" lIns="89566" tIns="44786" rIns="89566" bIns="71653"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48" name="Rectangle 47"/>
            <p:cNvSpPr/>
            <p:nvPr/>
          </p:nvSpPr>
          <p:spPr>
            <a:xfrm>
              <a:off x="4987861" y="5194246"/>
              <a:ext cx="1432438" cy="446869"/>
            </a:xfrm>
            <a:prstGeom prst="rect">
              <a:avLst/>
            </a:prstGeom>
          </p:spPr>
          <p:txBody>
            <a:bodyPr wrap="none">
              <a:spAutoFit/>
            </a:bodyPr>
            <a:lstStyle/>
            <a:p>
              <a:pPr defTabSz="913912"/>
              <a:r>
                <a:rPr lang="en-US" sz="2352" dirty="0">
                  <a:solidFill>
                    <a:srgbClr val="404040"/>
                  </a:solidFill>
                  <a:latin typeface="Segoe UI Light"/>
                </a:rPr>
                <a:t>Core .NET</a:t>
              </a:r>
            </a:p>
          </p:txBody>
        </p:sp>
        <p:sp>
          <p:nvSpPr>
            <p:cNvPr id="51" name="Rectangle 50"/>
            <p:cNvSpPr/>
            <p:nvPr/>
          </p:nvSpPr>
          <p:spPr bwMode="auto">
            <a:xfrm>
              <a:off x="2046955" y="5697819"/>
              <a:ext cx="3581253" cy="678334"/>
            </a:xfrm>
            <a:prstGeom prst="rect">
              <a:avLst/>
            </a:prstGeom>
            <a:solidFill>
              <a:srgbClr val="68217A"/>
            </a:solidFill>
            <a:ln w="25400" cap="flat" cmpd="sng" algn="ctr">
              <a:noFill/>
              <a:prstDash val="solid"/>
              <a:headEnd type="none" w="med" len="med"/>
              <a:tailEnd type="none" w="med" len="med"/>
            </a:ln>
            <a:effectLst/>
          </p:spPr>
          <p:txBody>
            <a:bodyPr vert="horz" wrap="square" lIns="537715" tIns="44786" rIns="89566" bIns="71653" numCol="1" rtlCol="0" anchor="ctr" anchorCtr="0" compatLnSpc="1">
              <a:prstTxWarp prst="textNoShape">
                <a:avLst/>
              </a:prstTxWarp>
            </a:bodyPr>
            <a:lstStyle/>
            <a:p>
              <a:pPr defTabSz="895676"/>
              <a:endParaRPr lang="en-US" sz="2352" kern="0" dirty="0" err="1">
                <a:gradFill>
                  <a:gsLst>
                    <a:gs pos="9583">
                      <a:srgbClr val="FFFFFF"/>
                    </a:gs>
                    <a:gs pos="24000">
                      <a:srgbClr val="FFFFFF"/>
                    </a:gs>
                  </a:gsLst>
                  <a:lin ang="5400000" scaled="0"/>
                </a:gradFill>
                <a:latin typeface="Segoe UI Light"/>
              </a:endParaRPr>
            </a:p>
          </p:txBody>
        </p:sp>
        <p:sp>
          <p:nvSpPr>
            <p:cNvPr id="53" name="Rectangle 52"/>
            <p:cNvSpPr/>
            <p:nvPr/>
          </p:nvSpPr>
          <p:spPr bwMode="auto">
            <a:xfrm>
              <a:off x="5810668" y="5694085"/>
              <a:ext cx="3672443" cy="678334"/>
            </a:xfrm>
            <a:prstGeom prst="rect">
              <a:avLst/>
            </a:prstGeom>
            <a:solidFill>
              <a:srgbClr val="68217A"/>
            </a:solidFill>
            <a:ln w="25400" cap="flat" cmpd="sng" algn="ctr">
              <a:noFill/>
              <a:prstDash val="solid"/>
              <a:headEnd type="none" w="med" len="med"/>
              <a:tailEnd type="none" w="med" len="med"/>
            </a:ln>
            <a:effectLst/>
          </p:spPr>
          <p:txBody>
            <a:bodyPr vert="horz" wrap="square" lIns="537715" tIns="44786" rIns="89566" bIns="71653" numCol="1" rtlCol="0" anchor="ctr" anchorCtr="0" compatLnSpc="1">
              <a:prstTxWarp prst="textNoShape">
                <a:avLst/>
              </a:prstTxWarp>
            </a:bodyPr>
            <a:lstStyle/>
            <a:p>
              <a:pPr defTabSz="895676"/>
              <a:endParaRPr lang="en-US" sz="2352" kern="0" dirty="0" err="1">
                <a:gradFill>
                  <a:gsLst>
                    <a:gs pos="9583">
                      <a:srgbClr val="FFFFFF"/>
                    </a:gs>
                    <a:gs pos="24000">
                      <a:srgbClr val="FFFFFF"/>
                    </a:gs>
                  </a:gsLst>
                  <a:lin ang="5400000" scaled="0"/>
                </a:gradFill>
                <a:latin typeface="Segoe UI Light"/>
              </a:endParaRPr>
            </a:p>
          </p:txBody>
        </p:sp>
        <p:sp>
          <p:nvSpPr>
            <p:cNvPr id="54" name="Rectangle 53"/>
            <p:cNvSpPr/>
            <p:nvPr/>
          </p:nvSpPr>
          <p:spPr>
            <a:xfrm>
              <a:off x="2804707" y="5926949"/>
              <a:ext cx="1395793" cy="422333"/>
            </a:xfrm>
            <a:prstGeom prst="rect">
              <a:avLst/>
            </a:prstGeom>
          </p:spPr>
          <p:txBody>
            <a:bodyPr wrap="none">
              <a:spAutoFit/>
            </a:bodyPr>
            <a:lstStyle/>
            <a:p>
              <a:pPr marL="0" lvl="1" defTabSz="913912">
                <a:lnSpc>
                  <a:spcPct val="90000"/>
                </a:lnSpc>
                <a:spcAft>
                  <a:spcPts val="333"/>
                </a:spcAft>
                <a:defRPr/>
              </a:pPr>
              <a:r>
                <a:rPr lang="en-US" sz="1078" dirty="0">
                  <a:solidFill>
                    <a:srgbClr val="FFFFFF"/>
                  </a:solidFill>
                  <a:latin typeface="Segoe UI Light"/>
                </a:rPr>
                <a:t>Next gen JIT </a:t>
              </a:r>
              <a:r>
                <a:rPr lang="en-US" sz="980" dirty="0">
                  <a:solidFill>
                    <a:srgbClr val="FFFFFF"/>
                  </a:solidFill>
                  <a:latin typeface="Segoe UI Light"/>
                </a:rPr>
                <a:t>(“</a:t>
              </a:r>
              <a:r>
                <a:rPr lang="en-US" sz="980" dirty="0" err="1">
                  <a:solidFill>
                    <a:srgbClr val="FFFFFF"/>
                  </a:solidFill>
                  <a:latin typeface="Segoe UI Light"/>
                </a:rPr>
                <a:t>RyuJIT</a:t>
              </a:r>
              <a:r>
                <a:rPr lang="en-US" sz="980" dirty="0">
                  <a:solidFill>
                    <a:srgbClr val="FFFFFF"/>
                  </a:solidFill>
                  <a:latin typeface="Segoe UI Light"/>
                </a:rPr>
                <a:t>”)</a:t>
              </a:r>
            </a:p>
            <a:p>
              <a:pPr marL="0" lvl="1" defTabSz="913912">
                <a:lnSpc>
                  <a:spcPct val="90000"/>
                </a:lnSpc>
                <a:spcAft>
                  <a:spcPts val="333"/>
                </a:spcAft>
                <a:defRPr/>
              </a:pPr>
              <a:r>
                <a:rPr lang="en-US" sz="1078" dirty="0">
                  <a:solidFill>
                    <a:srgbClr val="FFFFFF"/>
                  </a:solidFill>
                  <a:latin typeface="Segoe UI Light"/>
                </a:rPr>
                <a:t>SIMD</a:t>
              </a:r>
            </a:p>
          </p:txBody>
        </p:sp>
        <p:grpSp>
          <p:nvGrpSpPr>
            <p:cNvPr id="57" name="Group 56"/>
            <p:cNvGrpSpPr/>
            <p:nvPr/>
          </p:nvGrpSpPr>
          <p:grpSpPr>
            <a:xfrm>
              <a:off x="5038382" y="5974084"/>
              <a:ext cx="380421" cy="310912"/>
              <a:chOff x="9061629" y="5706715"/>
              <a:chExt cx="380421" cy="310912"/>
            </a:xfrm>
          </p:grpSpPr>
          <p:sp>
            <p:nvSpPr>
              <p:cNvPr id="58"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sp>
            <p:nvSpPr>
              <p:cNvPr id="59"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sp>
            <p:nvSpPr>
              <p:cNvPr id="60"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grpSp>
        <p:grpSp>
          <p:nvGrpSpPr>
            <p:cNvPr id="61" name="Group 60"/>
            <p:cNvGrpSpPr/>
            <p:nvPr/>
          </p:nvGrpSpPr>
          <p:grpSpPr>
            <a:xfrm>
              <a:off x="8924582" y="5974084"/>
              <a:ext cx="380421" cy="310912"/>
              <a:chOff x="9061629" y="5706715"/>
              <a:chExt cx="380421" cy="310912"/>
            </a:xfrm>
          </p:grpSpPr>
          <p:sp>
            <p:nvSpPr>
              <p:cNvPr id="62"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sp>
            <p:nvSpPr>
              <p:cNvPr id="63"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sp>
            <p:nvSpPr>
              <p:cNvPr id="64"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grpSp>
        <p:sp>
          <p:nvSpPr>
            <p:cNvPr id="65" name="Rectangle 64"/>
            <p:cNvSpPr/>
            <p:nvPr/>
          </p:nvSpPr>
          <p:spPr>
            <a:xfrm>
              <a:off x="2327499" y="5718175"/>
              <a:ext cx="996081"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Runtime</a:t>
              </a:r>
            </a:p>
          </p:txBody>
        </p:sp>
        <p:sp>
          <p:nvSpPr>
            <p:cNvPr id="66" name="Rectangle 65"/>
            <p:cNvSpPr/>
            <p:nvPr/>
          </p:nvSpPr>
          <p:spPr>
            <a:xfrm>
              <a:off x="5836413" y="5701610"/>
              <a:ext cx="1122900"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Compilers</a:t>
              </a:r>
            </a:p>
          </p:txBody>
        </p:sp>
        <p:sp>
          <p:nvSpPr>
            <p:cNvPr id="67" name="Rectangle 66"/>
            <p:cNvSpPr/>
            <p:nvPr/>
          </p:nvSpPr>
          <p:spPr>
            <a:xfrm>
              <a:off x="6218043" y="5938588"/>
              <a:ext cx="2043863" cy="422333"/>
            </a:xfrm>
            <a:prstGeom prst="rect">
              <a:avLst/>
            </a:prstGeom>
          </p:spPr>
          <p:txBody>
            <a:bodyPr wrap="none">
              <a:spAutoFit/>
            </a:bodyPr>
            <a:lstStyle/>
            <a:p>
              <a:pPr marL="0" lvl="1" defTabSz="913912">
                <a:lnSpc>
                  <a:spcPct val="90000"/>
                </a:lnSpc>
                <a:spcAft>
                  <a:spcPts val="333"/>
                </a:spcAft>
              </a:pPr>
              <a:r>
                <a:rPr lang="en-US" sz="1078" dirty="0">
                  <a:solidFill>
                    <a:srgbClr val="FFFFFF"/>
                  </a:solidFill>
                  <a:latin typeface="Segoe UI Light"/>
                </a:rPr>
                <a:t>.NET Compiler Platform </a:t>
              </a:r>
              <a:r>
                <a:rPr lang="en-US" sz="980" dirty="0">
                  <a:solidFill>
                    <a:srgbClr val="FFFFFF"/>
                  </a:solidFill>
                  <a:latin typeface="Segoe UI Light"/>
                </a:rPr>
                <a:t>(“Roslyn”)</a:t>
              </a:r>
            </a:p>
            <a:p>
              <a:pPr marL="0" lvl="1" defTabSz="913912">
                <a:lnSpc>
                  <a:spcPct val="90000"/>
                </a:lnSpc>
                <a:spcAft>
                  <a:spcPts val="333"/>
                </a:spcAft>
              </a:pPr>
              <a:r>
                <a:rPr lang="en-US" sz="1078" dirty="0">
                  <a:solidFill>
                    <a:srgbClr val="FFFFFF"/>
                  </a:solidFill>
                  <a:latin typeface="Segoe UI Light"/>
                </a:rPr>
                <a:t>Languages innovation</a:t>
              </a:r>
            </a:p>
          </p:txBody>
        </p:sp>
        <p:sp>
          <p:nvSpPr>
            <p:cNvPr id="20" name="Oval 19"/>
            <p:cNvSpPr/>
            <p:nvPr/>
          </p:nvSpPr>
          <p:spPr bwMode="auto">
            <a:xfrm>
              <a:off x="8190992" y="3801538"/>
              <a:ext cx="1042022" cy="1092854"/>
            </a:xfrm>
            <a:prstGeom prst="ellipse">
              <a:avLst/>
            </a:prstGeom>
            <a:noFill/>
            <a:ln w="73025">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5" tIns="44808" rIns="89615" bIns="44808" numCol="1" rtlCol="0" anchor="ctr" anchorCtr="0" compatLnSpc="1">
              <a:prstTxWarp prst="textNoShape">
                <a:avLst/>
              </a:prstTxWarp>
            </a:bodyPr>
            <a:lstStyle/>
            <a:p>
              <a:pPr algn="ct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sp>
          <p:nvSpPr>
            <p:cNvPr id="21" name="Oval 20"/>
            <p:cNvSpPr/>
            <p:nvPr/>
          </p:nvSpPr>
          <p:spPr bwMode="auto">
            <a:xfrm>
              <a:off x="4566225" y="3801414"/>
              <a:ext cx="1042022" cy="1092854"/>
            </a:xfrm>
            <a:prstGeom prst="ellipse">
              <a:avLst/>
            </a:prstGeom>
            <a:noFill/>
            <a:ln w="73025">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5" tIns="44808" rIns="89615" bIns="44808" numCol="1" rtlCol="0" anchor="ctr" anchorCtr="0" compatLnSpc="1">
              <a:prstTxWarp prst="textNoShape">
                <a:avLst/>
              </a:prstTxWarp>
            </a:bodyPr>
            <a:lstStyle/>
            <a:p>
              <a:pPr algn="ct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sp>
          <p:nvSpPr>
            <p:cNvPr id="22" name="Rectangle 21"/>
            <p:cNvSpPr/>
            <p:nvPr/>
          </p:nvSpPr>
          <p:spPr>
            <a:xfrm>
              <a:off x="4433787" y="3539136"/>
              <a:ext cx="1289432" cy="321941"/>
            </a:xfrm>
            <a:prstGeom prst="rect">
              <a:avLst/>
            </a:prstGeom>
          </p:spPr>
          <p:txBody>
            <a:bodyPr wrap="square" lIns="89619" tIns="89619" rIns="89619" bIns="89619">
              <a:spAutoFit/>
            </a:bodyPr>
            <a:lstStyle/>
            <a:p>
              <a:pPr algn="ctr" defTabSz="895908" fontAlgn="base">
                <a:lnSpc>
                  <a:spcPct val="90000"/>
                </a:lnSpc>
                <a:spcBef>
                  <a:spcPct val="0"/>
                </a:spcBef>
                <a:spcAft>
                  <a:spcPct val="0"/>
                </a:spcAft>
              </a:pPr>
              <a:r>
                <a:rPr lang="en-US" sz="1078" kern="0" spc="-49" dirty="0">
                  <a:solidFill>
                    <a:srgbClr val="404040"/>
                  </a:solidFill>
                  <a:latin typeface="Segoe UI Light"/>
                </a:rPr>
                <a:t>Windows Desktop</a:t>
              </a:r>
            </a:p>
          </p:txBody>
        </p:sp>
        <p:sp>
          <p:nvSpPr>
            <p:cNvPr id="23" name="Oval 22"/>
            <p:cNvSpPr/>
            <p:nvPr/>
          </p:nvSpPr>
          <p:spPr bwMode="auto">
            <a:xfrm>
              <a:off x="6409322" y="3801414"/>
              <a:ext cx="1042022" cy="1092854"/>
            </a:xfrm>
            <a:prstGeom prst="ellipse">
              <a:avLst/>
            </a:prstGeom>
            <a:noFill/>
            <a:ln w="73025">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5" tIns="44808" rIns="89615" bIns="44808" numCol="1" rtlCol="0" anchor="ctr" anchorCtr="0" compatLnSpc="1">
              <a:prstTxWarp prst="textNoShape">
                <a:avLst/>
              </a:prstTxWarp>
            </a:bodyPr>
            <a:lstStyle/>
            <a:p>
              <a:pPr algn="ct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grpSp>
          <p:nvGrpSpPr>
            <p:cNvPr id="5" name="Group 4"/>
            <p:cNvGrpSpPr>
              <a:grpSpLocks noChangeAspect="1"/>
            </p:cNvGrpSpPr>
            <p:nvPr/>
          </p:nvGrpSpPr>
          <p:grpSpPr>
            <a:xfrm>
              <a:off x="4779169" y="4127926"/>
              <a:ext cx="638823" cy="418664"/>
              <a:chOff x="644597" y="3773220"/>
              <a:chExt cx="1032478" cy="659670"/>
            </a:xfrm>
          </p:grpSpPr>
          <p:sp>
            <p:nvSpPr>
              <p:cNvPr id="27" name="Freeform 626"/>
              <p:cNvSpPr>
                <a:spLocks noChangeAspect="1" noEditPoints="1"/>
              </p:cNvSpPr>
              <p:nvPr/>
            </p:nvSpPr>
            <p:spPr bwMode="auto">
              <a:xfrm>
                <a:off x="644597" y="3773220"/>
                <a:ext cx="1032478" cy="659670"/>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a:defRPr/>
                </a:pPr>
                <a:endParaRPr lang="en-US" sz="1078" kern="0">
                  <a:gradFill>
                    <a:gsLst>
                      <a:gs pos="0">
                        <a:srgbClr val="FFFFFF"/>
                      </a:gs>
                      <a:gs pos="100000">
                        <a:srgbClr val="FFFFFF"/>
                      </a:gs>
                    </a:gsLst>
                    <a:lin ang="5400000" scaled="0"/>
                  </a:gradFill>
                </a:endParaRPr>
              </a:p>
            </p:txBody>
          </p:sp>
          <p:sp>
            <p:nvSpPr>
              <p:cNvPr id="33" name="Freeform 14"/>
              <p:cNvSpPr>
                <a:spLocks noEditPoints="1"/>
              </p:cNvSpPr>
              <p:nvPr/>
            </p:nvSpPr>
            <p:spPr bwMode="auto">
              <a:xfrm>
                <a:off x="993355" y="3905978"/>
                <a:ext cx="334962" cy="334962"/>
              </a:xfrm>
              <a:custGeom>
                <a:avLst/>
                <a:gdLst>
                  <a:gd name="T0" fmla="*/ 52 w 117"/>
                  <a:gd name="T1" fmla="*/ 9 h 117"/>
                  <a:gd name="T2" fmla="*/ 117 w 117"/>
                  <a:gd name="T3" fmla="*/ 0 h 117"/>
                  <a:gd name="T4" fmla="*/ 117 w 117"/>
                  <a:gd name="T5" fmla="*/ 57 h 117"/>
                  <a:gd name="T6" fmla="*/ 52 w 117"/>
                  <a:gd name="T7" fmla="*/ 57 h 117"/>
                  <a:gd name="T8" fmla="*/ 52 w 117"/>
                  <a:gd name="T9" fmla="*/ 9 h 117"/>
                  <a:gd name="T10" fmla="*/ 52 w 117"/>
                  <a:gd name="T11" fmla="*/ 9 h 117"/>
                  <a:gd name="T12" fmla="*/ 50 w 117"/>
                  <a:gd name="T13" fmla="*/ 57 h 117"/>
                  <a:gd name="T14" fmla="*/ 50 w 117"/>
                  <a:gd name="T15" fmla="*/ 9 h 117"/>
                  <a:gd name="T16" fmla="*/ 0 w 117"/>
                  <a:gd name="T17" fmla="*/ 16 h 117"/>
                  <a:gd name="T18" fmla="*/ 0 w 117"/>
                  <a:gd name="T19" fmla="*/ 57 h 117"/>
                  <a:gd name="T20" fmla="*/ 50 w 117"/>
                  <a:gd name="T21" fmla="*/ 57 h 117"/>
                  <a:gd name="T22" fmla="*/ 50 w 117"/>
                  <a:gd name="T23" fmla="*/ 57 h 117"/>
                  <a:gd name="T24" fmla="*/ 52 w 117"/>
                  <a:gd name="T25" fmla="*/ 59 h 117"/>
                  <a:gd name="T26" fmla="*/ 52 w 117"/>
                  <a:gd name="T27" fmla="*/ 108 h 117"/>
                  <a:gd name="T28" fmla="*/ 117 w 117"/>
                  <a:gd name="T29" fmla="*/ 117 h 117"/>
                  <a:gd name="T30" fmla="*/ 117 w 117"/>
                  <a:gd name="T31" fmla="*/ 59 h 117"/>
                  <a:gd name="T32" fmla="*/ 52 w 117"/>
                  <a:gd name="T33" fmla="*/ 59 h 117"/>
                  <a:gd name="T34" fmla="*/ 52 w 117"/>
                  <a:gd name="T35" fmla="*/ 59 h 117"/>
                  <a:gd name="T36" fmla="*/ 50 w 117"/>
                  <a:gd name="T37" fmla="*/ 59 h 117"/>
                  <a:gd name="T38" fmla="*/ 0 w 117"/>
                  <a:gd name="T39" fmla="*/ 59 h 117"/>
                  <a:gd name="T40" fmla="*/ 0 w 117"/>
                  <a:gd name="T41" fmla="*/ 100 h 117"/>
                  <a:gd name="T42" fmla="*/ 50 w 117"/>
                  <a:gd name="T43" fmla="*/ 107 h 117"/>
                  <a:gd name="T44" fmla="*/ 50 w 117"/>
                  <a:gd name="T45" fmla="*/ 59 h 117"/>
                  <a:gd name="T46" fmla="*/ 50 w 117"/>
                  <a:gd name="T47"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7">
                    <a:moveTo>
                      <a:pt x="52" y="9"/>
                    </a:moveTo>
                    <a:cubicBezTo>
                      <a:pt x="117" y="0"/>
                      <a:pt x="117" y="0"/>
                      <a:pt x="117" y="0"/>
                    </a:cubicBezTo>
                    <a:cubicBezTo>
                      <a:pt x="117" y="57"/>
                      <a:pt x="117" y="57"/>
                      <a:pt x="117" y="57"/>
                    </a:cubicBezTo>
                    <a:cubicBezTo>
                      <a:pt x="52" y="57"/>
                      <a:pt x="52" y="57"/>
                      <a:pt x="52" y="57"/>
                    </a:cubicBezTo>
                    <a:cubicBezTo>
                      <a:pt x="52" y="9"/>
                      <a:pt x="52" y="9"/>
                      <a:pt x="52" y="9"/>
                    </a:cubicBezTo>
                    <a:cubicBezTo>
                      <a:pt x="52" y="9"/>
                      <a:pt x="52" y="9"/>
                      <a:pt x="52" y="9"/>
                    </a:cubicBezTo>
                    <a:close/>
                    <a:moveTo>
                      <a:pt x="50" y="57"/>
                    </a:moveTo>
                    <a:cubicBezTo>
                      <a:pt x="50" y="9"/>
                      <a:pt x="50" y="9"/>
                      <a:pt x="50" y="9"/>
                    </a:cubicBezTo>
                    <a:cubicBezTo>
                      <a:pt x="0" y="16"/>
                      <a:pt x="0" y="16"/>
                      <a:pt x="0" y="16"/>
                    </a:cubicBezTo>
                    <a:cubicBezTo>
                      <a:pt x="0" y="57"/>
                      <a:pt x="0" y="57"/>
                      <a:pt x="0" y="57"/>
                    </a:cubicBezTo>
                    <a:cubicBezTo>
                      <a:pt x="50" y="57"/>
                      <a:pt x="50" y="57"/>
                      <a:pt x="50" y="57"/>
                    </a:cubicBezTo>
                    <a:cubicBezTo>
                      <a:pt x="50" y="57"/>
                      <a:pt x="50" y="57"/>
                      <a:pt x="50" y="57"/>
                    </a:cubicBezTo>
                    <a:close/>
                    <a:moveTo>
                      <a:pt x="52" y="59"/>
                    </a:moveTo>
                    <a:cubicBezTo>
                      <a:pt x="52" y="108"/>
                      <a:pt x="52" y="108"/>
                      <a:pt x="52" y="108"/>
                    </a:cubicBezTo>
                    <a:cubicBezTo>
                      <a:pt x="117" y="117"/>
                      <a:pt x="117" y="117"/>
                      <a:pt x="117" y="117"/>
                    </a:cubicBezTo>
                    <a:cubicBezTo>
                      <a:pt x="117" y="59"/>
                      <a:pt x="117" y="59"/>
                      <a:pt x="117" y="59"/>
                    </a:cubicBezTo>
                    <a:cubicBezTo>
                      <a:pt x="52" y="59"/>
                      <a:pt x="52" y="59"/>
                      <a:pt x="52" y="59"/>
                    </a:cubicBezTo>
                    <a:cubicBezTo>
                      <a:pt x="52" y="59"/>
                      <a:pt x="52" y="59"/>
                      <a:pt x="52" y="59"/>
                    </a:cubicBezTo>
                    <a:close/>
                    <a:moveTo>
                      <a:pt x="50" y="59"/>
                    </a:moveTo>
                    <a:cubicBezTo>
                      <a:pt x="0" y="59"/>
                      <a:pt x="0" y="59"/>
                      <a:pt x="0" y="59"/>
                    </a:cubicBezTo>
                    <a:cubicBezTo>
                      <a:pt x="0" y="100"/>
                      <a:pt x="0" y="100"/>
                      <a:pt x="0" y="100"/>
                    </a:cubicBezTo>
                    <a:cubicBezTo>
                      <a:pt x="50" y="107"/>
                      <a:pt x="50" y="107"/>
                      <a:pt x="50" y="107"/>
                    </a:cubicBezTo>
                    <a:cubicBezTo>
                      <a:pt x="50" y="59"/>
                      <a:pt x="50" y="59"/>
                      <a:pt x="50" y="59"/>
                    </a:cubicBezTo>
                    <a:cubicBezTo>
                      <a:pt x="50" y="59"/>
                      <a:pt x="50" y="59"/>
                      <a:pt x="50"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000000"/>
                  </a:solidFill>
                </a:endParaRPr>
              </a:p>
            </p:txBody>
          </p:sp>
        </p:grpSp>
        <p:grpSp>
          <p:nvGrpSpPr>
            <p:cNvPr id="6" name="Group 5"/>
            <p:cNvGrpSpPr>
              <a:grpSpLocks noChangeAspect="1"/>
            </p:cNvGrpSpPr>
            <p:nvPr/>
          </p:nvGrpSpPr>
          <p:grpSpPr>
            <a:xfrm>
              <a:off x="6792679" y="4181175"/>
              <a:ext cx="538700" cy="338694"/>
              <a:chOff x="2666820" y="3773220"/>
              <a:chExt cx="1049220" cy="659670"/>
            </a:xfrm>
          </p:grpSpPr>
          <p:sp>
            <p:nvSpPr>
              <p:cNvPr id="28" name="Rounded Rectangle 6"/>
              <p:cNvSpPr/>
              <p:nvPr/>
            </p:nvSpPr>
            <p:spPr bwMode="black">
              <a:xfrm rot="16200000">
                <a:off x="2861595" y="3578445"/>
                <a:ext cx="659670" cy="1049220"/>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0332" rIns="80663" bIns="40332" numCol="1" rtlCol="0" anchor="ctr" anchorCtr="0" compatLnSpc="1">
                <a:prstTxWarp prst="textNoShape">
                  <a:avLst/>
                </a:prstTxWarp>
              </a:bodyPr>
              <a:lstStyle/>
              <a:p>
                <a:pPr algn="ctr" defTabSz="725999"/>
                <a:endParaRPr lang="en-US" sz="1764" spc="-120" dirty="0">
                  <a:gradFill>
                    <a:gsLst>
                      <a:gs pos="0">
                        <a:srgbClr val="FFFFFF"/>
                      </a:gs>
                      <a:gs pos="100000">
                        <a:srgbClr val="FFFFFF"/>
                      </a:gs>
                    </a:gsLst>
                    <a:lin ang="5400000" scaled="0"/>
                  </a:gradFill>
                </a:endParaRPr>
              </a:p>
            </p:txBody>
          </p:sp>
          <p:sp>
            <p:nvSpPr>
              <p:cNvPr id="34" name="Freeform 14"/>
              <p:cNvSpPr>
                <a:spLocks noEditPoints="1"/>
              </p:cNvSpPr>
              <p:nvPr/>
            </p:nvSpPr>
            <p:spPr bwMode="auto">
              <a:xfrm>
                <a:off x="3000078" y="3935574"/>
                <a:ext cx="334962" cy="334962"/>
              </a:xfrm>
              <a:custGeom>
                <a:avLst/>
                <a:gdLst>
                  <a:gd name="T0" fmla="*/ 52 w 117"/>
                  <a:gd name="T1" fmla="*/ 9 h 117"/>
                  <a:gd name="T2" fmla="*/ 117 w 117"/>
                  <a:gd name="T3" fmla="*/ 0 h 117"/>
                  <a:gd name="T4" fmla="*/ 117 w 117"/>
                  <a:gd name="T5" fmla="*/ 57 h 117"/>
                  <a:gd name="T6" fmla="*/ 52 w 117"/>
                  <a:gd name="T7" fmla="*/ 57 h 117"/>
                  <a:gd name="T8" fmla="*/ 52 w 117"/>
                  <a:gd name="T9" fmla="*/ 9 h 117"/>
                  <a:gd name="T10" fmla="*/ 52 w 117"/>
                  <a:gd name="T11" fmla="*/ 9 h 117"/>
                  <a:gd name="T12" fmla="*/ 50 w 117"/>
                  <a:gd name="T13" fmla="*/ 57 h 117"/>
                  <a:gd name="T14" fmla="*/ 50 w 117"/>
                  <a:gd name="T15" fmla="*/ 9 h 117"/>
                  <a:gd name="T16" fmla="*/ 0 w 117"/>
                  <a:gd name="T17" fmla="*/ 16 h 117"/>
                  <a:gd name="T18" fmla="*/ 0 w 117"/>
                  <a:gd name="T19" fmla="*/ 57 h 117"/>
                  <a:gd name="T20" fmla="*/ 50 w 117"/>
                  <a:gd name="T21" fmla="*/ 57 h 117"/>
                  <a:gd name="T22" fmla="*/ 50 w 117"/>
                  <a:gd name="T23" fmla="*/ 57 h 117"/>
                  <a:gd name="T24" fmla="*/ 52 w 117"/>
                  <a:gd name="T25" fmla="*/ 59 h 117"/>
                  <a:gd name="T26" fmla="*/ 52 w 117"/>
                  <a:gd name="T27" fmla="*/ 108 h 117"/>
                  <a:gd name="T28" fmla="*/ 117 w 117"/>
                  <a:gd name="T29" fmla="*/ 117 h 117"/>
                  <a:gd name="T30" fmla="*/ 117 w 117"/>
                  <a:gd name="T31" fmla="*/ 59 h 117"/>
                  <a:gd name="T32" fmla="*/ 52 w 117"/>
                  <a:gd name="T33" fmla="*/ 59 h 117"/>
                  <a:gd name="T34" fmla="*/ 52 w 117"/>
                  <a:gd name="T35" fmla="*/ 59 h 117"/>
                  <a:gd name="T36" fmla="*/ 50 w 117"/>
                  <a:gd name="T37" fmla="*/ 59 h 117"/>
                  <a:gd name="T38" fmla="*/ 0 w 117"/>
                  <a:gd name="T39" fmla="*/ 59 h 117"/>
                  <a:gd name="T40" fmla="*/ 0 w 117"/>
                  <a:gd name="T41" fmla="*/ 100 h 117"/>
                  <a:gd name="T42" fmla="*/ 50 w 117"/>
                  <a:gd name="T43" fmla="*/ 107 h 117"/>
                  <a:gd name="T44" fmla="*/ 50 w 117"/>
                  <a:gd name="T45" fmla="*/ 59 h 117"/>
                  <a:gd name="T46" fmla="*/ 50 w 117"/>
                  <a:gd name="T47"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7">
                    <a:moveTo>
                      <a:pt x="52" y="9"/>
                    </a:moveTo>
                    <a:cubicBezTo>
                      <a:pt x="117" y="0"/>
                      <a:pt x="117" y="0"/>
                      <a:pt x="117" y="0"/>
                    </a:cubicBezTo>
                    <a:cubicBezTo>
                      <a:pt x="117" y="57"/>
                      <a:pt x="117" y="57"/>
                      <a:pt x="117" y="57"/>
                    </a:cubicBezTo>
                    <a:cubicBezTo>
                      <a:pt x="52" y="57"/>
                      <a:pt x="52" y="57"/>
                      <a:pt x="52" y="57"/>
                    </a:cubicBezTo>
                    <a:cubicBezTo>
                      <a:pt x="52" y="9"/>
                      <a:pt x="52" y="9"/>
                      <a:pt x="52" y="9"/>
                    </a:cubicBezTo>
                    <a:cubicBezTo>
                      <a:pt x="52" y="9"/>
                      <a:pt x="52" y="9"/>
                      <a:pt x="52" y="9"/>
                    </a:cubicBezTo>
                    <a:close/>
                    <a:moveTo>
                      <a:pt x="50" y="57"/>
                    </a:moveTo>
                    <a:cubicBezTo>
                      <a:pt x="50" y="9"/>
                      <a:pt x="50" y="9"/>
                      <a:pt x="50" y="9"/>
                    </a:cubicBezTo>
                    <a:cubicBezTo>
                      <a:pt x="0" y="16"/>
                      <a:pt x="0" y="16"/>
                      <a:pt x="0" y="16"/>
                    </a:cubicBezTo>
                    <a:cubicBezTo>
                      <a:pt x="0" y="57"/>
                      <a:pt x="0" y="57"/>
                      <a:pt x="0" y="57"/>
                    </a:cubicBezTo>
                    <a:cubicBezTo>
                      <a:pt x="50" y="57"/>
                      <a:pt x="50" y="57"/>
                      <a:pt x="50" y="57"/>
                    </a:cubicBezTo>
                    <a:cubicBezTo>
                      <a:pt x="50" y="57"/>
                      <a:pt x="50" y="57"/>
                      <a:pt x="50" y="57"/>
                    </a:cubicBezTo>
                    <a:close/>
                    <a:moveTo>
                      <a:pt x="52" y="59"/>
                    </a:moveTo>
                    <a:cubicBezTo>
                      <a:pt x="52" y="108"/>
                      <a:pt x="52" y="108"/>
                      <a:pt x="52" y="108"/>
                    </a:cubicBezTo>
                    <a:cubicBezTo>
                      <a:pt x="117" y="117"/>
                      <a:pt x="117" y="117"/>
                      <a:pt x="117" y="117"/>
                    </a:cubicBezTo>
                    <a:cubicBezTo>
                      <a:pt x="117" y="59"/>
                      <a:pt x="117" y="59"/>
                      <a:pt x="117" y="59"/>
                    </a:cubicBezTo>
                    <a:cubicBezTo>
                      <a:pt x="52" y="59"/>
                      <a:pt x="52" y="59"/>
                      <a:pt x="52" y="59"/>
                    </a:cubicBezTo>
                    <a:cubicBezTo>
                      <a:pt x="52" y="59"/>
                      <a:pt x="52" y="59"/>
                      <a:pt x="52" y="59"/>
                    </a:cubicBezTo>
                    <a:close/>
                    <a:moveTo>
                      <a:pt x="50" y="59"/>
                    </a:moveTo>
                    <a:cubicBezTo>
                      <a:pt x="0" y="59"/>
                      <a:pt x="0" y="59"/>
                      <a:pt x="0" y="59"/>
                    </a:cubicBezTo>
                    <a:cubicBezTo>
                      <a:pt x="0" y="100"/>
                      <a:pt x="0" y="100"/>
                      <a:pt x="0" y="100"/>
                    </a:cubicBezTo>
                    <a:cubicBezTo>
                      <a:pt x="50" y="107"/>
                      <a:pt x="50" y="107"/>
                      <a:pt x="50" y="107"/>
                    </a:cubicBezTo>
                    <a:cubicBezTo>
                      <a:pt x="50" y="59"/>
                      <a:pt x="50" y="59"/>
                      <a:pt x="50" y="59"/>
                    </a:cubicBezTo>
                    <a:cubicBezTo>
                      <a:pt x="50" y="59"/>
                      <a:pt x="50" y="59"/>
                      <a:pt x="50"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000000"/>
                  </a:solidFill>
                </a:endParaRPr>
              </a:p>
            </p:txBody>
          </p:sp>
        </p:grpSp>
        <p:grpSp>
          <p:nvGrpSpPr>
            <p:cNvPr id="7" name="Group 6"/>
            <p:cNvGrpSpPr>
              <a:grpSpLocks noChangeAspect="1"/>
            </p:cNvGrpSpPr>
            <p:nvPr/>
          </p:nvGrpSpPr>
          <p:grpSpPr>
            <a:xfrm>
              <a:off x="6537291" y="4176149"/>
              <a:ext cx="205743" cy="343720"/>
              <a:chOff x="4920755" y="3646581"/>
              <a:chExt cx="501482" cy="837790"/>
            </a:xfrm>
          </p:grpSpPr>
          <p:sp>
            <p:nvSpPr>
              <p:cNvPr id="29" name="Freeform 138"/>
              <p:cNvSpPr>
                <a:spLocks noEditPoints="1"/>
              </p:cNvSpPr>
              <p:nvPr/>
            </p:nvSpPr>
            <p:spPr bwMode="auto">
              <a:xfrm>
                <a:off x="4920755" y="3646581"/>
                <a:ext cx="501482" cy="837790"/>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chemeClr val="bg1"/>
              </a:solidFill>
              <a:ln>
                <a:noFill/>
              </a:ln>
            </p:spPr>
            <p:txBody>
              <a:bodyPr vert="horz" wrap="square" lIns="89619" tIns="44810" rIns="89619" bIns="44810" numCol="1" anchor="t" anchorCtr="0" compatLnSpc="1">
                <a:prstTxWarp prst="textNoShape">
                  <a:avLst/>
                </a:prstTxWarp>
              </a:bodyPr>
              <a:lstStyle/>
              <a:p>
                <a:endParaRPr lang="en-US" sz="1764">
                  <a:solidFill>
                    <a:srgbClr val="000000"/>
                  </a:solidFill>
                </a:endParaRPr>
              </a:p>
            </p:txBody>
          </p:sp>
          <p:sp>
            <p:nvSpPr>
              <p:cNvPr id="35" name="Freeform 14"/>
              <p:cNvSpPr>
                <a:spLocks noEditPoints="1"/>
              </p:cNvSpPr>
              <p:nvPr/>
            </p:nvSpPr>
            <p:spPr bwMode="auto">
              <a:xfrm>
                <a:off x="5048249" y="3908084"/>
                <a:ext cx="257496" cy="257496"/>
              </a:xfrm>
              <a:custGeom>
                <a:avLst/>
                <a:gdLst>
                  <a:gd name="T0" fmla="*/ 52 w 117"/>
                  <a:gd name="T1" fmla="*/ 9 h 117"/>
                  <a:gd name="T2" fmla="*/ 117 w 117"/>
                  <a:gd name="T3" fmla="*/ 0 h 117"/>
                  <a:gd name="T4" fmla="*/ 117 w 117"/>
                  <a:gd name="T5" fmla="*/ 57 h 117"/>
                  <a:gd name="T6" fmla="*/ 52 w 117"/>
                  <a:gd name="T7" fmla="*/ 57 h 117"/>
                  <a:gd name="T8" fmla="*/ 52 w 117"/>
                  <a:gd name="T9" fmla="*/ 9 h 117"/>
                  <a:gd name="T10" fmla="*/ 52 w 117"/>
                  <a:gd name="T11" fmla="*/ 9 h 117"/>
                  <a:gd name="T12" fmla="*/ 50 w 117"/>
                  <a:gd name="T13" fmla="*/ 57 h 117"/>
                  <a:gd name="T14" fmla="*/ 50 w 117"/>
                  <a:gd name="T15" fmla="*/ 9 h 117"/>
                  <a:gd name="T16" fmla="*/ 0 w 117"/>
                  <a:gd name="T17" fmla="*/ 16 h 117"/>
                  <a:gd name="T18" fmla="*/ 0 w 117"/>
                  <a:gd name="T19" fmla="*/ 57 h 117"/>
                  <a:gd name="T20" fmla="*/ 50 w 117"/>
                  <a:gd name="T21" fmla="*/ 57 h 117"/>
                  <a:gd name="T22" fmla="*/ 50 w 117"/>
                  <a:gd name="T23" fmla="*/ 57 h 117"/>
                  <a:gd name="T24" fmla="*/ 52 w 117"/>
                  <a:gd name="T25" fmla="*/ 59 h 117"/>
                  <a:gd name="T26" fmla="*/ 52 w 117"/>
                  <a:gd name="T27" fmla="*/ 108 h 117"/>
                  <a:gd name="T28" fmla="*/ 117 w 117"/>
                  <a:gd name="T29" fmla="*/ 117 h 117"/>
                  <a:gd name="T30" fmla="*/ 117 w 117"/>
                  <a:gd name="T31" fmla="*/ 59 h 117"/>
                  <a:gd name="T32" fmla="*/ 52 w 117"/>
                  <a:gd name="T33" fmla="*/ 59 h 117"/>
                  <a:gd name="T34" fmla="*/ 52 w 117"/>
                  <a:gd name="T35" fmla="*/ 59 h 117"/>
                  <a:gd name="T36" fmla="*/ 50 w 117"/>
                  <a:gd name="T37" fmla="*/ 59 h 117"/>
                  <a:gd name="T38" fmla="*/ 0 w 117"/>
                  <a:gd name="T39" fmla="*/ 59 h 117"/>
                  <a:gd name="T40" fmla="*/ 0 w 117"/>
                  <a:gd name="T41" fmla="*/ 100 h 117"/>
                  <a:gd name="T42" fmla="*/ 50 w 117"/>
                  <a:gd name="T43" fmla="*/ 107 h 117"/>
                  <a:gd name="T44" fmla="*/ 50 w 117"/>
                  <a:gd name="T45" fmla="*/ 59 h 117"/>
                  <a:gd name="T46" fmla="*/ 50 w 117"/>
                  <a:gd name="T47"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7">
                    <a:moveTo>
                      <a:pt x="52" y="9"/>
                    </a:moveTo>
                    <a:cubicBezTo>
                      <a:pt x="117" y="0"/>
                      <a:pt x="117" y="0"/>
                      <a:pt x="117" y="0"/>
                    </a:cubicBezTo>
                    <a:cubicBezTo>
                      <a:pt x="117" y="57"/>
                      <a:pt x="117" y="57"/>
                      <a:pt x="117" y="57"/>
                    </a:cubicBezTo>
                    <a:cubicBezTo>
                      <a:pt x="52" y="57"/>
                      <a:pt x="52" y="57"/>
                      <a:pt x="52" y="57"/>
                    </a:cubicBezTo>
                    <a:cubicBezTo>
                      <a:pt x="52" y="9"/>
                      <a:pt x="52" y="9"/>
                      <a:pt x="52" y="9"/>
                    </a:cubicBezTo>
                    <a:cubicBezTo>
                      <a:pt x="52" y="9"/>
                      <a:pt x="52" y="9"/>
                      <a:pt x="52" y="9"/>
                    </a:cubicBezTo>
                    <a:close/>
                    <a:moveTo>
                      <a:pt x="50" y="57"/>
                    </a:moveTo>
                    <a:cubicBezTo>
                      <a:pt x="50" y="9"/>
                      <a:pt x="50" y="9"/>
                      <a:pt x="50" y="9"/>
                    </a:cubicBezTo>
                    <a:cubicBezTo>
                      <a:pt x="0" y="16"/>
                      <a:pt x="0" y="16"/>
                      <a:pt x="0" y="16"/>
                    </a:cubicBezTo>
                    <a:cubicBezTo>
                      <a:pt x="0" y="57"/>
                      <a:pt x="0" y="57"/>
                      <a:pt x="0" y="57"/>
                    </a:cubicBezTo>
                    <a:cubicBezTo>
                      <a:pt x="50" y="57"/>
                      <a:pt x="50" y="57"/>
                      <a:pt x="50" y="57"/>
                    </a:cubicBezTo>
                    <a:cubicBezTo>
                      <a:pt x="50" y="57"/>
                      <a:pt x="50" y="57"/>
                      <a:pt x="50" y="57"/>
                    </a:cubicBezTo>
                    <a:close/>
                    <a:moveTo>
                      <a:pt x="52" y="59"/>
                    </a:moveTo>
                    <a:cubicBezTo>
                      <a:pt x="52" y="108"/>
                      <a:pt x="52" y="108"/>
                      <a:pt x="52" y="108"/>
                    </a:cubicBezTo>
                    <a:cubicBezTo>
                      <a:pt x="117" y="117"/>
                      <a:pt x="117" y="117"/>
                      <a:pt x="117" y="117"/>
                    </a:cubicBezTo>
                    <a:cubicBezTo>
                      <a:pt x="117" y="59"/>
                      <a:pt x="117" y="59"/>
                      <a:pt x="117" y="59"/>
                    </a:cubicBezTo>
                    <a:cubicBezTo>
                      <a:pt x="52" y="59"/>
                      <a:pt x="52" y="59"/>
                      <a:pt x="52" y="59"/>
                    </a:cubicBezTo>
                    <a:cubicBezTo>
                      <a:pt x="52" y="59"/>
                      <a:pt x="52" y="59"/>
                      <a:pt x="52" y="59"/>
                    </a:cubicBezTo>
                    <a:close/>
                    <a:moveTo>
                      <a:pt x="50" y="59"/>
                    </a:moveTo>
                    <a:cubicBezTo>
                      <a:pt x="0" y="59"/>
                      <a:pt x="0" y="59"/>
                      <a:pt x="0" y="59"/>
                    </a:cubicBezTo>
                    <a:cubicBezTo>
                      <a:pt x="0" y="100"/>
                      <a:pt x="0" y="100"/>
                      <a:pt x="0" y="100"/>
                    </a:cubicBezTo>
                    <a:cubicBezTo>
                      <a:pt x="50" y="107"/>
                      <a:pt x="50" y="107"/>
                      <a:pt x="50" y="107"/>
                    </a:cubicBezTo>
                    <a:cubicBezTo>
                      <a:pt x="50" y="59"/>
                      <a:pt x="50" y="59"/>
                      <a:pt x="50" y="59"/>
                    </a:cubicBezTo>
                    <a:cubicBezTo>
                      <a:pt x="50" y="59"/>
                      <a:pt x="50" y="59"/>
                      <a:pt x="50"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000000"/>
                  </a:solidFill>
                </a:endParaRPr>
              </a:p>
            </p:txBody>
          </p:sp>
        </p:grpSp>
        <p:grpSp>
          <p:nvGrpSpPr>
            <p:cNvPr id="36" name="Group 35"/>
            <p:cNvGrpSpPr>
              <a:grpSpLocks noChangeAspect="1"/>
            </p:cNvGrpSpPr>
            <p:nvPr/>
          </p:nvGrpSpPr>
          <p:grpSpPr>
            <a:xfrm>
              <a:off x="8601776" y="4150125"/>
              <a:ext cx="515304" cy="363489"/>
              <a:chOff x="5494783" y="1638578"/>
              <a:chExt cx="638745" cy="450563"/>
            </a:xfrm>
          </p:grpSpPr>
          <p:sp>
            <p:nvSpPr>
              <p:cNvPr id="37" name="Rounded Rectangle 6"/>
              <p:cNvSpPr/>
              <p:nvPr/>
            </p:nvSpPr>
            <p:spPr bwMode="black">
              <a:xfrm rot="16200000">
                <a:off x="5588874" y="1544487"/>
                <a:ext cx="450563" cy="638745"/>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40332" rIns="80663" bIns="40332" numCol="1" rtlCol="0" anchor="ctr" anchorCtr="0" compatLnSpc="1">
                <a:prstTxWarp prst="textNoShape">
                  <a:avLst/>
                </a:prstTxWarp>
              </a:bodyPr>
              <a:lstStyle/>
              <a:p>
                <a:pPr algn="ctr" defTabSz="725999">
                  <a:defRPr/>
                </a:pPr>
                <a:endParaRPr lang="en-US" sz="1764" kern="0" spc="-120" dirty="0">
                  <a:gradFill>
                    <a:gsLst>
                      <a:gs pos="0">
                        <a:srgbClr val="FFFFFF"/>
                      </a:gs>
                      <a:gs pos="100000">
                        <a:srgbClr val="FFFFFF"/>
                      </a:gs>
                    </a:gsLst>
                    <a:lin ang="5400000" scaled="0"/>
                  </a:gradFill>
                </a:endParaRPr>
              </a:p>
            </p:txBody>
          </p:sp>
          <p:grpSp>
            <p:nvGrpSpPr>
              <p:cNvPr id="38" name="Group 37"/>
              <p:cNvGrpSpPr>
                <a:grpSpLocks noChangeAspect="1"/>
              </p:cNvGrpSpPr>
              <p:nvPr/>
            </p:nvGrpSpPr>
            <p:grpSpPr bwMode="auto">
              <a:xfrm>
                <a:off x="5714075" y="1750893"/>
                <a:ext cx="200160" cy="225932"/>
                <a:chOff x="3485" y="1766"/>
                <a:chExt cx="699" cy="789"/>
              </a:xfrm>
            </p:grpSpPr>
            <p:sp>
              <p:nvSpPr>
                <p:cNvPr id="39" name="Freeform 38"/>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a:defRPr/>
                  </a:pPr>
                  <a:endParaRPr lang="en-US" sz="1764" kern="0">
                    <a:solidFill>
                      <a:srgbClr val="000000"/>
                    </a:solidFill>
                  </a:endParaRPr>
                </a:p>
              </p:txBody>
            </p:sp>
            <p:sp>
              <p:nvSpPr>
                <p:cNvPr id="40" name="Freeform 39"/>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a:defRPr/>
                  </a:pPr>
                  <a:endParaRPr lang="en-US" sz="1764" kern="0">
                    <a:solidFill>
                      <a:srgbClr val="000000"/>
                    </a:solidFill>
                  </a:endParaRPr>
                </a:p>
              </p:txBody>
            </p:sp>
          </p:grpSp>
        </p:grpSp>
        <p:grpSp>
          <p:nvGrpSpPr>
            <p:cNvPr id="41" name="Group 40"/>
            <p:cNvGrpSpPr>
              <a:grpSpLocks noChangeAspect="1"/>
            </p:cNvGrpSpPr>
            <p:nvPr/>
          </p:nvGrpSpPr>
          <p:grpSpPr>
            <a:xfrm>
              <a:off x="8321923" y="4147548"/>
              <a:ext cx="219246" cy="366279"/>
              <a:chOff x="6721853" y="1577749"/>
              <a:chExt cx="342518" cy="572221"/>
            </a:xfrm>
          </p:grpSpPr>
          <p:sp>
            <p:nvSpPr>
              <p:cNvPr id="43" name="Freeform 138"/>
              <p:cNvSpPr>
                <a:spLocks noEditPoints="1"/>
              </p:cNvSpPr>
              <p:nvPr/>
            </p:nvSpPr>
            <p:spPr bwMode="auto">
              <a:xfrm>
                <a:off x="6721853" y="1577749"/>
                <a:ext cx="342518" cy="572221"/>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pPr>
                  <a:defRPr/>
                </a:pPr>
                <a:endParaRPr lang="en-US" sz="1764" kern="0">
                  <a:solidFill>
                    <a:srgbClr val="000000"/>
                  </a:solidFill>
                </a:endParaRPr>
              </a:p>
            </p:txBody>
          </p:sp>
          <p:pic>
            <p:nvPicPr>
              <p:cNvPr id="44" name="Picture 14"/>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6813197" y="1748889"/>
                <a:ext cx="173616" cy="20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9" name="Oval 68"/>
            <p:cNvSpPr/>
            <p:nvPr/>
          </p:nvSpPr>
          <p:spPr bwMode="auto">
            <a:xfrm>
              <a:off x="2670119" y="3810489"/>
              <a:ext cx="1042022" cy="1092854"/>
            </a:xfrm>
            <a:prstGeom prst="ellipse">
              <a:avLst/>
            </a:prstGeom>
            <a:noFill/>
            <a:ln w="73025">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5" tIns="44808" rIns="89615" bIns="44808" numCol="1" rtlCol="0" anchor="ctr" anchorCtr="0" compatLnSpc="1">
              <a:prstTxWarp prst="textNoShape">
                <a:avLst/>
              </a:prstTxWarp>
            </a:bodyPr>
            <a:lstStyle/>
            <a:p>
              <a:pPr algn="ct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sp>
          <p:nvSpPr>
            <p:cNvPr id="70" name="Rectangle 69"/>
            <p:cNvSpPr/>
            <p:nvPr/>
          </p:nvSpPr>
          <p:spPr>
            <a:xfrm>
              <a:off x="2262087" y="3548211"/>
              <a:ext cx="1785597" cy="321941"/>
            </a:xfrm>
            <a:prstGeom prst="rect">
              <a:avLst/>
            </a:prstGeom>
          </p:spPr>
          <p:txBody>
            <a:bodyPr wrap="square" lIns="89619" tIns="89619" rIns="89619" bIns="89619">
              <a:spAutoFit/>
            </a:bodyPr>
            <a:lstStyle/>
            <a:p>
              <a:pPr algn="ctr" defTabSz="895908" fontAlgn="base">
                <a:lnSpc>
                  <a:spcPct val="90000"/>
                </a:lnSpc>
                <a:spcBef>
                  <a:spcPct val="0"/>
                </a:spcBef>
                <a:spcAft>
                  <a:spcPct val="0"/>
                </a:spcAft>
              </a:pPr>
              <a:r>
                <a:rPr lang="en-US" sz="1078" kern="0" spc="-49" dirty="0">
                  <a:solidFill>
                    <a:srgbClr val="404040"/>
                  </a:solidFill>
                  <a:latin typeface="Segoe UI Light"/>
                </a:rPr>
                <a:t>Azure and Windows Server</a:t>
              </a:r>
            </a:p>
          </p:txBody>
        </p:sp>
        <p:sp>
          <p:nvSpPr>
            <p:cNvPr id="74" name="Freeform 10"/>
            <p:cNvSpPr>
              <a:spLocks noEditPoints="1"/>
            </p:cNvSpPr>
            <p:nvPr/>
          </p:nvSpPr>
          <p:spPr bwMode="black">
            <a:xfrm>
              <a:off x="2858570" y="4000396"/>
              <a:ext cx="441852" cy="279854"/>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16" tIns="34959" rIns="69916" bIns="34959" numCol="1" anchor="t" anchorCtr="0" compatLnSpc="1">
              <a:prstTxWarp prst="textNoShape">
                <a:avLst/>
              </a:prstTxWarp>
            </a:bodyPr>
            <a:lstStyle/>
            <a:p>
              <a:pPr defTabSz="699170"/>
              <a:endParaRPr lang="en-US" sz="1376">
                <a:solidFill>
                  <a:prstClr val="black"/>
                </a:solidFill>
                <a:cs typeface="Segoe UI Light" pitchFamily="34" charset="0"/>
              </a:endParaRPr>
            </a:p>
          </p:txBody>
        </p:sp>
        <p:sp>
          <p:nvSpPr>
            <p:cNvPr id="75" name="Rectangle 74"/>
            <p:cNvSpPr/>
            <p:nvPr/>
          </p:nvSpPr>
          <p:spPr bwMode="auto">
            <a:xfrm>
              <a:off x="4561173" y="1893157"/>
              <a:ext cx="2413078" cy="683599"/>
            </a:xfrm>
            <a:prstGeom prst="rect">
              <a:avLst/>
            </a:prstGeom>
            <a:solidFill>
              <a:srgbClr val="7FBA00"/>
            </a:solidFill>
            <a:ln w="25400" cap="flat" cmpd="sng" algn="ctr">
              <a:noFill/>
              <a:prstDash val="solid"/>
              <a:headEnd type="none" w="med" len="med"/>
              <a:tailEnd type="none" w="med" len="med"/>
            </a:ln>
            <a:effectLst/>
          </p:spPr>
          <p:txBody>
            <a:bodyPr vert="horz" wrap="square" lIns="89619" tIns="89619" rIns="89615" bIns="89619" numCol="1" rtlCol="0" anchor="t" anchorCtr="0" compatLnSpc="1">
              <a:prstTxWarp prst="textNoShape">
                <a:avLst/>
              </a:prstTxWarp>
            </a:bodyPr>
            <a:lstStyle/>
            <a:p>
              <a:pPr defTabSz="913912"/>
              <a:endParaRPr lang="en-US" sz="1764" dirty="0" err="1">
                <a:solidFill>
                  <a:srgbClr val="000000"/>
                </a:solidFill>
              </a:endParaRPr>
            </a:p>
          </p:txBody>
        </p:sp>
        <p:sp>
          <p:nvSpPr>
            <p:cNvPr id="76" name="Rounded Rectangle 6"/>
            <p:cNvSpPr/>
            <p:nvPr/>
          </p:nvSpPr>
          <p:spPr bwMode="black">
            <a:xfrm rot="16200000">
              <a:off x="6611552" y="2225211"/>
              <a:ext cx="190731" cy="29643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0" rIns="61702" bIns="30850" numCol="1" rtlCol="0" anchor="ctr" anchorCtr="0" compatLnSpc="1">
              <a:prstTxWarp prst="textNoShape">
                <a:avLst/>
              </a:prstTxWarp>
            </a:bodyPr>
            <a:lstStyle/>
            <a:p>
              <a:pPr algn="ctr" defTabSz="555335">
                <a:defRPr/>
              </a:pPr>
              <a:endParaRPr lang="en-US" sz="1100" kern="0" spc="-92" dirty="0">
                <a:gradFill>
                  <a:gsLst>
                    <a:gs pos="0">
                      <a:srgbClr val="FFFFFF"/>
                    </a:gs>
                    <a:gs pos="100000">
                      <a:srgbClr val="FFFFFF"/>
                    </a:gs>
                  </a:gsLst>
                  <a:lin ang="5400000" scaled="0"/>
                </a:gradFill>
                <a:latin typeface="Segoe UI Light"/>
              </a:endParaRPr>
            </a:p>
          </p:txBody>
        </p:sp>
        <p:sp>
          <p:nvSpPr>
            <p:cNvPr id="77" name="Freeform 45"/>
            <p:cNvSpPr>
              <a:spLocks noEditPoints="1"/>
            </p:cNvSpPr>
            <p:nvPr/>
          </p:nvSpPr>
          <p:spPr bwMode="auto">
            <a:xfrm>
              <a:off x="6647923" y="1993538"/>
              <a:ext cx="121714" cy="226387"/>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91403" tIns="45701" rIns="91403" bIns="45701" numCol="1" anchor="t" anchorCtr="0" compatLnSpc="1">
              <a:prstTxWarp prst="textNoShape">
                <a:avLst/>
              </a:prstTxWarp>
            </a:bodyPr>
            <a:lstStyle/>
            <a:p>
              <a:pPr defTabSz="932318" fontAlgn="base">
                <a:spcBef>
                  <a:spcPct val="0"/>
                </a:spcBef>
                <a:spcAft>
                  <a:spcPct val="0"/>
                </a:spcAft>
                <a:defRPr/>
              </a:pPr>
              <a:endParaRPr lang="en-US" sz="1600" kern="0">
                <a:solidFill>
                  <a:srgbClr val="505050"/>
                </a:solidFill>
                <a:latin typeface="Segoe UI Light"/>
                <a:ea typeface="ＭＳ Ｐゴシック" charset="0"/>
              </a:endParaRPr>
            </a:p>
          </p:txBody>
        </p:sp>
        <p:pic>
          <p:nvPicPr>
            <p:cNvPr id="78" name="Picture 6" descr="C:\temp\WinAzure_rgb_Wht_S.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1" t="15460" r="80628" b="15496"/>
            <a:stretch/>
          </p:blipFill>
          <p:spPr bwMode="auto">
            <a:xfrm>
              <a:off x="6641152" y="2320195"/>
              <a:ext cx="106348" cy="11001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C:\temp\WinAzure_rgb_Wht_S.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1" t="15460" r="80628" b="15496"/>
            <a:stretch/>
          </p:blipFill>
          <p:spPr bwMode="auto">
            <a:xfrm>
              <a:off x="6667911" y="2060236"/>
              <a:ext cx="78012" cy="80703"/>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79"/>
            <p:cNvSpPr/>
            <p:nvPr/>
          </p:nvSpPr>
          <p:spPr>
            <a:xfrm>
              <a:off x="5098581" y="2225266"/>
              <a:ext cx="1371032" cy="237657"/>
            </a:xfrm>
            <a:prstGeom prst="rect">
              <a:avLst/>
            </a:prstGeom>
          </p:spPr>
          <p:txBody>
            <a:bodyPr wrap="square">
              <a:spAutoFit/>
            </a:bodyPr>
            <a:lstStyle/>
            <a:p>
              <a:pPr marL="0" lvl="1" algn="ctr" defTabSz="913912">
                <a:lnSpc>
                  <a:spcPct val="90000"/>
                </a:lnSpc>
                <a:spcAft>
                  <a:spcPts val="333"/>
                </a:spcAft>
                <a:defRPr/>
              </a:pPr>
              <a:r>
                <a:rPr lang="en-US" sz="1078" dirty="0">
                  <a:solidFill>
                    <a:srgbClr val="FFFFFF"/>
                  </a:solidFill>
                  <a:latin typeface="Segoe UI Light"/>
                </a:rPr>
                <a:t>Universal projects</a:t>
              </a:r>
            </a:p>
          </p:txBody>
        </p:sp>
        <p:sp>
          <p:nvSpPr>
            <p:cNvPr id="81" name="Rectangle 80"/>
            <p:cNvSpPr/>
            <p:nvPr/>
          </p:nvSpPr>
          <p:spPr bwMode="auto">
            <a:xfrm>
              <a:off x="4559230" y="2660114"/>
              <a:ext cx="2413078" cy="681037"/>
            </a:xfrm>
            <a:prstGeom prst="rect">
              <a:avLst/>
            </a:prstGeom>
            <a:solidFill>
              <a:srgbClr val="7FBA00"/>
            </a:solidFill>
            <a:ln w="25400" cap="flat" cmpd="sng" algn="ctr">
              <a:noFill/>
              <a:prstDash val="solid"/>
              <a:headEnd type="none" w="med" len="med"/>
              <a:tailEnd type="none" w="med" len="med"/>
            </a:ln>
            <a:effectLst/>
          </p:spPr>
          <p:txBody>
            <a:bodyPr vert="horz" wrap="square" lIns="89619" tIns="89619" rIns="89615" bIns="89619" numCol="1" rtlCol="0" anchor="t" anchorCtr="0" compatLnSpc="1">
              <a:prstTxWarp prst="textNoShape">
                <a:avLst/>
              </a:prstTxWarp>
            </a:bodyPr>
            <a:lstStyle/>
            <a:p>
              <a:pPr defTabSz="913912"/>
              <a:endParaRPr lang="en-US" sz="1764" dirty="0" err="1">
                <a:solidFill>
                  <a:srgbClr val="000000"/>
                </a:solidFill>
                <a:latin typeface="Segoe UI Light"/>
              </a:endParaRPr>
            </a:p>
          </p:txBody>
        </p:sp>
        <p:sp>
          <p:nvSpPr>
            <p:cNvPr id="82" name="Rounded Rectangle 6"/>
            <p:cNvSpPr/>
            <p:nvPr/>
          </p:nvSpPr>
          <p:spPr bwMode="black">
            <a:xfrm rot="16200000">
              <a:off x="6587575" y="2997285"/>
              <a:ext cx="190731" cy="29643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0" rIns="61702" bIns="30850" numCol="1" rtlCol="0" anchor="ctr" anchorCtr="0" compatLnSpc="1">
              <a:prstTxWarp prst="textNoShape">
                <a:avLst/>
              </a:prstTxWarp>
            </a:bodyPr>
            <a:lstStyle/>
            <a:p>
              <a:pPr algn="ctr" defTabSz="555335">
                <a:defRPr/>
              </a:pPr>
              <a:endParaRPr lang="en-US" sz="1100" kern="0" spc="-92" dirty="0">
                <a:gradFill>
                  <a:gsLst>
                    <a:gs pos="0">
                      <a:srgbClr val="FFFFFF"/>
                    </a:gs>
                    <a:gs pos="100000">
                      <a:srgbClr val="FFFFFF"/>
                    </a:gs>
                  </a:gsLst>
                  <a:lin ang="5400000" scaled="0"/>
                </a:gradFill>
                <a:latin typeface="Segoe UI Light"/>
              </a:endParaRPr>
            </a:p>
          </p:txBody>
        </p:sp>
        <p:sp>
          <p:nvSpPr>
            <p:cNvPr id="83" name="Freeform 45"/>
            <p:cNvSpPr>
              <a:spLocks noEditPoints="1"/>
            </p:cNvSpPr>
            <p:nvPr/>
          </p:nvSpPr>
          <p:spPr bwMode="auto">
            <a:xfrm>
              <a:off x="6623946" y="2765612"/>
              <a:ext cx="121714" cy="226387"/>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91403" tIns="45701" rIns="91403" bIns="45701" numCol="1" anchor="t" anchorCtr="0" compatLnSpc="1">
              <a:prstTxWarp prst="textNoShape">
                <a:avLst/>
              </a:prstTxWarp>
            </a:bodyPr>
            <a:lstStyle/>
            <a:p>
              <a:pPr defTabSz="932318" fontAlgn="base">
                <a:spcBef>
                  <a:spcPct val="0"/>
                </a:spcBef>
                <a:spcAft>
                  <a:spcPct val="0"/>
                </a:spcAft>
                <a:defRPr/>
              </a:pPr>
              <a:endParaRPr lang="en-US" sz="1600" kern="0">
                <a:solidFill>
                  <a:srgbClr val="505050"/>
                </a:solidFill>
                <a:latin typeface="Segoe UI Light"/>
                <a:ea typeface="ＭＳ Ｐゴシック" charset="0"/>
              </a:endParaRPr>
            </a:p>
          </p:txBody>
        </p:sp>
        <p:pic>
          <p:nvPicPr>
            <p:cNvPr id="84" name="Picture 6" descr="C:\temp\WinAzure_rgb_Wht_S.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1" t="15460" r="80628" b="15496"/>
            <a:stretch/>
          </p:blipFill>
          <p:spPr bwMode="auto">
            <a:xfrm>
              <a:off x="6617175" y="3092269"/>
              <a:ext cx="106348" cy="11001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C:\temp\WinAzure_rgb_Wht_S.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1" t="15460" r="80628" b="15496"/>
            <a:stretch/>
          </p:blipFill>
          <p:spPr bwMode="auto">
            <a:xfrm>
              <a:off x="6643934" y="2832310"/>
              <a:ext cx="78012" cy="80703"/>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p:cNvSpPr/>
            <p:nvPr/>
          </p:nvSpPr>
          <p:spPr>
            <a:xfrm>
              <a:off x="5193510" y="2956774"/>
              <a:ext cx="847064" cy="237657"/>
            </a:xfrm>
            <a:prstGeom prst="rect">
              <a:avLst/>
            </a:prstGeom>
          </p:spPr>
          <p:txBody>
            <a:bodyPr wrap="none">
              <a:spAutoFit/>
            </a:bodyPr>
            <a:lstStyle/>
            <a:p>
              <a:pPr marL="0" lvl="1" algn="ctr" defTabSz="913912">
                <a:lnSpc>
                  <a:spcPct val="90000"/>
                </a:lnSpc>
                <a:spcAft>
                  <a:spcPts val="333"/>
                </a:spcAft>
                <a:defRPr/>
              </a:pPr>
              <a:r>
                <a:rPr lang="en-US" sz="1078" dirty="0">
                  <a:solidFill>
                    <a:srgbClr val="FFFFFF"/>
                  </a:solidFill>
                  <a:latin typeface="Segoe UI Light"/>
                </a:rPr>
                <a:t>.NET Native</a:t>
              </a:r>
            </a:p>
          </p:txBody>
        </p:sp>
        <p:sp>
          <p:nvSpPr>
            <p:cNvPr id="87" name="Rectangle 86"/>
            <p:cNvSpPr/>
            <p:nvPr/>
          </p:nvSpPr>
          <p:spPr bwMode="auto">
            <a:xfrm>
              <a:off x="2046955" y="2660115"/>
              <a:ext cx="2418862" cy="686256"/>
            </a:xfrm>
            <a:prstGeom prst="rect">
              <a:avLst/>
            </a:prstGeom>
            <a:solidFill>
              <a:srgbClr val="0072C6"/>
            </a:solidFill>
            <a:ln w="25400" cap="flat" cmpd="sng" algn="ctr">
              <a:noFill/>
              <a:prstDash val="solid"/>
              <a:headEnd type="none" w="med" len="med"/>
              <a:tailEnd type="none" w="med" len="med"/>
            </a:ln>
            <a:effectLst/>
          </p:spPr>
          <p:txBody>
            <a:bodyPr vert="horz" wrap="square" lIns="179238" tIns="0" rIns="89615" bIns="0"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88" name="Rectangle 87"/>
            <p:cNvSpPr/>
            <p:nvPr/>
          </p:nvSpPr>
          <p:spPr bwMode="auto">
            <a:xfrm>
              <a:off x="2046955" y="1893157"/>
              <a:ext cx="2418862" cy="683600"/>
            </a:xfrm>
            <a:prstGeom prst="rect">
              <a:avLst/>
            </a:prstGeom>
            <a:solidFill>
              <a:srgbClr val="0072C6"/>
            </a:solidFill>
            <a:ln w="25400" cap="flat" cmpd="sng" algn="ctr">
              <a:noFill/>
              <a:prstDash val="solid"/>
              <a:headEnd type="none" w="med" len="med"/>
              <a:tailEnd type="none" w="med" len="med"/>
            </a:ln>
            <a:effectLst/>
          </p:spPr>
          <p:txBody>
            <a:bodyPr vert="horz" wrap="square" lIns="179238" tIns="0" rIns="89615" bIns="0"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89" name="Rectangle 88"/>
            <p:cNvSpPr/>
            <p:nvPr/>
          </p:nvSpPr>
          <p:spPr>
            <a:xfrm>
              <a:off x="2479177" y="2931872"/>
              <a:ext cx="1164002" cy="237657"/>
            </a:xfrm>
            <a:prstGeom prst="rect">
              <a:avLst/>
            </a:prstGeom>
          </p:spPr>
          <p:txBody>
            <a:bodyPr wrap="none">
              <a:spAutoFit/>
            </a:bodyPr>
            <a:lstStyle/>
            <a:p>
              <a:pPr marL="0" lvl="1" algn="ctr" defTabSz="913912">
                <a:lnSpc>
                  <a:spcPct val="90000"/>
                </a:lnSpc>
                <a:spcAft>
                  <a:spcPts val="333"/>
                </a:spcAft>
                <a:defRPr/>
              </a:pPr>
              <a:r>
                <a:rPr lang="en-US" sz="1078" dirty="0">
                  <a:solidFill>
                    <a:srgbClr val="FFFFFF"/>
                  </a:solidFill>
                  <a:latin typeface="Segoe UI Light"/>
                </a:rPr>
                <a:t>ASP.NET updates</a:t>
              </a:r>
            </a:p>
          </p:txBody>
        </p:sp>
        <p:pic>
          <p:nvPicPr>
            <p:cNvPr id="90" name="Picture 4" descr="https://az213233.vo.msecnd.net/Content/3.15.00298.14.140128-1706/Websites/Websites.png"/>
            <p:cNvPicPr>
              <a:picLocks noChangeAspect="1" noChangeArrowheads="1"/>
            </p:cNvPicPr>
            <p:nvPr/>
          </p:nvPicPr>
          <p:blipFill rotWithShape="1">
            <a:blip r:embed="rId5">
              <a:extLst>
                <a:ext uri="{28A0092B-C50C-407E-A947-70E740481C1C}">
                  <a14:useLocalDpi xmlns:a14="http://schemas.microsoft.com/office/drawing/2010/main" val="0"/>
                </a:ext>
              </a:extLst>
            </a:blip>
            <a:srcRect l="51009" t="1945" b="-1"/>
            <a:stretch/>
          </p:blipFill>
          <p:spPr bwMode="auto">
            <a:xfrm>
              <a:off x="3995560" y="2801800"/>
              <a:ext cx="345682" cy="345940"/>
            </a:xfrm>
            <a:prstGeom prst="rect">
              <a:avLst/>
            </a:prstGeom>
            <a:noFill/>
            <a:extLst>
              <a:ext uri="{909E8E84-426E-40DD-AFC4-6F175D3DCCD1}">
                <a14:hiddenFill xmlns:a14="http://schemas.microsoft.com/office/drawing/2010/main">
                  <a:solidFill>
                    <a:srgbClr val="FFFFFF"/>
                  </a:solidFill>
                </a14:hiddenFill>
              </a:ext>
            </a:extLst>
          </p:spPr>
        </p:pic>
        <p:sp>
          <p:nvSpPr>
            <p:cNvPr id="91" name="Rectangle 90"/>
            <p:cNvSpPr/>
            <p:nvPr/>
          </p:nvSpPr>
          <p:spPr bwMode="auto">
            <a:xfrm>
              <a:off x="7083461" y="2660114"/>
              <a:ext cx="2399650" cy="686257"/>
            </a:xfrm>
            <a:prstGeom prst="rect">
              <a:avLst/>
            </a:prstGeom>
            <a:solidFill>
              <a:srgbClr val="7FBA00"/>
            </a:solidFill>
            <a:ln w="25400" cap="flat" cmpd="sng" algn="ctr">
              <a:noFill/>
              <a:prstDash val="solid"/>
              <a:headEnd type="none" w="med" len="med"/>
              <a:tailEnd type="none" w="med" len="med"/>
            </a:ln>
            <a:effectLst/>
          </p:spPr>
          <p:txBody>
            <a:bodyPr vert="horz" wrap="square" lIns="89619" tIns="89619" rIns="89615" bIns="89619" numCol="1" rtlCol="0" anchor="t" anchorCtr="0" compatLnSpc="1">
              <a:prstTxWarp prst="textNoShape">
                <a:avLst/>
              </a:prstTxWarp>
            </a:bodyPr>
            <a:lstStyle/>
            <a:p>
              <a:pPr defTabSz="913912"/>
              <a:endParaRPr lang="en-US" sz="1764" dirty="0" err="1">
                <a:solidFill>
                  <a:srgbClr val="000000"/>
                </a:solidFill>
                <a:latin typeface="Segoe UI Light"/>
              </a:endParaRPr>
            </a:p>
          </p:txBody>
        </p:sp>
        <p:sp>
          <p:nvSpPr>
            <p:cNvPr id="92" name="Freeform 45"/>
            <p:cNvSpPr>
              <a:spLocks noEditPoints="1"/>
            </p:cNvSpPr>
            <p:nvPr/>
          </p:nvSpPr>
          <p:spPr bwMode="auto">
            <a:xfrm>
              <a:off x="9133872" y="2747524"/>
              <a:ext cx="126939" cy="214743"/>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w="10795" cap="flat" cmpd="sng" algn="ctr">
              <a:noFill/>
              <a:prstDash val="solid"/>
              <a:headEnd type="none" w="med" len="med"/>
              <a:tailEnd type="none" w="med" len="med"/>
            </a:ln>
            <a:effectLst/>
          </p:spPr>
          <p:txBody>
            <a:bodyPr vert="horz" wrap="square" lIns="0" tIns="30850" rIns="61702" bIns="30850" numCol="1" rtlCol="0" anchor="ctr" anchorCtr="0" compatLnSpc="1">
              <a:prstTxWarp prst="textNoShape">
                <a:avLst/>
              </a:prstTxWarp>
            </a:bodyPr>
            <a:lstStyle/>
            <a:p>
              <a:pPr algn="ctr" defTabSz="555335"/>
              <a:endParaRPr lang="en-US" sz="1100" kern="0" spc="-92">
                <a:gradFill>
                  <a:gsLst>
                    <a:gs pos="0">
                      <a:srgbClr val="FFFFFF"/>
                    </a:gs>
                    <a:gs pos="100000">
                      <a:srgbClr val="FFFFFF"/>
                    </a:gs>
                  </a:gsLst>
                  <a:lin ang="5400000" scaled="0"/>
                </a:gradFill>
                <a:latin typeface="Segoe UI Light"/>
              </a:endParaRPr>
            </a:p>
          </p:txBody>
        </p:sp>
        <p:sp>
          <p:nvSpPr>
            <p:cNvPr id="93" name="Rounded Rectangle 6"/>
            <p:cNvSpPr/>
            <p:nvPr/>
          </p:nvSpPr>
          <p:spPr bwMode="black">
            <a:xfrm rot="16200000">
              <a:off x="9060120" y="2951971"/>
              <a:ext cx="262286" cy="346588"/>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0" rIns="61702" bIns="30850" numCol="1" rtlCol="0" anchor="ctr" anchorCtr="0" compatLnSpc="1">
              <a:prstTxWarp prst="textNoShape">
                <a:avLst/>
              </a:prstTxWarp>
            </a:bodyPr>
            <a:lstStyle/>
            <a:p>
              <a:pPr algn="ctr" defTabSz="555335"/>
              <a:endParaRPr lang="en-US" sz="1100" kern="0" spc="-92" dirty="0">
                <a:gradFill>
                  <a:gsLst>
                    <a:gs pos="0">
                      <a:srgbClr val="FFFFFF"/>
                    </a:gs>
                    <a:gs pos="100000">
                      <a:srgbClr val="FFFFFF"/>
                    </a:gs>
                  </a:gsLst>
                  <a:lin ang="5400000" scaled="0"/>
                </a:gradFill>
                <a:latin typeface="Segoe UI Light"/>
              </a:endParaRPr>
            </a:p>
          </p:txBody>
        </p:sp>
        <p:grpSp>
          <p:nvGrpSpPr>
            <p:cNvPr id="94" name="Group 93"/>
            <p:cNvGrpSpPr>
              <a:grpSpLocks noChangeAspect="1"/>
            </p:cNvGrpSpPr>
            <p:nvPr/>
          </p:nvGrpSpPr>
          <p:grpSpPr bwMode="auto">
            <a:xfrm>
              <a:off x="9112900" y="3034281"/>
              <a:ext cx="136851" cy="163303"/>
              <a:chOff x="3485" y="1766"/>
              <a:chExt cx="745" cy="889"/>
            </a:xfrm>
          </p:grpSpPr>
          <p:sp>
            <p:nvSpPr>
              <p:cNvPr id="95" name="Freeform 94"/>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a:defRPr/>
                </a:pPr>
                <a:endParaRPr lang="en-US" sz="1764" kern="0">
                  <a:solidFill>
                    <a:srgbClr val="000000"/>
                  </a:solidFill>
                  <a:latin typeface="Segoe UI Light"/>
                </a:endParaRPr>
              </a:p>
            </p:txBody>
          </p:sp>
          <p:sp>
            <p:nvSpPr>
              <p:cNvPr id="96" name="Freeform 9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a:defRPr/>
                </a:pPr>
                <a:endParaRPr lang="en-US" sz="1764" kern="0">
                  <a:solidFill>
                    <a:srgbClr val="000000"/>
                  </a:solidFill>
                  <a:latin typeface="Segoe UI Light"/>
                </a:endParaRPr>
              </a:p>
            </p:txBody>
          </p:sp>
        </p:grpSp>
        <p:pic>
          <p:nvPicPr>
            <p:cNvPr id="97" name="Picture 14"/>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9157814" y="2798483"/>
              <a:ext cx="80732" cy="9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Rectangle 97"/>
            <p:cNvSpPr/>
            <p:nvPr/>
          </p:nvSpPr>
          <p:spPr>
            <a:xfrm>
              <a:off x="4569137" y="1941397"/>
              <a:ext cx="2307888"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Windows Convergence</a:t>
              </a:r>
            </a:p>
          </p:txBody>
        </p:sp>
        <p:sp>
          <p:nvSpPr>
            <p:cNvPr id="99" name="Rectangle 98"/>
            <p:cNvSpPr/>
            <p:nvPr/>
          </p:nvSpPr>
          <p:spPr>
            <a:xfrm>
              <a:off x="4606120" y="2699864"/>
              <a:ext cx="1863627"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Native compilation</a:t>
              </a:r>
            </a:p>
          </p:txBody>
        </p:sp>
        <p:sp>
          <p:nvSpPr>
            <p:cNvPr id="100" name="Rectangle 99"/>
            <p:cNvSpPr/>
            <p:nvPr/>
          </p:nvSpPr>
          <p:spPr>
            <a:xfrm>
              <a:off x="7086820" y="2693191"/>
              <a:ext cx="1875489"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Cross-devices</a:t>
              </a:r>
            </a:p>
          </p:txBody>
        </p:sp>
        <p:sp>
          <p:nvSpPr>
            <p:cNvPr id="101" name="Rectangle 100"/>
            <p:cNvSpPr/>
            <p:nvPr/>
          </p:nvSpPr>
          <p:spPr>
            <a:xfrm>
              <a:off x="7432765" y="2985593"/>
              <a:ext cx="1332721" cy="237657"/>
            </a:xfrm>
            <a:prstGeom prst="rect">
              <a:avLst/>
            </a:prstGeom>
          </p:spPr>
          <p:txBody>
            <a:bodyPr wrap="none">
              <a:spAutoFit/>
            </a:bodyPr>
            <a:lstStyle/>
            <a:p>
              <a:pPr marL="0" lvl="1" algn="ctr" defTabSz="913912">
                <a:lnSpc>
                  <a:spcPct val="90000"/>
                </a:lnSpc>
                <a:spcAft>
                  <a:spcPts val="333"/>
                </a:spcAft>
                <a:defRPr/>
              </a:pPr>
              <a:r>
                <a:rPr lang="en-US" sz="1078" dirty="0" err="1">
                  <a:solidFill>
                    <a:srgbClr val="FFFFFF"/>
                  </a:solidFill>
                  <a:latin typeface="Segoe UI Light"/>
                </a:rPr>
                <a:t>Xamarin</a:t>
              </a:r>
              <a:r>
                <a:rPr lang="en-US" sz="1078" dirty="0">
                  <a:solidFill>
                    <a:srgbClr val="FFFFFF"/>
                  </a:solidFill>
                  <a:latin typeface="Segoe UI Light"/>
                </a:rPr>
                <a:t> partnership</a:t>
              </a:r>
            </a:p>
          </p:txBody>
        </p:sp>
        <p:sp>
          <p:nvSpPr>
            <p:cNvPr id="102" name="Rectangle 101"/>
            <p:cNvSpPr/>
            <p:nvPr/>
          </p:nvSpPr>
          <p:spPr>
            <a:xfrm>
              <a:off x="2080361" y="2703272"/>
              <a:ext cx="1298667"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Web apps</a:t>
              </a:r>
            </a:p>
          </p:txBody>
        </p:sp>
        <p:sp>
          <p:nvSpPr>
            <p:cNvPr id="103" name="Rectangle 102"/>
            <p:cNvSpPr/>
            <p:nvPr/>
          </p:nvSpPr>
          <p:spPr>
            <a:xfrm>
              <a:off x="2439137" y="2110491"/>
              <a:ext cx="1435214" cy="422333"/>
            </a:xfrm>
            <a:prstGeom prst="rect">
              <a:avLst/>
            </a:prstGeom>
          </p:spPr>
          <p:txBody>
            <a:bodyPr wrap="none">
              <a:spAutoFit/>
            </a:bodyPr>
            <a:lstStyle/>
            <a:p>
              <a:pPr marL="0" lvl="1" defTabSz="913912">
                <a:lnSpc>
                  <a:spcPct val="90000"/>
                </a:lnSpc>
                <a:spcAft>
                  <a:spcPts val="333"/>
                </a:spcAft>
                <a:defRPr/>
              </a:pPr>
              <a:r>
                <a:rPr lang="en-US" sz="1078" dirty="0">
                  <a:solidFill>
                    <a:srgbClr val="FFFFFF"/>
                  </a:solidFill>
                  <a:latin typeface="Segoe UI Light"/>
                </a:rPr>
                <a:t>.NET support for </a:t>
              </a:r>
            </a:p>
            <a:p>
              <a:pPr marL="0" lvl="1" defTabSz="913912">
                <a:lnSpc>
                  <a:spcPct val="90000"/>
                </a:lnSpc>
                <a:spcAft>
                  <a:spcPts val="333"/>
                </a:spcAft>
                <a:defRPr/>
              </a:pPr>
              <a:r>
                <a:rPr lang="en-US" sz="1078" dirty="0">
                  <a:solidFill>
                    <a:srgbClr val="FFFFFF"/>
                  </a:solidFill>
                  <a:latin typeface="Segoe UI Light"/>
                </a:rPr>
                <a:t>Azure Mobile Services</a:t>
              </a:r>
            </a:p>
          </p:txBody>
        </p:sp>
        <p:sp>
          <p:nvSpPr>
            <p:cNvPr id="104" name="Rectangle 103"/>
            <p:cNvSpPr/>
            <p:nvPr/>
          </p:nvSpPr>
          <p:spPr>
            <a:xfrm>
              <a:off x="2079694" y="1904992"/>
              <a:ext cx="1895697"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Cloud Services</a:t>
              </a:r>
            </a:p>
          </p:txBody>
        </p:sp>
        <p:sp>
          <p:nvSpPr>
            <p:cNvPr id="105" name="Freeform 10"/>
            <p:cNvSpPr>
              <a:spLocks noEditPoints="1"/>
            </p:cNvSpPr>
            <p:nvPr/>
          </p:nvSpPr>
          <p:spPr bwMode="black">
            <a:xfrm>
              <a:off x="4017312" y="2266450"/>
              <a:ext cx="348382" cy="2303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2" tIns="34277" rIns="68552" bIns="34277" numCol="1" anchor="t" anchorCtr="0" compatLnSpc="1">
              <a:prstTxWarp prst="textNoShape">
                <a:avLst/>
              </a:prstTxWarp>
            </a:bodyPr>
            <a:lstStyle/>
            <a:p>
              <a:pPr defTabSz="685528"/>
              <a:endParaRPr lang="en-US" sz="1350">
                <a:solidFill>
                  <a:prstClr val="black"/>
                </a:solidFill>
                <a:latin typeface="Segoe UI Light"/>
                <a:cs typeface="Segoe UI Light" pitchFamily="34" charset="0"/>
              </a:endParaRPr>
            </a:p>
          </p:txBody>
        </p:sp>
        <p:pic>
          <p:nvPicPr>
            <p:cNvPr id="106" name="Picture 2" descr="https://az213233.vo.msecnd.net/Content/3.15.00298.14.140128-1706/Zumo/Images/ZumoIcon.png"/>
            <p:cNvPicPr>
              <a:picLocks noChangeAspect="1" noChangeArrowheads="1"/>
            </p:cNvPicPr>
            <p:nvPr/>
          </p:nvPicPr>
          <p:blipFill rotWithShape="1">
            <a:blip r:embed="rId6">
              <a:extLst>
                <a:ext uri="{28A0092B-C50C-407E-A947-70E740481C1C}">
                  <a14:useLocalDpi xmlns:a14="http://schemas.microsoft.com/office/drawing/2010/main" val="0"/>
                </a:ext>
              </a:extLst>
            </a:blip>
            <a:srcRect l="54757"/>
            <a:stretch/>
          </p:blipFill>
          <p:spPr bwMode="auto">
            <a:xfrm>
              <a:off x="4045599" y="1952919"/>
              <a:ext cx="278174" cy="307425"/>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p:cNvSpPr/>
            <p:nvPr/>
          </p:nvSpPr>
          <p:spPr>
            <a:xfrm>
              <a:off x="9977390" y="1290007"/>
              <a:ext cx="1421022" cy="446869"/>
            </a:xfrm>
            <a:prstGeom prst="rect">
              <a:avLst/>
            </a:prstGeom>
          </p:spPr>
          <p:txBody>
            <a:bodyPr wrap="none">
              <a:spAutoFit/>
            </a:bodyPr>
            <a:lstStyle/>
            <a:p>
              <a:pPr defTabSz="913912"/>
              <a:r>
                <a:rPr lang="en-US" sz="2352" dirty="0">
                  <a:solidFill>
                    <a:srgbClr val="000000"/>
                  </a:solidFill>
                  <a:latin typeface="Segoe UI Light"/>
                </a:rPr>
                <a:t>Openness</a:t>
              </a:r>
            </a:p>
          </p:txBody>
        </p:sp>
        <p:grpSp>
          <p:nvGrpSpPr>
            <p:cNvPr id="115" name="Group 114"/>
            <p:cNvGrpSpPr>
              <a:grpSpLocks noChangeAspect="1"/>
            </p:cNvGrpSpPr>
            <p:nvPr/>
          </p:nvGrpSpPr>
          <p:grpSpPr>
            <a:xfrm>
              <a:off x="641938" y="1287462"/>
              <a:ext cx="1048531" cy="1058379"/>
              <a:chOff x="517780" y="1834988"/>
              <a:chExt cx="810339" cy="817950"/>
            </a:xfrm>
          </p:grpSpPr>
          <p:sp>
            <p:nvSpPr>
              <p:cNvPr id="116" name="Rectangle 115"/>
              <p:cNvSpPr/>
              <p:nvPr/>
            </p:nvSpPr>
            <p:spPr bwMode="auto">
              <a:xfrm>
                <a:off x="517780" y="1834988"/>
                <a:ext cx="810339" cy="81795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6953" tIns="143391" rIns="179238" bIns="143391" numCol="1" spcCol="0" rtlCol="0" fromWordArt="0" anchor="ctr" anchorCtr="0" forceAA="0" compatLnSpc="1">
                <a:prstTxWarp prst="textNoShape">
                  <a:avLst/>
                </a:prstTxWarp>
                <a:noAutofit/>
              </a:bodyPr>
              <a:lstStyle/>
              <a:p>
                <a:pP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sp>
            <p:nvSpPr>
              <p:cNvPr id="117" name="Freeform 9"/>
              <p:cNvSpPr>
                <a:spLocks noEditPoints="1"/>
              </p:cNvSpPr>
              <p:nvPr/>
            </p:nvSpPr>
            <p:spPr bwMode="auto">
              <a:xfrm>
                <a:off x="590595" y="2049415"/>
                <a:ext cx="656444" cy="378392"/>
              </a:xfrm>
              <a:custGeom>
                <a:avLst/>
                <a:gdLst>
                  <a:gd name="T0" fmla="*/ 61 w 241"/>
                  <a:gd name="T1" fmla="*/ 7 h 140"/>
                  <a:gd name="T2" fmla="*/ 46 w 241"/>
                  <a:gd name="T3" fmla="*/ 37 h 140"/>
                  <a:gd name="T4" fmla="*/ 33 w 241"/>
                  <a:gd name="T5" fmla="*/ 14 h 140"/>
                  <a:gd name="T6" fmla="*/ 35 w 241"/>
                  <a:gd name="T7" fmla="*/ 2 h 140"/>
                  <a:gd name="T8" fmla="*/ 49 w 241"/>
                  <a:gd name="T9" fmla="*/ 27 h 140"/>
                  <a:gd name="T10" fmla="*/ 65 w 241"/>
                  <a:gd name="T11" fmla="*/ 37 h 140"/>
                  <a:gd name="T12" fmla="*/ 73 w 241"/>
                  <a:gd name="T13" fmla="*/ 1 h 140"/>
                  <a:gd name="T14" fmla="*/ 77 w 241"/>
                  <a:gd name="T15" fmla="*/ 5 h 140"/>
                  <a:gd name="T16" fmla="*/ 77 w 241"/>
                  <a:gd name="T17" fmla="*/ 12 h 140"/>
                  <a:gd name="T18" fmla="*/ 102 w 241"/>
                  <a:gd name="T19" fmla="*/ 36 h 140"/>
                  <a:gd name="T20" fmla="*/ 89 w 241"/>
                  <a:gd name="T21" fmla="*/ 32 h 140"/>
                  <a:gd name="T22" fmla="*/ 102 w 241"/>
                  <a:gd name="T23" fmla="*/ 17 h 140"/>
                  <a:gd name="T24" fmla="*/ 83 w 241"/>
                  <a:gd name="T25" fmla="*/ 25 h 140"/>
                  <a:gd name="T26" fmla="*/ 120 w 241"/>
                  <a:gd name="T27" fmla="*/ 16 h 140"/>
                  <a:gd name="T28" fmla="*/ 114 w 241"/>
                  <a:gd name="T29" fmla="*/ 13 h 140"/>
                  <a:gd name="T30" fmla="*/ 107 w 241"/>
                  <a:gd name="T31" fmla="*/ 12 h 140"/>
                  <a:gd name="T32" fmla="*/ 113 w 241"/>
                  <a:gd name="T33" fmla="*/ 18 h 140"/>
                  <a:gd name="T34" fmla="*/ 134 w 241"/>
                  <a:gd name="T35" fmla="*/ 12 h 140"/>
                  <a:gd name="T36" fmla="*/ 133 w 241"/>
                  <a:gd name="T37" fmla="*/ 38 h 140"/>
                  <a:gd name="T38" fmla="*/ 140 w 241"/>
                  <a:gd name="T39" fmla="*/ 32 h 140"/>
                  <a:gd name="T40" fmla="*/ 128 w 241"/>
                  <a:gd name="T41" fmla="*/ 18 h 140"/>
                  <a:gd name="T42" fmla="*/ 140 w 241"/>
                  <a:gd name="T43" fmla="*/ 32 h 140"/>
                  <a:gd name="T44" fmla="*/ 155 w 241"/>
                  <a:gd name="T45" fmla="*/ 21 h 140"/>
                  <a:gd name="T46" fmla="*/ 164 w 241"/>
                  <a:gd name="T47" fmla="*/ 17 h 140"/>
                  <a:gd name="T48" fmla="*/ 150 w 241"/>
                  <a:gd name="T49" fmla="*/ 19 h 140"/>
                  <a:gd name="T50" fmla="*/ 161 w 241"/>
                  <a:gd name="T51" fmla="*/ 31 h 140"/>
                  <a:gd name="T52" fmla="*/ 156 w 241"/>
                  <a:gd name="T53" fmla="*/ 38 h 140"/>
                  <a:gd name="T54" fmla="*/ 181 w 241"/>
                  <a:gd name="T55" fmla="*/ 12 h 140"/>
                  <a:gd name="T56" fmla="*/ 181 w 241"/>
                  <a:gd name="T57" fmla="*/ 38 h 140"/>
                  <a:gd name="T58" fmla="*/ 187 w 241"/>
                  <a:gd name="T59" fmla="*/ 32 h 140"/>
                  <a:gd name="T60" fmla="*/ 175 w 241"/>
                  <a:gd name="T61" fmla="*/ 18 h 140"/>
                  <a:gd name="T62" fmla="*/ 187 w 241"/>
                  <a:gd name="T63" fmla="*/ 32 h 140"/>
                  <a:gd name="T64" fmla="*/ 207 w 241"/>
                  <a:gd name="T65" fmla="*/ 0 h 140"/>
                  <a:gd name="T66" fmla="*/ 195 w 241"/>
                  <a:gd name="T67" fmla="*/ 12 h 140"/>
                  <a:gd name="T68" fmla="*/ 204 w 241"/>
                  <a:gd name="T69" fmla="*/ 37 h 140"/>
                  <a:gd name="T70" fmla="*/ 204 w 241"/>
                  <a:gd name="T71" fmla="*/ 12 h 140"/>
                  <a:gd name="T72" fmla="*/ 225 w 241"/>
                  <a:gd name="T73" fmla="*/ 37 h 140"/>
                  <a:gd name="T74" fmla="*/ 220 w 241"/>
                  <a:gd name="T75" fmla="*/ 33 h 140"/>
                  <a:gd name="T76" fmla="*/ 225 w 241"/>
                  <a:gd name="T77" fmla="*/ 12 h 140"/>
                  <a:gd name="T78" fmla="*/ 215 w 241"/>
                  <a:gd name="T79" fmla="*/ 12 h 140"/>
                  <a:gd name="T80" fmla="*/ 215 w 241"/>
                  <a:gd name="T81" fmla="*/ 30 h 140"/>
                  <a:gd name="T82" fmla="*/ 12 w 241"/>
                  <a:gd name="T83" fmla="*/ 128 h 140"/>
                  <a:gd name="T84" fmla="*/ 2 w 241"/>
                  <a:gd name="T85" fmla="*/ 138 h 140"/>
                  <a:gd name="T86" fmla="*/ 102 w 241"/>
                  <a:gd name="T87" fmla="*/ 138 h 140"/>
                  <a:gd name="T88" fmla="*/ 91 w 241"/>
                  <a:gd name="T89" fmla="*/ 112 h 140"/>
                  <a:gd name="T90" fmla="*/ 43 w 241"/>
                  <a:gd name="T91" fmla="*/ 48 h 140"/>
                  <a:gd name="T92" fmla="*/ 40 w 241"/>
                  <a:gd name="T93" fmla="*/ 73 h 140"/>
                  <a:gd name="T94" fmla="*/ 89 w 241"/>
                  <a:gd name="T95" fmla="*/ 138 h 140"/>
                  <a:gd name="T96" fmla="*/ 169 w 241"/>
                  <a:gd name="T97" fmla="*/ 129 h 140"/>
                  <a:gd name="T98" fmla="*/ 164 w 241"/>
                  <a:gd name="T99" fmla="*/ 88 h 140"/>
                  <a:gd name="T100" fmla="*/ 167 w 241"/>
                  <a:gd name="T101" fmla="*/ 48 h 140"/>
                  <a:gd name="T102" fmla="*/ 241 w 241"/>
                  <a:gd name="T103" fmla="*/ 58 h 140"/>
                  <a:gd name="T104" fmla="*/ 179 w 241"/>
                  <a:gd name="T105" fmla="*/ 58 h 140"/>
                  <a:gd name="T106" fmla="*/ 215 w 241"/>
                  <a:gd name="T107"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1" h="140">
                    <a:moveTo>
                      <a:pt x="65" y="37"/>
                    </a:moveTo>
                    <a:cubicBezTo>
                      <a:pt x="61" y="37"/>
                      <a:pt x="61" y="37"/>
                      <a:pt x="61" y="37"/>
                    </a:cubicBezTo>
                    <a:cubicBezTo>
                      <a:pt x="61" y="14"/>
                      <a:pt x="61" y="14"/>
                      <a:pt x="61" y="14"/>
                    </a:cubicBezTo>
                    <a:cubicBezTo>
                      <a:pt x="61" y="12"/>
                      <a:pt x="61" y="10"/>
                      <a:pt x="61" y="7"/>
                    </a:cubicBezTo>
                    <a:cubicBezTo>
                      <a:pt x="61" y="7"/>
                      <a:pt x="61" y="7"/>
                      <a:pt x="61" y="7"/>
                    </a:cubicBezTo>
                    <a:cubicBezTo>
                      <a:pt x="61" y="9"/>
                      <a:pt x="60" y="10"/>
                      <a:pt x="60" y="11"/>
                    </a:cubicBezTo>
                    <a:cubicBezTo>
                      <a:pt x="48" y="37"/>
                      <a:pt x="48" y="37"/>
                      <a:pt x="48" y="37"/>
                    </a:cubicBezTo>
                    <a:cubicBezTo>
                      <a:pt x="46" y="37"/>
                      <a:pt x="46" y="37"/>
                      <a:pt x="46" y="37"/>
                    </a:cubicBezTo>
                    <a:cubicBezTo>
                      <a:pt x="34" y="11"/>
                      <a:pt x="34" y="11"/>
                      <a:pt x="34" y="11"/>
                    </a:cubicBezTo>
                    <a:cubicBezTo>
                      <a:pt x="34" y="10"/>
                      <a:pt x="34" y="9"/>
                      <a:pt x="33" y="7"/>
                    </a:cubicBezTo>
                    <a:cubicBezTo>
                      <a:pt x="33" y="7"/>
                      <a:pt x="33" y="7"/>
                      <a:pt x="33" y="7"/>
                    </a:cubicBezTo>
                    <a:cubicBezTo>
                      <a:pt x="33" y="8"/>
                      <a:pt x="33" y="11"/>
                      <a:pt x="33" y="14"/>
                    </a:cubicBezTo>
                    <a:cubicBezTo>
                      <a:pt x="33" y="37"/>
                      <a:pt x="33" y="37"/>
                      <a:pt x="33" y="37"/>
                    </a:cubicBezTo>
                    <a:cubicBezTo>
                      <a:pt x="29" y="37"/>
                      <a:pt x="29" y="37"/>
                      <a:pt x="29" y="37"/>
                    </a:cubicBezTo>
                    <a:cubicBezTo>
                      <a:pt x="29" y="2"/>
                      <a:pt x="29" y="2"/>
                      <a:pt x="29" y="2"/>
                    </a:cubicBezTo>
                    <a:cubicBezTo>
                      <a:pt x="35" y="2"/>
                      <a:pt x="35" y="2"/>
                      <a:pt x="35" y="2"/>
                    </a:cubicBezTo>
                    <a:cubicBezTo>
                      <a:pt x="46" y="27"/>
                      <a:pt x="46" y="27"/>
                      <a:pt x="46" y="27"/>
                    </a:cubicBezTo>
                    <a:cubicBezTo>
                      <a:pt x="46" y="28"/>
                      <a:pt x="47" y="30"/>
                      <a:pt x="47" y="31"/>
                    </a:cubicBezTo>
                    <a:cubicBezTo>
                      <a:pt x="47" y="31"/>
                      <a:pt x="47" y="31"/>
                      <a:pt x="47" y="31"/>
                    </a:cubicBezTo>
                    <a:cubicBezTo>
                      <a:pt x="48" y="29"/>
                      <a:pt x="49" y="27"/>
                      <a:pt x="49" y="27"/>
                    </a:cubicBezTo>
                    <a:cubicBezTo>
                      <a:pt x="60" y="2"/>
                      <a:pt x="60" y="2"/>
                      <a:pt x="60" y="2"/>
                    </a:cubicBezTo>
                    <a:cubicBezTo>
                      <a:pt x="65" y="2"/>
                      <a:pt x="65" y="2"/>
                      <a:pt x="65" y="2"/>
                    </a:cubicBezTo>
                    <a:cubicBezTo>
                      <a:pt x="65" y="37"/>
                      <a:pt x="65" y="37"/>
                      <a:pt x="65" y="37"/>
                    </a:cubicBezTo>
                    <a:cubicBezTo>
                      <a:pt x="65" y="37"/>
                      <a:pt x="65" y="37"/>
                      <a:pt x="65" y="37"/>
                    </a:cubicBezTo>
                    <a:close/>
                    <a:moveTo>
                      <a:pt x="78" y="3"/>
                    </a:moveTo>
                    <a:cubicBezTo>
                      <a:pt x="78" y="2"/>
                      <a:pt x="78" y="2"/>
                      <a:pt x="77" y="1"/>
                    </a:cubicBezTo>
                    <a:cubicBezTo>
                      <a:pt x="76" y="1"/>
                      <a:pt x="76" y="1"/>
                      <a:pt x="75" y="1"/>
                    </a:cubicBezTo>
                    <a:cubicBezTo>
                      <a:pt x="74" y="1"/>
                      <a:pt x="74" y="1"/>
                      <a:pt x="73" y="1"/>
                    </a:cubicBezTo>
                    <a:cubicBezTo>
                      <a:pt x="73" y="2"/>
                      <a:pt x="73" y="2"/>
                      <a:pt x="73" y="3"/>
                    </a:cubicBezTo>
                    <a:cubicBezTo>
                      <a:pt x="73" y="4"/>
                      <a:pt x="73" y="5"/>
                      <a:pt x="73" y="5"/>
                    </a:cubicBezTo>
                    <a:cubicBezTo>
                      <a:pt x="74" y="6"/>
                      <a:pt x="74" y="6"/>
                      <a:pt x="75" y="6"/>
                    </a:cubicBezTo>
                    <a:cubicBezTo>
                      <a:pt x="76" y="6"/>
                      <a:pt x="76" y="6"/>
                      <a:pt x="77" y="5"/>
                    </a:cubicBezTo>
                    <a:cubicBezTo>
                      <a:pt x="78" y="5"/>
                      <a:pt x="78" y="4"/>
                      <a:pt x="78" y="3"/>
                    </a:cubicBezTo>
                    <a:close/>
                    <a:moveTo>
                      <a:pt x="77" y="37"/>
                    </a:moveTo>
                    <a:cubicBezTo>
                      <a:pt x="77" y="37"/>
                      <a:pt x="77" y="37"/>
                      <a:pt x="77" y="37"/>
                    </a:cubicBezTo>
                    <a:cubicBezTo>
                      <a:pt x="77" y="12"/>
                      <a:pt x="77" y="12"/>
                      <a:pt x="77" y="12"/>
                    </a:cubicBezTo>
                    <a:cubicBezTo>
                      <a:pt x="77" y="12"/>
                      <a:pt x="77" y="12"/>
                      <a:pt x="73" y="12"/>
                    </a:cubicBezTo>
                    <a:cubicBezTo>
                      <a:pt x="73" y="12"/>
                      <a:pt x="73" y="12"/>
                      <a:pt x="73" y="37"/>
                    </a:cubicBezTo>
                    <a:cubicBezTo>
                      <a:pt x="73" y="37"/>
                      <a:pt x="73" y="37"/>
                      <a:pt x="77" y="37"/>
                    </a:cubicBezTo>
                    <a:close/>
                    <a:moveTo>
                      <a:pt x="102" y="36"/>
                    </a:moveTo>
                    <a:cubicBezTo>
                      <a:pt x="102" y="36"/>
                      <a:pt x="102" y="36"/>
                      <a:pt x="102" y="36"/>
                    </a:cubicBezTo>
                    <a:cubicBezTo>
                      <a:pt x="102" y="32"/>
                      <a:pt x="102" y="32"/>
                      <a:pt x="102" y="32"/>
                    </a:cubicBezTo>
                    <a:cubicBezTo>
                      <a:pt x="99" y="34"/>
                      <a:pt x="98" y="34"/>
                      <a:pt x="95" y="34"/>
                    </a:cubicBezTo>
                    <a:cubicBezTo>
                      <a:pt x="93" y="34"/>
                      <a:pt x="91" y="34"/>
                      <a:pt x="89" y="32"/>
                    </a:cubicBezTo>
                    <a:cubicBezTo>
                      <a:pt x="88" y="30"/>
                      <a:pt x="87" y="28"/>
                      <a:pt x="87" y="25"/>
                    </a:cubicBezTo>
                    <a:cubicBezTo>
                      <a:pt x="87" y="22"/>
                      <a:pt x="88" y="19"/>
                      <a:pt x="89" y="18"/>
                    </a:cubicBezTo>
                    <a:cubicBezTo>
                      <a:pt x="91" y="16"/>
                      <a:pt x="93" y="15"/>
                      <a:pt x="95" y="15"/>
                    </a:cubicBezTo>
                    <a:cubicBezTo>
                      <a:pt x="98" y="15"/>
                      <a:pt x="100" y="16"/>
                      <a:pt x="102" y="17"/>
                    </a:cubicBezTo>
                    <a:cubicBezTo>
                      <a:pt x="102" y="17"/>
                      <a:pt x="102" y="17"/>
                      <a:pt x="102" y="13"/>
                    </a:cubicBezTo>
                    <a:cubicBezTo>
                      <a:pt x="100" y="12"/>
                      <a:pt x="98" y="12"/>
                      <a:pt x="96" y="12"/>
                    </a:cubicBezTo>
                    <a:cubicBezTo>
                      <a:pt x="92" y="12"/>
                      <a:pt x="89" y="13"/>
                      <a:pt x="87" y="15"/>
                    </a:cubicBezTo>
                    <a:cubicBezTo>
                      <a:pt x="84" y="18"/>
                      <a:pt x="83" y="21"/>
                      <a:pt x="83" y="25"/>
                    </a:cubicBezTo>
                    <a:cubicBezTo>
                      <a:pt x="83" y="29"/>
                      <a:pt x="84" y="32"/>
                      <a:pt x="86" y="34"/>
                    </a:cubicBezTo>
                    <a:cubicBezTo>
                      <a:pt x="88" y="37"/>
                      <a:pt x="91" y="38"/>
                      <a:pt x="95" y="38"/>
                    </a:cubicBezTo>
                    <a:cubicBezTo>
                      <a:pt x="97" y="38"/>
                      <a:pt x="99" y="37"/>
                      <a:pt x="102" y="36"/>
                    </a:cubicBezTo>
                    <a:close/>
                    <a:moveTo>
                      <a:pt x="120" y="16"/>
                    </a:moveTo>
                    <a:cubicBezTo>
                      <a:pt x="120" y="16"/>
                      <a:pt x="120" y="16"/>
                      <a:pt x="120" y="16"/>
                    </a:cubicBezTo>
                    <a:cubicBezTo>
                      <a:pt x="120" y="12"/>
                      <a:pt x="120" y="12"/>
                      <a:pt x="120" y="12"/>
                    </a:cubicBezTo>
                    <a:cubicBezTo>
                      <a:pt x="119" y="12"/>
                      <a:pt x="119" y="12"/>
                      <a:pt x="118" y="12"/>
                    </a:cubicBezTo>
                    <a:cubicBezTo>
                      <a:pt x="116" y="12"/>
                      <a:pt x="115" y="12"/>
                      <a:pt x="114" y="13"/>
                    </a:cubicBezTo>
                    <a:cubicBezTo>
                      <a:pt x="113" y="14"/>
                      <a:pt x="112" y="16"/>
                      <a:pt x="111" y="18"/>
                    </a:cubicBezTo>
                    <a:cubicBezTo>
                      <a:pt x="111" y="18"/>
                      <a:pt x="111" y="18"/>
                      <a:pt x="111" y="18"/>
                    </a:cubicBezTo>
                    <a:cubicBezTo>
                      <a:pt x="111" y="18"/>
                      <a:pt x="111" y="18"/>
                      <a:pt x="111" y="12"/>
                    </a:cubicBezTo>
                    <a:cubicBezTo>
                      <a:pt x="111" y="12"/>
                      <a:pt x="111" y="12"/>
                      <a:pt x="107" y="12"/>
                    </a:cubicBezTo>
                    <a:cubicBezTo>
                      <a:pt x="107" y="12"/>
                      <a:pt x="107" y="12"/>
                      <a:pt x="107" y="37"/>
                    </a:cubicBezTo>
                    <a:cubicBezTo>
                      <a:pt x="107" y="37"/>
                      <a:pt x="107" y="37"/>
                      <a:pt x="111" y="37"/>
                    </a:cubicBezTo>
                    <a:cubicBezTo>
                      <a:pt x="111" y="37"/>
                      <a:pt x="111" y="37"/>
                      <a:pt x="111" y="25"/>
                    </a:cubicBezTo>
                    <a:cubicBezTo>
                      <a:pt x="111" y="22"/>
                      <a:pt x="111" y="19"/>
                      <a:pt x="113" y="18"/>
                    </a:cubicBezTo>
                    <a:cubicBezTo>
                      <a:pt x="114" y="16"/>
                      <a:pt x="115" y="15"/>
                      <a:pt x="117" y="15"/>
                    </a:cubicBezTo>
                    <a:cubicBezTo>
                      <a:pt x="118" y="15"/>
                      <a:pt x="119" y="16"/>
                      <a:pt x="120" y="16"/>
                    </a:cubicBezTo>
                    <a:close/>
                    <a:moveTo>
                      <a:pt x="143" y="15"/>
                    </a:moveTo>
                    <a:cubicBezTo>
                      <a:pt x="141" y="13"/>
                      <a:pt x="138" y="12"/>
                      <a:pt x="134" y="12"/>
                    </a:cubicBezTo>
                    <a:cubicBezTo>
                      <a:pt x="130" y="12"/>
                      <a:pt x="127" y="13"/>
                      <a:pt x="125" y="15"/>
                    </a:cubicBezTo>
                    <a:cubicBezTo>
                      <a:pt x="123" y="17"/>
                      <a:pt x="121" y="21"/>
                      <a:pt x="121" y="25"/>
                    </a:cubicBezTo>
                    <a:cubicBezTo>
                      <a:pt x="121" y="29"/>
                      <a:pt x="123" y="32"/>
                      <a:pt x="124" y="34"/>
                    </a:cubicBezTo>
                    <a:cubicBezTo>
                      <a:pt x="127" y="37"/>
                      <a:pt x="130" y="38"/>
                      <a:pt x="133" y="38"/>
                    </a:cubicBezTo>
                    <a:cubicBezTo>
                      <a:pt x="137" y="38"/>
                      <a:pt x="140" y="37"/>
                      <a:pt x="143" y="34"/>
                    </a:cubicBezTo>
                    <a:cubicBezTo>
                      <a:pt x="145" y="32"/>
                      <a:pt x="146" y="29"/>
                      <a:pt x="146" y="25"/>
                    </a:cubicBezTo>
                    <a:cubicBezTo>
                      <a:pt x="146" y="21"/>
                      <a:pt x="145" y="18"/>
                      <a:pt x="143" y="15"/>
                    </a:cubicBezTo>
                    <a:close/>
                    <a:moveTo>
                      <a:pt x="140" y="32"/>
                    </a:moveTo>
                    <a:cubicBezTo>
                      <a:pt x="138" y="34"/>
                      <a:pt x="136" y="34"/>
                      <a:pt x="134" y="34"/>
                    </a:cubicBezTo>
                    <a:cubicBezTo>
                      <a:pt x="131" y="34"/>
                      <a:pt x="129" y="34"/>
                      <a:pt x="127" y="32"/>
                    </a:cubicBezTo>
                    <a:cubicBezTo>
                      <a:pt x="126" y="30"/>
                      <a:pt x="125" y="28"/>
                      <a:pt x="125" y="25"/>
                    </a:cubicBezTo>
                    <a:cubicBezTo>
                      <a:pt x="125" y="22"/>
                      <a:pt x="126" y="19"/>
                      <a:pt x="128" y="18"/>
                    </a:cubicBezTo>
                    <a:cubicBezTo>
                      <a:pt x="129" y="16"/>
                      <a:pt x="131" y="15"/>
                      <a:pt x="134" y="15"/>
                    </a:cubicBezTo>
                    <a:cubicBezTo>
                      <a:pt x="136" y="15"/>
                      <a:pt x="138" y="16"/>
                      <a:pt x="140" y="18"/>
                    </a:cubicBezTo>
                    <a:cubicBezTo>
                      <a:pt x="141" y="19"/>
                      <a:pt x="142" y="22"/>
                      <a:pt x="142" y="25"/>
                    </a:cubicBezTo>
                    <a:cubicBezTo>
                      <a:pt x="142" y="28"/>
                      <a:pt x="141" y="30"/>
                      <a:pt x="140" y="32"/>
                    </a:cubicBezTo>
                    <a:close/>
                    <a:moveTo>
                      <a:pt x="165" y="30"/>
                    </a:moveTo>
                    <a:cubicBezTo>
                      <a:pt x="165" y="29"/>
                      <a:pt x="164" y="27"/>
                      <a:pt x="164" y="26"/>
                    </a:cubicBezTo>
                    <a:cubicBezTo>
                      <a:pt x="162" y="25"/>
                      <a:pt x="161" y="24"/>
                      <a:pt x="159" y="23"/>
                    </a:cubicBezTo>
                    <a:cubicBezTo>
                      <a:pt x="157" y="22"/>
                      <a:pt x="155" y="22"/>
                      <a:pt x="155" y="21"/>
                    </a:cubicBezTo>
                    <a:cubicBezTo>
                      <a:pt x="154" y="21"/>
                      <a:pt x="154" y="20"/>
                      <a:pt x="154" y="18"/>
                    </a:cubicBezTo>
                    <a:cubicBezTo>
                      <a:pt x="154" y="18"/>
                      <a:pt x="154" y="17"/>
                      <a:pt x="155" y="16"/>
                    </a:cubicBezTo>
                    <a:cubicBezTo>
                      <a:pt x="156" y="15"/>
                      <a:pt x="157" y="15"/>
                      <a:pt x="158" y="15"/>
                    </a:cubicBezTo>
                    <a:cubicBezTo>
                      <a:pt x="160" y="15"/>
                      <a:pt x="162" y="16"/>
                      <a:pt x="164" y="17"/>
                    </a:cubicBezTo>
                    <a:cubicBezTo>
                      <a:pt x="164" y="17"/>
                      <a:pt x="164" y="17"/>
                      <a:pt x="164" y="13"/>
                    </a:cubicBezTo>
                    <a:cubicBezTo>
                      <a:pt x="163" y="12"/>
                      <a:pt x="161" y="12"/>
                      <a:pt x="159" y="12"/>
                    </a:cubicBezTo>
                    <a:cubicBezTo>
                      <a:pt x="156" y="12"/>
                      <a:pt x="154" y="12"/>
                      <a:pt x="152" y="14"/>
                    </a:cubicBezTo>
                    <a:cubicBezTo>
                      <a:pt x="151" y="15"/>
                      <a:pt x="150" y="17"/>
                      <a:pt x="150" y="19"/>
                    </a:cubicBezTo>
                    <a:cubicBezTo>
                      <a:pt x="150" y="21"/>
                      <a:pt x="151" y="22"/>
                      <a:pt x="151" y="23"/>
                    </a:cubicBezTo>
                    <a:cubicBezTo>
                      <a:pt x="152" y="24"/>
                      <a:pt x="154" y="25"/>
                      <a:pt x="156" y="26"/>
                    </a:cubicBezTo>
                    <a:cubicBezTo>
                      <a:pt x="158" y="27"/>
                      <a:pt x="160" y="28"/>
                      <a:pt x="160" y="29"/>
                    </a:cubicBezTo>
                    <a:cubicBezTo>
                      <a:pt x="161" y="29"/>
                      <a:pt x="161" y="30"/>
                      <a:pt x="161" y="31"/>
                    </a:cubicBezTo>
                    <a:cubicBezTo>
                      <a:pt x="161" y="33"/>
                      <a:pt x="160" y="34"/>
                      <a:pt x="156" y="34"/>
                    </a:cubicBezTo>
                    <a:cubicBezTo>
                      <a:pt x="154" y="34"/>
                      <a:pt x="152" y="34"/>
                      <a:pt x="150" y="32"/>
                    </a:cubicBezTo>
                    <a:cubicBezTo>
                      <a:pt x="150" y="32"/>
                      <a:pt x="150" y="32"/>
                      <a:pt x="150" y="36"/>
                    </a:cubicBezTo>
                    <a:cubicBezTo>
                      <a:pt x="151" y="37"/>
                      <a:pt x="154" y="38"/>
                      <a:pt x="156" y="38"/>
                    </a:cubicBezTo>
                    <a:cubicBezTo>
                      <a:pt x="159" y="38"/>
                      <a:pt x="161" y="37"/>
                      <a:pt x="163" y="36"/>
                    </a:cubicBezTo>
                    <a:cubicBezTo>
                      <a:pt x="164" y="34"/>
                      <a:pt x="165" y="33"/>
                      <a:pt x="165" y="30"/>
                    </a:cubicBezTo>
                    <a:close/>
                    <a:moveTo>
                      <a:pt x="190" y="15"/>
                    </a:moveTo>
                    <a:cubicBezTo>
                      <a:pt x="188" y="13"/>
                      <a:pt x="185" y="12"/>
                      <a:pt x="181" y="12"/>
                    </a:cubicBezTo>
                    <a:cubicBezTo>
                      <a:pt x="177" y="12"/>
                      <a:pt x="175" y="13"/>
                      <a:pt x="172" y="15"/>
                    </a:cubicBezTo>
                    <a:cubicBezTo>
                      <a:pt x="170" y="17"/>
                      <a:pt x="168" y="21"/>
                      <a:pt x="168" y="25"/>
                    </a:cubicBezTo>
                    <a:cubicBezTo>
                      <a:pt x="168" y="29"/>
                      <a:pt x="170" y="32"/>
                      <a:pt x="172" y="34"/>
                    </a:cubicBezTo>
                    <a:cubicBezTo>
                      <a:pt x="174" y="37"/>
                      <a:pt x="177" y="38"/>
                      <a:pt x="181" y="38"/>
                    </a:cubicBezTo>
                    <a:cubicBezTo>
                      <a:pt x="184" y="38"/>
                      <a:pt x="188" y="37"/>
                      <a:pt x="190" y="34"/>
                    </a:cubicBezTo>
                    <a:cubicBezTo>
                      <a:pt x="192" y="32"/>
                      <a:pt x="193" y="29"/>
                      <a:pt x="193" y="25"/>
                    </a:cubicBezTo>
                    <a:cubicBezTo>
                      <a:pt x="193" y="21"/>
                      <a:pt x="192" y="18"/>
                      <a:pt x="190" y="15"/>
                    </a:cubicBezTo>
                    <a:close/>
                    <a:moveTo>
                      <a:pt x="187" y="32"/>
                    </a:moveTo>
                    <a:cubicBezTo>
                      <a:pt x="186" y="34"/>
                      <a:pt x="184" y="34"/>
                      <a:pt x="181" y="34"/>
                    </a:cubicBezTo>
                    <a:cubicBezTo>
                      <a:pt x="179" y="34"/>
                      <a:pt x="176" y="34"/>
                      <a:pt x="175" y="32"/>
                    </a:cubicBezTo>
                    <a:cubicBezTo>
                      <a:pt x="173" y="30"/>
                      <a:pt x="173" y="28"/>
                      <a:pt x="173" y="25"/>
                    </a:cubicBezTo>
                    <a:cubicBezTo>
                      <a:pt x="173" y="22"/>
                      <a:pt x="173" y="19"/>
                      <a:pt x="175" y="18"/>
                    </a:cubicBezTo>
                    <a:cubicBezTo>
                      <a:pt x="176" y="16"/>
                      <a:pt x="179" y="15"/>
                      <a:pt x="181" y="15"/>
                    </a:cubicBezTo>
                    <a:cubicBezTo>
                      <a:pt x="184" y="15"/>
                      <a:pt x="185" y="16"/>
                      <a:pt x="187" y="18"/>
                    </a:cubicBezTo>
                    <a:cubicBezTo>
                      <a:pt x="188" y="19"/>
                      <a:pt x="189" y="22"/>
                      <a:pt x="189" y="25"/>
                    </a:cubicBezTo>
                    <a:cubicBezTo>
                      <a:pt x="189" y="28"/>
                      <a:pt x="188" y="30"/>
                      <a:pt x="187" y="32"/>
                    </a:cubicBezTo>
                    <a:close/>
                    <a:moveTo>
                      <a:pt x="210" y="4"/>
                    </a:moveTo>
                    <a:cubicBezTo>
                      <a:pt x="210" y="4"/>
                      <a:pt x="210" y="4"/>
                      <a:pt x="210" y="4"/>
                    </a:cubicBezTo>
                    <a:cubicBezTo>
                      <a:pt x="210" y="0"/>
                      <a:pt x="210" y="0"/>
                      <a:pt x="210" y="0"/>
                    </a:cubicBezTo>
                    <a:cubicBezTo>
                      <a:pt x="209" y="0"/>
                      <a:pt x="208" y="0"/>
                      <a:pt x="207" y="0"/>
                    </a:cubicBezTo>
                    <a:cubicBezTo>
                      <a:pt x="205" y="0"/>
                      <a:pt x="204" y="0"/>
                      <a:pt x="202" y="2"/>
                    </a:cubicBezTo>
                    <a:cubicBezTo>
                      <a:pt x="200" y="3"/>
                      <a:pt x="200" y="6"/>
                      <a:pt x="200" y="8"/>
                    </a:cubicBezTo>
                    <a:cubicBezTo>
                      <a:pt x="200" y="8"/>
                      <a:pt x="200" y="8"/>
                      <a:pt x="200" y="12"/>
                    </a:cubicBezTo>
                    <a:cubicBezTo>
                      <a:pt x="200" y="12"/>
                      <a:pt x="200" y="12"/>
                      <a:pt x="195" y="12"/>
                    </a:cubicBezTo>
                    <a:cubicBezTo>
                      <a:pt x="195" y="12"/>
                      <a:pt x="195" y="12"/>
                      <a:pt x="195" y="16"/>
                    </a:cubicBezTo>
                    <a:cubicBezTo>
                      <a:pt x="195" y="16"/>
                      <a:pt x="195" y="16"/>
                      <a:pt x="200" y="16"/>
                    </a:cubicBezTo>
                    <a:cubicBezTo>
                      <a:pt x="200" y="16"/>
                      <a:pt x="200" y="16"/>
                      <a:pt x="200" y="37"/>
                    </a:cubicBezTo>
                    <a:cubicBezTo>
                      <a:pt x="200" y="37"/>
                      <a:pt x="200" y="37"/>
                      <a:pt x="204" y="37"/>
                    </a:cubicBezTo>
                    <a:cubicBezTo>
                      <a:pt x="204" y="37"/>
                      <a:pt x="204" y="37"/>
                      <a:pt x="204" y="16"/>
                    </a:cubicBezTo>
                    <a:cubicBezTo>
                      <a:pt x="204" y="16"/>
                      <a:pt x="204" y="16"/>
                      <a:pt x="209" y="16"/>
                    </a:cubicBezTo>
                    <a:cubicBezTo>
                      <a:pt x="209" y="16"/>
                      <a:pt x="209" y="16"/>
                      <a:pt x="209" y="12"/>
                    </a:cubicBezTo>
                    <a:cubicBezTo>
                      <a:pt x="209" y="12"/>
                      <a:pt x="209" y="12"/>
                      <a:pt x="204" y="12"/>
                    </a:cubicBezTo>
                    <a:cubicBezTo>
                      <a:pt x="204" y="12"/>
                      <a:pt x="204" y="12"/>
                      <a:pt x="204" y="8"/>
                    </a:cubicBezTo>
                    <a:cubicBezTo>
                      <a:pt x="204" y="5"/>
                      <a:pt x="205" y="3"/>
                      <a:pt x="208" y="3"/>
                    </a:cubicBezTo>
                    <a:cubicBezTo>
                      <a:pt x="208" y="3"/>
                      <a:pt x="209" y="3"/>
                      <a:pt x="210" y="4"/>
                    </a:cubicBezTo>
                    <a:close/>
                    <a:moveTo>
                      <a:pt x="225" y="37"/>
                    </a:moveTo>
                    <a:cubicBezTo>
                      <a:pt x="225" y="37"/>
                      <a:pt x="225" y="37"/>
                      <a:pt x="225" y="37"/>
                    </a:cubicBezTo>
                    <a:cubicBezTo>
                      <a:pt x="225" y="34"/>
                      <a:pt x="225" y="34"/>
                      <a:pt x="225" y="34"/>
                    </a:cubicBezTo>
                    <a:cubicBezTo>
                      <a:pt x="225" y="34"/>
                      <a:pt x="224" y="34"/>
                      <a:pt x="223" y="34"/>
                    </a:cubicBezTo>
                    <a:cubicBezTo>
                      <a:pt x="221" y="34"/>
                      <a:pt x="221" y="34"/>
                      <a:pt x="220" y="33"/>
                    </a:cubicBezTo>
                    <a:cubicBezTo>
                      <a:pt x="220" y="33"/>
                      <a:pt x="219" y="31"/>
                      <a:pt x="219" y="30"/>
                    </a:cubicBezTo>
                    <a:cubicBezTo>
                      <a:pt x="219" y="30"/>
                      <a:pt x="219" y="30"/>
                      <a:pt x="219" y="16"/>
                    </a:cubicBezTo>
                    <a:cubicBezTo>
                      <a:pt x="219" y="16"/>
                      <a:pt x="219" y="16"/>
                      <a:pt x="225" y="16"/>
                    </a:cubicBezTo>
                    <a:cubicBezTo>
                      <a:pt x="225" y="16"/>
                      <a:pt x="225" y="16"/>
                      <a:pt x="225" y="12"/>
                    </a:cubicBezTo>
                    <a:cubicBezTo>
                      <a:pt x="225" y="12"/>
                      <a:pt x="225" y="12"/>
                      <a:pt x="219" y="12"/>
                    </a:cubicBezTo>
                    <a:cubicBezTo>
                      <a:pt x="219" y="12"/>
                      <a:pt x="219" y="12"/>
                      <a:pt x="219" y="5"/>
                    </a:cubicBezTo>
                    <a:cubicBezTo>
                      <a:pt x="218" y="6"/>
                      <a:pt x="217" y="6"/>
                      <a:pt x="215" y="6"/>
                    </a:cubicBezTo>
                    <a:cubicBezTo>
                      <a:pt x="215" y="6"/>
                      <a:pt x="215" y="6"/>
                      <a:pt x="215" y="12"/>
                    </a:cubicBezTo>
                    <a:cubicBezTo>
                      <a:pt x="215" y="12"/>
                      <a:pt x="215" y="12"/>
                      <a:pt x="211" y="12"/>
                    </a:cubicBezTo>
                    <a:cubicBezTo>
                      <a:pt x="211" y="12"/>
                      <a:pt x="211" y="12"/>
                      <a:pt x="211" y="16"/>
                    </a:cubicBezTo>
                    <a:cubicBezTo>
                      <a:pt x="211" y="16"/>
                      <a:pt x="211" y="16"/>
                      <a:pt x="215" y="16"/>
                    </a:cubicBezTo>
                    <a:cubicBezTo>
                      <a:pt x="215" y="16"/>
                      <a:pt x="215" y="16"/>
                      <a:pt x="215" y="30"/>
                    </a:cubicBezTo>
                    <a:cubicBezTo>
                      <a:pt x="215" y="35"/>
                      <a:pt x="217" y="38"/>
                      <a:pt x="222" y="38"/>
                    </a:cubicBezTo>
                    <a:cubicBezTo>
                      <a:pt x="223" y="38"/>
                      <a:pt x="225" y="38"/>
                      <a:pt x="225" y="37"/>
                    </a:cubicBezTo>
                    <a:close/>
                    <a:moveTo>
                      <a:pt x="14" y="133"/>
                    </a:moveTo>
                    <a:cubicBezTo>
                      <a:pt x="14" y="131"/>
                      <a:pt x="14" y="129"/>
                      <a:pt x="12" y="128"/>
                    </a:cubicBezTo>
                    <a:cubicBezTo>
                      <a:pt x="10" y="126"/>
                      <a:pt x="9" y="126"/>
                      <a:pt x="7" y="126"/>
                    </a:cubicBezTo>
                    <a:cubicBezTo>
                      <a:pt x="5" y="126"/>
                      <a:pt x="3" y="126"/>
                      <a:pt x="2" y="128"/>
                    </a:cubicBezTo>
                    <a:cubicBezTo>
                      <a:pt x="1" y="129"/>
                      <a:pt x="0" y="131"/>
                      <a:pt x="0" y="133"/>
                    </a:cubicBezTo>
                    <a:cubicBezTo>
                      <a:pt x="0" y="135"/>
                      <a:pt x="1" y="136"/>
                      <a:pt x="2" y="138"/>
                    </a:cubicBezTo>
                    <a:cubicBezTo>
                      <a:pt x="3" y="139"/>
                      <a:pt x="5" y="140"/>
                      <a:pt x="7" y="140"/>
                    </a:cubicBezTo>
                    <a:cubicBezTo>
                      <a:pt x="9" y="140"/>
                      <a:pt x="10" y="139"/>
                      <a:pt x="12" y="138"/>
                    </a:cubicBezTo>
                    <a:cubicBezTo>
                      <a:pt x="14" y="136"/>
                      <a:pt x="14" y="135"/>
                      <a:pt x="14" y="133"/>
                    </a:cubicBezTo>
                    <a:close/>
                    <a:moveTo>
                      <a:pt x="102" y="138"/>
                    </a:moveTo>
                    <a:cubicBezTo>
                      <a:pt x="102" y="138"/>
                      <a:pt x="102" y="138"/>
                      <a:pt x="102" y="138"/>
                    </a:cubicBezTo>
                    <a:cubicBezTo>
                      <a:pt x="102" y="48"/>
                      <a:pt x="102" y="48"/>
                      <a:pt x="102" y="48"/>
                    </a:cubicBezTo>
                    <a:cubicBezTo>
                      <a:pt x="102" y="48"/>
                      <a:pt x="102" y="48"/>
                      <a:pt x="91" y="48"/>
                    </a:cubicBezTo>
                    <a:cubicBezTo>
                      <a:pt x="91" y="48"/>
                      <a:pt x="91" y="48"/>
                      <a:pt x="91" y="112"/>
                    </a:cubicBezTo>
                    <a:cubicBezTo>
                      <a:pt x="91" y="118"/>
                      <a:pt x="91" y="122"/>
                      <a:pt x="92" y="125"/>
                    </a:cubicBezTo>
                    <a:cubicBezTo>
                      <a:pt x="92" y="125"/>
                      <a:pt x="92" y="125"/>
                      <a:pt x="91" y="125"/>
                    </a:cubicBezTo>
                    <a:cubicBezTo>
                      <a:pt x="91" y="124"/>
                      <a:pt x="90" y="122"/>
                      <a:pt x="88" y="119"/>
                    </a:cubicBezTo>
                    <a:cubicBezTo>
                      <a:pt x="88" y="119"/>
                      <a:pt x="88" y="119"/>
                      <a:pt x="43" y="48"/>
                    </a:cubicBezTo>
                    <a:cubicBezTo>
                      <a:pt x="43" y="48"/>
                      <a:pt x="43" y="48"/>
                      <a:pt x="29" y="48"/>
                    </a:cubicBezTo>
                    <a:cubicBezTo>
                      <a:pt x="29" y="48"/>
                      <a:pt x="29" y="48"/>
                      <a:pt x="29" y="138"/>
                    </a:cubicBezTo>
                    <a:cubicBezTo>
                      <a:pt x="29" y="138"/>
                      <a:pt x="29" y="138"/>
                      <a:pt x="40" y="138"/>
                    </a:cubicBezTo>
                    <a:cubicBezTo>
                      <a:pt x="40" y="138"/>
                      <a:pt x="40" y="138"/>
                      <a:pt x="40" y="73"/>
                    </a:cubicBezTo>
                    <a:cubicBezTo>
                      <a:pt x="40" y="67"/>
                      <a:pt x="40" y="63"/>
                      <a:pt x="39" y="61"/>
                    </a:cubicBezTo>
                    <a:cubicBezTo>
                      <a:pt x="39" y="61"/>
                      <a:pt x="39" y="61"/>
                      <a:pt x="40" y="61"/>
                    </a:cubicBezTo>
                    <a:cubicBezTo>
                      <a:pt x="41" y="63"/>
                      <a:pt x="42" y="65"/>
                      <a:pt x="42" y="67"/>
                    </a:cubicBezTo>
                    <a:cubicBezTo>
                      <a:pt x="42" y="67"/>
                      <a:pt x="42" y="67"/>
                      <a:pt x="89" y="138"/>
                    </a:cubicBezTo>
                    <a:cubicBezTo>
                      <a:pt x="89" y="138"/>
                      <a:pt x="89" y="138"/>
                      <a:pt x="102" y="138"/>
                    </a:cubicBezTo>
                    <a:close/>
                    <a:moveTo>
                      <a:pt x="169" y="138"/>
                    </a:moveTo>
                    <a:cubicBezTo>
                      <a:pt x="169" y="138"/>
                      <a:pt x="169" y="138"/>
                      <a:pt x="169" y="138"/>
                    </a:cubicBezTo>
                    <a:cubicBezTo>
                      <a:pt x="169" y="129"/>
                      <a:pt x="169" y="129"/>
                      <a:pt x="169" y="129"/>
                    </a:cubicBezTo>
                    <a:cubicBezTo>
                      <a:pt x="132" y="129"/>
                      <a:pt x="132" y="129"/>
                      <a:pt x="132" y="129"/>
                    </a:cubicBezTo>
                    <a:cubicBezTo>
                      <a:pt x="132" y="97"/>
                      <a:pt x="132" y="97"/>
                      <a:pt x="132" y="97"/>
                    </a:cubicBezTo>
                    <a:cubicBezTo>
                      <a:pt x="164" y="97"/>
                      <a:pt x="164" y="97"/>
                      <a:pt x="164" y="97"/>
                    </a:cubicBezTo>
                    <a:cubicBezTo>
                      <a:pt x="164" y="88"/>
                      <a:pt x="164" y="88"/>
                      <a:pt x="164" y="88"/>
                    </a:cubicBezTo>
                    <a:cubicBezTo>
                      <a:pt x="132" y="88"/>
                      <a:pt x="132" y="88"/>
                      <a:pt x="132" y="88"/>
                    </a:cubicBezTo>
                    <a:cubicBezTo>
                      <a:pt x="132" y="58"/>
                      <a:pt x="132" y="58"/>
                      <a:pt x="132" y="58"/>
                    </a:cubicBezTo>
                    <a:cubicBezTo>
                      <a:pt x="167" y="58"/>
                      <a:pt x="167" y="58"/>
                      <a:pt x="167" y="58"/>
                    </a:cubicBezTo>
                    <a:cubicBezTo>
                      <a:pt x="167" y="48"/>
                      <a:pt x="167" y="48"/>
                      <a:pt x="167" y="48"/>
                    </a:cubicBezTo>
                    <a:cubicBezTo>
                      <a:pt x="122" y="48"/>
                      <a:pt x="122" y="48"/>
                      <a:pt x="122" y="48"/>
                    </a:cubicBezTo>
                    <a:cubicBezTo>
                      <a:pt x="122" y="138"/>
                      <a:pt x="122" y="138"/>
                      <a:pt x="122" y="138"/>
                    </a:cubicBezTo>
                    <a:cubicBezTo>
                      <a:pt x="169" y="138"/>
                      <a:pt x="169" y="138"/>
                      <a:pt x="169" y="138"/>
                    </a:cubicBezTo>
                    <a:close/>
                    <a:moveTo>
                      <a:pt x="241" y="58"/>
                    </a:moveTo>
                    <a:cubicBezTo>
                      <a:pt x="241" y="58"/>
                      <a:pt x="241" y="58"/>
                      <a:pt x="241" y="58"/>
                    </a:cubicBezTo>
                    <a:cubicBezTo>
                      <a:pt x="241" y="48"/>
                      <a:pt x="241" y="48"/>
                      <a:pt x="241" y="48"/>
                    </a:cubicBezTo>
                    <a:cubicBezTo>
                      <a:pt x="179" y="48"/>
                      <a:pt x="179" y="48"/>
                      <a:pt x="179" y="48"/>
                    </a:cubicBezTo>
                    <a:cubicBezTo>
                      <a:pt x="179" y="58"/>
                      <a:pt x="179" y="58"/>
                      <a:pt x="179" y="58"/>
                    </a:cubicBezTo>
                    <a:cubicBezTo>
                      <a:pt x="205" y="58"/>
                      <a:pt x="205" y="58"/>
                      <a:pt x="205" y="58"/>
                    </a:cubicBezTo>
                    <a:cubicBezTo>
                      <a:pt x="205" y="138"/>
                      <a:pt x="205" y="138"/>
                      <a:pt x="205" y="138"/>
                    </a:cubicBezTo>
                    <a:cubicBezTo>
                      <a:pt x="215" y="138"/>
                      <a:pt x="215" y="138"/>
                      <a:pt x="215" y="138"/>
                    </a:cubicBezTo>
                    <a:cubicBezTo>
                      <a:pt x="215" y="58"/>
                      <a:pt x="215" y="58"/>
                      <a:pt x="215" y="58"/>
                    </a:cubicBezTo>
                    <a:cubicBezTo>
                      <a:pt x="241" y="58"/>
                      <a:pt x="241" y="58"/>
                      <a:pt x="241" y="58"/>
                    </a:cubicBezTo>
                    <a:close/>
                  </a:path>
                </a:pathLst>
              </a:custGeom>
              <a:solidFill>
                <a:schemeClr val="bg1"/>
              </a:solidFill>
              <a:ln>
                <a:noFill/>
              </a:ln>
              <a:extLst/>
            </p:spPr>
            <p:txBody>
              <a:bodyPr vert="horz" wrap="square" lIns="89619" tIns="44810" rIns="89619" bIns="44810" numCol="1" anchor="t" anchorCtr="0" compatLnSpc="1">
                <a:prstTxWarp prst="textNoShape">
                  <a:avLst/>
                </a:prstTxWarp>
              </a:bodyPr>
              <a:lstStyle/>
              <a:p>
                <a:pPr defTabSz="913912"/>
                <a:endParaRPr lang="en-US" sz="1764">
                  <a:solidFill>
                    <a:srgbClr val="000000"/>
                  </a:solidFill>
                </a:endParaRPr>
              </a:p>
            </p:txBody>
          </p:sp>
        </p:grpSp>
        <p:sp>
          <p:nvSpPr>
            <p:cNvPr id="118" name="Chevron 117"/>
            <p:cNvSpPr/>
            <p:nvPr/>
          </p:nvSpPr>
          <p:spPr bwMode="auto">
            <a:xfrm>
              <a:off x="10410878" y="3827142"/>
              <a:ext cx="1065159" cy="1046102"/>
            </a:xfrm>
            <a:prstGeom prst="chevron">
              <a:avLst/>
            </a:prstGeom>
            <a:solidFill>
              <a:srgbClr val="68217A"/>
            </a:solidFill>
            <a:ln w="25400" cap="flat" cmpd="sng" algn="ctr">
              <a:noFill/>
              <a:prstDash val="solid"/>
              <a:headEnd type="none" w="med" len="med"/>
              <a:tailEnd type="none" w="med" len="med"/>
            </a:ln>
            <a:effectLst/>
          </p:spPr>
          <p:txBody>
            <a:bodyPr vert="horz" wrap="square" lIns="537715" tIns="44786" rIns="89566" bIns="71653" numCol="1" rtlCol="0" anchor="ctr" anchorCtr="0" compatLnSpc="1">
              <a:prstTxWarp prst="textNoShape">
                <a:avLst/>
              </a:prstTxWarp>
            </a:bodyPr>
            <a:lstStyle/>
            <a:p>
              <a:pPr defTabSz="913912"/>
              <a:endParaRPr lang="en-US" sz="1764" dirty="0">
                <a:solidFill>
                  <a:srgbClr val="000000"/>
                </a:solidFill>
              </a:endParaRPr>
            </a:p>
          </p:txBody>
        </p:sp>
        <p:grpSp>
          <p:nvGrpSpPr>
            <p:cNvPr id="3" name="Group 2"/>
            <p:cNvGrpSpPr>
              <a:grpSpLocks noChangeAspect="1"/>
            </p:cNvGrpSpPr>
            <p:nvPr/>
          </p:nvGrpSpPr>
          <p:grpSpPr>
            <a:xfrm>
              <a:off x="3134664" y="4308586"/>
              <a:ext cx="386570" cy="405676"/>
              <a:chOff x="2870057" y="3971122"/>
              <a:chExt cx="478391" cy="502036"/>
            </a:xfrm>
          </p:grpSpPr>
          <p:pic>
            <p:nvPicPr>
              <p:cNvPr id="114" name="Picture 2" descr="\\MAGNUM\Projects\Microsoft\Cloud Power FY12\Design\Icons\PNGs\Server_2.png"/>
              <p:cNvPicPr>
                <a:picLocks noChangeAspect="1" noChangeArrowheads="1"/>
              </p:cNvPicPr>
              <p:nvPr/>
            </p:nvPicPr>
            <p:blipFill rotWithShape="1">
              <a:blip r:embed="rId7" cstate="print">
                <a:lum bright="100000"/>
              </a:blip>
              <a:srcRect l="23785" t="10057" r="26214" b="10776"/>
              <a:stretch/>
            </p:blipFill>
            <p:spPr bwMode="auto">
              <a:xfrm>
                <a:off x="3077831" y="3979427"/>
                <a:ext cx="270617" cy="428478"/>
              </a:xfrm>
              <a:prstGeom prst="rect">
                <a:avLst/>
              </a:prstGeom>
              <a:noFill/>
            </p:spPr>
          </p:pic>
          <p:pic>
            <p:nvPicPr>
              <p:cNvPr id="113" name="Picture 2" descr="\\MAGNUM\Projects\Microsoft\Cloud Power FY12\Design\Icons\PNGs\Server_2.png"/>
              <p:cNvPicPr>
                <a:picLocks noChangeAspect="1" noChangeArrowheads="1"/>
              </p:cNvPicPr>
              <p:nvPr/>
            </p:nvPicPr>
            <p:blipFill rotWithShape="1">
              <a:blip r:embed="rId7" cstate="print">
                <a:lum bright="100000"/>
              </a:blip>
              <a:srcRect l="23785" t="10057" r="26214" b="10776"/>
              <a:stretch/>
            </p:blipFill>
            <p:spPr bwMode="auto">
              <a:xfrm>
                <a:off x="2870057" y="3971122"/>
                <a:ext cx="317075" cy="502036"/>
              </a:xfrm>
              <a:prstGeom prst="rect">
                <a:avLst/>
              </a:prstGeom>
              <a:noFill/>
            </p:spPr>
          </p:pic>
        </p:gr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86857" y="1768893"/>
              <a:ext cx="1215606" cy="1215606"/>
            </a:xfrm>
            <a:prstGeom prst="rect">
              <a:avLst/>
            </a:prstGeom>
          </p:spPr>
        </p:pic>
        <p:sp>
          <p:nvSpPr>
            <p:cNvPr id="112" name="Rectangle 111"/>
            <p:cNvSpPr/>
            <p:nvPr/>
          </p:nvSpPr>
          <p:spPr>
            <a:xfrm>
              <a:off x="6257582" y="3539136"/>
              <a:ext cx="1289432" cy="321941"/>
            </a:xfrm>
            <a:prstGeom prst="rect">
              <a:avLst/>
            </a:prstGeom>
          </p:spPr>
          <p:txBody>
            <a:bodyPr wrap="square" lIns="89619" tIns="89619" rIns="89619" bIns="89619">
              <a:spAutoFit/>
            </a:bodyPr>
            <a:lstStyle/>
            <a:p>
              <a:pPr algn="ctr" defTabSz="895908" fontAlgn="base">
                <a:lnSpc>
                  <a:spcPct val="90000"/>
                </a:lnSpc>
                <a:spcBef>
                  <a:spcPct val="0"/>
                </a:spcBef>
                <a:spcAft>
                  <a:spcPct val="0"/>
                </a:spcAft>
              </a:pPr>
              <a:r>
                <a:rPr lang="en-US" sz="1078" kern="0" spc="-49" dirty="0">
                  <a:solidFill>
                    <a:srgbClr val="404040"/>
                  </a:solidFill>
                  <a:latin typeface="Segoe UI Light"/>
                </a:rPr>
                <a:t>Windows Store</a:t>
              </a:r>
            </a:p>
          </p:txBody>
        </p:sp>
        <p:sp>
          <p:nvSpPr>
            <p:cNvPr id="122" name="Rectangle 121"/>
            <p:cNvSpPr/>
            <p:nvPr/>
          </p:nvSpPr>
          <p:spPr>
            <a:xfrm>
              <a:off x="8092350" y="3529720"/>
              <a:ext cx="1289432" cy="321941"/>
            </a:xfrm>
            <a:prstGeom prst="rect">
              <a:avLst/>
            </a:prstGeom>
          </p:spPr>
          <p:txBody>
            <a:bodyPr wrap="square" lIns="89619" tIns="89619" rIns="89619" bIns="89619">
              <a:spAutoFit/>
            </a:bodyPr>
            <a:lstStyle/>
            <a:p>
              <a:pPr algn="ctr" defTabSz="895908" fontAlgn="base">
                <a:lnSpc>
                  <a:spcPct val="90000"/>
                </a:lnSpc>
                <a:spcBef>
                  <a:spcPct val="0"/>
                </a:spcBef>
                <a:spcAft>
                  <a:spcPct val="0"/>
                </a:spcAft>
              </a:pPr>
              <a:r>
                <a:rPr lang="en-US" sz="1078" kern="0" spc="-49" dirty="0" err="1">
                  <a:solidFill>
                    <a:srgbClr val="404040"/>
                  </a:solidFill>
                  <a:latin typeface="Segoe UI Light"/>
                </a:rPr>
                <a:t>iOS</a:t>
              </a:r>
              <a:r>
                <a:rPr lang="en-US" sz="1078" kern="0" spc="-49" dirty="0">
                  <a:solidFill>
                    <a:srgbClr val="404040"/>
                  </a:solidFill>
                  <a:latin typeface="Segoe UI Light"/>
                </a:rPr>
                <a:t> and Android</a:t>
              </a:r>
            </a:p>
          </p:txBody>
        </p:sp>
        <p:sp>
          <p:nvSpPr>
            <p:cNvPr id="108" name="Rectangle 107"/>
            <p:cNvSpPr/>
            <p:nvPr/>
          </p:nvSpPr>
          <p:spPr>
            <a:xfrm>
              <a:off x="3971582" y="1325987"/>
              <a:ext cx="3659274" cy="446869"/>
            </a:xfrm>
            <a:prstGeom prst="rect">
              <a:avLst/>
            </a:prstGeom>
          </p:spPr>
          <p:txBody>
            <a:bodyPr wrap="none">
              <a:spAutoFit/>
            </a:bodyPr>
            <a:lstStyle/>
            <a:p>
              <a:pPr defTabSz="913912"/>
              <a:r>
                <a:rPr lang="en-US" sz="2352" dirty="0">
                  <a:solidFill>
                    <a:srgbClr val="404040"/>
                  </a:solidFill>
                  <a:latin typeface="Segoe UI Light"/>
                </a:rPr>
                <a:t>.NET in devices and services</a:t>
              </a:r>
            </a:p>
          </p:txBody>
        </p:sp>
      </p:grpSp>
    </p:spTree>
    <p:extLst>
      <p:ext uri="{BB962C8B-B14F-4D97-AF65-F5344CB8AC3E}">
        <p14:creationId xmlns:p14="http://schemas.microsoft.com/office/powerpoint/2010/main" val="412104634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logosol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8863" y="5954218"/>
            <a:ext cx="820762" cy="708396"/>
          </a:xfrm>
          <a:prstGeom prst="rect">
            <a:avLst/>
          </a:prstGeom>
          <a:effectLst>
            <a:reflection blurRad="6350" stA="50000" endA="300" endPos="55000" dir="5400000" sy="-100000" algn="bl" rotWithShape="0"/>
          </a:effectLst>
        </p:spPr>
      </p:pic>
      <p:sp>
        <p:nvSpPr>
          <p:cNvPr id="15" name="Title 2"/>
          <p:cNvSpPr>
            <a:spLocks noGrp="1"/>
          </p:cNvSpPr>
          <p:nvPr>
            <p:ph type="title"/>
          </p:nvPr>
        </p:nvSpPr>
        <p:spPr>
          <a:xfrm>
            <a:off x="519112" y="228600"/>
            <a:ext cx="11149013" cy="761747"/>
          </a:xfrm>
        </p:spPr>
        <p:txBody>
          <a:bodyPr/>
          <a:lstStyle/>
          <a:p>
            <a:r>
              <a:rPr lang="en-US" dirty="0" smtClean="0"/>
              <a:t>Roslyn – .NET Compiler Platform</a:t>
            </a:r>
            <a:endParaRPr lang="en-US" dirty="0"/>
          </a:p>
        </p:txBody>
      </p:sp>
      <p:sp>
        <p:nvSpPr>
          <p:cNvPr id="6" name="TextBox 5"/>
          <p:cNvSpPr txBox="1"/>
          <p:nvPr/>
        </p:nvSpPr>
        <p:spPr>
          <a:xfrm>
            <a:off x="1422277" y="4013199"/>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7" name="TextBox 6"/>
          <p:cNvSpPr txBox="1"/>
          <p:nvPr/>
        </p:nvSpPr>
        <p:spPr>
          <a:xfrm>
            <a:off x="2522848" y="3911599"/>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23" name="Content Placeholder 4"/>
          <p:cNvSpPr txBox="1">
            <a:spLocks/>
          </p:cNvSpPr>
          <p:nvPr/>
        </p:nvSpPr>
        <p:spPr>
          <a:xfrm>
            <a:off x="457199" y="1143000"/>
            <a:ext cx="10761663" cy="5257800"/>
          </a:xfrm>
          <a:prstGeom prst="rect">
            <a:avLst/>
          </a:prstGeom>
        </p:spPr>
        <p:txBody>
          <a:bodyPr>
            <a:norm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Blip>
                <a:blip r:embed="rId4"/>
              </a:buBlip>
            </a:pPr>
            <a:r>
              <a:rPr lang="es-AR" sz="2800" dirty="0" smtClean="0">
                <a:latin typeface="+mj-lt"/>
              </a:rPr>
              <a:t>Completa reescritura de los compiladores C# y Visual Basic</a:t>
            </a:r>
          </a:p>
          <a:p>
            <a:pPr marL="568325" lvl="2" indent="-342900">
              <a:buBlip>
                <a:blip r:embed="rId4"/>
              </a:buBlip>
            </a:pPr>
            <a:r>
              <a:rPr lang="es-AR" sz="2800" dirty="0" smtClean="0">
                <a:latin typeface="+mj-lt"/>
              </a:rPr>
              <a:t>Open </a:t>
            </a:r>
            <a:r>
              <a:rPr lang="es-AR" sz="2800" dirty="0" err="1" smtClean="0">
                <a:latin typeface="+mj-lt"/>
              </a:rPr>
              <a:t>Source</a:t>
            </a:r>
            <a:r>
              <a:rPr lang="es-AR" sz="2800" dirty="0" smtClean="0">
                <a:latin typeface="+mj-lt"/>
              </a:rPr>
              <a:t>!</a:t>
            </a:r>
          </a:p>
          <a:p>
            <a:pPr marL="342900" lvl="1" indent="-342900">
              <a:buBlip>
                <a:blip r:embed="rId4"/>
              </a:buBlip>
            </a:pPr>
            <a:r>
              <a:rPr lang="es-AR" sz="2800" dirty="0" err="1" smtClean="0">
                <a:latin typeface="+mj-lt"/>
              </a:rPr>
              <a:t>Language</a:t>
            </a:r>
            <a:r>
              <a:rPr lang="es-AR" sz="2800" dirty="0" smtClean="0">
                <a:latin typeface="+mj-lt"/>
              </a:rPr>
              <a:t> </a:t>
            </a:r>
            <a:r>
              <a:rPr lang="es-AR" sz="2800" dirty="0" err="1" smtClean="0">
                <a:latin typeface="+mj-lt"/>
              </a:rPr>
              <a:t>Services</a:t>
            </a:r>
            <a:endParaRPr lang="es-AR" sz="2800" dirty="0" smtClean="0">
              <a:latin typeface="+mj-lt"/>
            </a:endParaRPr>
          </a:p>
          <a:p>
            <a:pPr marL="342900" lvl="1" indent="-342900">
              <a:buBlip>
                <a:blip r:embed="rId4"/>
              </a:buBlip>
            </a:pPr>
            <a:r>
              <a:rPr lang="es-AR" sz="2800" dirty="0" err="1" smtClean="0">
                <a:latin typeface="+mj-lt"/>
              </a:rPr>
              <a:t>Code</a:t>
            </a:r>
            <a:r>
              <a:rPr lang="es-AR" sz="2800" dirty="0" smtClean="0">
                <a:latin typeface="+mj-lt"/>
              </a:rPr>
              <a:t> </a:t>
            </a:r>
            <a:r>
              <a:rPr lang="es-AR" sz="2800" dirty="0" err="1" smtClean="0">
                <a:latin typeface="+mj-lt"/>
              </a:rPr>
              <a:t>Analysis</a:t>
            </a:r>
            <a:r>
              <a:rPr lang="es-AR" sz="2800" dirty="0" smtClean="0">
                <a:latin typeface="+mj-lt"/>
              </a:rPr>
              <a:t> </a:t>
            </a:r>
            <a:r>
              <a:rPr lang="es-AR" sz="2800" dirty="0" err="1" smtClean="0">
                <a:latin typeface="+mj-lt"/>
              </a:rPr>
              <a:t>APIs</a:t>
            </a:r>
            <a:endParaRPr lang="es-AR" sz="2800" dirty="0" smtClean="0">
              <a:latin typeface="+mj-lt"/>
            </a:endParaRPr>
          </a:p>
          <a:p>
            <a:pPr marL="342900" lvl="1" indent="-342900">
              <a:buBlip>
                <a:blip r:embed="rId4"/>
              </a:buBlip>
            </a:pPr>
            <a:r>
              <a:rPr lang="es-AR" sz="2800" dirty="0" smtClean="0">
                <a:latin typeface="+mj-lt"/>
              </a:rPr>
              <a:t>Extensibilidad</a:t>
            </a:r>
          </a:p>
          <a:p>
            <a:pPr marL="342900" lvl="1" indent="-342900">
              <a:buBlip>
                <a:blip r:embed="rId4"/>
              </a:buBlip>
            </a:pPr>
            <a:r>
              <a:rPr lang="es-AR" sz="2800" dirty="0" err="1" smtClean="0">
                <a:latin typeface="+mj-lt"/>
              </a:rPr>
              <a:t>Read-Eval-Print-Loop</a:t>
            </a:r>
            <a:r>
              <a:rPr lang="es-AR" sz="2800" dirty="0" smtClean="0">
                <a:latin typeface="+mj-lt"/>
              </a:rPr>
              <a:t> (REPL)</a:t>
            </a:r>
          </a:p>
          <a:p>
            <a:pPr marL="568325" lvl="2" indent="-342900">
              <a:buBlip>
                <a:blip r:embed="rId4"/>
              </a:buBlip>
            </a:pPr>
            <a:r>
              <a:rPr lang="es-AR" sz="2800" dirty="0" smtClean="0">
                <a:latin typeface="+mj-lt"/>
              </a:rPr>
              <a:t>Scripting</a:t>
            </a:r>
          </a:p>
          <a:p>
            <a:pPr marL="342900" lvl="1" indent="-342900">
              <a:buBlip>
                <a:blip r:embed="rId4"/>
              </a:buBlip>
            </a:pPr>
            <a:endParaRPr lang="es-AR" dirty="0" smtClean="0">
              <a:latin typeface="+mj-lt"/>
            </a:endParaRPr>
          </a:p>
          <a:p>
            <a:pPr marL="342900" lvl="1" indent="-342900">
              <a:buBlip>
                <a:blip r:embed="rId4"/>
              </a:buBlip>
            </a:pPr>
            <a:endParaRPr lang="es-AR" dirty="0" smtClean="0">
              <a:latin typeface="+mj-lt"/>
            </a:endParaRPr>
          </a:p>
          <a:p>
            <a:pPr marL="342900" lvl="1" indent="-342900">
              <a:buFont typeface="Arial"/>
              <a:buChar char="•"/>
            </a:pPr>
            <a:endParaRPr lang="es-ES" dirty="0"/>
          </a:p>
        </p:txBody>
      </p:sp>
    </p:spTree>
    <p:extLst>
      <p:ext uri="{BB962C8B-B14F-4D97-AF65-F5344CB8AC3E}">
        <p14:creationId xmlns:p14="http://schemas.microsoft.com/office/powerpoint/2010/main" val="3507162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logosol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8863" y="5954218"/>
            <a:ext cx="820762" cy="708396"/>
          </a:xfrm>
          <a:prstGeom prst="rect">
            <a:avLst/>
          </a:prstGeom>
          <a:effectLst>
            <a:reflection blurRad="6350" stA="50000" endA="300" endPos="55000" dir="5400000" sy="-100000" algn="bl" rotWithShape="0"/>
          </a:effectLst>
        </p:spPr>
      </p:pic>
      <p:sp>
        <p:nvSpPr>
          <p:cNvPr id="15" name="Title 2"/>
          <p:cNvSpPr>
            <a:spLocks noGrp="1"/>
          </p:cNvSpPr>
          <p:nvPr>
            <p:ph type="title"/>
          </p:nvPr>
        </p:nvSpPr>
        <p:spPr>
          <a:xfrm>
            <a:off x="519112" y="228600"/>
            <a:ext cx="11149013" cy="761747"/>
          </a:xfrm>
        </p:spPr>
        <p:txBody>
          <a:bodyPr/>
          <a:lstStyle/>
          <a:p>
            <a:r>
              <a:rPr lang="en-US" dirty="0" smtClean="0"/>
              <a:t>Compiler</a:t>
            </a:r>
            <a:endParaRPr lang="en-US" dirty="0"/>
          </a:p>
        </p:txBody>
      </p:sp>
      <p:sp>
        <p:nvSpPr>
          <p:cNvPr id="6" name="TextBox 5"/>
          <p:cNvSpPr txBox="1"/>
          <p:nvPr/>
        </p:nvSpPr>
        <p:spPr>
          <a:xfrm>
            <a:off x="1422277" y="4013199"/>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7" name="TextBox 6"/>
          <p:cNvSpPr txBox="1"/>
          <p:nvPr/>
        </p:nvSpPr>
        <p:spPr>
          <a:xfrm>
            <a:off x="2522848" y="3911599"/>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23" name="Content Placeholder 4"/>
          <p:cNvSpPr txBox="1">
            <a:spLocks/>
          </p:cNvSpPr>
          <p:nvPr/>
        </p:nvSpPr>
        <p:spPr>
          <a:xfrm>
            <a:off x="457199" y="1143000"/>
            <a:ext cx="10761663" cy="5257800"/>
          </a:xfrm>
          <a:prstGeom prst="rect">
            <a:avLst/>
          </a:prstGeom>
        </p:spPr>
        <p:txBody>
          <a:bodyPr>
            <a:norm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Blip>
                <a:blip r:embed="rId4"/>
              </a:buBlip>
            </a:pPr>
            <a:r>
              <a:rPr lang="es-AR" dirty="0" smtClean="0">
                <a:latin typeface="+mj-lt"/>
              </a:rPr>
              <a:t>Sí, una caja negra</a:t>
            </a:r>
          </a:p>
          <a:p>
            <a:pPr marL="342900" lvl="1" indent="-342900">
              <a:buFont typeface="Arial"/>
              <a:buChar char="•"/>
            </a:pPr>
            <a:endParaRPr lang="es-ES" dirty="0"/>
          </a:p>
        </p:txBody>
      </p:sp>
      <p:sp>
        <p:nvSpPr>
          <p:cNvPr id="3" name="Cube 2"/>
          <p:cNvSpPr/>
          <p:nvPr/>
        </p:nvSpPr>
        <p:spPr bwMode="auto">
          <a:xfrm>
            <a:off x="3691835" y="1817170"/>
            <a:ext cx="4815565" cy="3882385"/>
          </a:xfrm>
          <a:prstGeom prst="cube">
            <a:avLst/>
          </a:prstGeom>
          <a:solidFill>
            <a:schemeClr val="bg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AR" sz="11500" dirty="0" smtClean="0">
                <a:gradFill>
                  <a:gsLst>
                    <a:gs pos="0">
                      <a:srgbClr val="FFFFFF"/>
                    </a:gs>
                    <a:gs pos="100000">
                      <a:srgbClr val="FFFFFF"/>
                    </a:gs>
                  </a:gsLst>
                  <a:lin ang="5400000" scaled="0"/>
                </a:gradFill>
                <a:ea typeface="Segoe UI" pitchFamily="34" charset="0"/>
                <a:cs typeface="Segoe UI" pitchFamily="34" charset="0"/>
              </a:rPr>
              <a:t>?</a:t>
            </a:r>
          </a:p>
        </p:txBody>
      </p:sp>
      <p:sp>
        <p:nvSpPr>
          <p:cNvPr id="9" name="Right Arrow 8"/>
          <p:cNvSpPr/>
          <p:nvPr/>
        </p:nvSpPr>
        <p:spPr bwMode="auto">
          <a:xfrm>
            <a:off x="2537200" y="3210257"/>
            <a:ext cx="1051619" cy="1096212"/>
          </a:xfrm>
          <a:prstGeom prst="rightArrow">
            <a:avLst/>
          </a:prstGeom>
          <a:solidFill>
            <a:schemeClr val="accent3"/>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3200" dirty="0">
              <a:solidFill>
                <a:schemeClr val="bg1"/>
              </a:solidFill>
            </a:endParaRPr>
          </a:p>
        </p:txBody>
      </p:sp>
      <p:sp>
        <p:nvSpPr>
          <p:cNvPr id="11" name="Right Arrow 10"/>
          <p:cNvSpPr/>
          <p:nvPr/>
        </p:nvSpPr>
        <p:spPr bwMode="auto">
          <a:xfrm>
            <a:off x="8692131" y="3105644"/>
            <a:ext cx="1051619" cy="1096212"/>
          </a:xfrm>
          <a:prstGeom prst="rightArrow">
            <a:avLst/>
          </a:prstGeom>
          <a:solidFill>
            <a:schemeClr val="accent3"/>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3200" dirty="0">
              <a:solidFill>
                <a:schemeClr val="bg1"/>
              </a:solidFill>
            </a:endParaRPr>
          </a:p>
        </p:txBody>
      </p:sp>
      <p:sp>
        <p:nvSpPr>
          <p:cNvPr id="13" name="TextBox 12"/>
          <p:cNvSpPr txBox="1"/>
          <p:nvPr/>
        </p:nvSpPr>
        <p:spPr>
          <a:xfrm>
            <a:off x="352930" y="3182202"/>
            <a:ext cx="2081254" cy="1846659"/>
          </a:xfrm>
          <a:prstGeom prst="rect">
            <a:avLst/>
          </a:prstGeom>
          <a:solidFill>
            <a:schemeClr val="tx1">
              <a:lumMod val="95000"/>
            </a:schemeClr>
          </a:solidFill>
          <a:ln w="12700">
            <a:noFill/>
            <a:prstDash val="dash"/>
          </a:ln>
        </p:spPr>
        <p:txBody>
          <a:bodyPr wrap="square" lIns="91440" tIns="91440" rIns="91440" bIns="91440" rtlCol="0">
            <a:spAutoFit/>
          </a:bodyPr>
          <a:lstStyle/>
          <a:p>
            <a:r>
              <a:rPr lang="en-US" dirty="0">
                <a:solidFill>
                  <a:srgbClr val="0000FF"/>
                </a:solidFill>
                <a:latin typeface="Consolas" pitchFamily="49" charset="0"/>
                <a:cs typeface="Consolas" pitchFamily="49" charset="0"/>
              </a:rPr>
              <a:t>class</a:t>
            </a:r>
            <a:r>
              <a:rPr lang="en-US" dirty="0">
                <a:solidFill>
                  <a:srgbClr val="FFFFFF"/>
                </a:solidFill>
                <a:latin typeface="Consolas" pitchFamily="49" charset="0"/>
                <a:cs typeface="Consolas" pitchFamily="49" charset="0"/>
              </a:rPr>
              <a:t> </a:t>
            </a:r>
            <a:r>
              <a:rPr lang="en-US" dirty="0" smtClean="0">
                <a:solidFill>
                  <a:srgbClr val="2B91C5"/>
                </a:solidFill>
                <a:latin typeface="Consolas" pitchFamily="49" charset="0"/>
                <a:cs typeface="Consolas" pitchFamily="49" charset="0"/>
              </a:rPr>
              <a:t>Program</a:t>
            </a:r>
            <a:endParaRPr lang="en-US" dirty="0">
              <a:solidFill>
                <a:srgbClr val="2B91C5"/>
              </a:solidFill>
              <a:latin typeface="Consolas" pitchFamily="49" charset="0"/>
              <a:cs typeface="Consolas" pitchFamily="49" charset="0"/>
            </a:endParaRPr>
          </a:p>
          <a:p>
            <a:r>
              <a:rPr lang="en-US" dirty="0">
                <a:solidFill>
                  <a:srgbClr val="000000"/>
                </a:solidFill>
                <a:latin typeface="Consolas" pitchFamily="49" charset="0"/>
                <a:cs typeface="Consolas" pitchFamily="49" charset="0"/>
              </a:rPr>
              <a:t>{</a:t>
            </a:r>
          </a:p>
          <a:p>
            <a:r>
              <a:rPr lang="en-US" dirty="0">
                <a:solidFill>
                  <a:srgbClr val="000000"/>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void</a:t>
            </a:r>
            <a:r>
              <a:rPr lang="en-US" dirty="0">
                <a:solidFill>
                  <a:srgbClr val="000000"/>
                </a:solidFill>
                <a:latin typeface="Consolas" pitchFamily="49" charset="0"/>
                <a:cs typeface="Consolas" pitchFamily="49" charset="0"/>
              </a:rPr>
              <a:t> </a:t>
            </a:r>
            <a:r>
              <a:rPr lang="en-US" dirty="0" smtClean="0">
                <a:solidFill>
                  <a:srgbClr val="000000"/>
                </a:solidFill>
                <a:latin typeface="Consolas" pitchFamily="49" charset="0"/>
                <a:cs typeface="Consolas" pitchFamily="49" charset="0"/>
              </a:rPr>
              <a:t>Main()</a:t>
            </a:r>
            <a:endParaRPr lang="en-US" dirty="0">
              <a:solidFill>
                <a:srgbClr val="000000"/>
              </a:solidFill>
              <a:latin typeface="Consolas" pitchFamily="49" charset="0"/>
              <a:cs typeface="Consolas" pitchFamily="49" charset="0"/>
            </a:endParaRPr>
          </a:p>
          <a:p>
            <a:r>
              <a:rPr lang="en-US" dirty="0">
                <a:solidFill>
                  <a:srgbClr val="000000"/>
                </a:solidFill>
                <a:latin typeface="Consolas" pitchFamily="49" charset="0"/>
                <a:cs typeface="Consolas" pitchFamily="49" charset="0"/>
              </a:rPr>
              <a:t>    {</a:t>
            </a:r>
          </a:p>
          <a:p>
            <a:r>
              <a:rPr lang="en-US" dirty="0">
                <a:solidFill>
                  <a:srgbClr val="000000"/>
                </a:solidFill>
                <a:latin typeface="Consolas" pitchFamily="49" charset="0"/>
                <a:cs typeface="Consolas" pitchFamily="49" charset="0"/>
              </a:rPr>
              <a:t>    }</a:t>
            </a:r>
          </a:p>
          <a:p>
            <a:r>
              <a:rPr lang="en-US" dirty="0" smtClean="0">
                <a:solidFill>
                  <a:srgbClr val="000000"/>
                </a:solidFill>
                <a:latin typeface="Consolas" pitchFamily="49" charset="0"/>
                <a:cs typeface="Consolas" pitchFamily="49" charset="0"/>
              </a:rPr>
              <a:t>}</a:t>
            </a:r>
            <a:r>
              <a:rPr lang="en-US" dirty="0" smtClean="0">
                <a:solidFill>
                  <a:srgbClr val="008000"/>
                </a:solidFill>
                <a:latin typeface="Consolas" pitchFamily="49" charset="0"/>
                <a:cs typeface="Consolas" pitchFamily="49" charset="0"/>
              </a:rPr>
              <a:t> </a:t>
            </a:r>
            <a:r>
              <a:rPr lang="en-US" dirty="0" smtClean="0">
                <a:solidFill>
                  <a:srgbClr val="FFFFFF">
                    <a:lumMod val="50000"/>
                  </a:srgbClr>
                </a:solidFill>
                <a:latin typeface="Consolas" pitchFamily="49" charset="0"/>
                <a:cs typeface="Consolas" pitchFamily="49" charset="0"/>
              </a:rPr>
              <a:t>▫</a:t>
            </a:r>
            <a:endParaRPr lang="en-US" dirty="0">
              <a:solidFill>
                <a:srgbClr val="FFFFFF">
                  <a:lumMod val="50000"/>
                </a:srgbClr>
              </a:solidFill>
              <a:latin typeface="Consolas" pitchFamily="49" charset="0"/>
              <a:cs typeface="Consolas" pitchFamily="49" charset="0"/>
            </a:endParaRPr>
          </a:p>
        </p:txBody>
      </p:sp>
      <p:sp>
        <p:nvSpPr>
          <p:cNvPr id="5" name="TextBox 4"/>
          <p:cNvSpPr txBox="1"/>
          <p:nvPr/>
        </p:nvSpPr>
        <p:spPr>
          <a:xfrm>
            <a:off x="9861118" y="3327476"/>
            <a:ext cx="1986569" cy="430887"/>
          </a:xfrm>
          <a:prstGeom prst="rect">
            <a:avLst/>
          </a:prstGeom>
          <a:noFill/>
        </p:spPr>
        <p:txBody>
          <a:bodyPr wrap="none" lIns="0" tIns="0" rIns="0" bIns="0" rtlCol="0">
            <a:spAutoFit/>
          </a:bodyPr>
          <a:lstStyle/>
          <a:p>
            <a:r>
              <a:rPr lang="es-AR" sz="2800" dirty="0" smtClean="0">
                <a:solidFill>
                  <a:schemeClr val="bg1"/>
                </a:solidFill>
              </a:rPr>
              <a:t>program.exe</a:t>
            </a:r>
          </a:p>
        </p:txBody>
      </p:sp>
      <p:sp>
        <p:nvSpPr>
          <p:cNvPr id="8" name="TextBox 7"/>
          <p:cNvSpPr txBox="1"/>
          <p:nvPr/>
        </p:nvSpPr>
        <p:spPr>
          <a:xfrm>
            <a:off x="5536276" y="1277111"/>
            <a:ext cx="1627048" cy="430887"/>
          </a:xfrm>
          <a:prstGeom prst="rect">
            <a:avLst/>
          </a:prstGeom>
          <a:noFill/>
        </p:spPr>
        <p:txBody>
          <a:bodyPr wrap="none" lIns="0" tIns="0" rIns="0" bIns="0" rtlCol="0">
            <a:spAutoFit/>
          </a:bodyPr>
          <a:lstStyle/>
          <a:p>
            <a:r>
              <a:rPr lang="es-AR" sz="2800" dirty="0" smtClean="0">
                <a:solidFill>
                  <a:schemeClr val="bg1"/>
                </a:solidFill>
              </a:rPr>
              <a:t>CSC - VBC</a:t>
            </a:r>
          </a:p>
        </p:txBody>
      </p:sp>
    </p:spTree>
    <p:extLst>
      <p:ext uri="{BB962C8B-B14F-4D97-AF65-F5344CB8AC3E}">
        <p14:creationId xmlns:p14="http://schemas.microsoft.com/office/powerpoint/2010/main" val="1236355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993900" y="4950353"/>
            <a:ext cx="7821161" cy="1614055"/>
          </a:xfrm>
          <a:prstGeom prst="rect">
            <a:avLst/>
          </a:prstGeom>
          <a:solidFill>
            <a:schemeClr val="accent2">
              <a:lumMod val="50000"/>
            </a:schemeClr>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bg1"/>
              </a:solidFill>
            </a:endParaRPr>
          </a:p>
        </p:txBody>
      </p:sp>
      <p:sp>
        <p:nvSpPr>
          <p:cNvPr id="3" name="Rectangle 2"/>
          <p:cNvSpPr/>
          <p:nvPr/>
        </p:nvSpPr>
        <p:spPr bwMode="auto">
          <a:xfrm>
            <a:off x="3993901" y="3102421"/>
            <a:ext cx="7821161" cy="1614055"/>
          </a:xfrm>
          <a:prstGeom prst="rect">
            <a:avLst/>
          </a:prstGeom>
          <a:solidFill>
            <a:schemeClr val="accent2">
              <a:lumMod val="50000"/>
            </a:schemeClr>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bg1"/>
              </a:solidFill>
            </a:endParaRPr>
          </a:p>
        </p:txBody>
      </p:sp>
      <p:sp>
        <p:nvSpPr>
          <p:cNvPr id="11" name="Rectangle 10"/>
          <p:cNvSpPr/>
          <p:nvPr/>
        </p:nvSpPr>
        <p:spPr bwMode="auto">
          <a:xfrm>
            <a:off x="6010858" y="5151891"/>
            <a:ext cx="1560408" cy="1228901"/>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Symbol API</a:t>
            </a:r>
          </a:p>
        </p:txBody>
      </p:sp>
      <p:sp>
        <p:nvSpPr>
          <p:cNvPr id="34" name="Rectangle 33"/>
          <p:cNvSpPr/>
          <p:nvPr/>
        </p:nvSpPr>
        <p:spPr bwMode="auto">
          <a:xfrm>
            <a:off x="4163868" y="5151891"/>
            <a:ext cx="7487492" cy="1218728"/>
          </a:xfrm>
          <a:prstGeom prst="rect">
            <a:avLst/>
          </a:prstGeom>
          <a:solidFill>
            <a:schemeClr val="bg2"/>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bg1"/>
              </a:solidFill>
            </a:endParaRPr>
          </a:p>
        </p:txBody>
      </p:sp>
      <p:sp>
        <p:nvSpPr>
          <p:cNvPr id="2" name="Title 1"/>
          <p:cNvSpPr>
            <a:spLocks noGrp="1"/>
          </p:cNvSpPr>
          <p:nvPr>
            <p:ph type="title" idx="4294967295"/>
          </p:nvPr>
        </p:nvSpPr>
        <p:spPr>
          <a:xfrm>
            <a:off x="0" y="228600"/>
            <a:ext cx="11149013" cy="747713"/>
          </a:xfrm>
        </p:spPr>
        <p:txBody>
          <a:bodyPr/>
          <a:lstStyle/>
          <a:p>
            <a:r>
              <a:rPr lang="en-US" dirty="0" smtClean="0"/>
              <a:t>  </a:t>
            </a:r>
            <a:r>
              <a:rPr lang="en-US" dirty="0">
                <a:solidFill>
                  <a:schemeClr val="tx2">
                    <a:alpha val="99000"/>
                  </a:schemeClr>
                </a:solidFill>
              </a:rPr>
              <a:t>Roslyn</a:t>
            </a:r>
            <a:r>
              <a:rPr lang="en-US" dirty="0" smtClean="0">
                <a:solidFill>
                  <a:schemeClr val="tx2">
                    <a:alpha val="99000"/>
                  </a:schemeClr>
                </a:solidFill>
              </a:rPr>
              <a:t> APIs</a:t>
            </a:r>
            <a:endParaRPr lang="en-US" dirty="0">
              <a:solidFill>
                <a:schemeClr val="tx2">
                  <a:alpha val="99000"/>
                </a:schemeClr>
              </a:solidFill>
            </a:endParaRPr>
          </a:p>
        </p:txBody>
      </p:sp>
      <p:sp>
        <p:nvSpPr>
          <p:cNvPr id="4" name="Rectangle 3"/>
          <p:cNvSpPr/>
          <p:nvPr/>
        </p:nvSpPr>
        <p:spPr bwMode="auto">
          <a:xfrm>
            <a:off x="3993901" y="811770"/>
            <a:ext cx="7805921" cy="2041254"/>
          </a:xfrm>
          <a:prstGeom prst="rect">
            <a:avLst/>
          </a:prstGeom>
          <a:solidFill>
            <a:schemeClr val="accent2">
              <a:lumMod val="50000"/>
            </a:schemeClr>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700" dirty="0" smtClean="0">
              <a:solidFill>
                <a:schemeClr val="bg1"/>
              </a:solidFill>
            </a:endParaRPr>
          </a:p>
        </p:txBody>
      </p:sp>
      <p:sp>
        <p:nvSpPr>
          <p:cNvPr id="5" name="Right Arrow 4"/>
          <p:cNvSpPr/>
          <p:nvPr/>
        </p:nvSpPr>
        <p:spPr bwMode="auto">
          <a:xfrm>
            <a:off x="3165997" y="5447458"/>
            <a:ext cx="609441" cy="533400"/>
          </a:xfrm>
          <a:prstGeom prst="rightArrow">
            <a:avLst/>
          </a:prstGeom>
          <a:solidFill>
            <a:schemeClr val="accent3"/>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3200" dirty="0">
              <a:solidFill>
                <a:schemeClr val="bg1"/>
              </a:solidFill>
            </a:endParaRPr>
          </a:p>
        </p:txBody>
      </p:sp>
      <p:sp>
        <p:nvSpPr>
          <p:cNvPr id="6" name="Rectangle 5"/>
          <p:cNvSpPr/>
          <p:nvPr/>
        </p:nvSpPr>
        <p:spPr>
          <a:xfrm>
            <a:off x="684368" y="1346690"/>
            <a:ext cx="2247724" cy="779088"/>
          </a:xfrm>
          <a:prstGeom prst="rect">
            <a:avLst/>
          </a:prstGeom>
          <a:solidFill>
            <a:schemeClr val="accent3"/>
          </a:solidFill>
          <a:ln>
            <a:noFill/>
          </a:ln>
          <a:effectLst/>
        </p:spPr>
        <p:style>
          <a:lnRef idx="1">
            <a:schemeClr val="accent4"/>
          </a:lnRef>
          <a:fillRef idx="2">
            <a:schemeClr val="accent4"/>
          </a:fillRef>
          <a:effectRef idx="1">
            <a:schemeClr val="accent4"/>
          </a:effectRef>
          <a:fontRef idx="minor">
            <a:schemeClr val="dk1"/>
          </a:fontRef>
        </p:style>
        <p:txBody>
          <a:bodyPr lIns="121725" tIns="60862" rIns="121725" bIns="60862" rtlCol="0" anchor="ctr"/>
          <a:lstStyle/>
          <a:p>
            <a:pPr algn="ctr"/>
            <a:r>
              <a:rPr lang="en-US" sz="2400" dirty="0" smtClean="0">
                <a:solidFill>
                  <a:schemeClr val="bg1"/>
                </a:solidFill>
              </a:rPr>
              <a:t>Language Service</a:t>
            </a:r>
            <a:endParaRPr lang="en-US" sz="2400" dirty="0">
              <a:solidFill>
                <a:schemeClr val="bg1"/>
              </a:solidFill>
            </a:endParaRPr>
          </a:p>
        </p:txBody>
      </p:sp>
      <p:sp>
        <p:nvSpPr>
          <p:cNvPr id="7" name="Rectangle 6"/>
          <p:cNvSpPr/>
          <p:nvPr/>
        </p:nvSpPr>
        <p:spPr>
          <a:xfrm>
            <a:off x="684368" y="3398481"/>
            <a:ext cx="2247724" cy="779088"/>
          </a:xfrm>
          <a:prstGeom prst="rect">
            <a:avLst/>
          </a:prstGeom>
          <a:solidFill>
            <a:schemeClr val="accent3"/>
          </a:solidFill>
          <a:ln>
            <a:noFill/>
          </a:ln>
          <a:effectLst/>
        </p:spPr>
        <p:style>
          <a:lnRef idx="1">
            <a:schemeClr val="accent4"/>
          </a:lnRef>
          <a:fillRef idx="2">
            <a:schemeClr val="accent4"/>
          </a:fillRef>
          <a:effectRef idx="1">
            <a:schemeClr val="accent4"/>
          </a:effectRef>
          <a:fontRef idx="minor">
            <a:schemeClr val="dk1"/>
          </a:fontRef>
        </p:style>
        <p:txBody>
          <a:bodyPr lIns="121725" tIns="60862" rIns="121725" bIns="60862" rtlCol="0" anchor="ctr"/>
          <a:lstStyle/>
          <a:p>
            <a:pPr algn="ctr"/>
            <a:r>
              <a:rPr lang="en-US" sz="2400" dirty="0" smtClean="0">
                <a:solidFill>
                  <a:schemeClr val="bg1"/>
                </a:solidFill>
              </a:rPr>
              <a:t>Compiler API</a:t>
            </a:r>
            <a:endParaRPr lang="en-US" sz="2400" dirty="0">
              <a:solidFill>
                <a:schemeClr val="bg1"/>
              </a:solidFill>
            </a:endParaRPr>
          </a:p>
        </p:txBody>
      </p:sp>
      <p:sp>
        <p:nvSpPr>
          <p:cNvPr id="8" name="Rectangle 7"/>
          <p:cNvSpPr/>
          <p:nvPr/>
        </p:nvSpPr>
        <p:spPr>
          <a:xfrm>
            <a:off x="684368" y="5368089"/>
            <a:ext cx="2247724" cy="779088"/>
          </a:xfrm>
          <a:prstGeom prst="rect">
            <a:avLst/>
          </a:prstGeom>
          <a:solidFill>
            <a:schemeClr val="accent3"/>
          </a:solidFill>
          <a:ln>
            <a:noFill/>
          </a:ln>
          <a:effectLst/>
        </p:spPr>
        <p:style>
          <a:lnRef idx="1">
            <a:schemeClr val="accent4"/>
          </a:lnRef>
          <a:fillRef idx="2">
            <a:schemeClr val="accent4"/>
          </a:fillRef>
          <a:effectRef idx="1">
            <a:schemeClr val="accent4"/>
          </a:effectRef>
          <a:fontRef idx="minor">
            <a:schemeClr val="dk1"/>
          </a:fontRef>
        </p:style>
        <p:txBody>
          <a:bodyPr lIns="121725" tIns="60862" rIns="121725" bIns="60862" rtlCol="0" anchor="ctr"/>
          <a:lstStyle/>
          <a:p>
            <a:pPr algn="ctr"/>
            <a:r>
              <a:rPr lang="en-US" sz="2400" dirty="0" smtClean="0">
                <a:solidFill>
                  <a:schemeClr val="bg1"/>
                </a:solidFill>
              </a:rPr>
              <a:t>Compiler Pipeline</a:t>
            </a:r>
            <a:endParaRPr lang="en-US" sz="2400" dirty="0">
              <a:solidFill>
                <a:schemeClr val="bg1"/>
              </a:solidFill>
            </a:endParaRPr>
          </a:p>
        </p:txBody>
      </p:sp>
      <p:sp>
        <p:nvSpPr>
          <p:cNvPr id="10" name="Rectangle 9"/>
          <p:cNvSpPr/>
          <p:nvPr/>
        </p:nvSpPr>
        <p:spPr bwMode="auto">
          <a:xfrm>
            <a:off x="4163866" y="5151891"/>
            <a:ext cx="1829473" cy="12289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Syntax Tree API</a:t>
            </a:r>
          </a:p>
        </p:txBody>
      </p:sp>
      <p:sp>
        <p:nvSpPr>
          <p:cNvPr id="12" name="Rectangle 11"/>
          <p:cNvSpPr/>
          <p:nvPr/>
        </p:nvSpPr>
        <p:spPr bwMode="auto">
          <a:xfrm>
            <a:off x="7590206" y="5151891"/>
            <a:ext cx="2669408" cy="122890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Binding and Flow Analysis APIs</a:t>
            </a:r>
          </a:p>
        </p:txBody>
      </p:sp>
      <p:sp>
        <p:nvSpPr>
          <p:cNvPr id="13" name="Rectangle 12"/>
          <p:cNvSpPr/>
          <p:nvPr/>
        </p:nvSpPr>
        <p:spPr bwMode="auto">
          <a:xfrm>
            <a:off x="10284578" y="5151891"/>
            <a:ext cx="1366781" cy="1228901"/>
          </a:xfrm>
          <a:prstGeom prst="rect">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Emit API</a:t>
            </a:r>
          </a:p>
        </p:txBody>
      </p:sp>
      <p:sp>
        <p:nvSpPr>
          <p:cNvPr id="14" name="Rectangle 13"/>
          <p:cNvSpPr/>
          <p:nvPr/>
        </p:nvSpPr>
        <p:spPr bwMode="auto">
          <a:xfrm>
            <a:off x="4163866" y="998231"/>
            <a:ext cx="524120" cy="16683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700" dirty="0" smtClean="0">
                <a:solidFill>
                  <a:schemeClr val="bg1"/>
                </a:solidFill>
              </a:rPr>
              <a:t>Formatter</a:t>
            </a:r>
          </a:p>
        </p:txBody>
      </p:sp>
      <p:sp>
        <p:nvSpPr>
          <p:cNvPr id="15" name="Rectangle 14"/>
          <p:cNvSpPr/>
          <p:nvPr/>
        </p:nvSpPr>
        <p:spPr bwMode="auto">
          <a:xfrm>
            <a:off x="4744147" y="996099"/>
            <a:ext cx="524120" cy="16683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700" dirty="0" smtClean="0">
                <a:solidFill>
                  <a:schemeClr val="bg1"/>
                </a:solidFill>
              </a:rPr>
              <a:t>Colorizer</a:t>
            </a:r>
          </a:p>
        </p:txBody>
      </p:sp>
      <p:sp>
        <p:nvSpPr>
          <p:cNvPr id="16" name="Rectangle 15"/>
          <p:cNvSpPr/>
          <p:nvPr/>
        </p:nvSpPr>
        <p:spPr bwMode="auto">
          <a:xfrm>
            <a:off x="5324428" y="994836"/>
            <a:ext cx="524120" cy="166959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700" dirty="0" smtClean="0">
                <a:solidFill>
                  <a:schemeClr val="bg1"/>
                </a:solidFill>
              </a:rPr>
              <a:t>Outlining</a:t>
            </a:r>
          </a:p>
        </p:txBody>
      </p:sp>
      <p:sp>
        <p:nvSpPr>
          <p:cNvPr id="17" name="Rectangle 16"/>
          <p:cNvSpPr/>
          <p:nvPr/>
        </p:nvSpPr>
        <p:spPr bwMode="auto">
          <a:xfrm>
            <a:off x="5904709" y="994836"/>
            <a:ext cx="524120" cy="1670148"/>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700" dirty="0" smtClean="0">
                <a:solidFill>
                  <a:schemeClr val="bg1"/>
                </a:solidFill>
              </a:rPr>
              <a:t>Navigate To</a:t>
            </a:r>
          </a:p>
        </p:txBody>
      </p:sp>
      <p:sp>
        <p:nvSpPr>
          <p:cNvPr id="18" name="Rectangle 17"/>
          <p:cNvSpPr/>
          <p:nvPr/>
        </p:nvSpPr>
        <p:spPr bwMode="auto">
          <a:xfrm>
            <a:off x="6484990" y="994836"/>
            <a:ext cx="524120" cy="1670148"/>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700" dirty="0" smtClean="0">
                <a:solidFill>
                  <a:schemeClr val="bg1"/>
                </a:solidFill>
              </a:rPr>
              <a:t>Object Browser</a:t>
            </a:r>
          </a:p>
        </p:txBody>
      </p:sp>
      <p:sp>
        <p:nvSpPr>
          <p:cNvPr id="19" name="Rectangle 18"/>
          <p:cNvSpPr/>
          <p:nvPr/>
        </p:nvSpPr>
        <p:spPr bwMode="auto">
          <a:xfrm>
            <a:off x="7065271" y="994836"/>
            <a:ext cx="524120" cy="166959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700" dirty="0" smtClean="0">
                <a:solidFill>
                  <a:schemeClr val="bg1"/>
                </a:solidFill>
              </a:rPr>
              <a:t>Completion List</a:t>
            </a:r>
          </a:p>
        </p:txBody>
      </p:sp>
      <p:sp>
        <p:nvSpPr>
          <p:cNvPr id="20" name="Rectangle 19"/>
          <p:cNvSpPr/>
          <p:nvPr/>
        </p:nvSpPr>
        <p:spPr bwMode="auto">
          <a:xfrm>
            <a:off x="7645552" y="996100"/>
            <a:ext cx="524120" cy="166833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700" dirty="0" smtClean="0">
                <a:solidFill>
                  <a:schemeClr val="bg1"/>
                </a:solidFill>
              </a:rPr>
              <a:t>Find All References</a:t>
            </a:r>
          </a:p>
        </p:txBody>
      </p:sp>
      <p:sp>
        <p:nvSpPr>
          <p:cNvPr id="21" name="Rectangle 20"/>
          <p:cNvSpPr/>
          <p:nvPr/>
        </p:nvSpPr>
        <p:spPr bwMode="auto">
          <a:xfrm>
            <a:off x="8225833" y="996100"/>
            <a:ext cx="524120" cy="166833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700" dirty="0" smtClean="0">
                <a:solidFill>
                  <a:schemeClr val="bg1"/>
                </a:solidFill>
              </a:rPr>
              <a:t>Rename</a:t>
            </a:r>
          </a:p>
        </p:txBody>
      </p:sp>
      <p:sp>
        <p:nvSpPr>
          <p:cNvPr id="22" name="Rectangle 21"/>
          <p:cNvSpPr/>
          <p:nvPr/>
        </p:nvSpPr>
        <p:spPr bwMode="auto">
          <a:xfrm>
            <a:off x="8806114" y="994836"/>
            <a:ext cx="524120" cy="166959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700" dirty="0" smtClean="0">
                <a:solidFill>
                  <a:schemeClr val="bg1"/>
                </a:solidFill>
              </a:rPr>
              <a:t>Quick Info</a:t>
            </a:r>
          </a:p>
        </p:txBody>
      </p:sp>
      <p:sp>
        <p:nvSpPr>
          <p:cNvPr id="23" name="Rectangle 22"/>
          <p:cNvSpPr/>
          <p:nvPr/>
        </p:nvSpPr>
        <p:spPr bwMode="auto">
          <a:xfrm>
            <a:off x="9386395" y="994836"/>
            <a:ext cx="524120" cy="166959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700" dirty="0" smtClean="0">
                <a:solidFill>
                  <a:schemeClr val="bg1"/>
                </a:solidFill>
              </a:rPr>
              <a:t>Signature Help</a:t>
            </a:r>
          </a:p>
        </p:txBody>
      </p:sp>
      <p:sp>
        <p:nvSpPr>
          <p:cNvPr id="24" name="Rectangle 23"/>
          <p:cNvSpPr/>
          <p:nvPr/>
        </p:nvSpPr>
        <p:spPr bwMode="auto">
          <a:xfrm>
            <a:off x="9966676" y="994836"/>
            <a:ext cx="524120" cy="1671411"/>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700" dirty="0" smtClean="0">
                <a:solidFill>
                  <a:schemeClr val="bg1"/>
                </a:solidFill>
              </a:rPr>
              <a:t>Extract Method</a:t>
            </a:r>
          </a:p>
        </p:txBody>
      </p:sp>
      <p:sp>
        <p:nvSpPr>
          <p:cNvPr id="25" name="Rectangle 24"/>
          <p:cNvSpPr/>
          <p:nvPr/>
        </p:nvSpPr>
        <p:spPr bwMode="auto">
          <a:xfrm>
            <a:off x="10546957" y="996100"/>
            <a:ext cx="524120" cy="166833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700" dirty="0" smtClean="0">
                <a:solidFill>
                  <a:schemeClr val="bg1"/>
                </a:solidFill>
              </a:rPr>
              <a:t>Go To Definition</a:t>
            </a:r>
          </a:p>
        </p:txBody>
      </p:sp>
      <p:sp>
        <p:nvSpPr>
          <p:cNvPr id="26" name="Rectangle 25"/>
          <p:cNvSpPr/>
          <p:nvPr/>
        </p:nvSpPr>
        <p:spPr bwMode="auto">
          <a:xfrm>
            <a:off x="11127239" y="996377"/>
            <a:ext cx="524120" cy="1668054"/>
          </a:xfrm>
          <a:prstGeom prst="rect">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700" dirty="0" smtClean="0">
                <a:solidFill>
                  <a:schemeClr val="bg1"/>
                </a:solidFill>
              </a:rPr>
              <a:t>Edit and Continue</a:t>
            </a:r>
          </a:p>
        </p:txBody>
      </p:sp>
      <p:sp>
        <p:nvSpPr>
          <p:cNvPr id="27" name="Right Arrow 26"/>
          <p:cNvSpPr/>
          <p:nvPr/>
        </p:nvSpPr>
        <p:spPr bwMode="auto">
          <a:xfrm>
            <a:off x="3165997" y="3577952"/>
            <a:ext cx="609441" cy="463826"/>
          </a:xfrm>
          <a:prstGeom prst="rightArrow">
            <a:avLst/>
          </a:prstGeom>
          <a:solidFill>
            <a:schemeClr val="accent3"/>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3200" dirty="0">
              <a:solidFill>
                <a:schemeClr val="bg1"/>
              </a:solidFill>
            </a:endParaRPr>
          </a:p>
        </p:txBody>
      </p:sp>
      <p:sp>
        <p:nvSpPr>
          <p:cNvPr id="28" name="Right Arrow 27"/>
          <p:cNvSpPr/>
          <p:nvPr/>
        </p:nvSpPr>
        <p:spPr bwMode="auto">
          <a:xfrm>
            <a:off x="3165997" y="1527993"/>
            <a:ext cx="609441" cy="459828"/>
          </a:xfrm>
          <a:prstGeom prst="rightArrow">
            <a:avLst/>
          </a:prstGeom>
          <a:solidFill>
            <a:schemeClr val="accent3"/>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3200" dirty="0">
              <a:solidFill>
                <a:schemeClr val="bg1"/>
              </a:solidFill>
            </a:endParaRPr>
          </a:p>
        </p:txBody>
      </p:sp>
      <p:sp>
        <p:nvSpPr>
          <p:cNvPr id="29" name="Rectangle 28"/>
          <p:cNvSpPr/>
          <p:nvPr/>
        </p:nvSpPr>
        <p:spPr bwMode="auto">
          <a:xfrm>
            <a:off x="4163867" y="5151891"/>
            <a:ext cx="1829473" cy="12289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Parser</a:t>
            </a:r>
          </a:p>
        </p:txBody>
      </p:sp>
      <p:sp>
        <p:nvSpPr>
          <p:cNvPr id="30" name="Rectangle 29"/>
          <p:cNvSpPr/>
          <p:nvPr/>
        </p:nvSpPr>
        <p:spPr bwMode="auto">
          <a:xfrm>
            <a:off x="6010859" y="5766342"/>
            <a:ext cx="1560407" cy="614451"/>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Metadata Import</a:t>
            </a:r>
          </a:p>
        </p:txBody>
      </p:sp>
      <p:sp>
        <p:nvSpPr>
          <p:cNvPr id="31" name="Rectangle 30"/>
          <p:cNvSpPr/>
          <p:nvPr/>
        </p:nvSpPr>
        <p:spPr bwMode="auto">
          <a:xfrm>
            <a:off x="7590207" y="5151891"/>
            <a:ext cx="2669408" cy="122890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Binder</a:t>
            </a:r>
          </a:p>
        </p:txBody>
      </p:sp>
      <p:sp>
        <p:nvSpPr>
          <p:cNvPr id="32" name="Rectangle 31"/>
          <p:cNvSpPr/>
          <p:nvPr/>
        </p:nvSpPr>
        <p:spPr bwMode="auto">
          <a:xfrm>
            <a:off x="10284579" y="5151891"/>
            <a:ext cx="1366781" cy="1228901"/>
          </a:xfrm>
          <a:prstGeom prst="rect">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IL Emitter</a:t>
            </a:r>
          </a:p>
        </p:txBody>
      </p:sp>
      <p:sp>
        <p:nvSpPr>
          <p:cNvPr id="33" name="Rectangle 32"/>
          <p:cNvSpPr/>
          <p:nvPr/>
        </p:nvSpPr>
        <p:spPr bwMode="auto">
          <a:xfrm>
            <a:off x="6010859" y="5151891"/>
            <a:ext cx="1560408" cy="594946"/>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Symbols</a:t>
            </a:r>
          </a:p>
        </p:txBody>
      </p:sp>
    </p:spTree>
    <p:custDataLst>
      <p:tags r:id="rId1"/>
    </p:custDataLst>
    <p:extLst>
      <p:ext uri="{BB962C8B-B14F-4D97-AF65-F5344CB8AC3E}">
        <p14:creationId xmlns:p14="http://schemas.microsoft.com/office/powerpoint/2010/main" val="118396257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4" presetClass="path" presetSubtype="0" accel="50000" decel="50000" fill="hold" grpId="0" nodeType="clickEffect">
                                  <p:stCondLst>
                                    <p:cond delay="0"/>
                                  </p:stCondLst>
                                  <p:childTnLst>
                                    <p:animMotion origin="layout" path="M -4.90881E-6 -0.01943 L -4.90881E-6 -0.26949 " pathEditMode="relative" rAng="0" ptsTypes="AA">
                                      <p:cBhvr>
                                        <p:cTn id="20" dur="750" fill="hold"/>
                                        <p:tgtEl>
                                          <p:spTgt spid="10"/>
                                        </p:tgtEl>
                                        <p:attrNameLst>
                                          <p:attrName>ppt_x</p:attrName>
                                          <p:attrName>ppt_y</p:attrName>
                                        </p:attrNameLst>
                                      </p:cBhvr>
                                      <p:rCtr x="0" y="-12514"/>
                                    </p:animMotion>
                                  </p:childTnLst>
                                </p:cTn>
                              </p:par>
                              <p:par>
                                <p:cTn id="21" presetID="10" presetClass="entr"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750"/>
                            </p:stCondLst>
                            <p:childTnLst>
                              <p:par>
                                <p:cTn id="25" presetID="64" presetClass="path" presetSubtype="0" accel="50000" decel="50000" fill="hold" grpId="0" nodeType="afterEffect">
                                  <p:stCondLst>
                                    <p:cond delay="0"/>
                                  </p:stCondLst>
                                  <p:childTnLst>
                                    <p:animMotion origin="layout" path="M -2.63679E-6 -0.01943 L -2.63679E-6 -0.26949 " pathEditMode="relative" rAng="0" ptsTypes="AA">
                                      <p:cBhvr>
                                        <p:cTn id="26" dur="750" fill="hold"/>
                                        <p:tgtEl>
                                          <p:spTgt spid="11"/>
                                        </p:tgtEl>
                                        <p:attrNameLst>
                                          <p:attrName>ppt_x</p:attrName>
                                          <p:attrName>ppt_y</p:attrName>
                                        </p:attrNameLst>
                                      </p:cBhvr>
                                      <p:rCtr x="0" y="-12514"/>
                                    </p:animMotion>
                                  </p:childTnLst>
                                </p:cTn>
                              </p:par>
                              <p:par>
                                <p:cTn id="27" presetID="10"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500"/>
                            </p:stCondLst>
                            <p:childTnLst>
                              <p:par>
                                <p:cTn id="31" presetID="64" presetClass="path" presetSubtype="0" accel="50000" decel="50000" fill="hold" grpId="0" nodeType="afterEffect">
                                  <p:stCondLst>
                                    <p:cond delay="0"/>
                                  </p:stCondLst>
                                  <p:childTnLst>
                                    <p:animMotion origin="layout" path="M -3.83012E-6 -0.01943 L -3.83012E-6 -0.26949 " pathEditMode="relative" rAng="0" ptsTypes="AA">
                                      <p:cBhvr>
                                        <p:cTn id="32" dur="750" fill="hold"/>
                                        <p:tgtEl>
                                          <p:spTgt spid="12"/>
                                        </p:tgtEl>
                                        <p:attrNameLst>
                                          <p:attrName>ppt_x</p:attrName>
                                          <p:attrName>ppt_y</p:attrName>
                                        </p:attrNameLst>
                                      </p:cBhvr>
                                      <p:rCtr x="0" y="-12514"/>
                                    </p:animMotion>
                                  </p:childTnLst>
                                </p:cTn>
                              </p:par>
                              <p:par>
                                <p:cTn id="33" presetID="10" presetClass="entr"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2250"/>
                            </p:stCondLst>
                            <p:childTnLst>
                              <p:par>
                                <p:cTn id="37" presetID="64" presetClass="path" presetSubtype="0" accel="50000" decel="50000" fill="hold" grpId="0" nodeType="afterEffect">
                                  <p:stCondLst>
                                    <p:cond delay="0"/>
                                  </p:stCondLst>
                                  <p:childTnLst>
                                    <p:animMotion origin="layout" path="M 2.37624E-6 -0.01943 L 2.37624E-6 -0.26949 " pathEditMode="relative" rAng="0" ptsTypes="AA">
                                      <p:cBhvr>
                                        <p:cTn id="38" dur="750" fill="hold"/>
                                        <p:tgtEl>
                                          <p:spTgt spid="13"/>
                                        </p:tgtEl>
                                        <p:attrNameLst>
                                          <p:attrName>ppt_x</p:attrName>
                                          <p:attrName>ppt_y</p:attrName>
                                        </p:attrNameLst>
                                      </p:cBhvr>
                                      <p:rCtr x="0" y="-12514"/>
                                    </p:animMotion>
                                  </p:childTnLst>
                                </p:cTn>
                              </p:par>
                              <p:par>
                                <p:cTn id="39" presetID="10" presetClass="entr"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ppt_x"/>
                                          </p:val>
                                        </p:tav>
                                        <p:tav tm="100000">
                                          <p:val>
                                            <p:strVal val="#ppt_x"/>
                                          </p:val>
                                        </p:tav>
                                      </p:tavLst>
                                    </p:anim>
                                    <p:anim calcmode="lin" valueType="num">
                                      <p:cBhvr additive="base">
                                        <p:cTn id="47" dur="500" fill="hold"/>
                                        <p:tgtEl>
                                          <p:spTgt spid="6"/>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fill="hold"/>
                                        <p:tgtEl>
                                          <p:spTgt spid="28"/>
                                        </p:tgtEl>
                                        <p:attrNameLst>
                                          <p:attrName>ppt_x</p:attrName>
                                        </p:attrNameLst>
                                      </p:cBhvr>
                                      <p:tavLst>
                                        <p:tav tm="0">
                                          <p:val>
                                            <p:strVal val="#ppt_x"/>
                                          </p:val>
                                        </p:tav>
                                        <p:tav tm="100000">
                                          <p:val>
                                            <p:strVal val="#ppt_x"/>
                                          </p:val>
                                        </p:tav>
                                      </p:tavLst>
                                    </p:anim>
                                    <p:anim calcmode="lin" valueType="num">
                                      <p:cBhvr additive="base">
                                        <p:cTn id="51" dur="500" fill="hold"/>
                                        <p:tgtEl>
                                          <p:spTgt spid="28"/>
                                        </p:tgtEl>
                                        <p:attrNameLst>
                                          <p:attrName>ppt_y</p:attrName>
                                        </p:attrNameLst>
                                      </p:cBhvr>
                                      <p:tavLst>
                                        <p:tav tm="0">
                                          <p:val>
                                            <p:strVal val="0-#ppt_h/2"/>
                                          </p:val>
                                        </p:tav>
                                        <p:tav tm="100000">
                                          <p:val>
                                            <p:strVal val="#ppt_y"/>
                                          </p:val>
                                        </p:tav>
                                      </p:tavLst>
                                    </p:anim>
                                  </p:childTnLst>
                                </p:cTn>
                              </p:par>
                              <p:par>
                                <p:cTn id="52" presetID="2" presetClass="entr" presetSubtype="1"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additive="base">
                                        <p:cTn id="54" dur="500" fill="hold"/>
                                        <p:tgtEl>
                                          <p:spTgt spid="4"/>
                                        </p:tgtEl>
                                        <p:attrNameLst>
                                          <p:attrName>ppt_x</p:attrName>
                                        </p:attrNameLst>
                                      </p:cBhvr>
                                      <p:tavLst>
                                        <p:tav tm="0">
                                          <p:val>
                                            <p:strVal val="#ppt_x"/>
                                          </p:val>
                                        </p:tav>
                                        <p:tav tm="100000">
                                          <p:val>
                                            <p:strVal val="#ppt_x"/>
                                          </p:val>
                                        </p:tav>
                                      </p:tavLst>
                                    </p:anim>
                                    <p:anim calcmode="lin" valueType="num">
                                      <p:cBhvr additive="base">
                                        <p:cTn id="55"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1"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fill="hold"/>
                                        <p:tgtEl>
                                          <p:spTgt spid="14"/>
                                        </p:tgtEl>
                                        <p:attrNameLst>
                                          <p:attrName>ppt_x</p:attrName>
                                        </p:attrNameLst>
                                      </p:cBhvr>
                                      <p:tavLst>
                                        <p:tav tm="0">
                                          <p:val>
                                            <p:strVal val="#ppt_x"/>
                                          </p:val>
                                        </p:tav>
                                        <p:tav tm="100000">
                                          <p:val>
                                            <p:strVal val="#ppt_x"/>
                                          </p:val>
                                        </p:tav>
                                      </p:tavLst>
                                    </p:anim>
                                    <p:anim calcmode="lin" valueType="num">
                                      <p:cBhvr additive="base">
                                        <p:cTn id="61" dur="500" fill="hold"/>
                                        <p:tgtEl>
                                          <p:spTgt spid="14"/>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additive="base">
                                        <p:cTn id="68" dur="500" fill="hold"/>
                                        <p:tgtEl>
                                          <p:spTgt spid="16"/>
                                        </p:tgtEl>
                                        <p:attrNameLst>
                                          <p:attrName>ppt_x</p:attrName>
                                        </p:attrNameLst>
                                      </p:cBhvr>
                                      <p:tavLst>
                                        <p:tav tm="0">
                                          <p:val>
                                            <p:strVal val="#ppt_x"/>
                                          </p:val>
                                        </p:tav>
                                        <p:tav tm="100000">
                                          <p:val>
                                            <p:strVal val="#ppt_x"/>
                                          </p:val>
                                        </p:tav>
                                      </p:tavLst>
                                    </p:anim>
                                    <p:anim calcmode="lin" valueType="num">
                                      <p:cBhvr additive="base">
                                        <p:cTn id="69" dur="500" fill="hold"/>
                                        <p:tgtEl>
                                          <p:spTgt spid="16"/>
                                        </p:tgtEl>
                                        <p:attrNameLst>
                                          <p:attrName>ppt_y</p:attrName>
                                        </p:attrNameLst>
                                      </p:cBhvr>
                                      <p:tavLst>
                                        <p:tav tm="0">
                                          <p:val>
                                            <p:strVal val="0-#ppt_h/2"/>
                                          </p:val>
                                        </p:tav>
                                        <p:tav tm="100000">
                                          <p:val>
                                            <p:strVal val="#ppt_y"/>
                                          </p:val>
                                        </p:tav>
                                      </p:tavLst>
                                    </p:anim>
                                  </p:childTnLst>
                                </p:cTn>
                              </p:par>
                            </p:childTnLst>
                          </p:cTn>
                        </p:par>
                        <p:par>
                          <p:cTn id="70" fill="hold">
                            <p:stCondLst>
                              <p:cond delay="500"/>
                            </p:stCondLst>
                            <p:childTnLst>
                              <p:par>
                                <p:cTn id="71" presetID="2" presetClass="entr" presetSubtype="1" fill="hold" grpId="0" nodeType="after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fill="hold"/>
                                        <p:tgtEl>
                                          <p:spTgt spid="18"/>
                                        </p:tgtEl>
                                        <p:attrNameLst>
                                          <p:attrName>ppt_x</p:attrName>
                                        </p:attrNameLst>
                                      </p:cBhvr>
                                      <p:tavLst>
                                        <p:tav tm="0">
                                          <p:val>
                                            <p:strVal val="#ppt_x"/>
                                          </p:val>
                                        </p:tav>
                                        <p:tav tm="100000">
                                          <p:val>
                                            <p:strVal val="#ppt_x"/>
                                          </p:val>
                                        </p:tav>
                                      </p:tavLst>
                                    </p:anim>
                                    <p:anim calcmode="lin" valueType="num">
                                      <p:cBhvr additive="base">
                                        <p:cTn id="78" dur="500" fill="hold"/>
                                        <p:tgtEl>
                                          <p:spTgt spid="18"/>
                                        </p:tgtEl>
                                        <p:attrNameLst>
                                          <p:attrName>ppt_y</p:attrName>
                                        </p:attrNameLst>
                                      </p:cBhvr>
                                      <p:tavLst>
                                        <p:tav tm="0">
                                          <p:val>
                                            <p:strVal val="0-#ppt_h/2"/>
                                          </p:val>
                                        </p:tav>
                                        <p:tav tm="100000">
                                          <p:val>
                                            <p:strVal val="#ppt_y"/>
                                          </p:val>
                                        </p:tav>
                                      </p:tavLst>
                                    </p:anim>
                                  </p:childTnLst>
                                </p:cTn>
                              </p:par>
                            </p:childTnLst>
                          </p:cTn>
                        </p:par>
                        <p:par>
                          <p:cTn id="79" fill="hold">
                            <p:stCondLst>
                              <p:cond delay="1000"/>
                            </p:stCondLst>
                            <p:childTnLst>
                              <p:par>
                                <p:cTn id="80" presetID="2" presetClass="entr" presetSubtype="1"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500" fill="hold"/>
                                        <p:tgtEl>
                                          <p:spTgt spid="19"/>
                                        </p:tgtEl>
                                        <p:attrNameLst>
                                          <p:attrName>ppt_x</p:attrName>
                                        </p:attrNameLst>
                                      </p:cBhvr>
                                      <p:tavLst>
                                        <p:tav tm="0">
                                          <p:val>
                                            <p:strVal val="#ppt_x"/>
                                          </p:val>
                                        </p:tav>
                                        <p:tav tm="100000">
                                          <p:val>
                                            <p:strVal val="#ppt_x"/>
                                          </p:val>
                                        </p:tav>
                                      </p:tavLst>
                                    </p:anim>
                                    <p:anim calcmode="lin" valueType="num">
                                      <p:cBhvr additive="base">
                                        <p:cTn id="83" dur="500" fill="hold"/>
                                        <p:tgtEl>
                                          <p:spTgt spid="19"/>
                                        </p:tgtEl>
                                        <p:attrNameLst>
                                          <p:attrName>ppt_y</p:attrName>
                                        </p:attrNameLst>
                                      </p:cBhvr>
                                      <p:tavLst>
                                        <p:tav tm="0">
                                          <p:val>
                                            <p:strVal val="0-#ppt_h/2"/>
                                          </p:val>
                                        </p:tav>
                                        <p:tav tm="100000">
                                          <p:val>
                                            <p:strVal val="#ppt_y"/>
                                          </p:val>
                                        </p:tav>
                                      </p:tavLst>
                                    </p:anim>
                                  </p:childTnLst>
                                </p:cTn>
                              </p:par>
                              <p:par>
                                <p:cTn id="84" presetID="2" presetClass="entr" presetSubtype="1" fill="hold" grpId="0" nodeType="withEffect">
                                  <p:stCondLst>
                                    <p:cond delay="0"/>
                                  </p:stCondLst>
                                  <p:childTnLst>
                                    <p:set>
                                      <p:cBhvr>
                                        <p:cTn id="85" dur="1" fill="hold">
                                          <p:stCondLst>
                                            <p:cond delay="0"/>
                                          </p:stCondLst>
                                        </p:cTn>
                                        <p:tgtEl>
                                          <p:spTgt spid="20"/>
                                        </p:tgtEl>
                                        <p:attrNameLst>
                                          <p:attrName>style.visibility</p:attrName>
                                        </p:attrNameLst>
                                      </p:cBhvr>
                                      <p:to>
                                        <p:strVal val="visible"/>
                                      </p:to>
                                    </p:set>
                                    <p:anim calcmode="lin" valueType="num">
                                      <p:cBhvr additive="base">
                                        <p:cTn id="86" dur="500" fill="hold"/>
                                        <p:tgtEl>
                                          <p:spTgt spid="20"/>
                                        </p:tgtEl>
                                        <p:attrNameLst>
                                          <p:attrName>ppt_x</p:attrName>
                                        </p:attrNameLst>
                                      </p:cBhvr>
                                      <p:tavLst>
                                        <p:tav tm="0">
                                          <p:val>
                                            <p:strVal val="#ppt_x"/>
                                          </p:val>
                                        </p:tav>
                                        <p:tav tm="100000">
                                          <p:val>
                                            <p:strVal val="#ppt_x"/>
                                          </p:val>
                                        </p:tav>
                                      </p:tavLst>
                                    </p:anim>
                                    <p:anim calcmode="lin" valueType="num">
                                      <p:cBhvr additive="base">
                                        <p:cTn id="87" dur="500" fill="hold"/>
                                        <p:tgtEl>
                                          <p:spTgt spid="20"/>
                                        </p:tgtEl>
                                        <p:attrNameLst>
                                          <p:attrName>ppt_y</p:attrName>
                                        </p:attrNameLst>
                                      </p:cBhvr>
                                      <p:tavLst>
                                        <p:tav tm="0">
                                          <p:val>
                                            <p:strVal val="0-#ppt_h/2"/>
                                          </p:val>
                                        </p:tav>
                                        <p:tav tm="100000">
                                          <p:val>
                                            <p:strVal val="#ppt_y"/>
                                          </p:val>
                                        </p:tav>
                                      </p:tavLst>
                                    </p:anim>
                                  </p:childTnLst>
                                </p:cTn>
                              </p:par>
                              <p:par>
                                <p:cTn id="88" presetID="2" presetClass="entr" presetSubtype="1"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additive="base">
                                        <p:cTn id="90" dur="500" fill="hold"/>
                                        <p:tgtEl>
                                          <p:spTgt spid="21"/>
                                        </p:tgtEl>
                                        <p:attrNameLst>
                                          <p:attrName>ppt_x</p:attrName>
                                        </p:attrNameLst>
                                      </p:cBhvr>
                                      <p:tavLst>
                                        <p:tav tm="0">
                                          <p:val>
                                            <p:strVal val="#ppt_x"/>
                                          </p:val>
                                        </p:tav>
                                        <p:tav tm="100000">
                                          <p:val>
                                            <p:strVal val="#ppt_x"/>
                                          </p:val>
                                        </p:tav>
                                      </p:tavLst>
                                    </p:anim>
                                    <p:anim calcmode="lin" valueType="num">
                                      <p:cBhvr additive="base">
                                        <p:cTn id="91" dur="500" fill="hold"/>
                                        <p:tgtEl>
                                          <p:spTgt spid="21"/>
                                        </p:tgtEl>
                                        <p:attrNameLst>
                                          <p:attrName>ppt_y</p:attrName>
                                        </p:attrNameLst>
                                      </p:cBhvr>
                                      <p:tavLst>
                                        <p:tav tm="0">
                                          <p:val>
                                            <p:strVal val="0-#ppt_h/2"/>
                                          </p:val>
                                        </p:tav>
                                        <p:tav tm="100000">
                                          <p:val>
                                            <p:strVal val="#ppt_y"/>
                                          </p:val>
                                        </p:tav>
                                      </p:tavLst>
                                    </p:anim>
                                  </p:childTnLst>
                                </p:cTn>
                              </p:par>
                              <p:par>
                                <p:cTn id="92" presetID="2" presetClass="entr" presetSubtype="1" fill="hold" grpId="0" nodeType="withEffect">
                                  <p:stCondLst>
                                    <p:cond delay="0"/>
                                  </p:stCondLst>
                                  <p:childTnLst>
                                    <p:set>
                                      <p:cBhvr>
                                        <p:cTn id="93" dur="1" fill="hold">
                                          <p:stCondLst>
                                            <p:cond delay="0"/>
                                          </p:stCondLst>
                                        </p:cTn>
                                        <p:tgtEl>
                                          <p:spTgt spid="22"/>
                                        </p:tgtEl>
                                        <p:attrNameLst>
                                          <p:attrName>style.visibility</p:attrName>
                                        </p:attrNameLst>
                                      </p:cBhvr>
                                      <p:to>
                                        <p:strVal val="visible"/>
                                      </p:to>
                                    </p:set>
                                    <p:anim calcmode="lin" valueType="num">
                                      <p:cBhvr additive="base">
                                        <p:cTn id="94" dur="500" fill="hold"/>
                                        <p:tgtEl>
                                          <p:spTgt spid="22"/>
                                        </p:tgtEl>
                                        <p:attrNameLst>
                                          <p:attrName>ppt_x</p:attrName>
                                        </p:attrNameLst>
                                      </p:cBhvr>
                                      <p:tavLst>
                                        <p:tav tm="0">
                                          <p:val>
                                            <p:strVal val="#ppt_x"/>
                                          </p:val>
                                        </p:tav>
                                        <p:tav tm="100000">
                                          <p:val>
                                            <p:strVal val="#ppt_x"/>
                                          </p:val>
                                        </p:tav>
                                      </p:tavLst>
                                    </p:anim>
                                    <p:anim calcmode="lin" valueType="num">
                                      <p:cBhvr additive="base">
                                        <p:cTn id="95" dur="500" fill="hold"/>
                                        <p:tgtEl>
                                          <p:spTgt spid="22"/>
                                        </p:tgtEl>
                                        <p:attrNameLst>
                                          <p:attrName>ppt_y</p:attrName>
                                        </p:attrNameLst>
                                      </p:cBhvr>
                                      <p:tavLst>
                                        <p:tav tm="0">
                                          <p:val>
                                            <p:strVal val="0-#ppt_h/2"/>
                                          </p:val>
                                        </p:tav>
                                        <p:tav tm="100000">
                                          <p:val>
                                            <p:strVal val="#ppt_y"/>
                                          </p:val>
                                        </p:tav>
                                      </p:tavLst>
                                    </p:anim>
                                  </p:childTnLst>
                                </p:cTn>
                              </p:par>
                              <p:par>
                                <p:cTn id="96" presetID="2" presetClass="entr" presetSubtype="1"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additive="base">
                                        <p:cTn id="98" dur="500" fill="hold"/>
                                        <p:tgtEl>
                                          <p:spTgt spid="23"/>
                                        </p:tgtEl>
                                        <p:attrNameLst>
                                          <p:attrName>ppt_x</p:attrName>
                                        </p:attrNameLst>
                                      </p:cBhvr>
                                      <p:tavLst>
                                        <p:tav tm="0">
                                          <p:val>
                                            <p:strVal val="#ppt_x"/>
                                          </p:val>
                                        </p:tav>
                                        <p:tav tm="100000">
                                          <p:val>
                                            <p:strVal val="#ppt_x"/>
                                          </p:val>
                                        </p:tav>
                                      </p:tavLst>
                                    </p:anim>
                                    <p:anim calcmode="lin" valueType="num">
                                      <p:cBhvr additive="base">
                                        <p:cTn id="99" dur="500" fill="hold"/>
                                        <p:tgtEl>
                                          <p:spTgt spid="23"/>
                                        </p:tgtEl>
                                        <p:attrNameLst>
                                          <p:attrName>ppt_y</p:attrName>
                                        </p:attrNameLst>
                                      </p:cBhvr>
                                      <p:tavLst>
                                        <p:tav tm="0">
                                          <p:val>
                                            <p:strVal val="0-#ppt_h/2"/>
                                          </p:val>
                                        </p:tav>
                                        <p:tav tm="100000">
                                          <p:val>
                                            <p:strVal val="#ppt_y"/>
                                          </p:val>
                                        </p:tav>
                                      </p:tavLst>
                                    </p:anim>
                                  </p:childTnLst>
                                </p:cTn>
                              </p:par>
                              <p:par>
                                <p:cTn id="100" presetID="2" presetClass="entr" presetSubtype="1" fill="hold" grpId="0" nodeType="withEffect">
                                  <p:stCondLst>
                                    <p:cond delay="0"/>
                                  </p:stCondLst>
                                  <p:childTnLst>
                                    <p:set>
                                      <p:cBhvr>
                                        <p:cTn id="101" dur="1" fill="hold">
                                          <p:stCondLst>
                                            <p:cond delay="0"/>
                                          </p:stCondLst>
                                        </p:cTn>
                                        <p:tgtEl>
                                          <p:spTgt spid="24"/>
                                        </p:tgtEl>
                                        <p:attrNameLst>
                                          <p:attrName>style.visibility</p:attrName>
                                        </p:attrNameLst>
                                      </p:cBhvr>
                                      <p:to>
                                        <p:strVal val="visible"/>
                                      </p:to>
                                    </p:set>
                                    <p:anim calcmode="lin" valueType="num">
                                      <p:cBhvr additive="base">
                                        <p:cTn id="102" dur="500" fill="hold"/>
                                        <p:tgtEl>
                                          <p:spTgt spid="24"/>
                                        </p:tgtEl>
                                        <p:attrNameLst>
                                          <p:attrName>ppt_x</p:attrName>
                                        </p:attrNameLst>
                                      </p:cBhvr>
                                      <p:tavLst>
                                        <p:tav tm="0">
                                          <p:val>
                                            <p:strVal val="#ppt_x"/>
                                          </p:val>
                                        </p:tav>
                                        <p:tav tm="100000">
                                          <p:val>
                                            <p:strVal val="#ppt_x"/>
                                          </p:val>
                                        </p:tav>
                                      </p:tavLst>
                                    </p:anim>
                                    <p:anim calcmode="lin" valueType="num">
                                      <p:cBhvr additive="base">
                                        <p:cTn id="103" dur="500" fill="hold"/>
                                        <p:tgtEl>
                                          <p:spTgt spid="24"/>
                                        </p:tgtEl>
                                        <p:attrNameLst>
                                          <p:attrName>ppt_y</p:attrName>
                                        </p:attrNameLst>
                                      </p:cBhvr>
                                      <p:tavLst>
                                        <p:tav tm="0">
                                          <p:val>
                                            <p:strVal val="0-#ppt_h/2"/>
                                          </p:val>
                                        </p:tav>
                                        <p:tav tm="100000">
                                          <p:val>
                                            <p:strVal val="#ppt_y"/>
                                          </p:val>
                                        </p:tav>
                                      </p:tavLst>
                                    </p:anim>
                                  </p:childTnLst>
                                </p:cTn>
                              </p:par>
                              <p:par>
                                <p:cTn id="104" presetID="2" presetClass="entr" presetSubtype="1" fill="hold" grpId="0" nodeType="with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additive="base">
                                        <p:cTn id="106" dur="500" fill="hold"/>
                                        <p:tgtEl>
                                          <p:spTgt spid="25"/>
                                        </p:tgtEl>
                                        <p:attrNameLst>
                                          <p:attrName>ppt_x</p:attrName>
                                        </p:attrNameLst>
                                      </p:cBhvr>
                                      <p:tavLst>
                                        <p:tav tm="0">
                                          <p:val>
                                            <p:strVal val="#ppt_x"/>
                                          </p:val>
                                        </p:tav>
                                        <p:tav tm="100000">
                                          <p:val>
                                            <p:strVal val="#ppt_x"/>
                                          </p:val>
                                        </p:tav>
                                      </p:tavLst>
                                    </p:anim>
                                    <p:anim calcmode="lin" valueType="num">
                                      <p:cBhvr additive="base">
                                        <p:cTn id="107" dur="500" fill="hold"/>
                                        <p:tgtEl>
                                          <p:spTgt spid="25"/>
                                        </p:tgtEl>
                                        <p:attrNameLst>
                                          <p:attrName>ppt_y</p:attrName>
                                        </p:attrNameLst>
                                      </p:cBhvr>
                                      <p:tavLst>
                                        <p:tav tm="0">
                                          <p:val>
                                            <p:strVal val="0-#ppt_h/2"/>
                                          </p:val>
                                        </p:tav>
                                        <p:tav tm="100000">
                                          <p:val>
                                            <p:strVal val="#ppt_y"/>
                                          </p:val>
                                        </p:tav>
                                      </p:tavLst>
                                    </p:anim>
                                  </p:childTnLst>
                                </p:cTn>
                              </p:par>
                            </p:childTnLst>
                          </p:cTn>
                        </p:par>
                        <p:par>
                          <p:cTn id="108" fill="hold">
                            <p:stCondLst>
                              <p:cond delay="1500"/>
                            </p:stCondLst>
                            <p:childTnLst>
                              <p:par>
                                <p:cTn id="109" presetID="2" presetClass="entr" presetSubtype="1" fill="hold" grpId="0" nodeType="afterEffect">
                                  <p:stCondLst>
                                    <p:cond delay="0"/>
                                  </p:stCondLst>
                                  <p:childTnLst>
                                    <p:set>
                                      <p:cBhvr>
                                        <p:cTn id="110" dur="1" fill="hold">
                                          <p:stCondLst>
                                            <p:cond delay="0"/>
                                          </p:stCondLst>
                                        </p:cTn>
                                        <p:tgtEl>
                                          <p:spTgt spid="26"/>
                                        </p:tgtEl>
                                        <p:attrNameLst>
                                          <p:attrName>style.visibility</p:attrName>
                                        </p:attrNameLst>
                                      </p:cBhvr>
                                      <p:to>
                                        <p:strVal val="visible"/>
                                      </p:to>
                                    </p:set>
                                    <p:anim calcmode="lin" valueType="num">
                                      <p:cBhvr additive="base">
                                        <p:cTn id="111" dur="500" fill="hold"/>
                                        <p:tgtEl>
                                          <p:spTgt spid="26"/>
                                        </p:tgtEl>
                                        <p:attrNameLst>
                                          <p:attrName>ppt_x</p:attrName>
                                        </p:attrNameLst>
                                      </p:cBhvr>
                                      <p:tavLst>
                                        <p:tav tm="0">
                                          <p:val>
                                            <p:strVal val="#ppt_x"/>
                                          </p:val>
                                        </p:tav>
                                        <p:tav tm="100000">
                                          <p:val>
                                            <p:strVal val="#ppt_x"/>
                                          </p:val>
                                        </p:tav>
                                      </p:tavLst>
                                    </p:anim>
                                    <p:anim calcmode="lin" valueType="num">
                                      <p:cBhvr additive="base">
                                        <p:cTn id="11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1" grpId="1" animBg="1"/>
      <p:bldP spid="4" grpId="0" animBg="1"/>
      <p:bldP spid="6" grpId="0" animBg="1"/>
      <p:bldP spid="7" grpId="0" animBg="1"/>
      <p:bldP spid="10" grpId="0" animBg="1"/>
      <p:bldP spid="10" grpId="1" animBg="1"/>
      <p:bldP spid="12" grpId="0" animBg="1"/>
      <p:bldP spid="12" grpId="1" animBg="1"/>
      <p:bldP spid="13" grpId="0" animBg="1"/>
      <p:bldP spid="13" grpId="1"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bwMode="auto">
          <a:xfrm>
            <a:off x="10228996" y="4950350"/>
            <a:ext cx="1586065" cy="1614055"/>
          </a:xfrm>
          <a:prstGeom prst="rect">
            <a:avLst/>
          </a:prstGeom>
          <a:solidFill>
            <a:schemeClr val="bg2"/>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bg1"/>
              </a:solidFill>
            </a:endParaRPr>
          </a:p>
        </p:txBody>
      </p:sp>
      <p:sp>
        <p:nvSpPr>
          <p:cNvPr id="9" name="Rectangle 8"/>
          <p:cNvSpPr/>
          <p:nvPr/>
        </p:nvSpPr>
        <p:spPr bwMode="auto">
          <a:xfrm>
            <a:off x="3993899" y="4950353"/>
            <a:ext cx="6235097" cy="1614055"/>
          </a:xfrm>
          <a:prstGeom prst="rect">
            <a:avLst/>
          </a:prstGeom>
          <a:solidFill>
            <a:schemeClr val="bg2"/>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bg1"/>
              </a:solidFill>
            </a:endParaRPr>
          </a:p>
        </p:txBody>
      </p:sp>
      <p:sp>
        <p:nvSpPr>
          <p:cNvPr id="3" name="Rectangle 2"/>
          <p:cNvSpPr/>
          <p:nvPr/>
        </p:nvSpPr>
        <p:spPr bwMode="auto">
          <a:xfrm>
            <a:off x="3993901" y="3102421"/>
            <a:ext cx="7821161" cy="1614055"/>
          </a:xfrm>
          <a:prstGeom prst="rect">
            <a:avLst/>
          </a:prstGeom>
          <a:solidFill>
            <a:schemeClr val="bg2"/>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bg1"/>
              </a:solidFill>
            </a:endParaRPr>
          </a:p>
        </p:txBody>
      </p:sp>
      <p:sp>
        <p:nvSpPr>
          <p:cNvPr id="11" name="Rectangle 10"/>
          <p:cNvSpPr/>
          <p:nvPr/>
        </p:nvSpPr>
        <p:spPr bwMode="auto">
          <a:xfrm>
            <a:off x="5634899" y="5142929"/>
            <a:ext cx="1185112" cy="1228901"/>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Symbol API</a:t>
            </a:r>
          </a:p>
        </p:txBody>
      </p:sp>
      <p:sp>
        <p:nvSpPr>
          <p:cNvPr id="2" name="Title 1"/>
          <p:cNvSpPr>
            <a:spLocks noGrp="1"/>
          </p:cNvSpPr>
          <p:nvPr>
            <p:ph type="title" idx="4294967295"/>
          </p:nvPr>
        </p:nvSpPr>
        <p:spPr>
          <a:xfrm>
            <a:off x="0" y="228600"/>
            <a:ext cx="11149013" cy="747713"/>
          </a:xfrm>
        </p:spPr>
        <p:txBody>
          <a:bodyPr/>
          <a:lstStyle/>
          <a:p>
            <a:r>
              <a:rPr lang="en-US" dirty="0" smtClean="0">
                <a:solidFill>
                  <a:schemeClr val="tx2">
                    <a:alpha val="99000"/>
                  </a:schemeClr>
                </a:solidFill>
              </a:rPr>
              <a:t>  Roslyn API Layers</a:t>
            </a:r>
            <a:endParaRPr lang="en-US" dirty="0">
              <a:solidFill>
                <a:schemeClr val="tx2">
                  <a:alpha val="99000"/>
                </a:schemeClr>
              </a:solidFill>
            </a:endParaRPr>
          </a:p>
        </p:txBody>
      </p:sp>
      <p:sp>
        <p:nvSpPr>
          <p:cNvPr id="5" name="Right Arrow 4"/>
          <p:cNvSpPr/>
          <p:nvPr/>
        </p:nvSpPr>
        <p:spPr bwMode="auto">
          <a:xfrm>
            <a:off x="3165997" y="5447458"/>
            <a:ext cx="609441" cy="533400"/>
          </a:xfrm>
          <a:prstGeom prst="rightArrow">
            <a:avLst/>
          </a:prstGeom>
          <a:solidFill>
            <a:schemeClr val="accent3"/>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3200" dirty="0">
              <a:solidFill>
                <a:schemeClr val="bg1"/>
              </a:solidFill>
            </a:endParaRPr>
          </a:p>
        </p:txBody>
      </p:sp>
      <p:sp>
        <p:nvSpPr>
          <p:cNvPr id="7" name="Rectangle 6"/>
          <p:cNvSpPr/>
          <p:nvPr/>
        </p:nvSpPr>
        <p:spPr>
          <a:xfrm>
            <a:off x="684368" y="3398481"/>
            <a:ext cx="2247724" cy="779088"/>
          </a:xfrm>
          <a:prstGeom prst="rect">
            <a:avLst/>
          </a:prstGeom>
          <a:solidFill>
            <a:schemeClr val="accent3"/>
          </a:solidFill>
          <a:ln>
            <a:noFill/>
          </a:ln>
          <a:effectLst/>
        </p:spPr>
        <p:style>
          <a:lnRef idx="1">
            <a:schemeClr val="accent4"/>
          </a:lnRef>
          <a:fillRef idx="2">
            <a:schemeClr val="accent4"/>
          </a:fillRef>
          <a:effectRef idx="1">
            <a:schemeClr val="accent4"/>
          </a:effectRef>
          <a:fontRef idx="minor">
            <a:schemeClr val="dk1"/>
          </a:fontRef>
        </p:style>
        <p:txBody>
          <a:bodyPr lIns="121725" tIns="60862" rIns="121725" bIns="60862" rtlCol="0" anchor="ctr"/>
          <a:lstStyle/>
          <a:p>
            <a:pPr algn="ctr"/>
            <a:r>
              <a:rPr lang="en-US" sz="2400" dirty="0" smtClean="0">
                <a:solidFill>
                  <a:schemeClr val="bg1"/>
                </a:solidFill>
              </a:rPr>
              <a:t>Services</a:t>
            </a:r>
          </a:p>
        </p:txBody>
      </p:sp>
      <p:sp>
        <p:nvSpPr>
          <p:cNvPr id="8" name="Rectangle 7"/>
          <p:cNvSpPr/>
          <p:nvPr/>
        </p:nvSpPr>
        <p:spPr>
          <a:xfrm>
            <a:off x="684368" y="5368089"/>
            <a:ext cx="2247724" cy="779088"/>
          </a:xfrm>
          <a:prstGeom prst="rect">
            <a:avLst/>
          </a:prstGeom>
          <a:solidFill>
            <a:schemeClr val="accent3"/>
          </a:solidFill>
          <a:ln>
            <a:noFill/>
          </a:ln>
          <a:effectLst/>
        </p:spPr>
        <p:style>
          <a:lnRef idx="1">
            <a:schemeClr val="accent4"/>
          </a:lnRef>
          <a:fillRef idx="2">
            <a:schemeClr val="accent4"/>
          </a:fillRef>
          <a:effectRef idx="1">
            <a:schemeClr val="accent4"/>
          </a:effectRef>
          <a:fontRef idx="minor">
            <a:schemeClr val="dk1"/>
          </a:fontRef>
        </p:style>
        <p:txBody>
          <a:bodyPr lIns="121725" tIns="60862" rIns="121725" bIns="60862" rtlCol="0" anchor="ctr"/>
          <a:lstStyle/>
          <a:p>
            <a:pPr algn="ctr"/>
            <a:r>
              <a:rPr lang="en-US" sz="2400" dirty="0" smtClean="0">
                <a:solidFill>
                  <a:schemeClr val="bg1"/>
                </a:solidFill>
              </a:rPr>
              <a:t>Compiler</a:t>
            </a:r>
            <a:endParaRPr lang="en-US" sz="2400" dirty="0">
              <a:solidFill>
                <a:schemeClr val="bg1"/>
              </a:solidFill>
            </a:endParaRPr>
          </a:p>
        </p:txBody>
      </p:sp>
      <p:sp>
        <p:nvSpPr>
          <p:cNvPr id="10" name="Rectangle 9"/>
          <p:cNvSpPr/>
          <p:nvPr/>
        </p:nvSpPr>
        <p:spPr bwMode="auto">
          <a:xfrm>
            <a:off x="4163866" y="5143182"/>
            <a:ext cx="1422622" cy="12289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Syntax Tree API</a:t>
            </a:r>
          </a:p>
        </p:txBody>
      </p:sp>
      <p:sp>
        <p:nvSpPr>
          <p:cNvPr id="12" name="Rectangle 11"/>
          <p:cNvSpPr/>
          <p:nvPr/>
        </p:nvSpPr>
        <p:spPr bwMode="auto">
          <a:xfrm>
            <a:off x="6868421" y="5142929"/>
            <a:ext cx="2078728" cy="122890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Binding and Flow Analysis APIs</a:t>
            </a:r>
          </a:p>
        </p:txBody>
      </p:sp>
      <p:sp>
        <p:nvSpPr>
          <p:cNvPr id="13" name="Rectangle 12"/>
          <p:cNvSpPr/>
          <p:nvPr/>
        </p:nvSpPr>
        <p:spPr bwMode="auto">
          <a:xfrm>
            <a:off x="8995559" y="5142928"/>
            <a:ext cx="1063750" cy="1228901"/>
          </a:xfrm>
          <a:prstGeom prst="rect">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Emit API</a:t>
            </a:r>
          </a:p>
        </p:txBody>
      </p:sp>
      <p:sp>
        <p:nvSpPr>
          <p:cNvPr id="27" name="Right Arrow 26"/>
          <p:cNvSpPr/>
          <p:nvPr/>
        </p:nvSpPr>
        <p:spPr bwMode="auto">
          <a:xfrm>
            <a:off x="3165997" y="3577952"/>
            <a:ext cx="609441" cy="463826"/>
          </a:xfrm>
          <a:prstGeom prst="rightArrow">
            <a:avLst/>
          </a:prstGeom>
          <a:solidFill>
            <a:schemeClr val="accent3"/>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3200" dirty="0">
              <a:solidFill>
                <a:schemeClr val="bg1"/>
              </a:solidFill>
            </a:endParaRPr>
          </a:p>
        </p:txBody>
      </p:sp>
      <p:sp>
        <p:nvSpPr>
          <p:cNvPr id="35" name="Rectangle 34"/>
          <p:cNvSpPr/>
          <p:nvPr/>
        </p:nvSpPr>
        <p:spPr bwMode="auto">
          <a:xfrm>
            <a:off x="10413275" y="5142926"/>
            <a:ext cx="1238081" cy="1228901"/>
          </a:xfrm>
          <a:prstGeom prst="rect">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Scripting API</a:t>
            </a:r>
          </a:p>
        </p:txBody>
      </p:sp>
      <p:sp>
        <p:nvSpPr>
          <p:cNvPr id="36" name="Rectangle 35"/>
          <p:cNvSpPr/>
          <p:nvPr/>
        </p:nvSpPr>
        <p:spPr bwMode="auto">
          <a:xfrm>
            <a:off x="4163866" y="3909449"/>
            <a:ext cx="7487492" cy="61445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Workspace API</a:t>
            </a:r>
          </a:p>
        </p:txBody>
      </p:sp>
      <p:sp>
        <p:nvSpPr>
          <p:cNvPr id="37" name="Rectangle 36"/>
          <p:cNvSpPr/>
          <p:nvPr/>
        </p:nvSpPr>
        <p:spPr bwMode="auto">
          <a:xfrm>
            <a:off x="4163866" y="3282750"/>
            <a:ext cx="2141312" cy="493027"/>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Code Formatting</a:t>
            </a:r>
          </a:p>
        </p:txBody>
      </p:sp>
      <p:sp>
        <p:nvSpPr>
          <p:cNvPr id="38" name="Rectangle 37"/>
          <p:cNvSpPr/>
          <p:nvPr/>
        </p:nvSpPr>
        <p:spPr bwMode="auto">
          <a:xfrm>
            <a:off x="6415814" y="3282750"/>
            <a:ext cx="2062716" cy="493027"/>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Find All References</a:t>
            </a:r>
          </a:p>
        </p:txBody>
      </p:sp>
      <p:sp>
        <p:nvSpPr>
          <p:cNvPr id="39" name="Rectangle 38"/>
          <p:cNvSpPr/>
          <p:nvPr/>
        </p:nvSpPr>
        <p:spPr bwMode="auto">
          <a:xfrm>
            <a:off x="8577799" y="3282750"/>
            <a:ext cx="2141312" cy="493027"/>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Name Simplification</a:t>
            </a:r>
          </a:p>
        </p:txBody>
      </p:sp>
      <p:sp>
        <p:nvSpPr>
          <p:cNvPr id="40" name="Rectangle 39"/>
          <p:cNvSpPr/>
          <p:nvPr/>
        </p:nvSpPr>
        <p:spPr bwMode="auto">
          <a:xfrm>
            <a:off x="10809018" y="3282749"/>
            <a:ext cx="842340" cy="493027"/>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a:t>
            </a:r>
          </a:p>
        </p:txBody>
      </p:sp>
      <p:sp>
        <p:nvSpPr>
          <p:cNvPr id="41" name="Rectangle 40"/>
          <p:cNvSpPr/>
          <p:nvPr/>
        </p:nvSpPr>
        <p:spPr bwMode="auto">
          <a:xfrm>
            <a:off x="3993900" y="1718975"/>
            <a:ext cx="7821161" cy="884771"/>
          </a:xfrm>
          <a:prstGeom prst="rect">
            <a:avLst/>
          </a:prstGeom>
          <a:solidFill>
            <a:schemeClr val="bg2"/>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bg1"/>
              </a:solidFill>
            </a:endParaRPr>
          </a:p>
        </p:txBody>
      </p:sp>
      <p:sp>
        <p:nvSpPr>
          <p:cNvPr id="42" name="Rectangle 41"/>
          <p:cNvSpPr/>
          <p:nvPr/>
        </p:nvSpPr>
        <p:spPr>
          <a:xfrm>
            <a:off x="684368" y="1786018"/>
            <a:ext cx="2247724" cy="779088"/>
          </a:xfrm>
          <a:prstGeom prst="rect">
            <a:avLst/>
          </a:prstGeom>
          <a:solidFill>
            <a:schemeClr val="accent3"/>
          </a:solidFill>
          <a:ln>
            <a:noFill/>
          </a:ln>
          <a:effectLst/>
        </p:spPr>
        <p:style>
          <a:lnRef idx="1">
            <a:schemeClr val="accent4"/>
          </a:lnRef>
          <a:fillRef idx="2">
            <a:schemeClr val="accent4"/>
          </a:fillRef>
          <a:effectRef idx="1">
            <a:schemeClr val="accent4"/>
          </a:effectRef>
          <a:fontRef idx="minor">
            <a:schemeClr val="dk1"/>
          </a:fontRef>
        </p:style>
        <p:txBody>
          <a:bodyPr lIns="121725" tIns="60862" rIns="121725" bIns="60862" rtlCol="0" anchor="ctr"/>
          <a:lstStyle/>
          <a:p>
            <a:pPr algn="ctr"/>
            <a:r>
              <a:rPr lang="en-US" sz="2400" dirty="0" smtClean="0">
                <a:solidFill>
                  <a:schemeClr val="bg1"/>
                </a:solidFill>
              </a:rPr>
              <a:t>Editor Services</a:t>
            </a:r>
          </a:p>
        </p:txBody>
      </p:sp>
      <p:sp>
        <p:nvSpPr>
          <p:cNvPr id="43" name="Right Arrow 42"/>
          <p:cNvSpPr/>
          <p:nvPr/>
        </p:nvSpPr>
        <p:spPr bwMode="auto">
          <a:xfrm>
            <a:off x="3165997" y="1965489"/>
            <a:ext cx="609441" cy="463826"/>
          </a:xfrm>
          <a:prstGeom prst="rightArrow">
            <a:avLst/>
          </a:prstGeom>
          <a:solidFill>
            <a:schemeClr val="accent3"/>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n-US" sz="3200" dirty="0">
              <a:solidFill>
                <a:schemeClr val="bg1"/>
              </a:solidFill>
            </a:endParaRPr>
          </a:p>
        </p:txBody>
      </p:sp>
      <p:sp>
        <p:nvSpPr>
          <p:cNvPr id="45" name="Rectangle 44"/>
          <p:cNvSpPr/>
          <p:nvPr/>
        </p:nvSpPr>
        <p:spPr bwMode="auto">
          <a:xfrm>
            <a:off x="4163864" y="1929048"/>
            <a:ext cx="1684041" cy="493027"/>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Code Actions</a:t>
            </a:r>
          </a:p>
        </p:txBody>
      </p:sp>
      <p:sp>
        <p:nvSpPr>
          <p:cNvPr id="46" name="Rectangle 45"/>
          <p:cNvSpPr/>
          <p:nvPr/>
        </p:nvSpPr>
        <p:spPr bwMode="auto">
          <a:xfrm>
            <a:off x="5946058" y="1929046"/>
            <a:ext cx="1723609" cy="493027"/>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Classification</a:t>
            </a:r>
          </a:p>
        </p:txBody>
      </p:sp>
      <p:sp>
        <p:nvSpPr>
          <p:cNvPr id="47" name="Rectangle 46"/>
          <p:cNvSpPr/>
          <p:nvPr/>
        </p:nvSpPr>
        <p:spPr bwMode="auto">
          <a:xfrm>
            <a:off x="7767820" y="1929045"/>
            <a:ext cx="1586369" cy="493027"/>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Completion</a:t>
            </a:r>
          </a:p>
        </p:txBody>
      </p:sp>
      <p:sp>
        <p:nvSpPr>
          <p:cNvPr id="48" name="Rectangle 47"/>
          <p:cNvSpPr/>
          <p:nvPr/>
        </p:nvSpPr>
        <p:spPr bwMode="auto">
          <a:xfrm>
            <a:off x="10809016" y="1929047"/>
            <a:ext cx="842340" cy="493027"/>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bg1"/>
                </a:solidFill>
              </a:rPr>
              <a:t>…</a:t>
            </a:r>
          </a:p>
        </p:txBody>
      </p:sp>
      <p:sp>
        <p:nvSpPr>
          <p:cNvPr id="49" name="Rectangle 48"/>
          <p:cNvSpPr/>
          <p:nvPr/>
        </p:nvSpPr>
        <p:spPr bwMode="auto">
          <a:xfrm>
            <a:off x="9452342" y="1929044"/>
            <a:ext cx="1266767" cy="493027"/>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Outlining</a:t>
            </a:r>
          </a:p>
        </p:txBody>
      </p:sp>
    </p:spTree>
    <p:custDataLst>
      <p:tags r:id="rId1"/>
    </p:custDataLst>
    <p:extLst>
      <p:ext uri="{BB962C8B-B14F-4D97-AF65-F5344CB8AC3E}">
        <p14:creationId xmlns:p14="http://schemas.microsoft.com/office/powerpoint/2010/main" val="90804941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500"/>
                                        <p:tgtEl>
                                          <p:spTgt spid="45"/>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fade">
                                      <p:cBhvr>
                                        <p:cTn id="73" dur="500"/>
                                        <p:tgtEl>
                                          <p:spTgt spid="47"/>
                                        </p:tgtEl>
                                      </p:cBhvr>
                                    </p:animEffect>
                                  </p:childTnLst>
                                </p:cTn>
                              </p:par>
                            </p:childTnLst>
                          </p:cTn>
                        </p:par>
                        <p:par>
                          <p:cTn id="74" fill="hold">
                            <p:stCondLst>
                              <p:cond delay="1500"/>
                            </p:stCondLst>
                            <p:childTnLst>
                              <p:par>
                                <p:cTn id="75" presetID="10" presetClass="entr" presetSubtype="0" fill="hold" grpId="0" nodeType="after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childTnLst>
                          </p:cTn>
                        </p:par>
                        <p:par>
                          <p:cTn id="78" fill="hold">
                            <p:stCondLst>
                              <p:cond delay="2000"/>
                            </p:stCondLst>
                            <p:childTnLst>
                              <p:par>
                                <p:cTn id="79" presetID="10" presetClass="entr" presetSubtype="0" fill="hold" grpId="0" nodeType="after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3" grpId="0" animBg="1"/>
      <p:bldP spid="7" grpId="0" animBg="1"/>
      <p:bldP spid="27" grpId="0" animBg="1"/>
      <p:bldP spid="35" grpId="0" animBg="1"/>
      <p:bldP spid="36" grpId="0" animBg="1"/>
      <p:bldP spid="37" grpId="0" animBg="1"/>
      <p:bldP spid="38" grpId="0" animBg="1"/>
      <p:bldP spid="39" grpId="0" animBg="1"/>
      <p:bldP spid="40" grpId="0" animBg="1"/>
      <p:bldP spid="41" grpId="0" animBg="1"/>
      <p:bldP spid="42" grpId="0" animBg="1"/>
      <p:bldP spid="43" grpId="0" animBg="1"/>
      <p:bldP spid="45" grpId="0" animBg="1"/>
      <p:bldP spid="46" grpId="0" animBg="1"/>
      <p:bldP spid="47" grpId="0" animBg="1"/>
      <p:bldP spid="48"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2428" y="240503"/>
            <a:ext cx="11149013" cy="747713"/>
          </a:xfrm>
        </p:spPr>
        <p:txBody>
          <a:bodyPr/>
          <a:lstStyle/>
          <a:p>
            <a:r>
              <a:rPr lang="en-US" dirty="0" smtClean="0">
                <a:solidFill>
                  <a:schemeClr val="accent5"/>
                </a:solidFill>
              </a:rPr>
              <a:t>Workspace API</a:t>
            </a:r>
            <a:endParaRPr lang="en-US" dirty="0">
              <a:solidFill>
                <a:schemeClr val="accent5"/>
              </a:solidFill>
            </a:endParaRPr>
          </a:p>
        </p:txBody>
      </p:sp>
      <p:cxnSp>
        <p:nvCxnSpPr>
          <p:cNvPr id="3" name="Straight Arrow Connector 2"/>
          <p:cNvCxnSpPr>
            <a:stCxn id="15" idx="1"/>
            <a:endCxn id="27" idx="3"/>
          </p:cNvCxnSpPr>
          <p:nvPr/>
        </p:nvCxnSpPr>
        <p:spPr>
          <a:xfrm flipH="1">
            <a:off x="3078657" y="4324348"/>
            <a:ext cx="421675" cy="0"/>
          </a:xfrm>
          <a:prstGeom prst="straightConnector1">
            <a:avLst/>
          </a:prstGeom>
          <a:ln w="28575">
            <a:solidFill>
              <a:schemeClr val="tx1">
                <a:lumMod val="85000"/>
              </a:schemeClr>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4" name="Straight Arrow Connector 3"/>
          <p:cNvCxnSpPr>
            <a:stCxn id="17" idx="2"/>
            <a:endCxn id="26" idx="0"/>
          </p:cNvCxnSpPr>
          <p:nvPr/>
        </p:nvCxnSpPr>
        <p:spPr>
          <a:xfrm flipH="1">
            <a:off x="3306216" y="5429250"/>
            <a:ext cx="3361" cy="352427"/>
          </a:xfrm>
          <a:prstGeom prst="straightConnector1">
            <a:avLst/>
          </a:prstGeom>
          <a:ln w="28575">
            <a:solidFill>
              <a:schemeClr val="tx1">
                <a:lumMod val="85000"/>
              </a:schemeClr>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5" name="Straight Arrow Connector 4"/>
          <p:cNvCxnSpPr>
            <a:stCxn id="14" idx="3"/>
            <a:endCxn id="19" idx="1"/>
          </p:cNvCxnSpPr>
          <p:nvPr/>
        </p:nvCxnSpPr>
        <p:spPr>
          <a:xfrm>
            <a:off x="5416837" y="3443287"/>
            <a:ext cx="850446" cy="0"/>
          </a:xfrm>
          <a:prstGeom prst="straightConnector1">
            <a:avLst/>
          </a:prstGeom>
          <a:ln w="28575">
            <a:solidFill>
              <a:schemeClr val="tx1">
                <a:lumMod val="85000"/>
              </a:schemeClr>
            </a:solidFill>
            <a:prstDash val="sysDash"/>
            <a:tailEnd type="stealth" w="lg" len="lg"/>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a:stCxn id="12" idx="2"/>
            <a:endCxn id="14" idx="0"/>
          </p:cNvCxnSpPr>
          <p:nvPr/>
        </p:nvCxnSpPr>
        <p:spPr>
          <a:xfrm flipH="1">
            <a:off x="4699060" y="2647949"/>
            <a:ext cx="2248" cy="571500"/>
          </a:xfrm>
          <a:prstGeom prst="straightConnector1">
            <a:avLst/>
          </a:prstGeom>
          <a:ln w="28575">
            <a:solidFill>
              <a:schemeClr val="tx1">
                <a:lumMod val="85000"/>
              </a:schemeClr>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a:stCxn id="15" idx="2"/>
            <a:endCxn id="17" idx="0"/>
          </p:cNvCxnSpPr>
          <p:nvPr/>
        </p:nvCxnSpPr>
        <p:spPr>
          <a:xfrm flipH="1">
            <a:off x="3309577" y="4548185"/>
            <a:ext cx="757661" cy="433390"/>
          </a:xfrm>
          <a:prstGeom prst="straightConnector1">
            <a:avLst/>
          </a:prstGeom>
          <a:ln w="28575">
            <a:solidFill>
              <a:schemeClr val="tx1">
                <a:lumMod val="85000"/>
              </a:schemeClr>
            </a:solidFill>
            <a:tailEnd type="none" w="lg" len="lg"/>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a:stCxn id="15" idx="2"/>
            <a:endCxn id="18" idx="0"/>
          </p:cNvCxnSpPr>
          <p:nvPr/>
        </p:nvCxnSpPr>
        <p:spPr>
          <a:xfrm>
            <a:off x="4067238" y="4548185"/>
            <a:ext cx="703638" cy="433389"/>
          </a:xfrm>
          <a:prstGeom prst="straightConnector1">
            <a:avLst/>
          </a:prstGeom>
          <a:ln w="28575">
            <a:solidFill>
              <a:schemeClr val="tx1">
                <a:lumMod val="85000"/>
              </a:schemeClr>
            </a:solidFill>
            <a:tailEnd type="none" w="lg" len="lg"/>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a:stCxn id="14" idx="2"/>
            <a:endCxn id="15" idx="0"/>
          </p:cNvCxnSpPr>
          <p:nvPr/>
        </p:nvCxnSpPr>
        <p:spPr>
          <a:xfrm flipH="1">
            <a:off x="4067238" y="3667124"/>
            <a:ext cx="631822" cy="433386"/>
          </a:xfrm>
          <a:prstGeom prst="straightConnector1">
            <a:avLst/>
          </a:prstGeom>
          <a:ln w="28575">
            <a:solidFill>
              <a:schemeClr val="tx1">
                <a:lumMod val="85000"/>
              </a:schemeClr>
            </a:solidFill>
            <a:tailEnd type="none" w="lg" len="lg"/>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a:stCxn id="14" idx="2"/>
            <a:endCxn id="16" idx="0"/>
          </p:cNvCxnSpPr>
          <p:nvPr/>
        </p:nvCxnSpPr>
        <p:spPr>
          <a:xfrm>
            <a:off x="4699060" y="3667124"/>
            <a:ext cx="618691" cy="433386"/>
          </a:xfrm>
          <a:prstGeom prst="straightConnector1">
            <a:avLst/>
          </a:prstGeom>
          <a:ln w="28575">
            <a:solidFill>
              <a:schemeClr val="tx1">
                <a:lumMod val="85000"/>
              </a:schemeClr>
            </a:solidFill>
            <a:tailEnd type="none" w="lg" len="lg"/>
          </a:ln>
        </p:spPr>
        <p:style>
          <a:lnRef idx="1">
            <a:schemeClr val="accent2"/>
          </a:lnRef>
          <a:fillRef idx="0">
            <a:schemeClr val="accent2"/>
          </a:fillRef>
          <a:effectRef idx="0">
            <a:schemeClr val="accent2"/>
          </a:effectRef>
          <a:fontRef idx="minor">
            <a:schemeClr val="tx1"/>
          </a:fontRef>
        </p:style>
      </p:cxnSp>
      <p:sp>
        <p:nvSpPr>
          <p:cNvPr id="11" name="Rectangle 10"/>
          <p:cNvSpPr/>
          <p:nvPr/>
        </p:nvSpPr>
        <p:spPr bwMode="auto">
          <a:xfrm>
            <a:off x="3533775" y="1204911"/>
            <a:ext cx="2333625" cy="447675"/>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Host Environment</a:t>
            </a:r>
          </a:p>
        </p:txBody>
      </p:sp>
      <p:sp>
        <p:nvSpPr>
          <p:cNvPr id="12" name="Rectangle 11"/>
          <p:cNvSpPr/>
          <p:nvPr/>
        </p:nvSpPr>
        <p:spPr bwMode="auto">
          <a:xfrm>
            <a:off x="3983531" y="2200274"/>
            <a:ext cx="1435554" cy="447675"/>
          </a:xfrm>
          <a:prstGeom prst="rect">
            <a:avLst/>
          </a:prstGeom>
          <a:solidFill>
            <a:schemeClr val="accent6"/>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Workspace</a:t>
            </a:r>
          </a:p>
        </p:txBody>
      </p:sp>
      <p:cxnSp>
        <p:nvCxnSpPr>
          <p:cNvPr id="13" name="Straight Arrow Connector 12"/>
          <p:cNvCxnSpPr>
            <a:stCxn id="11" idx="2"/>
            <a:endCxn id="12" idx="0"/>
          </p:cNvCxnSpPr>
          <p:nvPr/>
        </p:nvCxnSpPr>
        <p:spPr>
          <a:xfrm>
            <a:off x="4700588" y="1652586"/>
            <a:ext cx="720" cy="547688"/>
          </a:xfrm>
          <a:prstGeom prst="straightConnector1">
            <a:avLst/>
          </a:prstGeom>
          <a:ln w="28575">
            <a:solidFill>
              <a:schemeClr val="tx1">
                <a:lumMod val="85000"/>
              </a:schemeClr>
            </a:solidFill>
            <a:prstDash val="dash"/>
            <a:tailEnd type="stealth" w="lg" len="lg"/>
          </a:ln>
        </p:spPr>
        <p:style>
          <a:lnRef idx="1">
            <a:schemeClr val="accent2"/>
          </a:lnRef>
          <a:fillRef idx="0">
            <a:schemeClr val="accent2"/>
          </a:fillRef>
          <a:effectRef idx="0">
            <a:schemeClr val="accent2"/>
          </a:effectRef>
          <a:fontRef idx="minor">
            <a:schemeClr val="tx1"/>
          </a:fontRef>
        </p:style>
      </p:cxnSp>
      <p:sp>
        <p:nvSpPr>
          <p:cNvPr id="14" name="Rectangle 13"/>
          <p:cNvSpPr/>
          <p:nvPr/>
        </p:nvSpPr>
        <p:spPr bwMode="auto">
          <a:xfrm>
            <a:off x="3981283" y="3219449"/>
            <a:ext cx="1435554" cy="447675"/>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Solution</a:t>
            </a:r>
          </a:p>
        </p:txBody>
      </p:sp>
      <p:sp>
        <p:nvSpPr>
          <p:cNvPr id="15" name="Rectangle 14"/>
          <p:cNvSpPr/>
          <p:nvPr/>
        </p:nvSpPr>
        <p:spPr bwMode="auto">
          <a:xfrm>
            <a:off x="3500332" y="4100510"/>
            <a:ext cx="1133812" cy="447675"/>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Project</a:t>
            </a:r>
          </a:p>
        </p:txBody>
      </p:sp>
      <p:sp>
        <p:nvSpPr>
          <p:cNvPr id="16" name="Rectangle 15"/>
          <p:cNvSpPr/>
          <p:nvPr/>
        </p:nvSpPr>
        <p:spPr bwMode="auto">
          <a:xfrm>
            <a:off x="4757479" y="4100510"/>
            <a:ext cx="1120543" cy="447675"/>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Project</a:t>
            </a:r>
          </a:p>
        </p:txBody>
      </p:sp>
      <p:sp>
        <p:nvSpPr>
          <p:cNvPr id="17" name="Rectangle 16"/>
          <p:cNvSpPr/>
          <p:nvPr/>
        </p:nvSpPr>
        <p:spPr bwMode="auto">
          <a:xfrm>
            <a:off x="2678008" y="4981575"/>
            <a:ext cx="1263138" cy="447675"/>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Document</a:t>
            </a:r>
          </a:p>
        </p:txBody>
      </p:sp>
      <p:sp>
        <p:nvSpPr>
          <p:cNvPr id="18" name="Rectangle 17"/>
          <p:cNvSpPr/>
          <p:nvPr/>
        </p:nvSpPr>
        <p:spPr bwMode="auto">
          <a:xfrm>
            <a:off x="4130411" y="4981574"/>
            <a:ext cx="1280929" cy="447675"/>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Document</a:t>
            </a:r>
          </a:p>
        </p:txBody>
      </p:sp>
      <p:sp>
        <p:nvSpPr>
          <p:cNvPr id="19" name="Rectangle 18"/>
          <p:cNvSpPr/>
          <p:nvPr/>
        </p:nvSpPr>
        <p:spPr bwMode="auto">
          <a:xfrm>
            <a:off x="6267283" y="3219449"/>
            <a:ext cx="1435554" cy="447675"/>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Solution</a:t>
            </a:r>
            <a:r>
              <a:rPr lang="en-US" baseline="-25000" dirty="0">
                <a:solidFill>
                  <a:srgbClr val="FFFFFF"/>
                </a:solidFill>
              </a:rPr>
              <a:t>2</a:t>
            </a:r>
          </a:p>
        </p:txBody>
      </p:sp>
      <p:sp>
        <p:nvSpPr>
          <p:cNvPr id="20" name="Rectangle 19"/>
          <p:cNvSpPr/>
          <p:nvPr/>
        </p:nvSpPr>
        <p:spPr bwMode="auto">
          <a:xfrm>
            <a:off x="8605726" y="3219448"/>
            <a:ext cx="1435554" cy="447675"/>
          </a:xfrm>
          <a:prstGeom prst="rect">
            <a:avLst/>
          </a:prstGeom>
          <a:solidFill>
            <a:schemeClr val="accent4"/>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err="1">
                <a:solidFill>
                  <a:srgbClr val="FFFFFF"/>
                </a:solidFill>
              </a:rPr>
              <a:t>Solution</a:t>
            </a:r>
            <a:r>
              <a:rPr lang="en-US" baseline="-25000" dirty="0" err="1">
                <a:solidFill>
                  <a:srgbClr val="FFFFFF"/>
                </a:solidFill>
              </a:rPr>
              <a:t>n</a:t>
            </a:r>
            <a:endParaRPr lang="en-US" baseline="-25000" dirty="0">
              <a:solidFill>
                <a:srgbClr val="FFFFFF"/>
              </a:solidFill>
            </a:endParaRPr>
          </a:p>
        </p:txBody>
      </p:sp>
      <p:cxnSp>
        <p:nvCxnSpPr>
          <p:cNvPr id="21" name="Straight Arrow Connector 20"/>
          <p:cNvCxnSpPr>
            <a:stCxn id="19" idx="3"/>
            <a:endCxn id="20" idx="1"/>
          </p:cNvCxnSpPr>
          <p:nvPr/>
        </p:nvCxnSpPr>
        <p:spPr>
          <a:xfrm flipV="1">
            <a:off x="7702837" y="3443286"/>
            <a:ext cx="902889" cy="1"/>
          </a:xfrm>
          <a:prstGeom prst="straightConnector1">
            <a:avLst/>
          </a:prstGeom>
          <a:ln w="28575">
            <a:solidFill>
              <a:schemeClr val="tx1">
                <a:lumMod val="85000"/>
              </a:schemeClr>
            </a:solidFill>
            <a:prstDash val="sysDash"/>
            <a:tailEnd type="stealth" w="lg" len="lg"/>
          </a:ln>
        </p:spPr>
        <p:style>
          <a:lnRef idx="1">
            <a:schemeClr val="accent2"/>
          </a:lnRef>
          <a:fillRef idx="0">
            <a:schemeClr val="accent2"/>
          </a:fillRef>
          <a:effectRef idx="0">
            <a:schemeClr val="accent2"/>
          </a:effectRef>
          <a:fontRef idx="minor">
            <a:schemeClr val="tx1"/>
          </a:fontRef>
        </p:style>
      </p:cxnSp>
      <p:cxnSp>
        <p:nvCxnSpPr>
          <p:cNvPr id="22" name="Straight Arrow Connector 73"/>
          <p:cNvCxnSpPr>
            <a:stCxn id="20" idx="0"/>
            <a:endCxn id="12" idx="3"/>
          </p:cNvCxnSpPr>
          <p:nvPr/>
        </p:nvCxnSpPr>
        <p:spPr>
          <a:xfrm rot="16200000" flipV="1">
            <a:off x="6973626" y="869571"/>
            <a:ext cx="795336" cy="3904418"/>
          </a:xfrm>
          <a:prstGeom prst="bentConnector2">
            <a:avLst/>
          </a:prstGeom>
          <a:ln w="28575">
            <a:solidFill>
              <a:schemeClr val="tx1">
                <a:lumMod val="85000"/>
              </a:schemeClr>
            </a:solidFill>
            <a:prstDash val="dash"/>
            <a:tailEnd type="stealth" w="lg" len="lg"/>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6985060" y="2077163"/>
            <a:ext cx="503343" cy="246221"/>
          </a:xfrm>
          <a:prstGeom prst="rect">
            <a:avLst/>
          </a:prstGeom>
          <a:noFill/>
        </p:spPr>
        <p:txBody>
          <a:bodyPr wrap="none" lIns="0" tIns="0" rIns="0" bIns="0" rtlCol="0">
            <a:spAutoFit/>
          </a:bodyPr>
          <a:lstStyle/>
          <a:p>
            <a:r>
              <a:rPr lang="en-US" sz="1600" i="1" dirty="0" smtClean="0">
                <a:solidFill>
                  <a:srgbClr val="00AEEF"/>
                </a:solidFill>
              </a:rPr>
              <a:t>Apply</a:t>
            </a:r>
          </a:p>
        </p:txBody>
      </p:sp>
      <p:sp>
        <p:nvSpPr>
          <p:cNvPr id="24" name="TextBox 23"/>
          <p:cNvSpPr txBox="1"/>
          <p:nvPr/>
        </p:nvSpPr>
        <p:spPr>
          <a:xfrm>
            <a:off x="5648096" y="3099997"/>
            <a:ext cx="331822" cy="246221"/>
          </a:xfrm>
          <a:prstGeom prst="rect">
            <a:avLst/>
          </a:prstGeom>
          <a:noFill/>
        </p:spPr>
        <p:txBody>
          <a:bodyPr wrap="none" lIns="0" tIns="0" rIns="0" bIns="0" rtlCol="0">
            <a:spAutoFit/>
          </a:bodyPr>
          <a:lstStyle/>
          <a:p>
            <a:r>
              <a:rPr lang="en-US" sz="1600" i="1" dirty="0" smtClean="0">
                <a:solidFill>
                  <a:srgbClr val="00AEEF"/>
                </a:solidFill>
              </a:rPr>
              <a:t>Edit</a:t>
            </a:r>
          </a:p>
        </p:txBody>
      </p:sp>
      <p:sp>
        <p:nvSpPr>
          <p:cNvPr id="25" name="TextBox 24"/>
          <p:cNvSpPr txBox="1"/>
          <p:nvPr/>
        </p:nvSpPr>
        <p:spPr>
          <a:xfrm>
            <a:off x="7960317" y="3099997"/>
            <a:ext cx="331822" cy="246221"/>
          </a:xfrm>
          <a:prstGeom prst="rect">
            <a:avLst/>
          </a:prstGeom>
          <a:noFill/>
        </p:spPr>
        <p:txBody>
          <a:bodyPr wrap="none" lIns="0" tIns="0" rIns="0" bIns="0" rtlCol="0">
            <a:spAutoFit/>
          </a:bodyPr>
          <a:lstStyle/>
          <a:p>
            <a:r>
              <a:rPr lang="en-US" sz="1600" i="1" dirty="0" smtClean="0">
                <a:solidFill>
                  <a:srgbClr val="00AEEF"/>
                </a:solidFill>
              </a:rPr>
              <a:t>Edit</a:t>
            </a:r>
          </a:p>
        </p:txBody>
      </p:sp>
      <p:sp>
        <p:nvSpPr>
          <p:cNvPr id="26" name="Rounded Rectangle 25"/>
          <p:cNvSpPr/>
          <p:nvPr/>
        </p:nvSpPr>
        <p:spPr bwMode="auto">
          <a:xfrm>
            <a:off x="2619375" y="5781677"/>
            <a:ext cx="1373681" cy="447674"/>
          </a:xfrm>
          <a:prstGeom prst="roundRect">
            <a:avLst/>
          </a:prstGeom>
          <a:solidFill>
            <a:schemeClr val="bg1">
              <a:lumMod val="75000"/>
            </a:schemeClr>
          </a:solidFill>
          <a:ln>
            <a:noFill/>
            <a:prstDash val="dash"/>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err="1">
                <a:solidFill>
                  <a:srgbClr val="FFFFFF"/>
                </a:solidFill>
              </a:rPr>
              <a:t>SyntaxTree</a:t>
            </a:r>
            <a:endParaRPr lang="en-US" dirty="0">
              <a:solidFill>
                <a:srgbClr val="FFFFFF"/>
              </a:solidFill>
            </a:endParaRPr>
          </a:p>
        </p:txBody>
      </p:sp>
      <p:sp>
        <p:nvSpPr>
          <p:cNvPr id="27" name="Rounded Rectangle 26"/>
          <p:cNvSpPr/>
          <p:nvPr/>
        </p:nvSpPr>
        <p:spPr bwMode="auto">
          <a:xfrm>
            <a:off x="1600201" y="4100511"/>
            <a:ext cx="1478456" cy="447674"/>
          </a:xfrm>
          <a:prstGeom prst="roundRect">
            <a:avLst/>
          </a:prstGeom>
          <a:solidFill>
            <a:schemeClr val="bg1">
              <a:lumMod val="75000"/>
            </a:schemeClr>
          </a:solidFill>
          <a:ln>
            <a:noFill/>
            <a:prstDash val="dash"/>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Compilation</a:t>
            </a:r>
          </a:p>
        </p:txBody>
      </p:sp>
      <p:sp>
        <p:nvSpPr>
          <p:cNvPr id="28" name="TextBox 27"/>
          <p:cNvSpPr txBox="1"/>
          <p:nvPr/>
        </p:nvSpPr>
        <p:spPr>
          <a:xfrm>
            <a:off x="2462612" y="1803319"/>
            <a:ext cx="2075440" cy="246221"/>
          </a:xfrm>
          <a:prstGeom prst="rect">
            <a:avLst/>
          </a:prstGeom>
          <a:noFill/>
        </p:spPr>
        <p:txBody>
          <a:bodyPr wrap="none" lIns="0" tIns="0" rIns="0" bIns="0" rtlCol="0">
            <a:spAutoFit/>
          </a:bodyPr>
          <a:lstStyle/>
          <a:p>
            <a:r>
              <a:rPr lang="en-US" sz="1600" i="1" dirty="0" smtClean="0">
                <a:solidFill>
                  <a:srgbClr val="00AEEF"/>
                </a:solidFill>
              </a:rPr>
              <a:t>Events (e.g. key presses)</a:t>
            </a:r>
          </a:p>
        </p:txBody>
      </p:sp>
      <p:pic>
        <p:nvPicPr>
          <p:cNvPr id="29" name="Picture 28" descr="logosol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8863" y="5954218"/>
            <a:ext cx="820762" cy="708396"/>
          </a:xfrm>
          <a:prstGeom prst="rect">
            <a:avLst/>
          </a:prstGeom>
          <a:effectLst>
            <a:reflection blurRad="6350" stA="50000" endA="300" endPos="55000" dir="5400000" sy="-100000" algn="bl" rotWithShape="0"/>
          </a:effectLst>
        </p:spPr>
      </p:pic>
    </p:spTree>
    <p:custDataLst>
      <p:tags r:id="rId1"/>
    </p:custDataLst>
    <p:extLst>
      <p:ext uri="{BB962C8B-B14F-4D97-AF65-F5344CB8AC3E}">
        <p14:creationId xmlns:p14="http://schemas.microsoft.com/office/powerpoint/2010/main" val="80532082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9" grpId="0" animBg="1"/>
      <p:bldP spid="20" grpId="0" animBg="1"/>
      <p:bldP spid="23" grpId="0"/>
      <p:bldP spid="24" grpId="0"/>
      <p:bldP spid="25" grpId="0"/>
      <p:bldP spid="26" grpId="0" animBg="1"/>
      <p:bldP spid="27" grpId="0" animBg="1"/>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4.8|1.4|.8|.8|.8|20.6|25.2|.5|.5|.5"/>
</p:tagLst>
</file>

<file path=ppt/tags/tag2.xml><?xml version="1.0" encoding="utf-8"?>
<p:tagLst xmlns:a="http://schemas.openxmlformats.org/drawingml/2006/main" xmlns:r="http://schemas.openxmlformats.org/officeDocument/2006/relationships" xmlns:p="http://schemas.openxmlformats.org/presentationml/2006/main">
  <p:tag name="TIMING" val="|124.8|1.4|.8|.8|.8|20.6|25.2|.5|.5|.5"/>
</p:tagLst>
</file>

<file path=ppt/tags/tag3.xml><?xml version="1.0" encoding="utf-8"?>
<p:tagLst xmlns:a="http://schemas.openxmlformats.org/drawingml/2006/main" xmlns:r="http://schemas.openxmlformats.org/officeDocument/2006/relationships" xmlns:p="http://schemas.openxmlformats.org/presentationml/2006/main">
  <p:tag name="TIMING" val="|95.7|46.6|45|29.6"/>
</p:tagLst>
</file>

<file path=ppt/theme/theme1.xml><?xml version="1.0" encoding="utf-8"?>
<a:theme xmlns:a="http://schemas.openxmlformats.org/drawingml/2006/main" name="Lagash_Template_MetroStyle">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1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3.xml><?xml version="1.0" encoding="utf-8"?>
<a:theme xmlns:a="http://schemas.openxmlformats.org/drawingml/2006/main" name="2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4.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5.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2295e2e7-0eeb-498e-8716-217bb2ee6ee3"/>
    <ds:schemaRef ds:uri="http://purl.org/dc/terms/"/>
    <ds:schemaRef ds:uri="http://www.w3.org/XML/1998/namespace"/>
    <ds:schemaRef ds:uri="8b529f77-48ab-4581-b468-93f09345b8aa"/>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Lagash_Template_MetroStyle.potx</Template>
  <TotalTime>18117</TotalTime>
  <Words>2169</Words>
  <Application>Microsoft Office PowerPoint</Application>
  <PresentationFormat>Custom</PresentationFormat>
  <Paragraphs>369</Paragraphs>
  <Slides>22</Slides>
  <Notes>15</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22</vt:i4>
      </vt:variant>
    </vt:vector>
  </HeadingPairs>
  <TitlesOfParts>
    <vt:vector size="39" baseType="lpstr">
      <vt:lpstr>ＭＳ Ｐゴシック</vt:lpstr>
      <vt:lpstr>Arial</vt:lpstr>
      <vt:lpstr>Avenir LT Pro 45 Book</vt:lpstr>
      <vt:lpstr>Calibri</vt:lpstr>
      <vt:lpstr>Consolas</vt:lpstr>
      <vt:lpstr>Haettenschweiler</vt:lpstr>
      <vt:lpstr>Segoe Semibold</vt:lpstr>
      <vt:lpstr>Segoe UI</vt:lpstr>
      <vt:lpstr>Segoe UI Light</vt:lpstr>
      <vt:lpstr>Seo</vt:lpstr>
      <vt:lpstr>Symbol</vt:lpstr>
      <vt:lpstr>Wingdings</vt:lpstr>
      <vt:lpstr>Lagash_Template_MetroStyle</vt:lpstr>
      <vt:lpstr>1_16x9_New_Win_PPT_Template_4_compressed</vt:lpstr>
      <vt:lpstr>2_16x9_New_Win_PPT_Template_4_compressed</vt:lpstr>
      <vt:lpstr>TechDays 2012 Devs v1</vt:lpstr>
      <vt:lpstr>5-30536_Build_2014_Breakout_Template_White_16x9</vt:lpstr>
      <vt:lpstr>Roslyn y el futuro de C#</vt:lpstr>
      <vt:lpstr>PowerPoint Presentation</vt:lpstr>
      <vt:lpstr>Agenda</vt:lpstr>
      <vt:lpstr>Innovation in .NET ecosystem: //BUILD 2014</vt:lpstr>
      <vt:lpstr>Roslyn – .NET Compiler Platform</vt:lpstr>
      <vt:lpstr>Compiler</vt:lpstr>
      <vt:lpstr>  Roslyn APIs</vt:lpstr>
      <vt:lpstr>  Roslyn API Layers</vt:lpstr>
      <vt:lpstr>Workspace API</vt:lpstr>
      <vt:lpstr>Syntax Tree API – Nodes</vt:lpstr>
      <vt:lpstr>Syntax Tree API – Tokens</vt:lpstr>
      <vt:lpstr>Syntax Tree API – “Trivia”</vt:lpstr>
      <vt:lpstr>Syntax Tree API</vt:lpstr>
      <vt:lpstr>Syntax Tree API</vt:lpstr>
      <vt:lpstr>Syntax Tree API</vt:lpstr>
      <vt:lpstr>PowerPoint Presentation</vt:lpstr>
      <vt:lpstr>Primary Constructor Auto-Property Initializer</vt:lpstr>
      <vt:lpstr>Null propagating operator associativity</vt:lpstr>
      <vt:lpstr>Exception Filtering</vt:lpstr>
      <vt:lpstr>PowerPoint Presentation</vt:lpstr>
      <vt:lpstr>Referencias</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Roslyn</dc:title>
  <dc:subject>&lt;Event Name&gt;</dc:subject>
  <dc:creator/>
  <cp:keywords>Roslyn, C#, Compilers</cp:keywords>
  <dc:description>Template: _x000d_
Formatting: _x000d_
Event Date: _x000d_
Event Location: _x000d_
Audience Type:</dc:description>
  <cp:lastModifiedBy>Marcos Torres</cp:lastModifiedBy>
  <cp:revision>517</cp:revision>
  <dcterms:created xsi:type="dcterms:W3CDTF">2012-02-15T23:39:54Z</dcterms:created>
  <dcterms:modified xsi:type="dcterms:W3CDTF">2014-06-30T13:19:21Z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