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7" r:id="rId2"/>
    <p:sldId id="318" r:id="rId3"/>
    <p:sldId id="31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65" r:id="rId17"/>
    <p:sldId id="366" r:id="rId18"/>
    <p:sldId id="367" r:id="rId19"/>
    <p:sldId id="368" r:id="rId20"/>
    <p:sldId id="369" r:id="rId21"/>
    <p:sldId id="352" r:id="rId22"/>
    <p:sldId id="270" r:id="rId23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Andrea Aranguren España" initials="PAAE" lastIdx="10" clrIdx="0">
    <p:extLst>
      <p:ext uri="{19B8F6BF-5375-455C-9EA6-DF929625EA0E}">
        <p15:presenceInfo xmlns:p15="http://schemas.microsoft.com/office/powerpoint/2012/main" userId="S::paola.aranguren@innpulsacolombia.com::2f60ba74-56b5-40ad-92fa-4e28a44ab027" providerId="AD"/>
      </p:ext>
    </p:extLst>
  </p:cmAuthor>
  <p:cmAuthor id="2" name="Paola Andrea Aranguren España" initials="PE" lastIdx="7" clrIdx="1">
    <p:extLst>
      <p:ext uri="{19B8F6BF-5375-455C-9EA6-DF929625EA0E}">
        <p15:presenceInfo xmlns:p15="http://schemas.microsoft.com/office/powerpoint/2012/main" userId="S::paola.aranguren_innpulsacolombia.com#ext#@usa.edu.co::0cbb3c33-11de-41ff-8f1e-d15ecb1632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A"/>
    <a:srgbClr val="FF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35C90-A9BE-B242-9C21-5EDA800128D4}" v="1" dt="2021-04-17T16:21:22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arolina Rodriguez Cediel" userId="fe1e8f66-930c-4e34-b023-84b86f07c443" providerId="ADAL" clId="{16335C90-A9BE-B242-9C21-5EDA800128D4}"/>
    <pc:docChg chg="modSld">
      <pc:chgData name="Ana Carolina Rodriguez Cediel" userId="fe1e8f66-930c-4e34-b023-84b86f07c443" providerId="ADAL" clId="{16335C90-A9BE-B242-9C21-5EDA800128D4}" dt="2021-04-17T16:21:22.394" v="0"/>
      <pc:docMkLst>
        <pc:docMk/>
      </pc:docMkLst>
      <pc:sldChg chg="modSp">
        <pc:chgData name="Ana Carolina Rodriguez Cediel" userId="fe1e8f66-930c-4e34-b023-84b86f07c443" providerId="ADAL" clId="{16335C90-A9BE-B242-9C21-5EDA800128D4}" dt="2021-04-17T16:21:22.394" v="0"/>
        <pc:sldMkLst>
          <pc:docMk/>
          <pc:sldMk cId="3003423096" sldId="317"/>
        </pc:sldMkLst>
        <pc:spChg chg="mod">
          <ac:chgData name="Ana Carolina Rodriguez Cediel" userId="fe1e8f66-930c-4e34-b023-84b86f07c443" providerId="ADAL" clId="{16335C90-A9BE-B242-9C21-5EDA800128D4}" dt="2021-04-17T16:21:22.394" v="0"/>
          <ac:spMkLst>
            <pc:docMk/>
            <pc:sldMk cId="3003423096" sldId="317"/>
            <ac:spMk id="14340" creationId="{5A07F463-C5A9-4AEB-8774-89D28EADBF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327DAC9-143A-4284-AF19-6FB5024309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6F1116-E4D8-4F46-9E5F-5E1B506E425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906EA5-22BB-48FF-A65F-FCC29942F1DF}" type="datetimeFigureOut">
              <a:rPr lang="es-ES_tradnl"/>
              <a:pPr>
                <a:defRPr/>
              </a:pPr>
              <a:t>01/08/2023</a:t>
            </a:fld>
            <a:endParaRPr lang="es-ES_tradnl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F20263F-DC43-494D-984D-AF842B13D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B84D86FC-4F79-49AA-98E8-BB9CC857B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1EB04-8263-4D0B-A021-2C9F620633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41150-9345-475A-AA4E-DD196C40F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5EB44E-1F8A-4C28-944E-EA2B4599CABE}" type="slidenum">
              <a:rPr lang="es-ES_tradnl" altLang="es-CO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2021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65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1F766-75F2-4D45-8CDA-089E5AB5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619BE-EB2F-4731-856C-8FF518E816BC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9D7D3-7D99-4C1D-88AD-86ADF80D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B8933-9A51-4ECF-85EE-DBADB9ED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662A4-226A-4D04-823B-6778360BAF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341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16292-D534-4A04-88B1-9637929F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B17CC-A132-49CC-9FB3-26B1FDFB2ED1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0DAE3-5F6D-4A81-B577-E07CE84A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C8EB52-0DD8-4101-BCB2-8E74D6D9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EEC4-6138-44E8-B3C3-B9E3B5D1335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449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49F22-5BE5-47E5-972F-D6D8050C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644D2-1029-4393-840A-E66449B8083C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1ADAE-756C-4DE7-8A4A-4CD521A1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6449EA-EE84-48F1-883C-18AF602A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708D5-A811-4F20-875A-294B44BA0A3A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590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4A786-9BF4-495B-918D-E071779F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C4127-D5D9-44FA-9DEA-4FF3FE36BBAE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90483-4036-4896-898F-32076F8E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466C5-6C22-4F16-A9FC-3DD84C9A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EA319-CEA7-4255-9E9A-55C62EE4C8B9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4122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E0E3CD-6173-4D9F-A0D6-D282FE37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13D37-19FF-49D4-B04E-C2980A8C3569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43B9F-AF6F-4ED5-BBE4-85D4EDAC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64DE4-A3FA-4C8C-990A-CE29F7AE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97FC-2AF2-4020-B9A9-2BE721D846E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055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4DF5050-BF80-4CCB-8BF6-2506432F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732DB-BA6B-4424-BD72-616F69777048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8DFC6177-7279-4870-80D3-9CFB9E00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ADBB8B9-AB51-4A8D-A177-5D31771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1CAB-2CF8-4A75-A678-160AE037AAA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2202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C35BCA88-AE81-4439-A23E-B6FB85D4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1130-FC55-4209-A7BE-5DE9015CC996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297778B3-CC00-4917-A073-A448FC09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CFA0E099-B415-45A1-BB0A-7B9B4E53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DDBAB-B2B9-45A9-B316-DBCE0EEBB2D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9169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08DFA784-95A1-46C9-8744-725DBA20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70A32-E7B8-4866-8EBF-C5F1C288F8AD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E08C990-D143-4276-B627-39EF713E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DD446C1-5D33-490D-AF3F-90140858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FF080-9D0D-4E01-A2C9-C9C9BC4F60AB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8362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BCDC0CB3-2355-4C3F-8E6C-702A177B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9FD28-600A-4004-AE6E-9232FBE2F270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849BEE03-B72E-45C3-B3D3-C51F5C54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DD7BC46-35FB-4521-B1A8-62AAAE2D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BAC9-DBCA-4F8E-9C75-69F1D3821F4F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399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61A65220-6FD8-4A5E-A269-6A29AEDF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9774A-7970-402A-A32D-E3414AC2A776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BD7FA602-FAB1-43E5-827A-D64A5937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AA8E349-710A-4BF2-B0C6-FDB8A5CD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3BE39-F62A-47B0-8534-3E05120FBCA5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0425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8868CD3-89ED-484A-959C-48F3BFC5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663DB-34C1-4EB9-B983-C9ABA2632526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8D24475-5286-4CB0-9884-C373BC7A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510846E-DED0-446C-BDD0-6DF0FFAC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DAD42-4713-4933-A9E0-211A8646491A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9738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601560A7-ADCE-498C-8F6E-5C2DA4767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236BC388-FD50-467E-973F-BC2D3C1476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E1089-BAB9-4009-879F-5285CF13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3199B-4105-462D-A2CA-33638327B8DE}" type="datetimeFigureOut">
              <a:rPr lang="es-CO"/>
              <a:pPr>
                <a:defRPr/>
              </a:pPr>
              <a:t>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06AF9-B12B-4B3F-ABE1-37C1D127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205D1-6B0F-4E78-8EB3-2A9B13902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086812-A3A0-49D9-A7EA-A04EFD83520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56" y="2459504"/>
            <a:ext cx="114298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CO" sz="4000" b="1" dirty="0">
                <a:solidFill>
                  <a:srgbClr val="3366CA"/>
                </a:solidFill>
              </a:rPr>
              <a:t>Ciclo 1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A"/>
              </a:buClr>
              <a:buSzPts val="4000"/>
              <a:buNone/>
            </a:pPr>
            <a:r>
              <a:rPr lang="en-US" sz="4000" b="1" dirty="0" err="1">
                <a:solidFill>
                  <a:srgbClr val="3366CA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4000" b="1" dirty="0">
                <a:solidFill>
                  <a:srgbClr val="3366CA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1" dirty="0" err="1">
                <a:solidFill>
                  <a:srgbClr val="3366CA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n-US" sz="4000" b="1" dirty="0">
                <a:solidFill>
                  <a:srgbClr val="3366CA"/>
                </a:solidFill>
                <a:latin typeface="Calibri"/>
                <a:ea typeface="Calibri"/>
                <a:cs typeface="Calibri"/>
                <a:sym typeface="Calibri"/>
              </a:rPr>
              <a:t> con Python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CO" sz="4000" b="1" dirty="0">
                <a:solidFill>
                  <a:srgbClr val="3366CA"/>
                </a:solidFill>
              </a:rPr>
              <a:t>Sesión 3: 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300342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1. Conceptos básicos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618BD8-0B57-3346-807D-F9314706844E}"/>
              </a:ext>
            </a:extLst>
          </p:cNvPr>
          <p:cNvSpPr txBox="1"/>
          <p:nvPr/>
        </p:nvSpPr>
        <p:spPr>
          <a:xfrm>
            <a:off x="1596031" y="1887953"/>
            <a:ext cx="8999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_tradnl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1" algn="just"/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</a:t>
            </a:r>
            <a:r>
              <a:rPr lang="es-ES_tradnl" sz="2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programa</a:t>
            </a: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 es un conjunto de instrucciones que guían a la computadora para realizar alguna actividad o resolver algún problema.  Un programa se compone de:</a:t>
            </a:r>
          </a:p>
          <a:p>
            <a:pPr lvl="1" algn="just"/>
            <a:endParaRPr lang="es-ES_tradnl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Estructuras de datos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Operaciones primitivas elementales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Estructuras de control </a:t>
            </a:r>
          </a:p>
          <a:p>
            <a:pPr lvl="1" algn="just"/>
            <a:endParaRPr lang="es-ES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1" algn="just"/>
            <a:endParaRPr lang="es-CO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8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DB34D5-721C-8D46-989F-A67553FF7C71}"/>
              </a:ext>
            </a:extLst>
          </p:cNvPr>
          <p:cNvSpPr txBox="1"/>
          <p:nvPr/>
        </p:nvSpPr>
        <p:spPr>
          <a:xfrm>
            <a:off x="1121616" y="2436851"/>
            <a:ext cx="9174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¿Qué es Python?</a:t>
            </a:r>
          </a:p>
          <a:p>
            <a:endParaRPr lang="es-ES_tradnl" sz="2400" b="1" dirty="0">
              <a:solidFill>
                <a:schemeClr val="accent5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 es un lenguaje de programación sencillo, fácil de aprender, potente, de alto nivel y orientado a objetos.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 es también un lenguaje de scripting interpretado.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Guido Van </a:t>
            </a:r>
            <a:r>
              <a:rPr lang="es-ES_tradnl" sz="2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Rossum</a:t>
            </a: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 es conocido como el fundador de la programación en Python.</a:t>
            </a:r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2174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DB34D5-721C-8D46-989F-A67553FF7C71}"/>
              </a:ext>
            </a:extLst>
          </p:cNvPr>
          <p:cNvSpPr txBox="1"/>
          <p:nvPr/>
        </p:nvSpPr>
        <p:spPr>
          <a:xfrm>
            <a:off x="1295614" y="1462535"/>
            <a:ext cx="89171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_tradnl" sz="2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 es un lenguaje de programación de propósito general, dinámico, de alto nivel e interpretado.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Es simple y fácil de aprender y proporciona muchas estructuras de datos de alto nivel.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 es un lenguaje de scripting fácil de aprender pero potente y versátil, lo que lo hace atractivo para el desarrollo de aplicaciones.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La sintaxis de Python y la tipificación dinámica, junto con su naturaleza interpretada, lo convierten en un lenguaje ideal para la creación de scripts y el desarrollo rápido de aplicaciones.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 soporta múltiples patrones de programación, incluyendo estilos de programación orientados a objetos, imperativos y funcionales o procedimentales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13695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DB34D5-721C-8D46-989F-A67553FF7C71}"/>
              </a:ext>
            </a:extLst>
          </p:cNvPr>
          <p:cNvSpPr txBox="1"/>
          <p:nvPr/>
        </p:nvSpPr>
        <p:spPr>
          <a:xfrm>
            <a:off x="1164985" y="2197893"/>
            <a:ext cx="90834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Se le conoce como un lenguaje multipropósito porque puede ser usado con varias finalidades.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No se necesita usar tipos de datos para declarar variables porque está </a:t>
            </a:r>
            <a:r>
              <a:rPr lang="es-ES_tradnl" sz="2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tipado</a:t>
            </a: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 dinámicamente.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 hace que el desarrollo y la depuración sean rápidos porque no hay ningún paso de compilación.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El ciclo de edición-prueba-depuración es rápido.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63983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DB34D5-721C-8D46-989F-A67553FF7C71}"/>
              </a:ext>
            </a:extLst>
          </p:cNvPr>
          <p:cNvSpPr txBox="1"/>
          <p:nvPr/>
        </p:nvSpPr>
        <p:spPr>
          <a:xfrm>
            <a:off x="1721921" y="1709823"/>
            <a:ext cx="9688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b="1" dirty="0">
              <a:solidFill>
                <a:schemeClr val="accent5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s-ES_tradnl" sz="24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Características: </a:t>
            </a:r>
          </a:p>
          <a:p>
            <a:endParaRPr lang="es-ES_tradnl" sz="2400" b="1" dirty="0">
              <a:solidFill>
                <a:schemeClr val="accent5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Fácil de aprender y usar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Es un lenguaje de programación de alto nivel y fácil de desarrollar.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Lenguaje expresivo: significa que es más comprensible y legible.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Lenguaje interpretado: el intérprete ejecuta el código línea por línea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Lenguaje multiplataforma: puede funcionar igualmente en diferentes plataformas como Windows, Linux, Unix y Macintosh,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Lenguaje libre y de código abierto</a:t>
            </a:r>
          </a:p>
        </p:txBody>
      </p:sp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B1DB65AF-4EC2-FA49-82BA-DDD2988A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51" y="17098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0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Introducción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DB34D5-721C-8D46-989F-A67553FF7C71}"/>
              </a:ext>
            </a:extLst>
          </p:cNvPr>
          <p:cNvSpPr txBox="1"/>
          <p:nvPr/>
        </p:nvSpPr>
        <p:spPr>
          <a:xfrm>
            <a:off x="1757548" y="1709823"/>
            <a:ext cx="66620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Áreas de aplicación:</a:t>
            </a:r>
          </a:p>
          <a:p>
            <a:endParaRPr lang="es-ES_tradnl" sz="2400" b="1" dirty="0">
              <a:solidFill>
                <a:schemeClr val="accent5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Aplicaciones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Aplicaciones GUI de escritorio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Desarrollo de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Científicas y numéricas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Aplicaciones empresariales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Aplicaciones basadas en consolas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Aplicaciones basadas en audio o vídeo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Aplicaciones CAD 3D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Aplicaciones empresariales </a:t>
            </a:r>
          </a:p>
        </p:txBody>
      </p:sp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EA66ADAF-B673-6440-BDB8-211CA4EE1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51" y="14896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D77A98-B31D-E746-8B6B-2DCD8D7E3875}"/>
              </a:ext>
            </a:extLst>
          </p:cNvPr>
          <p:cNvSpPr txBox="1"/>
          <p:nvPr/>
        </p:nvSpPr>
        <p:spPr>
          <a:xfrm>
            <a:off x="987393" y="2220462"/>
            <a:ext cx="958756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¿Cómo empezar a utilizar Python?</a:t>
            </a:r>
          </a:p>
          <a:p>
            <a:pPr algn="just"/>
            <a:endParaRPr lang="es-ES_tradnl" sz="2400" b="1" dirty="0">
              <a:solidFill>
                <a:schemeClr val="accent5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El programa se puede instalar independientemente del sistema operativo que se tenga, el siguiente paso a paso nos permitirá descargar e instalar Python:</a:t>
            </a:r>
          </a:p>
          <a:p>
            <a:pPr algn="just"/>
            <a:endParaRPr lang="es-ES_tradnl" sz="23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Dirigirse al siguiente dirección: </a:t>
            </a: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https://www.python.org/</a:t>
            </a: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  Este es el sitio oficial del lenguaje de programación Python.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Seleccionar del menú la opción de </a:t>
            </a:r>
            <a:r>
              <a:rPr lang="es-ES_tradnl" sz="23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Downloads</a:t>
            </a: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, aquí encontraremos las diferentes opciones de descarga para los sistemas operativos.</a:t>
            </a:r>
          </a:p>
        </p:txBody>
      </p:sp>
    </p:spTree>
    <p:extLst>
      <p:ext uri="{BB962C8B-B14F-4D97-AF65-F5344CB8AC3E}">
        <p14:creationId xmlns:p14="http://schemas.microsoft.com/office/powerpoint/2010/main" val="95813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5397E8-AA72-5149-9166-9D7826E0D989}"/>
              </a:ext>
            </a:extLst>
          </p:cNvPr>
          <p:cNvSpPr txBox="1"/>
          <p:nvPr/>
        </p:nvSpPr>
        <p:spPr>
          <a:xfrm>
            <a:off x="1353786" y="2074783"/>
            <a:ext cx="83958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 startAt="3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Automáticamente reconocerá el sistema operativo que tiene nuestra máquina y habilita la última versión disponible para descargarla.</a:t>
            </a:r>
          </a:p>
          <a:p>
            <a:pPr algn="just"/>
            <a:endParaRPr lang="es-ES" sz="3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05AE50-67EA-2B4E-97F7-2A92F194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08" y="3135251"/>
            <a:ext cx="4210725" cy="2368532"/>
          </a:xfrm>
          <a:prstGeom prst="rect">
            <a:avLst/>
          </a:prstGeom>
          <a:ln w="19050">
            <a:solidFill>
              <a:srgbClr val="3366CA"/>
            </a:solidFill>
          </a:ln>
        </p:spPr>
      </p:pic>
    </p:spTree>
    <p:extLst>
      <p:ext uri="{BB962C8B-B14F-4D97-AF65-F5344CB8AC3E}">
        <p14:creationId xmlns:p14="http://schemas.microsoft.com/office/powerpoint/2010/main" val="856515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A83441-DA8F-6249-A44F-03120AA2B6FC}"/>
              </a:ext>
            </a:extLst>
          </p:cNvPr>
          <p:cNvSpPr txBox="1"/>
          <p:nvPr/>
        </p:nvSpPr>
        <p:spPr>
          <a:xfrm>
            <a:off x="1082395" y="2005533"/>
            <a:ext cx="866724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_tradnl" sz="28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742950" indent="-742950" algn="just">
              <a:buFont typeface="+mj-lt"/>
              <a:buAutoNum type="arabicPeriod" startAt="4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Ejecutar el archivo que se descarga y seguir todos los pasos.</a:t>
            </a:r>
          </a:p>
          <a:p>
            <a:pPr marL="742950" indent="-742950" algn="just">
              <a:buFont typeface="+mj-lt"/>
              <a:buAutoNum type="arabicPeriod" startAt="4"/>
            </a:pPr>
            <a:endParaRPr lang="es-ES_tradnl" sz="23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742950" indent="-742950" algn="just">
              <a:buFont typeface="+mj-lt"/>
              <a:buAutoNum type="arabicPeriod" startAt="4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Dejar las configuraciones predeterminadas que el instalador sugiere por ahora, con una excepción: mira la casilla de verificación denominada Agregar Python 3.x a PATH y selecciónala.</a:t>
            </a:r>
          </a:p>
          <a:p>
            <a:pPr algn="just"/>
            <a:endParaRPr lang="es-ES" sz="3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0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ECD539-7DDC-114D-A43A-DD787F563237}"/>
              </a:ext>
            </a:extLst>
          </p:cNvPr>
          <p:cNvSpPr txBox="1"/>
          <p:nvPr/>
        </p:nvSpPr>
        <p:spPr>
          <a:xfrm>
            <a:off x="1465489" y="1870357"/>
            <a:ext cx="926101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3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Comprobación del funcionamiento de Python</a:t>
            </a:r>
          </a:p>
          <a:p>
            <a:pPr algn="just"/>
            <a:endParaRPr lang="es-ES_tradnl" sz="23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Para probar si Python esta funcionando correctamente, es necesario hacer uso de él.  Para comenzar el trabajo, es necesario disponer de las siguientes herramientas:</a:t>
            </a:r>
          </a:p>
          <a:p>
            <a:pPr algn="just"/>
            <a:endParaRPr lang="es-ES_tradnl" sz="23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Un editor que te ayudará a escribir el código.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Una consola en la que puedes iniciar tu código recién escrito y detenerlo por la fuerza cuando se sale de control.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_tradnl" sz="2300" dirty="0">
                <a:latin typeface="Arial Narrow" panose="020B0604020202020204" pitchFamily="34" charset="0"/>
                <a:cs typeface="Arial Narrow" panose="020B0604020202020204" pitchFamily="34" charset="0"/>
              </a:rPr>
              <a:t>Una herramienta llamada depurador, capaz de ejecutar tu código paso a paso.</a:t>
            </a:r>
          </a:p>
          <a:p>
            <a:pPr algn="just"/>
            <a:endParaRPr lang="es-ES" sz="23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613EDCBC-4AE2-614B-A8AF-4BD0E20E9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58" y="16050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6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56" y="1574348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Agenda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F7A7E9-79A1-6C46-B728-978F28A78C30}"/>
              </a:ext>
            </a:extLst>
          </p:cNvPr>
          <p:cNvSpPr txBox="1"/>
          <p:nvPr/>
        </p:nvSpPr>
        <p:spPr>
          <a:xfrm>
            <a:off x="877956" y="2563422"/>
            <a:ext cx="1100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Conceptos básicos de programación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Introducción 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A89089-997B-C54D-8592-6319BE12062F}"/>
              </a:ext>
            </a:extLst>
          </p:cNvPr>
          <p:cNvCxnSpPr>
            <a:cxnSpLocks/>
          </p:cNvCxnSpPr>
          <p:nvPr/>
        </p:nvCxnSpPr>
        <p:spPr>
          <a:xfrm>
            <a:off x="964395" y="2278468"/>
            <a:ext cx="1665962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2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2. Introducción Python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4C931B-7DDA-494E-B7BD-22B92C538B09}"/>
              </a:ext>
            </a:extLst>
          </p:cNvPr>
          <p:cNvSpPr txBox="1"/>
          <p:nvPr/>
        </p:nvSpPr>
        <p:spPr>
          <a:xfrm>
            <a:off x="499518" y="1824386"/>
            <a:ext cx="685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Al ejecutarlo se debe visualizar la siguiente ventana</a:t>
            </a:r>
            <a:endParaRPr lang="es-ES_tradnl" sz="2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F372FE-171A-914F-B96B-2EABF363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02" y="2455455"/>
            <a:ext cx="5884380" cy="3309964"/>
          </a:xfrm>
          <a:prstGeom prst="rect">
            <a:avLst/>
          </a:prstGeom>
          <a:ln w="19050">
            <a:solidFill>
              <a:srgbClr val="3366CA"/>
            </a:solidFill>
          </a:ln>
        </p:spPr>
      </p:pic>
    </p:spTree>
    <p:extLst>
      <p:ext uri="{BB962C8B-B14F-4D97-AF65-F5344CB8AC3E}">
        <p14:creationId xmlns:p14="http://schemas.microsoft.com/office/powerpoint/2010/main" val="73671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3. </a:t>
            </a:r>
            <a:r>
              <a:rPr lang="es-ES_tradnl" sz="40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IDE</a:t>
            </a:r>
            <a:endParaRPr lang="es-CO" altLang="es-CO" sz="4000" b="1" dirty="0">
              <a:solidFill>
                <a:srgbClr val="3366CA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DB34D5-721C-8D46-989F-A67553FF7C71}"/>
              </a:ext>
            </a:extLst>
          </p:cNvPr>
          <p:cNvSpPr txBox="1"/>
          <p:nvPr/>
        </p:nvSpPr>
        <p:spPr>
          <a:xfrm>
            <a:off x="1769422" y="2397948"/>
            <a:ext cx="90231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IDE</a:t>
            </a:r>
          </a:p>
          <a:p>
            <a:endParaRPr lang="es-ES_tradnl" sz="3200" b="1" dirty="0">
              <a:solidFill>
                <a:schemeClr val="accent5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entorno de desarrollo integrado (IDE) es un sistema de software para el diseño de aplicaciones que combina herramientas del desarrollador comunes en una sola interfaz gráfica de usuario (GUI).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9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/>
        </p:nvSpPr>
        <p:spPr>
          <a:xfrm>
            <a:off x="912020" y="1197620"/>
            <a:ext cx="92126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A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3366CA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lang="en-US"/>
          </a:p>
        </p:txBody>
      </p:sp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1AC2A9DB-A98E-9B4E-BC97-1B493C86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2369" y="1905506"/>
            <a:ext cx="3991941" cy="399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4" y="1018510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1. Conceptos básicos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F0D354-FCA1-C444-A6EF-28E914223004}"/>
              </a:ext>
            </a:extLst>
          </p:cNvPr>
          <p:cNvGrpSpPr/>
          <p:nvPr/>
        </p:nvGrpSpPr>
        <p:grpSpPr>
          <a:xfrm>
            <a:off x="424583" y="1726396"/>
            <a:ext cx="11144839" cy="3973330"/>
            <a:chOff x="424583" y="1726396"/>
            <a:chExt cx="11144839" cy="397333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3577945-0B23-9341-B3A9-8C1EF16A5686}"/>
                </a:ext>
              </a:extLst>
            </p:cNvPr>
            <p:cNvSpPr txBox="1"/>
            <p:nvPr/>
          </p:nvSpPr>
          <p:spPr>
            <a:xfrm>
              <a:off x="424583" y="1726396"/>
              <a:ext cx="93250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s-ES_tradnl" sz="24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Que es un Computador: </a:t>
              </a:r>
              <a:r>
                <a:rPr lang="es-ES_tradnl" sz="2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Es una herramienta que se utiliza para representar cualquier situación de la realidad en forma de datos, estos serán introducidos a la máquina, serán procesados y luego devolverán información.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5D4F714-73E6-664B-8C1A-5AF9C974A978}"/>
                </a:ext>
              </a:extLst>
            </p:cNvPr>
            <p:cNvSpPr txBox="1"/>
            <p:nvPr/>
          </p:nvSpPr>
          <p:spPr>
            <a:xfrm>
              <a:off x="1448790" y="3145181"/>
              <a:ext cx="3945232" cy="25545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_tradnl" sz="2000" b="1" dirty="0">
                  <a:latin typeface="Arial Narrow" panose="020B0606020202030204" pitchFamily="34" charset="0"/>
                </a:rPr>
                <a:t>Situación Real:</a:t>
              </a:r>
            </a:p>
            <a:p>
              <a:endParaRPr lang="es-ES_tradnl" sz="2000" b="1" dirty="0">
                <a:latin typeface="Arial Narrow" panose="020B0606020202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sz="2000" dirty="0">
                  <a:latin typeface="Arial Narrow" panose="020B0606020202030204" pitchFamily="34" charset="0"/>
                </a:rPr>
                <a:t>Control de ventas en un concesionario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sz="2000" dirty="0">
                  <a:latin typeface="Arial Narrow" panose="020B0606020202030204" pitchFamily="34" charset="0"/>
                </a:rPr>
                <a:t>Control de producción en una plantación de caña de azúcar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sz="2000" dirty="0">
                  <a:latin typeface="Arial Narrow" panose="020B0606020202030204" pitchFamily="34" charset="0"/>
                </a:rPr>
                <a:t>Control de Inventario de una hipermercado</a:t>
              </a:r>
              <a:endParaRPr lang="es-ES_tradnl" sz="20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ED5474F-A727-CC49-A006-1FC44A867A00}"/>
                </a:ext>
              </a:extLst>
            </p:cNvPr>
            <p:cNvSpPr txBox="1"/>
            <p:nvPr/>
          </p:nvSpPr>
          <p:spPr>
            <a:xfrm>
              <a:off x="5535534" y="4253177"/>
              <a:ext cx="1041991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sz="2400">
                  <a:latin typeface="Arial Narrow" panose="020B0606020202030204" pitchFamily="34" charset="0"/>
                </a:defRPr>
              </a:lvl1pPr>
            </a:lstStyle>
            <a:p>
              <a:r>
                <a:rPr lang="es-ES" dirty="0"/>
                <a:t>Datos</a:t>
              </a:r>
              <a:endParaRPr lang="en-U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51937A0-DB52-9848-8CD4-D021048D6049}"/>
                </a:ext>
              </a:extLst>
            </p:cNvPr>
            <p:cNvSpPr txBox="1"/>
            <p:nvPr/>
          </p:nvSpPr>
          <p:spPr>
            <a:xfrm>
              <a:off x="7542384" y="4253177"/>
              <a:ext cx="1531089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latin typeface="Arial Narrow" panose="020B0606020202030204" pitchFamily="34" charset="0"/>
                </a:rPr>
                <a:t>Proceso</a:t>
              </a:r>
              <a:endParaRPr lang="en-US" sz="24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AB3BF58-0B6A-9942-B910-4ACDD2FDC7AE}"/>
                </a:ext>
              </a:extLst>
            </p:cNvPr>
            <p:cNvSpPr txBox="1"/>
            <p:nvPr/>
          </p:nvSpPr>
          <p:spPr>
            <a:xfrm>
              <a:off x="10038333" y="4253177"/>
              <a:ext cx="1531089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sz="2400">
                  <a:latin typeface="Arial Narrow" panose="020B0606020202030204" pitchFamily="34" charset="0"/>
                </a:defRPr>
              </a:lvl1pPr>
            </a:lstStyle>
            <a:p>
              <a:r>
                <a:rPr lang="es-ES" dirty="0"/>
                <a:t>Información</a:t>
              </a:r>
              <a:endParaRPr lang="en-US" dirty="0"/>
            </a:p>
          </p:txBody>
        </p:sp>
        <p:sp>
          <p:nvSpPr>
            <p:cNvPr id="12" name="Flecha derecha 11">
              <a:extLst>
                <a:ext uri="{FF2B5EF4-FFF2-40B4-BE49-F238E27FC236}">
                  <a16:creationId xmlns:a16="http://schemas.microsoft.com/office/drawing/2014/main" id="{B1B01777-0722-D641-AC0D-896E12283DDD}"/>
                </a:ext>
              </a:extLst>
            </p:cNvPr>
            <p:cNvSpPr/>
            <p:nvPr/>
          </p:nvSpPr>
          <p:spPr>
            <a:xfrm>
              <a:off x="6720135" y="4253177"/>
              <a:ext cx="669851" cy="4890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echa derecha 12">
              <a:extLst>
                <a:ext uri="{FF2B5EF4-FFF2-40B4-BE49-F238E27FC236}">
                  <a16:creationId xmlns:a16="http://schemas.microsoft.com/office/drawing/2014/main" id="{CDD90516-C993-0B4A-BE13-FB696849FB22}"/>
                </a:ext>
              </a:extLst>
            </p:cNvPr>
            <p:cNvSpPr/>
            <p:nvPr/>
          </p:nvSpPr>
          <p:spPr>
            <a:xfrm>
              <a:off x="9220977" y="4253177"/>
              <a:ext cx="669851" cy="4890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9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4" y="1018510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1. Conceptos básicos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A177FB-6041-3B4F-959A-B5D114023EFB}"/>
              </a:ext>
            </a:extLst>
          </p:cNvPr>
          <p:cNvSpPr txBox="1"/>
          <p:nvPr/>
        </p:nvSpPr>
        <p:spPr>
          <a:xfrm>
            <a:off x="475583" y="1838414"/>
            <a:ext cx="9226557" cy="309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Toda situación que pueda ser abstraída y representada en forma  de datos, puede ser manejada mediante una computadora.</a:t>
            </a:r>
          </a:p>
          <a:p>
            <a:pPr algn="just"/>
            <a:endParaRPr lang="es-ES_tradnl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Esquema del proceso de datos.</a:t>
            </a:r>
          </a:p>
          <a:p>
            <a:pPr algn="just"/>
            <a:endParaRPr lang="es-ES_tradnl" sz="3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ES_tradnl" sz="3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D228940-BB07-014E-B899-B66F586BDA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25327" y="4027295"/>
            <a:ext cx="6582725" cy="1245976"/>
          </a:xfrm>
          <a:prstGeom prst="rect">
            <a:avLst/>
          </a:prstGeom>
          <a:ln w="19050">
            <a:solidFill>
              <a:srgbClr val="3366CA"/>
            </a:solidFill>
          </a:ln>
        </p:spPr>
      </p:pic>
    </p:spTree>
    <p:extLst>
      <p:ext uri="{BB962C8B-B14F-4D97-AF65-F5344CB8AC3E}">
        <p14:creationId xmlns:p14="http://schemas.microsoft.com/office/powerpoint/2010/main" val="157850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4" y="1018510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CO" sz="4000" b="1" dirty="0">
                <a:solidFill>
                  <a:srgbClr val="3366CA"/>
                </a:solidFill>
              </a:rPr>
              <a:t>1. Conceptos básicos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9EFD21-F727-5F4C-ABAA-F90E709CF8DA}"/>
              </a:ext>
            </a:extLst>
          </p:cNvPr>
          <p:cNvSpPr txBox="1"/>
          <p:nvPr/>
        </p:nvSpPr>
        <p:spPr>
          <a:xfrm>
            <a:off x="1593279" y="1977873"/>
            <a:ext cx="82157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4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Ejemplo: </a:t>
            </a: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Una situación real que podríamos representar a través de datos, es el determinar el salario que obtiene un trabajador por su actividad realizada. Los datos serían: el nombre, la identificación, número de horas que trabajó y el valor de la hora, con estos datos luego se podrá calcular el salario que obtiene esta persona.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_tradnl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Ejemplos planteados por los estudiantes (situaciones reales que pueden llevar a datos)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5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4" y="1018510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1. Conceptos básicos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55D0FA-9732-CE43-8A70-42B7711E9D16}"/>
              </a:ext>
            </a:extLst>
          </p:cNvPr>
          <p:cNvSpPr txBox="1"/>
          <p:nvPr/>
        </p:nvSpPr>
        <p:spPr>
          <a:xfrm>
            <a:off x="1631167" y="2354993"/>
            <a:ext cx="89296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Del ejemplo anterior, es necesario ingresar a la máquina, los datos que representan al trabajador y el procedimiento que se debe realizar para generar la información requerida, en este caso la máquina, los procesará y devolverá como salida el nombre del trabajador y el sueldo.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_tradnl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Ejemplos planteados por los estudiantes (identificar datos de salida y entrada y el  procedimiento)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4" y="1018510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1. Conceptos básicos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42024B-05F6-954D-AF42-B68ABD2C19E0}"/>
              </a:ext>
            </a:extLst>
          </p:cNvPr>
          <p:cNvSpPr txBox="1"/>
          <p:nvPr/>
        </p:nvSpPr>
        <p:spPr>
          <a:xfrm>
            <a:off x="1140613" y="2291486"/>
            <a:ext cx="90959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forma en que vamos a ingresar tanto los datos de entrada, como los procedimientos a la máquina, es a través de lo que se conoce con el nombre de </a:t>
            </a:r>
            <a:r>
              <a:rPr lang="es-ES_tradnl" sz="24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Programa.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_tradnl" sz="2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¿Qué es un programa? </a:t>
            </a:r>
          </a:p>
          <a:p>
            <a:pPr lvl="1" algn="just"/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programa hace que una computadora sea utilizable. Sin un programa, una computadora, incluso la más poderosa, no es más que un objeto.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CO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1. Conceptos básicos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C06A61-0E4D-0847-A57A-6EACDFFA99F6}"/>
              </a:ext>
            </a:extLst>
          </p:cNvPr>
          <p:cNvSpPr txBox="1"/>
          <p:nvPr/>
        </p:nvSpPr>
        <p:spPr>
          <a:xfrm>
            <a:off x="950608" y="2213066"/>
            <a:ext cx="9511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¿Qué es un programa?</a:t>
            </a:r>
            <a:r>
              <a:rPr lang="es-ES_tradnl" sz="2400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pPr lvl="1" algn="just"/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Los computadores contemporáneos solo pueden evaluar los resultados de operaciones muy fundamentales como, sumar o dividir, pero pueden hacerlo muy rápido y pueden repetir estas acciones prácticamente cualquier cantidad de veces.  Entonces, para llegar a la definición de programa veamos un ejemplo: </a:t>
            </a:r>
          </a:p>
          <a:p>
            <a:pPr lvl="1" algn="just"/>
            <a:endParaRPr lang="es-ES_tradnl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Se quiere saber la velocidad promedio que se alcanzó durante un largo viaje, se sabe la distancia, el tiempo y se necesita la velocidad.</a:t>
            </a:r>
          </a:p>
          <a:p>
            <a:pPr lvl="1" algn="just"/>
            <a:endParaRPr lang="es-CO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3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02" y="1001937"/>
            <a:ext cx="7675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sz="4000" b="1" dirty="0">
                <a:solidFill>
                  <a:srgbClr val="3366CA"/>
                </a:solidFill>
              </a:rPr>
              <a:t>1. Conceptos básicos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76818-7A9B-A341-840A-4261F48FF5C8}"/>
              </a:ext>
            </a:extLst>
          </p:cNvPr>
          <p:cNvSpPr txBox="1"/>
          <p:nvPr/>
        </p:nvSpPr>
        <p:spPr>
          <a:xfrm>
            <a:off x="549207" y="2070411"/>
            <a:ext cx="92241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El computador podrá calcular esto, pero no es consciente de cosas como la distancia, la velocidad o el tiempo. Por lo tanto, es necesario instruir a la computadora para que:</a:t>
            </a:r>
          </a:p>
          <a:p>
            <a:pPr lvl="1" algn="just"/>
            <a:endParaRPr lang="es-ES_tradnl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Acepte un número que represente la distancia.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Acepte un número que represente el tiempo de viaje.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Divida el valor anterior por el segundo y almacene el resultado en la memoria.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Muestre el resultado (representando la velocidad promedio) en un formato legible.</a:t>
            </a:r>
          </a:p>
          <a:p>
            <a:pPr lvl="1" algn="just"/>
            <a:endParaRPr lang="es-CO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9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1171</Words>
  <Application>Microsoft Office PowerPoint</Application>
  <PresentationFormat>Panorámica</PresentationFormat>
  <Paragraphs>121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Steve Rincón Gutiérrez</dc:creator>
  <cp:lastModifiedBy>Marco Tulio Teran</cp:lastModifiedBy>
  <cp:revision>374</cp:revision>
  <dcterms:created xsi:type="dcterms:W3CDTF">2020-07-16T20:35:52Z</dcterms:created>
  <dcterms:modified xsi:type="dcterms:W3CDTF">2023-08-01T10:43:45Z</dcterms:modified>
</cp:coreProperties>
</file>