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4069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/>
          <a:lstStyle/>
          <a:p>
            <a:r>
              <a:rPr lang="pt-BR" altLang="en-US" sz="4400">
                <a:solidFill>
                  <a:schemeClr val="tx1"/>
                </a:solidFill>
                <a:uFillTx/>
              </a:rPr>
              <a:t>Arquitetura de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lstStyle/>
          <a:p>
            <a:pPr algn="ctr"/>
            <a:r>
              <a:rPr lang="pt-BR" altLang="en-US"/>
              <a:t>Pablo Silva</a:t>
            </a:r>
          </a:p>
          <a:p>
            <a:r>
              <a:rPr lang="pt-BR" altLang="en-US"/>
              <a:t>Marco Túlio</a:t>
            </a:r>
          </a:p>
          <a:p>
            <a:r>
              <a:rPr lang="pt-BR" altLang="en-US"/>
              <a:t>Vitor do Vale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SPI: Esquemático da montagem</a:t>
            </a:r>
          </a:p>
        </p:txBody>
      </p:sp>
      <p:pic>
        <p:nvPicPr>
          <p:cNvPr id="4" name="Espaço Reservado para Conteúdo 3" descr="SPI_Fritzing_Esquemátic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30" y="1356995"/>
            <a:ext cx="8656320" cy="523430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/>
              <a:t>Com o avanço </a:t>
            </a:r>
            <a:r>
              <a:rPr lang="pt-BR" altLang="en-US" dirty="0" smtClean="0"/>
              <a:t>dos equipamentos eletrônicos </a:t>
            </a:r>
            <a:r>
              <a:rPr lang="pt-BR" altLang="en-US" dirty="0"/>
              <a:t>a utilização de muitos circuitos </a:t>
            </a:r>
            <a:r>
              <a:rPr lang="pt-BR" altLang="en-US" dirty="0" smtClean="0"/>
              <a:t>é </a:t>
            </a:r>
            <a:r>
              <a:rPr lang="pt-BR" altLang="en-US" dirty="0"/>
              <a:t>cada vez mais </a:t>
            </a:r>
            <a:r>
              <a:rPr lang="pt-BR" altLang="en-US" dirty="0" smtClean="0"/>
              <a:t>comum. </a:t>
            </a:r>
            <a:r>
              <a:rPr lang="pt-BR" altLang="en-US" dirty="0" smtClean="0"/>
              <a:t>En</a:t>
            </a:r>
            <a:r>
              <a:rPr lang="pt-BR" altLang="en-US" dirty="0" smtClean="0"/>
              <a:t>tretanto</a:t>
            </a:r>
            <a:r>
              <a:rPr lang="pt-BR" altLang="en-US" dirty="0"/>
              <a:t>, não </a:t>
            </a:r>
            <a:r>
              <a:rPr lang="pt-BR" altLang="en-US" dirty="0" smtClean="0"/>
              <a:t>é </a:t>
            </a:r>
            <a:r>
              <a:rPr lang="pt-BR" altLang="en-US" dirty="0"/>
              <a:t>mais </a:t>
            </a:r>
            <a:r>
              <a:rPr lang="pt-BR" altLang="en-US" dirty="0" smtClean="0"/>
              <a:t>possível </a:t>
            </a:r>
            <a:r>
              <a:rPr lang="pt-BR" altLang="en-US" dirty="0"/>
              <a:t>estender longos barramentos de comunicação paralela pois tornariam as placas de circuito caras e grandes. Logo um protocolo de comunicação serial entre dispositivos se tornaria </a:t>
            </a:r>
            <a:r>
              <a:rPr lang="pt-BR" altLang="en-US" dirty="0" smtClean="0"/>
              <a:t>necessário.</a:t>
            </a:r>
            <a:endParaRPr lang="pt-BR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Comunicação SPI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/>
              <a:t>A </a:t>
            </a:r>
            <a:r>
              <a:rPr lang="pt-BR" altLang="en-US" i="1" dirty="0"/>
              <a:t>Serial </a:t>
            </a:r>
            <a:r>
              <a:rPr lang="pt-BR" altLang="en-US" i="1" dirty="0" err="1"/>
              <a:t>Peripheral</a:t>
            </a:r>
            <a:r>
              <a:rPr lang="pt-BR" altLang="en-US" i="1" dirty="0"/>
              <a:t> Interface</a:t>
            </a:r>
            <a:r>
              <a:rPr lang="pt-BR" altLang="en-US" dirty="0"/>
              <a:t> </a:t>
            </a:r>
            <a:r>
              <a:rPr lang="pt-BR" altLang="en-US" dirty="0">
                <a:sym typeface="+mn-ea"/>
              </a:rPr>
              <a:t>(SPI) </a:t>
            </a:r>
            <a:r>
              <a:rPr lang="pt-BR" altLang="en-US" dirty="0"/>
              <a:t>é um protocolo de dados seriais síncronos utilizado em </a:t>
            </a:r>
            <a:r>
              <a:rPr lang="pt-BR" altLang="en-US" dirty="0" err="1"/>
              <a:t>microcontroladores</a:t>
            </a:r>
            <a:r>
              <a:rPr lang="pt-BR" altLang="en-US" dirty="0"/>
              <a:t> para comunicação entre o </a:t>
            </a:r>
            <a:r>
              <a:rPr lang="pt-BR" altLang="en-US" dirty="0" err="1"/>
              <a:t>microcontrolador</a:t>
            </a:r>
            <a:r>
              <a:rPr lang="pt-BR" altLang="en-US" dirty="0"/>
              <a:t> e um ou mais periféricos. Também pode ser utilizado entre dois </a:t>
            </a:r>
            <a:r>
              <a:rPr lang="pt-BR" altLang="en-US" dirty="0" err="1"/>
              <a:t>microcontroladores</a:t>
            </a:r>
            <a:r>
              <a:rPr lang="pt-BR" altLang="en-US" dirty="0"/>
              <a:t>. </a:t>
            </a:r>
            <a:endParaRPr lang="pt-BR" altLang="en-US" dirty="0" smtClean="0"/>
          </a:p>
          <a:p>
            <a:pPr algn="just"/>
            <a:endParaRPr lang="pt-BR" altLang="en-US" dirty="0"/>
          </a:p>
          <a:p>
            <a:pPr algn="just"/>
            <a:r>
              <a:rPr lang="pt-BR" altLang="en-US" dirty="0" smtClean="0"/>
              <a:t>Exemplo: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PlayStation</a:t>
            </a:r>
            <a:r>
              <a:rPr lang="pt-BR" altLang="en-US" dirty="0" smtClean="0"/>
              <a:t> 2</a:t>
            </a:r>
            <a:r>
              <a:rPr lang="pt-BR" altLang="en-US" dirty="0"/>
              <a:t> </a:t>
            </a:r>
            <a:r>
              <a:rPr lang="pt-BR" altLang="en-US" dirty="0" smtClean="0"/>
              <a:t> </a:t>
            </a:r>
            <a:r>
              <a:rPr lang="pt-BR" altLang="en-US" dirty="0"/>
              <a:t>se comunica por SPI com seus controles.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Comunicação SPI</a:t>
            </a:r>
            <a:r>
              <a:rPr lang="pt-BR" altLang="en-US"/>
              <a:t/>
            </a:r>
            <a:br>
              <a:rPr lang="pt-BR" altLang="en-US"/>
            </a:b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/>
              <a:t>Cada bit trocado entre o mestre </a:t>
            </a:r>
            <a:r>
              <a:rPr lang="pt-BR" altLang="en-US" dirty="0" smtClean="0"/>
              <a:t>e um </a:t>
            </a:r>
            <a:r>
              <a:rPr lang="pt-BR" altLang="en-US" dirty="0"/>
              <a:t>escravo</a:t>
            </a:r>
            <a:r>
              <a:rPr lang="pt-BR" altLang="en-US" i="1" dirty="0"/>
              <a:t> </a:t>
            </a:r>
            <a:r>
              <a:rPr lang="pt-BR" altLang="en-US" dirty="0"/>
              <a:t>trás um bit do escravo para o mestre. Dessa forma, definimos que a comunicação é sempre </a:t>
            </a:r>
            <a:r>
              <a:rPr lang="pt-BR" altLang="en-US" i="1" dirty="0" err="1"/>
              <a:t>full</a:t>
            </a:r>
            <a:r>
              <a:rPr lang="pt-BR" altLang="en-US" i="1" dirty="0"/>
              <a:t>-duplex</a:t>
            </a:r>
            <a:r>
              <a:rPr lang="pt-BR" altLang="en-US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2249"/>
            <a:ext cx="10515600" cy="1325563"/>
          </a:xfrm>
        </p:spPr>
        <p:txBody>
          <a:bodyPr/>
          <a:lstStyle/>
          <a:p>
            <a:r>
              <a:rPr lang="pt-BR" altLang="en-US" dirty="0">
                <a:sym typeface="+mn-ea"/>
              </a:rPr>
              <a:t>Comunicação SPI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8265"/>
            <a:ext cx="10515600" cy="966470"/>
          </a:xfrm>
        </p:spPr>
        <p:txBody>
          <a:bodyPr/>
          <a:lstStyle/>
          <a:p>
            <a:pPr algn="just"/>
            <a:r>
              <a:rPr lang="pt-BR" altLang="en-US" dirty="0"/>
              <a:t>Os pinos básicos de comunicação entre dispositivos SPI e o esquema padrão de ligação:</a:t>
            </a:r>
          </a:p>
        </p:txBody>
      </p:sp>
      <p:pic>
        <p:nvPicPr>
          <p:cNvPr id="4" name="Imagem 3" descr="pinos basic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93" y="2526924"/>
            <a:ext cx="5744210" cy="429641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95" y="2435297"/>
            <a:ext cx="4346414" cy="392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Comunicação SPI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/>
              <a:t>Exemplo de interligação desse barramento de comunicação</a:t>
            </a:r>
          </a:p>
        </p:txBody>
      </p:sp>
      <p:pic>
        <p:nvPicPr>
          <p:cNvPr id="4" name="Imagem 3" descr="sp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70" y="2160905"/>
            <a:ext cx="7973060" cy="40163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Esquemático e Montagem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/>
              <a:t>O mestre será encarregado de enviar os comandos através da comunicação serial, enquanto o escravo é encarregado de receber, interpretar e executar uma determinada ação com base nos dados recebidos. </a:t>
            </a:r>
            <a:endParaRPr lang="pt-BR" altLang="en-US" dirty="0" smtClean="0"/>
          </a:p>
          <a:p>
            <a:pPr algn="just"/>
            <a:endParaRPr lang="pt-BR" altLang="en-US" dirty="0"/>
          </a:p>
          <a:p>
            <a:pPr algn="just"/>
            <a:r>
              <a:rPr lang="pt-BR" altLang="en-US" dirty="0" smtClean="0"/>
              <a:t>Neste projeto, os</a:t>
            </a:r>
            <a:r>
              <a:rPr lang="pt-BR" altLang="en-US" dirty="0" smtClean="0"/>
              <a:t> </a:t>
            </a:r>
            <a:r>
              <a:rPr lang="pt-BR" altLang="en-US" dirty="0"/>
              <a:t>comandos enviados de um </a:t>
            </a:r>
            <a:r>
              <a:rPr lang="pt-BR" altLang="en-US" dirty="0" err="1" smtClean="0"/>
              <a:t>microcontrolador</a:t>
            </a:r>
            <a:r>
              <a:rPr lang="pt-BR" altLang="en-US" dirty="0" smtClean="0"/>
              <a:t> (máster) serão recebidos por outro </a:t>
            </a:r>
            <a:r>
              <a:rPr lang="pt-BR" altLang="en-US" dirty="0" err="1" smtClean="0"/>
              <a:t>microcontrolador</a:t>
            </a:r>
            <a:r>
              <a:rPr lang="pt-BR" altLang="en-US" dirty="0" smtClean="0"/>
              <a:t> (</a:t>
            </a:r>
            <a:r>
              <a:rPr lang="pt-BR" altLang="en-US" dirty="0" err="1" smtClean="0"/>
              <a:t>slave</a:t>
            </a:r>
            <a:r>
              <a:rPr lang="pt-BR" altLang="en-US" dirty="0" smtClean="0"/>
              <a:t>) e irá ligar e desligar um LED.</a:t>
            </a:r>
            <a:endParaRPr lang="pt-BR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sym typeface="+mn-ea"/>
              </a:rPr>
              <a:t>Esquemático e Montagem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/>
              <a:t>Registradores usados no Projeto:</a:t>
            </a:r>
          </a:p>
          <a:p>
            <a:pPr marL="0" indent="0">
              <a:buNone/>
            </a:pPr>
            <a:r>
              <a:rPr lang="pt-BR" altLang="en-US"/>
              <a:t>MESTRE					</a:t>
            </a:r>
            <a:r>
              <a:rPr lang="pt-BR" altLang="en-US">
                <a:sym typeface="+mn-ea"/>
              </a:rPr>
              <a:t>ESCRAVO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MOSI   PINB3				</a:t>
            </a:r>
            <a:r>
              <a:rPr lang="pt-BR" altLang="en-US">
                <a:sym typeface="+mn-ea"/>
              </a:rPr>
              <a:t>MOSI   PINB3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MISO   PINB4				</a:t>
            </a:r>
            <a:r>
              <a:rPr lang="pt-BR" altLang="en-US">
                <a:sym typeface="+mn-ea"/>
              </a:rPr>
              <a:t>MISO   PINB4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SCK      PINB5				</a:t>
            </a:r>
            <a:r>
              <a:rPr lang="pt-BR" altLang="en-US">
                <a:sym typeface="+mn-ea"/>
              </a:rPr>
              <a:t>SCK       PINB5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SS         PINB2	</a:t>
            </a:r>
          </a:p>
          <a:p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SPI: Montagem na Protoboard</a:t>
            </a:r>
          </a:p>
        </p:txBody>
      </p:sp>
      <p:pic>
        <p:nvPicPr>
          <p:cNvPr id="4" name="Espaço Reservado para Conteúdo 3" descr="SPI_Fritzing_b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680" y="1492885"/>
            <a:ext cx="6337300" cy="516699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262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Arquitetura de Computadores</vt:lpstr>
      <vt:lpstr>Introdução</vt:lpstr>
      <vt:lpstr>Comunicação SPI</vt:lpstr>
      <vt:lpstr>Comunicação SPI </vt:lpstr>
      <vt:lpstr>Comunicação SPI</vt:lpstr>
      <vt:lpstr>Comunicação SPI</vt:lpstr>
      <vt:lpstr>Esquemático e Montagem </vt:lpstr>
      <vt:lpstr>Esquemático e Montagem</vt:lpstr>
      <vt:lpstr>SPI: Montagem na Protoboard</vt:lpstr>
      <vt:lpstr>SPI: Esquemático da montagem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pablo</dc:creator>
  <cp:lastModifiedBy>Marco s</cp:lastModifiedBy>
  <cp:revision>8</cp:revision>
  <dcterms:created xsi:type="dcterms:W3CDTF">2017-03-07T04:18:00Z</dcterms:created>
  <dcterms:modified xsi:type="dcterms:W3CDTF">2017-03-09T15:29:55Z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