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0"/>
  </p:notesMasterIdLst>
  <p:sldIdLst>
    <p:sldId id="256" r:id="rId3"/>
    <p:sldId id="257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74" r:id="rId12"/>
    <p:sldId id="268" r:id="rId13"/>
    <p:sldId id="269" r:id="rId14"/>
    <p:sldId id="275" r:id="rId15"/>
    <p:sldId id="276" r:id="rId16"/>
    <p:sldId id="270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69" dt="2023-06-23T09:56:17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5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custSel addSld delSld modSld sldOrd">
      <pc:chgData name="Uderzo Marco" userId="5d25d1a0-8130-48db-a9f0-bed0112b2e0a" providerId="ADAL" clId="{C3DD1394-B4D8-4AF4-960A-3AA4574F90C6}" dt="2023-06-23T09:58:44.290" v="4390" actId="20577"/>
      <pc:docMkLst>
        <pc:docMk/>
      </pc:docMkLst>
      <pc:sldChg chg="modSp mod">
        <pc:chgData name="Uderzo Marco" userId="5d25d1a0-8130-48db-a9f0-bed0112b2e0a" providerId="ADAL" clId="{C3DD1394-B4D8-4AF4-960A-3AA4574F90C6}" dt="2023-06-23T07:24:22.634" v="20" actId="2711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3T07:24:22.634" v="20" actId="2711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3T07:24:10.188" v="18" actId="255"/>
        <pc:sldMkLst>
          <pc:docMk/>
          <pc:sldMk cId="0" sldId="262"/>
        </pc:sldMkLst>
        <pc:spChg chg="mod">
          <ac:chgData name="Uderzo Marco" userId="5d25d1a0-8130-48db-a9f0-bed0112b2e0a" providerId="ADAL" clId="{C3DD1394-B4D8-4AF4-960A-3AA4574F90C6}" dt="2023-06-23T07:24:10.188" v="18" actId="255"/>
          <ac:spMkLst>
            <pc:docMk/>
            <pc:sldMk cId="0" sldId="262"/>
            <ac:spMk id="162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3T07:26:58.128" v="75" actId="20577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7:26:58.128" v="75" actId="20577"/>
          <ac:spMkLst>
            <pc:docMk/>
            <pc:sldMk cId="1257511418" sldId="266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7:23:40.799" v="14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3T07:23:43.753" v="16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07:27:47.923" v="93" actId="20577"/>
        <pc:sldMkLst>
          <pc:docMk/>
          <pc:sldMk cId="2434959197" sldId="267"/>
        </pc:sldMkLst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7:27:47.923" v="93" actId="20577"/>
          <ac:spMkLst>
            <pc:docMk/>
            <pc:sldMk cId="2434959197" sldId="267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07:27:13.430" v="8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delSp modSp add mod">
        <pc:chgData name="Uderzo Marco" userId="5d25d1a0-8130-48db-a9f0-bed0112b2e0a" providerId="ADAL" clId="{C3DD1394-B4D8-4AF4-960A-3AA4574F90C6}" dt="2023-06-23T09:44:47.430" v="3548" actId="20577"/>
        <pc:sldMkLst>
          <pc:docMk/>
          <pc:sldMk cId="1687996252" sldId="268"/>
        </pc:sldMkLst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44:47.430" v="3548" actId="20577"/>
          <ac:spMkLst>
            <pc:docMk/>
            <pc:sldMk cId="1687996252" sldId="268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3T09:37:59.608" v="3262" actId="14100"/>
        <pc:sldMkLst>
          <pc:docMk/>
          <pc:sldMk cId="3517274675" sldId="269"/>
        </pc:sldMkLst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37:59.608" v="3262" actId="14100"/>
          <ac:spMkLst>
            <pc:docMk/>
            <pc:sldMk cId="3517274675" sldId="269"/>
            <ac:spMk id="162" creationId="{00000000-0000-0000-0000-000000000000}"/>
          </ac:spMkLst>
        </pc:sp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09:56:49.066" v="4388" actId="20577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3T09:56:49.066" v="4388" actId="20577"/>
          <ac:spMkLst>
            <pc:docMk/>
            <pc:sldMk cId="1310167981" sldId="270"/>
            <ac:spMk id="2" creationId="{FD4E9773-1B1F-8E26-DBA3-633F27960FFA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55:11.735" v="4360" actId="20577"/>
          <ac:spMkLst>
            <pc:docMk/>
            <pc:sldMk cId="1310167981" sldId="270"/>
            <ac:spMk id="162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3T09:56:02.944" v="4363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09:58:44.290" v="4390" actId="20577"/>
        <pc:sldMkLst>
          <pc:docMk/>
          <pc:sldMk cId="1746712422" sldId="272"/>
        </pc:sldMkLst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58:44.290" v="4390" actId="20577"/>
          <ac:spMkLst>
            <pc:docMk/>
            <pc:sldMk cId="1746712422" sldId="272"/>
            <ac:spMk id="162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modSp add mod">
        <pc:chgData name="Uderzo Marco" userId="5d25d1a0-8130-48db-a9f0-bed0112b2e0a" providerId="ADAL" clId="{C3DD1394-B4D8-4AF4-960A-3AA4574F90C6}" dt="2023-06-23T08:16:25.806" v="2149" actId="20577"/>
        <pc:sldMkLst>
          <pc:docMk/>
          <pc:sldMk cId="3339340731" sldId="273"/>
        </pc:sldMkLst>
        <pc:spChg chg="mod">
          <ac:chgData name="Uderzo Marco" userId="5d25d1a0-8130-48db-a9f0-bed0112b2e0a" providerId="ADAL" clId="{C3DD1394-B4D8-4AF4-960A-3AA4574F90C6}" dt="2023-06-23T08:16:25.806" v="2149" actId="20577"/>
          <ac:spMkLst>
            <pc:docMk/>
            <pc:sldMk cId="3339340731" sldId="273"/>
            <ac:spMk id="162" creationId="{00000000-0000-0000-0000-000000000000}"/>
          </ac:spMkLst>
        </pc:spChg>
      </pc:sldChg>
      <pc:sldChg chg="addSp delSp modSp add mod ord">
        <pc:chgData name="Uderzo Marco" userId="5d25d1a0-8130-48db-a9f0-bed0112b2e0a" providerId="ADAL" clId="{C3DD1394-B4D8-4AF4-960A-3AA4574F90C6}" dt="2023-06-23T09:39:58.138" v="3314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3T09:25:18.589" v="3035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28:21.922" v="3079" actId="20577"/>
          <ac:spMkLst>
            <pc:docMk/>
            <pc:sldMk cId="247467842" sldId="274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09:28:01.229" v="3043" actId="478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mod">
        <pc:chgData name="Uderzo Marco" userId="5d25d1a0-8130-48db-a9f0-bed0112b2e0a" providerId="ADAL" clId="{C3DD1394-B4D8-4AF4-960A-3AA4574F90C6}" dt="2023-06-23T09:39:25.980" v="3288" actId="20577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09:39:25.980" v="3288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3T09:50:12.982" v="4148" actId="20577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50:12.982" v="4148" actId="20577"/>
          <ac:spMkLst>
            <pc:docMk/>
            <pc:sldMk cId="1899438522" sldId="276"/>
            <ac:spMk id="1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8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Heart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4"/>
            <a:ext cx="9858900" cy="14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  <a:endParaRPr sz="1800" i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Logistic Regression is the easiest and most common model to perform binary classification.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goal is to predict whether or not a patient has CHD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VIF: We consider the Variance Inflation Factor to assess multicollinearity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All predictors are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Threshold selection not optimized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83599" y="3465334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1" y="906117"/>
            <a:ext cx="3481410" cy="24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40489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Removed Predictors: Age,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(?)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only contains systolic BP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could be useful to assess heart functioning at rest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should be a good predictor of CHD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Objective: maximize Recall, in order to minimize wrongly discharged patients with CHD.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Performance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Objective: maximize Recall, in order to minimize wrongly discharged patients with CHD.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2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Generalized models with some penalizations according to lambda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Ridge Regression: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Lasso Regression: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406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Best lambda?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Lasso only removed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and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RestingBP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67010"/>
            <a:ext cx="4259594" cy="30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5766978" y="4194631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Notable Findings: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endParaRPr lang="en-US" sz="2000" dirty="0">
              <a:solidFill>
                <a:srgbClr val="3C4043"/>
              </a:solidFill>
              <a:latin typeface="Inter"/>
            </a:endParaRP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Cardiovascular diseases (CVDs) are the number one cause of death globally, Heart failure is a common event caused by CVDs and this dataset contains 11 features that can be used to predict a possible heart disease.</a:t>
            </a: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People with cardiovascular disease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4" name="Shape 144"/>
          <p:cNvSpPr txBox="1"/>
          <p:nvPr/>
        </p:nvSpPr>
        <p:spPr>
          <a:xfrm>
            <a:off x="4095050" y="4720025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BBBE1B-6B4F-9DCF-CC73-9498A673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2" y="1387592"/>
            <a:ext cx="8490386" cy="4648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Continuous</a:t>
            </a:r>
            <a:r>
              <a:rPr lang="it-IT" sz="16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Variables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Categorical</a:t>
            </a:r>
            <a:r>
              <a:rPr lang="it-IT" sz="16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Variables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Considerations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We have seen from the plots that there are 172 variables in Cholesterol that have value equal to 0. Also we have noted that patients that have Cholesterol equal to 0 are very likely to have the heart disease.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Reasons could be: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Cholesterol was incorrectly recorded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Cholesterol did not affect the prediction that much, so we dropped it.</a:t>
            </a:r>
          </a:p>
          <a:p>
            <a:pPr marL="800100" lvl="1" indent="-342900">
              <a:spcAft>
                <a:spcPts val="130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Linear Discriminant Analysis 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AUC: 0.9184313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800100" lvl="1" indent="-342900">
              <a:spcAft>
                <a:spcPts val="1300"/>
              </a:spcAft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2566752"/>
            <a:ext cx="3883380" cy="27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93" y="2624667"/>
            <a:ext cx="3860902" cy="27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Quadratic Discriminant Analysis 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AUC: 0.9049767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800100" lvl="1" indent="-342900">
              <a:spcAft>
                <a:spcPts val="130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47" y="2850445"/>
            <a:ext cx="4575706" cy="32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251</TotalTime>
  <Words>504</Words>
  <Application>Microsoft Office PowerPoint</Application>
  <PresentationFormat>Presentazione su schermo (4:3)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Lato</vt:lpstr>
      <vt:lpstr>Inter</vt:lpstr>
      <vt:lpstr>Source Sans Pro</vt:lpstr>
      <vt:lpstr>Arial</vt:lpstr>
      <vt:lpstr>Cuprum</vt:lpstr>
      <vt:lpstr>Calibri</vt:lpstr>
      <vt:lpstr>Helvetica Neue</vt:lpstr>
      <vt:lpstr>Custom</vt:lpstr>
      <vt:lpstr>Simple Light</vt:lpstr>
      <vt:lpstr>Presentazione standard di PowerPoint</vt:lpstr>
      <vt:lpstr>Context and Motivation</vt:lpstr>
      <vt:lpstr>The Dataset</vt:lpstr>
      <vt:lpstr>Data Visualization and Cleaning Continuous Variables</vt:lpstr>
      <vt:lpstr>Data Visualization and Cleaning Categorical Variables</vt:lpstr>
      <vt:lpstr>Considerations</vt:lpstr>
      <vt:lpstr>Correlations: Matrix and Graph </vt:lpstr>
      <vt:lpstr>Linear Discriminant Analysis</vt:lpstr>
      <vt:lpstr>Quadratic Discriminant Analysis</vt:lpstr>
      <vt:lpstr>GLM: Generalized Linear Model</vt:lpstr>
      <vt:lpstr>GLM: Backward Selection with p-value </vt:lpstr>
      <vt:lpstr>GLM: Threshold Selection</vt:lpstr>
      <vt:lpstr>GLM: Performance</vt:lpstr>
      <vt:lpstr>Regularized Regression</vt:lpstr>
      <vt:lpstr>Lasso Regression</vt:lpstr>
      <vt:lpstr>Ridge Regression</vt:lpstr>
      <vt:lpstr>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2023-06-23T09:58:49Z</dcterms:modified>
</cp:coreProperties>
</file>