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CA18AF4-FDA1-46C0-BF5D-6D963D36CDD9}">
          <p14:sldIdLst>
            <p14:sldId id="256"/>
            <p14:sldId id="257"/>
            <p14:sldId id="258"/>
            <p14:sldId id="260"/>
            <p14:sldId id="259"/>
            <p14:sldId id="268"/>
            <p14:sldId id="261"/>
            <p14:sldId id="269"/>
            <p14:sldId id="27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3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8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7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1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62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60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8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32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A0A7-DACF-4AAD-AD75-8881F243D5FF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D812D8-5677-4065-9012-CB46EF912BB2}" type="slidenum">
              <a:rPr lang="it-IT" smtClean="0"/>
              <a:t>‹N›</a:t>
            </a:fld>
            <a:endParaRPr lang="it-IT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37A9E-5B56-4FF0-9B18-6EA01633D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478" y="462238"/>
            <a:ext cx="7467044" cy="3800769"/>
          </a:xfrm>
        </p:spPr>
        <p:txBody>
          <a:bodyPr anchor="ctr">
            <a:normAutofit/>
          </a:bodyPr>
          <a:lstStyle/>
          <a:p>
            <a:pPr algn="ctr"/>
            <a:r>
              <a:rPr lang="it-IT" sz="4400" dirty="0">
                <a:solidFill>
                  <a:srgbClr val="000000"/>
                </a:solidFill>
              </a:rPr>
              <a:t>THEORETICAL IDEAS IN NONEQUILIBRIUM </a:t>
            </a:r>
            <a:br>
              <a:rPr lang="it-IT" sz="4400" dirty="0">
                <a:solidFill>
                  <a:srgbClr val="000000"/>
                </a:solidFill>
              </a:rPr>
            </a:br>
            <a:r>
              <a:rPr lang="it-IT" sz="4400" dirty="0">
                <a:solidFill>
                  <a:srgbClr val="000000"/>
                </a:solidFill>
              </a:rPr>
              <a:t>STATISTICAL MECHANICS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2A2C60-7270-43FB-AD7E-1CB7BC47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358" y="3777242"/>
            <a:ext cx="6776158" cy="2064264"/>
          </a:xfrm>
        </p:spPr>
        <p:txBody>
          <a:bodyPr>
            <a:normAutofit/>
          </a:bodyPr>
          <a:lstStyle/>
          <a:p>
            <a:pPr algn="ctr"/>
            <a:r>
              <a:rPr lang="it-IT" sz="1600" dirty="0"/>
              <a:t>Marco Uguccioni</a:t>
            </a:r>
            <a:br>
              <a:rPr lang="it-IT" sz="1600" dirty="0"/>
            </a:br>
            <a:r>
              <a:rPr lang="it-IT" sz="1600" dirty="0" err="1"/>
              <a:t>Master’s</a:t>
            </a:r>
            <a:r>
              <a:rPr lang="it-IT" sz="1600" dirty="0"/>
              <a:t> Degree in </a:t>
            </a:r>
            <a:r>
              <a:rPr lang="it-IT" sz="1600" dirty="0" err="1"/>
              <a:t>Theoretical</a:t>
            </a:r>
            <a:r>
              <a:rPr lang="it-IT" sz="1600" dirty="0"/>
              <a:t> </a:t>
            </a:r>
            <a:r>
              <a:rPr lang="it-IT" sz="1600" dirty="0" err="1"/>
              <a:t>Physics</a:t>
            </a:r>
            <a:br>
              <a:rPr lang="it-IT" sz="1600" dirty="0"/>
            </a:br>
            <a:r>
              <a:rPr lang="it-IT" sz="1600" dirty="0" err="1"/>
              <a:t>Physics</a:t>
            </a:r>
            <a:r>
              <a:rPr lang="it-IT" sz="1600" dirty="0"/>
              <a:t> of </a:t>
            </a:r>
            <a:r>
              <a:rPr lang="it-IT" sz="1600" dirty="0" err="1"/>
              <a:t>Complex</a:t>
            </a:r>
            <a:r>
              <a:rPr lang="it-IT" sz="1600" dirty="0"/>
              <a:t> Systems </a:t>
            </a:r>
            <a:br>
              <a:rPr lang="it-IT" sz="1600" dirty="0"/>
            </a:br>
            <a:r>
              <a:rPr lang="it-IT" sz="1600" dirty="0"/>
              <a:t>2020/2021</a:t>
            </a:r>
            <a:br>
              <a:rPr lang="it-IT" sz="1600" dirty="0"/>
            </a:br>
            <a:r>
              <a:rPr lang="it-IT" sz="1600" dirty="0"/>
              <a:t>Prof. Armando Bazzani</a:t>
            </a:r>
            <a:br>
              <a:rPr lang="it-IT" sz="1600" dirty="0"/>
            </a:b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8153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DE788F-AC87-495C-ACAE-5BDD7570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LINEAR RESPONSE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9478B-9DF7-48C6-A4F5-85A1F423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396" y="2031712"/>
            <a:ext cx="6532979" cy="86727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know the linear </a:t>
            </a:r>
            <a:r>
              <a:rPr lang="it-IT" dirty="0" err="1"/>
              <a:t>response</a:t>
            </a:r>
            <a:r>
              <a:rPr lang="it-IT" dirty="0"/>
              <a:t> of an </a:t>
            </a:r>
            <a:r>
              <a:rPr lang="it-IT" dirty="0" err="1"/>
              <a:t>equilibrium</a:t>
            </a:r>
            <a:r>
              <a:rPr lang="it-IT" dirty="0"/>
              <a:t> SRB state to time 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perturbation</a:t>
            </a:r>
            <a:r>
              <a:rPr lang="it-IT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F3FE1C-D673-49F2-936A-7286952A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2147887"/>
            <a:ext cx="2801182" cy="7351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DE6093-1330-4093-AF0C-8D7A5D13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3" y="2950894"/>
            <a:ext cx="3698289" cy="10810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7021F55-394D-4850-A31B-1CBC5E2B3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75" y="3351004"/>
            <a:ext cx="4660215" cy="78074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BABC564-32B1-4960-9FA0-C1011E282442}"/>
              </a:ext>
            </a:extLst>
          </p:cNvPr>
          <p:cNvSpPr/>
          <p:nvPr/>
        </p:nvSpPr>
        <p:spPr>
          <a:xfrm>
            <a:off x="1840203" y="2921234"/>
            <a:ext cx="3783075" cy="114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8E3BBE-C5BE-4475-8212-B716DA9A5ED9}"/>
              </a:ext>
            </a:extLst>
          </p:cNvPr>
          <p:cNvSpPr txBox="1"/>
          <p:nvPr/>
        </p:nvSpPr>
        <p:spPr>
          <a:xfrm>
            <a:off x="6211324" y="3015454"/>
            <a:ext cx="474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where</a:t>
            </a:r>
            <a:r>
              <a:rPr lang="it-IT" sz="2000" dirty="0"/>
              <a:t> </a:t>
            </a:r>
            <a:r>
              <a:rPr lang="el-GR" sz="2000" dirty="0"/>
              <a:t>κ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RESPONSE FUNCTION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E570643-BED0-4A32-9693-695D15790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550" y="4678306"/>
            <a:ext cx="2266950" cy="762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8FF9211-AAD0-4FB7-9CA2-1F84B7583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659" y="4678306"/>
            <a:ext cx="5648325" cy="81915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4120326-CC24-42D5-923E-D387648CFEF3}"/>
              </a:ext>
            </a:extLst>
          </p:cNvPr>
          <p:cNvSpPr txBox="1"/>
          <p:nvPr/>
        </p:nvSpPr>
        <p:spPr>
          <a:xfrm>
            <a:off x="2218550" y="4344998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SUSCEPTIBILITY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C9A7EC9-0250-4456-A224-B0037EC6BCF0}"/>
              </a:ext>
            </a:extLst>
          </p:cNvPr>
          <p:cNvSpPr txBox="1"/>
          <p:nvPr/>
        </p:nvSpPr>
        <p:spPr>
          <a:xfrm>
            <a:off x="5735659" y="4303775"/>
            <a:ext cx="452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Time </a:t>
            </a:r>
            <a:r>
              <a:rPr lang="it-IT" sz="2000" dirty="0" err="1"/>
              <a:t>dependent</a:t>
            </a:r>
            <a:r>
              <a:rPr lang="it-IT" sz="2000" dirty="0"/>
              <a:t> </a:t>
            </a:r>
            <a:r>
              <a:rPr lang="it-IT" sz="2000" dirty="0" err="1"/>
              <a:t>entropy</a:t>
            </a:r>
            <a:r>
              <a:rPr lang="it-IT" sz="2000" dirty="0"/>
              <a:t> production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37D033-9368-454B-98DE-49C133252972}"/>
              </a:ext>
            </a:extLst>
          </p:cNvPr>
          <p:cNvSpPr txBox="1"/>
          <p:nvPr/>
        </p:nvSpPr>
        <p:spPr>
          <a:xfrm>
            <a:off x="5758993" y="5364203"/>
            <a:ext cx="55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(no </a:t>
            </a:r>
            <a:r>
              <a:rPr lang="it-IT" dirty="0" err="1"/>
              <a:t>dependence</a:t>
            </a:r>
            <a:r>
              <a:rPr lang="it-IT" dirty="0"/>
              <a:t> on the 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739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C9CC0-64E2-4303-974D-8C8B0CA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ONSAGER RELATIONS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7B9B8-3A21-4085-A6ED-12ECD783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806" y="1962264"/>
            <a:ext cx="10167937" cy="90215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Assume REVERSIBILITY. </a:t>
            </a:r>
            <a:r>
              <a:rPr lang="it-IT" dirty="0" err="1"/>
              <a:t>Consider</a:t>
            </a:r>
            <a:r>
              <a:rPr lang="it-IT" dirty="0"/>
              <a:t> a time </a:t>
            </a:r>
            <a:r>
              <a:rPr lang="it-IT" dirty="0" err="1"/>
              <a:t>independent</a:t>
            </a:r>
            <a:r>
              <a:rPr lang="it-IT" dirty="0"/>
              <a:t> force                   </a:t>
            </a:r>
            <a:r>
              <a:rPr lang="it-IT" dirty="0" err="1"/>
              <a:t>pushing</a:t>
            </a:r>
            <a:r>
              <a:rPr lang="it-IT" dirty="0"/>
              <a:t> the system </a:t>
            </a:r>
            <a:r>
              <a:rPr lang="it-IT" dirty="0" err="1"/>
              <a:t>away</a:t>
            </a:r>
            <a:r>
              <a:rPr lang="it-IT" dirty="0"/>
              <a:t> from </a:t>
            </a:r>
            <a:r>
              <a:rPr lang="it-IT" dirty="0" err="1"/>
              <a:t>eq</a:t>
            </a:r>
            <a:r>
              <a:rPr lang="it-IT" dirty="0"/>
              <a:t>. and an </a:t>
            </a:r>
            <a:r>
              <a:rPr lang="it-IT" dirty="0" err="1"/>
              <a:t>evolution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</a:t>
            </a:r>
            <a:r>
              <a:rPr lang="it-IT" dirty="0" err="1"/>
              <a:t>smoothly</a:t>
            </a:r>
            <a:r>
              <a:rPr lang="it-IT" dirty="0"/>
              <a:t> on some </a:t>
            </a:r>
            <a:r>
              <a:rPr lang="it-IT" dirty="0" err="1"/>
              <a:t>parameters</a:t>
            </a:r>
            <a:r>
              <a:rPr lang="it-IT" dirty="0"/>
              <a:t> E</a:t>
            </a:r>
            <a:r>
              <a:rPr lang="el-GR" baseline="-25000" dirty="0"/>
              <a:t>α</a:t>
            </a:r>
            <a:r>
              <a:rPr lang="it-IT" baseline="-25000" dirty="0"/>
              <a:t>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DF467-E7E2-48EA-8940-ECD213BA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354" y="2033692"/>
            <a:ext cx="1043622" cy="35306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4E65383-7D60-4205-8D0E-0DA3EBA0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14" y="3193506"/>
            <a:ext cx="3549931" cy="107779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CCBA806-9839-4F08-AA85-7941F7109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354" y="3514805"/>
            <a:ext cx="3381332" cy="39170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31B0A76-5B0E-404F-9584-BC97A36C6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84" y="4419266"/>
            <a:ext cx="3467100" cy="127635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74E96F-8A2E-4D8A-8D18-DA09EAC97684}"/>
              </a:ext>
            </a:extLst>
          </p:cNvPr>
          <p:cNvSpPr txBox="1"/>
          <p:nvPr/>
        </p:nvSpPr>
        <p:spPr>
          <a:xfrm>
            <a:off x="1038687" y="2964710"/>
            <a:ext cx="319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Thermodynamic</a:t>
            </a:r>
            <a:r>
              <a:rPr lang="it-IT" sz="2000" dirty="0"/>
              <a:t> </a:t>
            </a:r>
            <a:r>
              <a:rPr lang="it-IT" sz="2000" dirty="0" err="1"/>
              <a:t>Forces</a:t>
            </a:r>
            <a:r>
              <a:rPr lang="it-IT" sz="2000" dirty="0"/>
              <a:t> E</a:t>
            </a:r>
            <a:r>
              <a:rPr lang="el-GR" sz="2000" baseline="-25000" dirty="0"/>
              <a:t>α</a:t>
            </a:r>
            <a:r>
              <a:rPr lang="it-IT" sz="2000" baseline="-25000" dirty="0"/>
              <a:t> </a:t>
            </a:r>
            <a:endParaRPr lang="it-IT" sz="20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333DA5E-FCF4-4C3A-9E81-A4CAEC7DE8D5}"/>
              </a:ext>
            </a:extLst>
          </p:cNvPr>
          <p:cNvSpPr txBox="1"/>
          <p:nvPr/>
        </p:nvSpPr>
        <p:spPr>
          <a:xfrm>
            <a:off x="4570344" y="2960975"/>
            <a:ext cx="304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Thermodynamic</a:t>
            </a:r>
            <a:r>
              <a:rPr lang="it-IT" sz="2000" dirty="0"/>
              <a:t> </a:t>
            </a:r>
            <a:r>
              <a:rPr lang="it-IT" sz="2000" dirty="0" err="1"/>
              <a:t>Flux</a:t>
            </a:r>
            <a:r>
              <a:rPr lang="it-IT" sz="2000" dirty="0"/>
              <a:t> J</a:t>
            </a:r>
            <a:r>
              <a:rPr lang="el-GR" sz="2000" baseline="-25000" dirty="0"/>
              <a:t>α</a:t>
            </a:r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745B71-D33C-458D-9EB8-3A4B126BF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696" y="3327950"/>
            <a:ext cx="1962342" cy="80890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797A66-3A29-4ED3-8040-25841083F894}"/>
              </a:ext>
            </a:extLst>
          </p:cNvPr>
          <p:cNvSpPr txBox="1"/>
          <p:nvPr/>
        </p:nvSpPr>
        <p:spPr>
          <a:xfrm>
            <a:off x="8434014" y="3125421"/>
            <a:ext cx="344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entropy</a:t>
            </a:r>
            <a:r>
              <a:rPr lang="it-IT" dirty="0"/>
              <a:t> production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7B79021-8339-4E66-97F5-64521791715E}"/>
              </a:ext>
            </a:extLst>
          </p:cNvPr>
          <p:cNvCxnSpPr/>
          <p:nvPr/>
        </p:nvCxnSpPr>
        <p:spPr>
          <a:xfrm flipH="1">
            <a:off x="4935984" y="3993586"/>
            <a:ext cx="566773" cy="4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1CA6C94-14EF-451D-BCE7-5AADCC9898D9}"/>
              </a:ext>
            </a:extLst>
          </p:cNvPr>
          <p:cNvCxnSpPr>
            <a:cxnSpLocks/>
          </p:cNvCxnSpPr>
          <p:nvPr/>
        </p:nvCxnSpPr>
        <p:spPr>
          <a:xfrm>
            <a:off x="3122415" y="3986021"/>
            <a:ext cx="562706" cy="4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597C42FF-6D67-454B-B50B-1E2B9BA03DFC}"/>
              </a:ext>
            </a:extLst>
          </p:cNvPr>
          <p:cNvSpPr/>
          <p:nvPr/>
        </p:nvSpPr>
        <p:spPr>
          <a:xfrm>
            <a:off x="6853556" y="4387027"/>
            <a:ext cx="3473822" cy="114804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34F74732-2336-4102-819E-D9DA39C18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864" y="4486426"/>
            <a:ext cx="3193671" cy="11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87194-1B83-4A96-882C-02822AFB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00" y="883921"/>
            <a:ext cx="10928412" cy="1131811"/>
          </a:xfrm>
        </p:spPr>
        <p:txBody>
          <a:bodyPr>
            <a:noAutofit/>
          </a:bodyPr>
          <a:lstStyle/>
          <a:p>
            <a:pPr algn="ctr"/>
            <a:r>
              <a:rPr lang="it-IT" sz="4800" dirty="0"/>
              <a:t>FLUCTUATION-DISSIPATION THEOREM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8CDF24-AB0E-4E92-82CB-BB4212AD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Assume REVERSIBILITY. Relation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fluctuations</a:t>
            </a:r>
            <a:r>
              <a:rPr lang="it-IT" dirty="0"/>
              <a:t> in a system and the </a:t>
            </a:r>
            <a:r>
              <a:rPr lang="it-IT" dirty="0" err="1"/>
              <a:t>response</a:t>
            </a:r>
            <a:r>
              <a:rPr lang="it-IT" dirty="0"/>
              <a:t> of the system to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perturbation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BROWNIAN MOTION).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6EF958-E822-49D6-885E-278DCE15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82" y="2924466"/>
            <a:ext cx="6496050" cy="7905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597E110-FC29-4221-8A7C-61E6A4E87CB5}"/>
              </a:ext>
            </a:extLst>
          </p:cNvPr>
          <p:cNvSpPr/>
          <p:nvPr/>
        </p:nvSpPr>
        <p:spPr>
          <a:xfrm>
            <a:off x="2574523" y="2916721"/>
            <a:ext cx="6853695" cy="85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4C708C9-2400-4BA3-8391-06D49997E0EE}"/>
              </a:ext>
            </a:extLst>
          </p:cNvPr>
          <p:cNvCxnSpPr>
            <a:stCxn id="5" idx="3"/>
          </p:cNvCxnSpPr>
          <p:nvPr/>
        </p:nvCxnSpPr>
        <p:spPr>
          <a:xfrm flipV="1">
            <a:off x="9179932" y="3319752"/>
            <a:ext cx="5677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0D28A73-198D-4364-AD47-A8CD0723AB0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153365" y="3319754"/>
            <a:ext cx="53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B7EAE6-C7A0-4033-82FF-E439E4C9354E}"/>
              </a:ext>
            </a:extLst>
          </p:cNvPr>
          <p:cNvSpPr txBox="1"/>
          <p:nvPr/>
        </p:nvSpPr>
        <p:spPr>
          <a:xfrm>
            <a:off x="9824898" y="3135086"/>
            <a:ext cx="15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Fluctuations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3177FC-6DB1-4E72-9AE3-34D247D19199}"/>
              </a:ext>
            </a:extLst>
          </p:cNvPr>
          <p:cNvSpPr txBox="1"/>
          <p:nvPr/>
        </p:nvSpPr>
        <p:spPr>
          <a:xfrm>
            <a:off x="737308" y="3109770"/>
            <a:ext cx="146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Dissipation</a:t>
            </a:r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43704FE-EDA9-484A-9E61-903169DE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5" y="5029625"/>
            <a:ext cx="5409645" cy="56847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2C81BE6-F381-4ABF-B536-E084426D3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725" y="4908509"/>
            <a:ext cx="3235388" cy="76651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F5C818A-04CA-455B-8492-085B83E91701}"/>
              </a:ext>
            </a:extLst>
          </p:cNvPr>
          <p:cNvSpPr txBox="1"/>
          <p:nvPr/>
        </p:nvSpPr>
        <p:spPr>
          <a:xfrm>
            <a:off x="737308" y="3839050"/>
            <a:ext cx="1043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Real part of the </a:t>
            </a:r>
            <a:r>
              <a:rPr lang="it-IT" sz="2000" dirty="0" err="1"/>
              <a:t>susceptibility</a:t>
            </a:r>
            <a:r>
              <a:rPr lang="it-IT" sz="2000" dirty="0"/>
              <a:t> </a:t>
            </a:r>
            <a:r>
              <a:rPr lang="it-IT" sz="2000" dirty="0" err="1"/>
              <a:t>corresponding</a:t>
            </a:r>
            <a:r>
              <a:rPr lang="it-IT" sz="2000" dirty="0"/>
              <a:t> to the force X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</a:p>
          <a:p>
            <a:pPr algn="ctr"/>
            <a:r>
              <a:rPr lang="it-IT" sz="2000" dirty="0"/>
              <a:t>the Fourier </a:t>
            </a:r>
            <a:r>
              <a:rPr lang="it-IT" sz="2000" dirty="0" err="1"/>
              <a:t>Transform</a:t>
            </a:r>
            <a:r>
              <a:rPr lang="it-IT" sz="2000" dirty="0"/>
              <a:t> of the time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for the </a:t>
            </a:r>
            <a:r>
              <a:rPr lang="it-IT" sz="2000" dirty="0" err="1"/>
              <a:t>equilibrium</a:t>
            </a:r>
            <a:r>
              <a:rPr lang="it-IT" sz="2000" dirty="0"/>
              <a:t> state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274D7F-AEDB-43AE-9CE9-BF25F6703FA2}"/>
              </a:ext>
            </a:extLst>
          </p:cNvPr>
          <p:cNvSpPr txBox="1"/>
          <p:nvPr/>
        </p:nvSpPr>
        <p:spPr>
          <a:xfrm>
            <a:off x="1100831" y="4731798"/>
            <a:ext cx="474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 CORRELATION FUNCTION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CD13ACA-56F0-404C-A94D-0989B4177146}"/>
              </a:ext>
            </a:extLst>
          </p:cNvPr>
          <p:cNvSpPr txBox="1"/>
          <p:nvPr/>
        </p:nvSpPr>
        <p:spPr>
          <a:xfrm>
            <a:off x="10210398" y="4623772"/>
            <a:ext cx="169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SPECTRAL</a:t>
            </a:r>
          </a:p>
          <a:p>
            <a:r>
              <a:rPr lang="it-IT" dirty="0"/>
              <a:t>DENSITY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DA687022-F142-4479-98F4-9C0EA119A4F6}"/>
              </a:ext>
            </a:extLst>
          </p:cNvPr>
          <p:cNvCxnSpPr/>
          <p:nvPr/>
        </p:nvCxnSpPr>
        <p:spPr>
          <a:xfrm flipV="1">
            <a:off x="9321553" y="4908509"/>
            <a:ext cx="763480" cy="192621"/>
          </a:xfrm>
          <a:prstGeom prst="bentConnector3">
            <a:avLst>
              <a:gd name="adj1" fmla="val 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1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F4DC4-6555-43AD-BA1B-431D7DA1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68" y="80451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FB22C-677F-4B72-A074-91E86146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770" y="2167355"/>
            <a:ext cx="10247359" cy="3450613"/>
          </a:xfrm>
        </p:spPr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and </a:t>
            </a:r>
            <a:r>
              <a:rPr lang="it-IT" dirty="0" err="1"/>
              <a:t>recovered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nonequilibrium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mechanics</a:t>
            </a:r>
            <a:r>
              <a:rPr lang="it-IT" dirty="0"/>
              <a:t> under the </a:t>
            </a:r>
            <a:r>
              <a:rPr lang="it-IT" dirty="0" err="1"/>
              <a:t>hypotesis</a:t>
            </a:r>
            <a:r>
              <a:rPr lang="it-IT" dirty="0"/>
              <a:t> of strong </a:t>
            </a:r>
            <a:r>
              <a:rPr lang="it-IT" dirty="0" err="1"/>
              <a:t>chaoticity</a:t>
            </a:r>
            <a:r>
              <a:rPr lang="it-IT" dirty="0"/>
              <a:t> (</a:t>
            </a:r>
            <a:r>
              <a:rPr lang="it-IT" dirty="0" err="1"/>
              <a:t>using</a:t>
            </a:r>
            <a:r>
              <a:rPr lang="it-IT" dirty="0"/>
              <a:t> SRB </a:t>
            </a:r>
            <a:r>
              <a:rPr lang="it-IT" dirty="0" err="1"/>
              <a:t>states</a:t>
            </a:r>
            <a:r>
              <a:rPr lang="it-IT" dirty="0"/>
              <a:t>).</a:t>
            </a:r>
          </a:p>
          <a:p>
            <a:r>
              <a:rPr lang="it-IT" dirty="0"/>
              <a:t>A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of non-</a:t>
            </a:r>
            <a:r>
              <a:rPr lang="it-IT" dirty="0" err="1"/>
              <a:t>Hamiltonian</a:t>
            </a:r>
            <a:r>
              <a:rPr lang="it-IT" dirty="0"/>
              <a:t> system with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thermostat</a:t>
            </a:r>
            <a:r>
              <a:rPr lang="it-IT" dirty="0"/>
              <a:t>: system of </a:t>
            </a:r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particles</a:t>
            </a:r>
            <a:r>
              <a:rPr lang="it-IT" dirty="0"/>
              <a:t> on a </a:t>
            </a:r>
            <a:r>
              <a:rPr lang="it-IT" dirty="0" err="1"/>
              <a:t>torus</a:t>
            </a:r>
            <a:r>
              <a:rPr lang="it-IT" dirty="0"/>
              <a:t> </a:t>
            </a:r>
            <a:r>
              <a:rPr lang="it-IT" dirty="0" err="1"/>
              <a:t>thermostatted</a:t>
            </a:r>
            <a:r>
              <a:rPr lang="it-IT" dirty="0"/>
              <a:t> fixing the </a:t>
            </a:r>
            <a:r>
              <a:rPr lang="it-IT" dirty="0" err="1"/>
              <a:t>kinetic</a:t>
            </a:r>
            <a:r>
              <a:rPr lang="it-IT" dirty="0"/>
              <a:t> energy, </a:t>
            </a:r>
            <a:br>
              <a:rPr lang="it-IT" dirty="0"/>
            </a:br>
            <a:r>
              <a:rPr lang="it-IT" dirty="0" err="1"/>
              <a:t>subjected</a:t>
            </a:r>
            <a:r>
              <a:rPr lang="it-IT" dirty="0"/>
              <a:t> to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multivalued</a:t>
            </a:r>
            <a:r>
              <a:rPr lang="it-IT" dirty="0"/>
              <a:t> </a:t>
            </a:r>
            <a:r>
              <a:rPr lang="it-IT" dirty="0" err="1"/>
              <a:t>potential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by a </a:t>
            </a:r>
            <a:r>
              <a:rPr lang="it-IT" dirty="0" err="1"/>
              <a:t>constant</a:t>
            </a:r>
            <a:r>
              <a:rPr lang="it-IT" dirty="0"/>
              <a:t> after one turn.</a:t>
            </a:r>
          </a:p>
          <a:p>
            <a:r>
              <a:rPr lang="it-IT" dirty="0"/>
              <a:t>THERMODYNAMIC LIMIT                 for a </a:t>
            </a:r>
            <a:r>
              <a:rPr lang="it-IT" dirty="0" err="1"/>
              <a:t>macroscopic</a:t>
            </a:r>
            <a:r>
              <a:rPr lang="it-IT" dirty="0"/>
              <a:t> system the </a:t>
            </a:r>
            <a:r>
              <a:rPr lang="it-IT" dirty="0" err="1"/>
              <a:t>extensive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fluctuate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. </a:t>
            </a:r>
            <a:r>
              <a:rPr lang="it-IT" dirty="0" err="1"/>
              <a:t>But</a:t>
            </a:r>
            <a:r>
              <a:rPr lang="it-IT" dirty="0"/>
              <a:t> in a N.E.S.S.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counterexample</a:t>
            </a:r>
            <a:r>
              <a:rPr lang="it-IT" dirty="0"/>
              <a:t>: TURBOLENCE).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90848D-860B-4A3D-837C-54091B46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32" y="239513"/>
            <a:ext cx="2042206" cy="1927842"/>
          </a:xfrm>
          <a:prstGeom prst="rect">
            <a:avLst/>
          </a:prstGeom>
        </p:spPr>
      </p:pic>
      <p:sp>
        <p:nvSpPr>
          <p:cNvPr id="6" name="Freccia bidirezionale orizzontale 5">
            <a:extLst>
              <a:ext uri="{FF2B5EF4-FFF2-40B4-BE49-F238E27FC236}">
                <a16:creationId xmlns:a16="http://schemas.microsoft.com/office/drawing/2014/main" id="{C5729514-F8DC-4AFD-90F7-C1CCCC036D17}"/>
              </a:ext>
            </a:extLst>
          </p:cNvPr>
          <p:cNvSpPr/>
          <p:nvPr/>
        </p:nvSpPr>
        <p:spPr>
          <a:xfrm>
            <a:off x="4618947" y="4407150"/>
            <a:ext cx="800100" cy="1428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08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CA247-824E-44C1-B14A-60E60DA6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REFERENCES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2D1025-E0E3-4601-9622-22C30075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13" y="2117332"/>
            <a:ext cx="10022523" cy="327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C26D3C-756D-41D4-A040-3B6ADE24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2769" y="1027937"/>
            <a:ext cx="6569950" cy="3711894"/>
          </a:xfrm>
        </p:spPr>
        <p:txBody>
          <a:bodyPr anchor="ctr">
            <a:normAutofit/>
          </a:bodyPr>
          <a:lstStyle/>
          <a:p>
            <a:r>
              <a:rPr lang="it-IT" sz="5400" dirty="0"/>
              <a:t>THANKS FOR YOUR ATTENTION!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2508C3C-3E44-4923-9FE8-DEEFED1C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A9EFE-DDD0-4BF5-BC00-B393B597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84884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AIM OF THE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FE1FE-A136-4FCD-9353-09417CA7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27381"/>
            <a:ext cx="9603275" cy="329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 err="1"/>
              <a:t>Approach</a:t>
            </a:r>
            <a:r>
              <a:rPr lang="it-IT" dirty="0"/>
              <a:t> to NONEQUILIBRIUM STATISTICAL MECHANICS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CHAOTIC </a:t>
            </a:r>
            <a:r>
              <a:rPr lang="it-IT" dirty="0" err="1"/>
              <a:t>character</a:t>
            </a:r>
            <a:r>
              <a:rPr lang="it-IT" dirty="0"/>
              <a:t> of </a:t>
            </a:r>
            <a:r>
              <a:rPr lang="it-IT" dirty="0" err="1"/>
              <a:t>microscopic</a:t>
            </a:r>
            <a:r>
              <a:rPr lang="it-IT" dirty="0"/>
              <a:t> dynamics:</a:t>
            </a:r>
          </a:p>
          <a:p>
            <a:r>
              <a:rPr lang="it-IT" dirty="0"/>
              <a:t>NONEQUILIBRIUM STEADY SYATES                 SRB MEASURES</a:t>
            </a:r>
          </a:p>
          <a:p>
            <a:r>
              <a:rPr lang="it-IT" dirty="0"/>
              <a:t>GALLAVOTTI-COHEN FLUCTUATION THEOREM</a:t>
            </a:r>
          </a:p>
          <a:p>
            <a:pPr marL="0" indent="0" algn="ctr">
              <a:buNone/>
            </a:pPr>
            <a:r>
              <a:rPr lang="it-IT" dirty="0" err="1"/>
              <a:t>Near</a:t>
            </a:r>
            <a:r>
              <a:rPr lang="it-IT" dirty="0"/>
              <a:t> </a:t>
            </a:r>
            <a:r>
              <a:rPr lang="it-IT" dirty="0" err="1"/>
              <a:t>equilibrium</a:t>
            </a:r>
            <a:r>
              <a:rPr lang="it-IT" dirty="0"/>
              <a:t>:</a:t>
            </a:r>
          </a:p>
          <a:p>
            <a:r>
              <a:rPr lang="it-IT" dirty="0"/>
              <a:t>ONSAGER RECIPROCITY RELATIONS</a:t>
            </a:r>
          </a:p>
          <a:p>
            <a:r>
              <a:rPr lang="it-IT" dirty="0"/>
              <a:t>FLUCTUATION-DISSIPATION THEOREM</a:t>
            </a:r>
          </a:p>
          <a:p>
            <a:endParaRPr lang="it-IT" dirty="0"/>
          </a:p>
        </p:txBody>
      </p:sp>
      <p:sp>
        <p:nvSpPr>
          <p:cNvPr id="4" name="Freccia bidirezionale orizzontale 3">
            <a:extLst>
              <a:ext uri="{FF2B5EF4-FFF2-40B4-BE49-F238E27FC236}">
                <a16:creationId xmlns:a16="http://schemas.microsoft.com/office/drawing/2014/main" id="{957652E8-E369-4DA8-A423-DB74A4C4E4D0}"/>
              </a:ext>
            </a:extLst>
          </p:cNvPr>
          <p:cNvSpPr/>
          <p:nvPr/>
        </p:nvSpPr>
        <p:spPr>
          <a:xfrm>
            <a:off x="6019060" y="3133817"/>
            <a:ext cx="719091" cy="1597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9AE549-0B10-4A35-9668-D0CBDCA69E53}"/>
              </a:ext>
            </a:extLst>
          </p:cNvPr>
          <p:cNvSpPr txBox="1"/>
          <p:nvPr/>
        </p:nvSpPr>
        <p:spPr>
          <a:xfrm>
            <a:off x="8771138" y="4039340"/>
            <a:ext cx="1784412" cy="125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FBEF7C-CA4E-45E7-A6F7-7489F44D5742}"/>
              </a:ext>
            </a:extLst>
          </p:cNvPr>
          <p:cNvSpPr txBox="1"/>
          <p:nvPr/>
        </p:nvSpPr>
        <p:spPr>
          <a:xfrm>
            <a:off x="8771138" y="5085700"/>
            <a:ext cx="286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/>
              <a:t>-No </a:t>
            </a:r>
            <a:r>
              <a:rPr lang="it-IT" dirty="0" err="1"/>
              <a:t>Thermodynamic</a:t>
            </a:r>
            <a:r>
              <a:rPr lang="it-IT" dirty="0"/>
              <a:t> </a:t>
            </a:r>
            <a:r>
              <a:rPr lang="it-IT" dirty="0" err="1"/>
              <a:t>limit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808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3EABE-7A03-4461-BEA4-9FAB64B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THERMOSTATS AND N.E.S.S.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4EB0A3A-E77A-4BE1-B580-FE018BEAC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6206" y="2085431"/>
            <a:ext cx="3433762" cy="911836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2C1E97C-D182-499B-8288-CF721D32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74" y="2997267"/>
            <a:ext cx="5037204" cy="87507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2B9B6FE-5309-40DA-B957-E2D05C1CB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878" y="4127816"/>
            <a:ext cx="5057775" cy="146626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85E36F0-7259-4BF5-86C0-00D51ED9838C}"/>
              </a:ext>
            </a:extLst>
          </p:cNvPr>
          <p:cNvSpPr txBox="1"/>
          <p:nvPr/>
        </p:nvSpPr>
        <p:spPr>
          <a:xfrm>
            <a:off x="1142102" y="2321080"/>
            <a:ext cx="5800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Non-</a:t>
            </a:r>
            <a:r>
              <a:rPr lang="it-IT" sz="2000" dirty="0" err="1"/>
              <a:t>Hamiltonian</a:t>
            </a:r>
            <a:r>
              <a:rPr lang="it-IT" sz="2000" dirty="0"/>
              <a:t> </a:t>
            </a:r>
            <a:r>
              <a:rPr lang="it-IT" sz="2000" dirty="0" err="1"/>
              <a:t>forces</a:t>
            </a:r>
            <a:r>
              <a:rPr lang="it-IT" sz="2000" dirty="0"/>
              <a:t> + </a:t>
            </a:r>
            <a:r>
              <a:rPr lang="it-IT" sz="2000" dirty="0" err="1"/>
              <a:t>effect</a:t>
            </a:r>
            <a:r>
              <a:rPr lang="it-IT" sz="2000" dirty="0"/>
              <a:t> of </a:t>
            </a:r>
            <a:r>
              <a:rPr lang="it-IT" sz="2000" dirty="0" err="1"/>
              <a:t>thermostat</a:t>
            </a:r>
            <a:endParaRPr lang="it-IT" sz="20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17A6D1-9C81-44A8-AC25-84164096BBF0}"/>
              </a:ext>
            </a:extLst>
          </p:cNvPr>
          <p:cNvSpPr txBox="1"/>
          <p:nvPr/>
        </p:nvSpPr>
        <p:spPr>
          <a:xfrm>
            <a:off x="7816880" y="3118536"/>
            <a:ext cx="278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thermostat</a:t>
            </a:r>
            <a:r>
              <a:rPr lang="it-IT" sz="2000" dirty="0"/>
              <a:t> 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654D2711-A4E2-440C-9486-D5CEF242D120}"/>
              </a:ext>
            </a:extLst>
          </p:cNvPr>
          <p:cNvSpPr/>
          <p:nvPr/>
        </p:nvSpPr>
        <p:spPr>
          <a:xfrm>
            <a:off x="6686550" y="2428875"/>
            <a:ext cx="695324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F29C9B8-CF17-4843-AC76-FC98DE1736C2}"/>
              </a:ext>
            </a:extLst>
          </p:cNvPr>
          <p:cNvSpPr/>
          <p:nvPr/>
        </p:nvSpPr>
        <p:spPr>
          <a:xfrm>
            <a:off x="6686550" y="3374455"/>
            <a:ext cx="695324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86E8FC6-1FDD-4297-93F4-82C4E7952B2D}"/>
              </a:ext>
            </a:extLst>
          </p:cNvPr>
          <p:cNvSpPr/>
          <p:nvPr/>
        </p:nvSpPr>
        <p:spPr>
          <a:xfrm>
            <a:off x="5994400" y="4127816"/>
            <a:ext cx="5323840" cy="1531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6A4266D-C6DE-44E1-B14E-3C0F18FCD735}"/>
              </a:ext>
            </a:extLst>
          </p:cNvPr>
          <p:cNvSpPr txBox="1"/>
          <p:nvPr/>
        </p:nvSpPr>
        <p:spPr>
          <a:xfrm>
            <a:off x="1142102" y="4199226"/>
            <a:ext cx="4656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Given</a:t>
            </a:r>
            <a:r>
              <a:rPr lang="it-IT" sz="2000" dirty="0"/>
              <a:t> a </a:t>
            </a:r>
            <a:r>
              <a:rPr lang="it-IT" sz="2000" dirty="0" err="1"/>
              <a:t>probability</a:t>
            </a:r>
            <a:r>
              <a:rPr lang="it-IT" sz="2000" dirty="0"/>
              <a:t> </a:t>
            </a:r>
            <a:r>
              <a:rPr lang="it-IT" sz="2000" dirty="0" err="1"/>
              <a:t>measure</a:t>
            </a:r>
            <a:r>
              <a:rPr lang="it-IT" sz="2000" dirty="0"/>
              <a:t> m in the </a:t>
            </a:r>
            <a:r>
              <a:rPr lang="it-IT" sz="2000" dirty="0" err="1"/>
              <a:t>phase</a:t>
            </a:r>
            <a:r>
              <a:rPr lang="it-IT" sz="2000" dirty="0"/>
              <a:t> </a:t>
            </a:r>
            <a:r>
              <a:rPr lang="it-IT" sz="2000" dirty="0" err="1"/>
              <a:t>space</a:t>
            </a:r>
            <a:r>
              <a:rPr lang="it-IT" sz="2000" dirty="0"/>
              <a:t> with </a:t>
            </a:r>
            <a:r>
              <a:rPr lang="it-IT" sz="2000" dirty="0" err="1"/>
              <a:t>f</a:t>
            </a:r>
            <a:r>
              <a:rPr lang="it-IT" sz="2000" baseline="30000" dirty="0" err="1"/>
              <a:t>t</a:t>
            </a:r>
            <a:r>
              <a:rPr lang="it-IT" sz="2000" dirty="0"/>
              <a:t> time </a:t>
            </a:r>
            <a:r>
              <a:rPr lang="it-IT" sz="2000" dirty="0" err="1"/>
              <a:t>evolution</a:t>
            </a:r>
            <a:r>
              <a:rPr lang="it-IT" sz="2000" dirty="0"/>
              <a:t> operator,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natural</a:t>
            </a:r>
            <a:r>
              <a:rPr lang="it-IT" sz="2000" dirty="0"/>
              <a:t> N.E.S.S. </a:t>
            </a:r>
            <a:r>
              <a:rPr lang="it-IT" sz="2000" dirty="0" err="1"/>
              <a:t>defined</a:t>
            </a:r>
            <a:r>
              <a:rPr lang="it-IT" sz="2000" dirty="0"/>
              <a:t> by the </a:t>
            </a:r>
            <a:r>
              <a:rPr lang="it-IT" sz="2000" dirty="0" err="1"/>
              <a:t>f</a:t>
            </a:r>
            <a:r>
              <a:rPr lang="it-IT" sz="2000" baseline="30000" dirty="0" err="1"/>
              <a:t>t</a:t>
            </a:r>
            <a:r>
              <a:rPr lang="it-IT" sz="2000" baseline="30000" dirty="0"/>
              <a:t> </a:t>
            </a:r>
            <a:r>
              <a:rPr lang="it-IT" sz="2000" dirty="0"/>
              <a:t>–</a:t>
            </a:r>
            <a:r>
              <a:rPr lang="it-IT" sz="2000" dirty="0" err="1"/>
              <a:t>invariant</a:t>
            </a:r>
            <a:r>
              <a:rPr lang="it-IT" sz="2000" dirty="0"/>
              <a:t> </a:t>
            </a:r>
            <a:r>
              <a:rPr lang="it-IT" sz="2000" dirty="0" err="1"/>
              <a:t>measures</a:t>
            </a:r>
            <a:r>
              <a:rPr lang="it-IT" sz="2000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5DCB3B-71AD-4AAB-ABC5-0A95E2D2F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638" y="3539409"/>
            <a:ext cx="1957619" cy="3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F41EA-7365-4581-82D7-277139D4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ENTROPY PRODUCTION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5FEBE2B-5506-47AF-95A8-710B6075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84" y="2659756"/>
            <a:ext cx="4947004" cy="99978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98BB1A-35CD-4600-9931-F74BE611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62" y="2778172"/>
            <a:ext cx="1982318" cy="324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D6EA249-D5A5-4B0F-9F39-38B183C5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462" y="2268199"/>
            <a:ext cx="1366687" cy="3489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39276FD-B8B1-4D0F-9C5F-FA697ECD1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462" y="3082892"/>
            <a:ext cx="4612639" cy="7752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0E54054-5783-4291-B9D8-6FDA12E4F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325" y="4625612"/>
            <a:ext cx="6702168" cy="89653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A1A898-F185-4B13-8E27-BCD723494E38}"/>
              </a:ext>
            </a:extLst>
          </p:cNvPr>
          <p:cNvSpPr txBox="1"/>
          <p:nvPr/>
        </p:nvSpPr>
        <p:spPr>
          <a:xfrm>
            <a:off x="2794536" y="2217030"/>
            <a:ext cx="2783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GIBBS ENTROPY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2E2088B-E7E5-4FC6-8DC3-5D5D1971A507}"/>
              </a:ext>
            </a:extLst>
          </p:cNvPr>
          <p:cNvSpPr/>
          <p:nvPr/>
        </p:nvSpPr>
        <p:spPr>
          <a:xfrm>
            <a:off x="1398484" y="2659756"/>
            <a:ext cx="4947004" cy="999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CE5F3BA-75B8-4ADE-9DC2-B6CBC7386F8B}"/>
              </a:ext>
            </a:extLst>
          </p:cNvPr>
          <p:cNvSpPr txBox="1"/>
          <p:nvPr/>
        </p:nvSpPr>
        <p:spPr>
          <a:xfrm>
            <a:off x="2041380" y="4086081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Entropy</a:t>
            </a:r>
            <a:r>
              <a:rPr lang="it-IT" sz="2000" dirty="0"/>
              <a:t> production per </a:t>
            </a:r>
            <a:r>
              <a:rPr lang="it-IT" sz="2000" dirty="0" err="1"/>
              <a:t>unit</a:t>
            </a:r>
            <a:r>
              <a:rPr lang="it-IT" sz="2000" dirty="0"/>
              <a:t> of time (J=J</a:t>
            </a:r>
            <a:r>
              <a:rPr lang="it-IT" sz="2000" baseline="-25000" dirty="0"/>
              <a:t>1</a:t>
            </a:r>
            <a:r>
              <a:rPr lang="it-IT" sz="2000" dirty="0"/>
              <a:t>) in the  N.E.S.S</a:t>
            </a:r>
            <a:r>
              <a:rPr lang="it-IT" dirty="0"/>
              <a:t>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032C169-CF6E-46EE-9ED2-BAA377D90E77}"/>
              </a:ext>
            </a:extLst>
          </p:cNvPr>
          <p:cNvSpPr/>
          <p:nvPr/>
        </p:nvSpPr>
        <p:spPr>
          <a:xfrm>
            <a:off x="2183037" y="4638963"/>
            <a:ext cx="7192744" cy="8965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6A82B7B-F621-45A3-939A-8BB293FE4509}"/>
              </a:ext>
            </a:extLst>
          </p:cNvPr>
          <p:cNvCxnSpPr>
            <a:cxnSpLocks/>
          </p:cNvCxnSpPr>
          <p:nvPr/>
        </p:nvCxnSpPr>
        <p:spPr>
          <a:xfrm flipH="1">
            <a:off x="10962640" y="3702160"/>
            <a:ext cx="182880" cy="31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AFD4FA7-EB5D-4BF7-B332-613471C677D8}"/>
              </a:ext>
            </a:extLst>
          </p:cNvPr>
          <p:cNvSpPr txBox="1"/>
          <p:nvPr/>
        </p:nvSpPr>
        <p:spPr>
          <a:xfrm>
            <a:off x="10216831" y="4086081"/>
            <a:ext cx="149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Jacobian</a:t>
            </a:r>
            <a:r>
              <a:rPr lang="it-IT" dirty="0"/>
              <a:t> </a:t>
            </a:r>
            <a:r>
              <a:rPr lang="it-IT" dirty="0" err="1"/>
              <a:t>determinant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58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BF166-4BB8-4FC9-BB53-2843F843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SRB MEASURES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67C8E-35ED-4340-8942-9C6B04FC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015732"/>
            <a:ext cx="10496054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SRB </a:t>
            </a:r>
            <a:r>
              <a:rPr lang="it-IT" dirty="0" err="1"/>
              <a:t>measures</a:t>
            </a:r>
            <a:r>
              <a:rPr lang="it-IT" dirty="0"/>
              <a:t> are </a:t>
            </a:r>
            <a:r>
              <a:rPr lang="it-IT" dirty="0" err="1"/>
              <a:t>ergodic</a:t>
            </a:r>
            <a:r>
              <a:rPr lang="it-IT" dirty="0"/>
              <a:t> just on an </a:t>
            </a:r>
            <a:r>
              <a:rPr lang="it-IT" dirty="0" err="1"/>
              <a:t>initial</a:t>
            </a:r>
            <a:r>
              <a:rPr lang="it-IT" dirty="0"/>
              <a:t> set of positive </a:t>
            </a:r>
            <a:r>
              <a:rPr lang="it-IT" dirty="0" err="1"/>
              <a:t>Lebesgue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the N.E.S.S. with the SRB </a:t>
            </a:r>
            <a:r>
              <a:rPr lang="it-IT" dirty="0" err="1"/>
              <a:t>measures</a:t>
            </a:r>
            <a:r>
              <a:rPr lang="it-IT" dirty="0"/>
              <a:t> in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thermostat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Assume the UNIFORM HYPERBOLICITY (strong </a:t>
            </a:r>
            <a:r>
              <a:rPr lang="it-IT" dirty="0" err="1"/>
              <a:t>chaoticity</a:t>
            </a:r>
            <a:r>
              <a:rPr lang="it-IT" dirty="0"/>
              <a:t>) and </a:t>
            </a:r>
            <a:r>
              <a:rPr lang="it-IT" dirty="0" err="1"/>
              <a:t>that</a:t>
            </a:r>
            <a:r>
              <a:rPr lang="it-IT" dirty="0"/>
              <a:t> time </a:t>
            </a:r>
            <a:r>
              <a:rPr lang="it-IT" dirty="0" err="1"/>
              <a:t>evolution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on AXIOM A ATTRACTORS (</a:t>
            </a:r>
            <a:r>
              <a:rPr lang="it-IT" dirty="0" err="1"/>
              <a:t>hyperbolicity</a:t>
            </a:r>
            <a:r>
              <a:rPr lang="it-IT" dirty="0"/>
              <a:t> on an finite union of </a:t>
            </a:r>
            <a:r>
              <a:rPr lang="it-IT" dirty="0" err="1"/>
              <a:t>disjoint</a:t>
            </a:r>
            <a:r>
              <a:rPr lang="it-IT" dirty="0"/>
              <a:t> </a:t>
            </a:r>
            <a:r>
              <a:rPr lang="it-IT" dirty="0" err="1"/>
              <a:t>attractors</a:t>
            </a:r>
            <a:r>
              <a:rPr lang="it-IT" dirty="0"/>
              <a:t>).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SRB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maximize</a:t>
            </a:r>
            <a:r>
              <a:rPr lang="it-IT" dirty="0"/>
              <a:t> (0):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BACE7A-9D55-4AF8-B4F0-28600B57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80" y="3938640"/>
            <a:ext cx="5477471" cy="117882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1A05DE2-CA64-42FC-819A-25F228EF03C9}"/>
              </a:ext>
            </a:extLst>
          </p:cNvPr>
          <p:cNvSpPr/>
          <p:nvPr/>
        </p:nvSpPr>
        <p:spPr>
          <a:xfrm>
            <a:off x="4805680" y="3951975"/>
            <a:ext cx="5592723" cy="11788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F30AA38-7C9E-43F6-B2D8-A8345A097956}"/>
              </a:ext>
            </a:extLst>
          </p:cNvPr>
          <p:cNvCxnSpPr/>
          <p:nvPr/>
        </p:nvCxnSpPr>
        <p:spPr>
          <a:xfrm flipH="1">
            <a:off x="5547360" y="4826000"/>
            <a:ext cx="34544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BBD1E04-F6B9-4680-8968-3D1351F6B898}"/>
              </a:ext>
            </a:extLst>
          </p:cNvPr>
          <p:cNvCxnSpPr>
            <a:cxnSpLocks/>
          </p:cNvCxnSpPr>
          <p:nvPr/>
        </p:nvCxnSpPr>
        <p:spPr>
          <a:xfrm>
            <a:off x="9402543" y="4754615"/>
            <a:ext cx="314960" cy="64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2CB69B3-FBBE-4877-AA05-828E9C2E3099}"/>
              </a:ext>
            </a:extLst>
          </p:cNvPr>
          <p:cNvSpPr txBox="1"/>
          <p:nvPr/>
        </p:nvSpPr>
        <p:spPr>
          <a:xfrm>
            <a:off x="3969453" y="5394960"/>
            <a:ext cx="315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Sinai-</a:t>
            </a:r>
            <a:r>
              <a:rPr lang="it-IT" dirty="0" err="1"/>
              <a:t>Kolmogorov</a:t>
            </a:r>
            <a:r>
              <a:rPr lang="it-IT" dirty="0"/>
              <a:t> </a:t>
            </a:r>
            <a:r>
              <a:rPr lang="it-IT" dirty="0" err="1"/>
              <a:t>Entropy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07F37B-4151-4478-A8B9-0FC709D8EFBB}"/>
              </a:ext>
            </a:extLst>
          </p:cNvPr>
          <p:cNvSpPr txBox="1"/>
          <p:nvPr/>
        </p:nvSpPr>
        <p:spPr>
          <a:xfrm>
            <a:off x="8585200" y="5430653"/>
            <a:ext cx="24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Expanding</a:t>
            </a:r>
            <a:r>
              <a:rPr lang="it-IT" dirty="0"/>
              <a:t> </a:t>
            </a:r>
            <a:r>
              <a:rPr lang="it-IT" dirty="0" err="1"/>
              <a:t>Jacobian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79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BF166-4BB8-4FC9-BB53-2843F843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SRB MEASURES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67C8E-35ED-4340-8942-9C6B04FC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015732"/>
            <a:ext cx="10496054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SINAI-KOLMOGOROV ENTROPY: </a:t>
            </a:r>
            <a:r>
              <a:rPr lang="it-IT" dirty="0" err="1"/>
              <a:t>mean</a:t>
            </a:r>
            <a:r>
              <a:rPr lang="it-IT" dirty="0"/>
              <a:t> information production per time by the system. </a:t>
            </a:r>
            <a:r>
              <a:rPr lang="it-IT" dirty="0" err="1"/>
              <a:t>Let</a:t>
            </a:r>
            <a:r>
              <a:rPr lang="it-IT" dirty="0"/>
              <a:t> f=f</a:t>
            </a:r>
            <a:r>
              <a:rPr lang="it-IT" baseline="30000" dirty="0"/>
              <a:t>1</a:t>
            </a:r>
            <a:r>
              <a:rPr lang="it-IT" dirty="0"/>
              <a:t> be the time-1 </a:t>
            </a:r>
            <a:r>
              <a:rPr lang="it-IT" dirty="0" err="1"/>
              <a:t>map</a:t>
            </a:r>
            <a:r>
              <a:rPr lang="it-IT" dirty="0"/>
              <a:t> for the </a:t>
            </a:r>
            <a:r>
              <a:rPr lang="it-IT" dirty="0" err="1"/>
              <a:t>dynamical</a:t>
            </a:r>
            <a:r>
              <a:rPr lang="it-IT" dirty="0"/>
              <a:t> system and µ an f-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6D2EF5-FD91-4AC2-B2DC-7FB7B52F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859" y="3428058"/>
            <a:ext cx="1773618" cy="3474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F8CBF6E-ACBF-414A-B5FC-F0A50A5AE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78" y="4251617"/>
            <a:ext cx="3627342" cy="27994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85EEB2F-6402-428D-A98F-BECA4FD2A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332" y="3051446"/>
            <a:ext cx="4668520" cy="103374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F48A8E77-04B7-4E25-ACCF-236FC996D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75" y="4378130"/>
            <a:ext cx="6849540" cy="103374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8B2C88-DA35-47C0-8F53-A5E9B5BF8FFB}"/>
              </a:ext>
            </a:extLst>
          </p:cNvPr>
          <p:cNvSpPr txBox="1"/>
          <p:nvPr/>
        </p:nvSpPr>
        <p:spPr>
          <a:xfrm>
            <a:off x="969928" y="3273642"/>
            <a:ext cx="13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Entropy</a:t>
            </a:r>
            <a:r>
              <a:rPr lang="it-IT" dirty="0"/>
              <a:t> of a </a:t>
            </a:r>
            <a:r>
              <a:rPr lang="it-IT" dirty="0" err="1"/>
              <a:t>partition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866246B-E22E-4EB3-8701-826BBC3D0540}"/>
              </a:ext>
            </a:extLst>
          </p:cNvPr>
          <p:cNvSpPr/>
          <p:nvPr/>
        </p:nvSpPr>
        <p:spPr>
          <a:xfrm>
            <a:off x="757189" y="4384269"/>
            <a:ext cx="6944912" cy="10492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8CBAB18-6F0F-46D3-BF07-DAF1494D211E}"/>
              </a:ext>
            </a:extLst>
          </p:cNvPr>
          <p:cNvSpPr txBox="1"/>
          <p:nvPr/>
        </p:nvSpPr>
        <p:spPr>
          <a:xfrm>
            <a:off x="9226032" y="3825376"/>
            <a:ext cx="16605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Refinement</a:t>
            </a:r>
            <a:endParaRPr lang="it-IT" sz="2000" dirty="0"/>
          </a:p>
          <a:p>
            <a:r>
              <a:rPr lang="it-IT" dirty="0"/>
              <a:t>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C00446A-4619-4BBD-BFAE-5BEBF22FEB33}"/>
              </a:ext>
            </a:extLst>
          </p:cNvPr>
          <p:cNvSpPr txBox="1"/>
          <p:nvPr/>
        </p:nvSpPr>
        <p:spPr>
          <a:xfrm>
            <a:off x="9330307" y="3026009"/>
            <a:ext cx="11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Partition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EA117E7-C706-4A88-9B17-43B3FCB5FE77}"/>
              </a:ext>
            </a:extLst>
          </p:cNvPr>
          <p:cNvSpPr txBox="1"/>
          <p:nvPr/>
        </p:nvSpPr>
        <p:spPr>
          <a:xfrm>
            <a:off x="9292137" y="4564621"/>
            <a:ext cx="154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f-pullback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1BD18A2-9E0B-4648-93F2-3EF0174F7E0F}"/>
              </a:ext>
            </a:extLst>
          </p:cNvPr>
          <p:cNvCxnSpPr/>
          <p:nvPr/>
        </p:nvCxnSpPr>
        <p:spPr>
          <a:xfrm>
            <a:off x="8026400" y="3180080"/>
            <a:ext cx="0" cy="2270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B1F2C07F-FC44-4D06-889B-6B1E5D177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650" y="4997793"/>
            <a:ext cx="2648836" cy="2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4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7E375-DB40-4B8E-9F98-BD83942E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30" y="795917"/>
            <a:ext cx="9600664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GALLAVOTTI-COHEN THEOREM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02D8E8-19C8-491C-9169-79D9FD97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86852"/>
            <a:ext cx="9520158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Assume REVERSIBILITY </a:t>
            </a: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D8D2C3-64FC-4B90-A2AF-9FBAF742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80" y="2086852"/>
            <a:ext cx="2438400" cy="466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E8473E6-93E8-42E8-82E0-DEE30762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677" y="2096377"/>
            <a:ext cx="3362325" cy="45720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E633BB9E-3F7E-455E-8B7B-05D88F4A16B4}"/>
              </a:ext>
            </a:extLst>
          </p:cNvPr>
          <p:cNvSpPr/>
          <p:nvPr/>
        </p:nvSpPr>
        <p:spPr>
          <a:xfrm>
            <a:off x="7576978" y="2236039"/>
            <a:ext cx="396240" cy="158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07BA81-0E55-4EF9-9626-5DA5DB04F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176" y="2638740"/>
            <a:ext cx="4003841" cy="104939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6C5AF31-4A48-4610-BFF2-AD13CDD7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984" y="3046199"/>
            <a:ext cx="1732227" cy="4146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E485C6B-B25A-4079-9DC3-FDDD23B81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293" y="4484864"/>
            <a:ext cx="8258436" cy="91760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04740E-2212-4938-9B6F-685BACA4E30D}"/>
              </a:ext>
            </a:extLst>
          </p:cNvPr>
          <p:cNvSpPr txBox="1"/>
          <p:nvPr/>
        </p:nvSpPr>
        <p:spPr>
          <a:xfrm>
            <a:off x="5544978" y="2754808"/>
            <a:ext cx="6182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Dimensionless</a:t>
            </a:r>
            <a:r>
              <a:rPr lang="it-IT" sz="2000" dirty="0"/>
              <a:t> </a:t>
            </a:r>
            <a:r>
              <a:rPr lang="it-IT" sz="2000" dirty="0" err="1"/>
              <a:t>entropy</a:t>
            </a:r>
            <a:r>
              <a:rPr lang="it-IT" sz="2000" dirty="0"/>
              <a:t> production rate </a:t>
            </a:r>
            <a:r>
              <a:rPr lang="it-IT" sz="2000" dirty="0" err="1"/>
              <a:t>at</a:t>
            </a:r>
            <a:r>
              <a:rPr lang="it-IT" sz="2000" dirty="0"/>
              <a:t> x over a time </a:t>
            </a:r>
            <a:r>
              <a:rPr lang="el-GR" sz="2000" dirty="0"/>
              <a:t>τ</a:t>
            </a:r>
            <a:r>
              <a:rPr lang="it-IT" sz="2000" dirty="0"/>
              <a:t> with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61ADDAF-17CA-4780-A768-5FA43A89EC89}"/>
              </a:ext>
            </a:extLst>
          </p:cNvPr>
          <p:cNvSpPr/>
          <p:nvPr/>
        </p:nvSpPr>
        <p:spPr>
          <a:xfrm>
            <a:off x="1859280" y="4453281"/>
            <a:ext cx="8389414" cy="9866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EAEF31-35E1-48EB-BD4A-63FD6B811DD0}"/>
              </a:ext>
            </a:extLst>
          </p:cNvPr>
          <p:cNvSpPr txBox="1"/>
          <p:nvPr/>
        </p:nvSpPr>
        <p:spPr>
          <a:xfrm>
            <a:off x="1641526" y="3870652"/>
            <a:ext cx="876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Fluctuations</a:t>
            </a:r>
            <a:r>
              <a:rPr lang="it-IT" sz="2000" dirty="0"/>
              <a:t> of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entropy</a:t>
            </a:r>
            <a:r>
              <a:rPr lang="it-IT" sz="2000" dirty="0"/>
              <a:t>: </a:t>
            </a:r>
            <a:r>
              <a:rPr lang="it-IT" sz="2000" dirty="0" err="1"/>
              <a:t>exists</a:t>
            </a:r>
            <a:r>
              <a:rPr lang="it-IT" sz="2000" dirty="0"/>
              <a:t> p*&gt;0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|p|&lt;p* and </a:t>
            </a:r>
            <a:r>
              <a:rPr lang="el-GR" sz="2000" dirty="0"/>
              <a:t>δ</a:t>
            </a:r>
            <a:r>
              <a:rPr lang="it-IT" sz="2000" dirty="0"/>
              <a:t>&gt;0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16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7E375-DB40-4B8E-9F98-BD83942E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30" y="795917"/>
            <a:ext cx="9783544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/>
              <a:t>GALLAVOTTI-COHEN THEOREM (II)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02D8E8-19C8-491C-9169-79D9FD97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0" y="2091452"/>
            <a:ext cx="8737600" cy="10492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2200" dirty="0" err="1"/>
              <a:t>Physical</a:t>
            </a:r>
            <a:r>
              <a:rPr lang="it-IT" sz="2200" dirty="0"/>
              <a:t> </a:t>
            </a:r>
            <a:r>
              <a:rPr lang="it-IT" sz="2200" dirty="0" err="1"/>
              <a:t>meaning</a:t>
            </a:r>
            <a:r>
              <a:rPr lang="it-IT" sz="2200" dirty="0"/>
              <a:t>: </a:t>
            </a:r>
            <a:r>
              <a:rPr lang="it-IT" sz="2200" dirty="0" err="1"/>
              <a:t>there</a:t>
            </a:r>
            <a:r>
              <a:rPr lang="it-IT" sz="2200" dirty="0"/>
              <a:t> </a:t>
            </a:r>
            <a:r>
              <a:rPr lang="it-IT" sz="2200" dirty="0" err="1"/>
              <a:t>exist</a:t>
            </a:r>
            <a:r>
              <a:rPr lang="it-IT" sz="2200" dirty="0"/>
              <a:t> a </a:t>
            </a:r>
            <a:r>
              <a:rPr lang="it-IT" sz="2200" dirty="0" err="1"/>
              <a:t>probability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the </a:t>
            </a:r>
            <a:r>
              <a:rPr lang="it-IT" sz="2200" dirty="0" err="1"/>
              <a:t>entropy</a:t>
            </a:r>
            <a:r>
              <a:rPr lang="it-IT" sz="2200" dirty="0"/>
              <a:t> for a finite system out of </a:t>
            </a:r>
            <a:r>
              <a:rPr lang="it-IT" sz="2200" dirty="0" err="1"/>
              <a:t>equilibrium</a:t>
            </a:r>
            <a:r>
              <a:rPr lang="it-IT" sz="2200" dirty="0"/>
              <a:t> </a:t>
            </a:r>
            <a:r>
              <a:rPr lang="it-IT" sz="2200" dirty="0" err="1"/>
              <a:t>will</a:t>
            </a:r>
            <a:r>
              <a:rPr lang="it-IT" sz="2200" dirty="0"/>
              <a:t> flow in a </a:t>
            </a:r>
            <a:r>
              <a:rPr lang="it-IT" sz="2200" dirty="0" err="1"/>
              <a:t>direction</a:t>
            </a:r>
            <a:r>
              <a:rPr lang="it-IT" sz="2200" dirty="0"/>
              <a:t> opposite to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dictate</a:t>
            </a:r>
            <a:r>
              <a:rPr lang="it-IT" sz="2200" dirty="0"/>
              <a:t> by the 2</a:t>
            </a:r>
            <a:r>
              <a:rPr lang="it-IT" sz="2200" baseline="30000" dirty="0"/>
              <a:t>nd</a:t>
            </a:r>
            <a:r>
              <a:rPr lang="it-IT" sz="2200" dirty="0"/>
              <a:t> LAW OF THERMODYNAMICS. </a:t>
            </a:r>
          </a:p>
          <a:p>
            <a:pPr marL="0" indent="0" algn="ctr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EE3494-4DD1-465F-B25D-21DBD66A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74" y="3231702"/>
            <a:ext cx="4800246" cy="128564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35C06F2-28E0-40D3-BE3E-FA67D13EA255}"/>
              </a:ext>
            </a:extLst>
          </p:cNvPr>
          <p:cNvSpPr/>
          <p:nvPr/>
        </p:nvSpPr>
        <p:spPr>
          <a:xfrm>
            <a:off x="3368040" y="3231702"/>
            <a:ext cx="5217160" cy="13561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B6EAF9-4525-4252-BF7E-32F6671AA022}"/>
              </a:ext>
            </a:extLst>
          </p:cNvPr>
          <p:cNvSpPr txBox="1"/>
          <p:nvPr/>
        </p:nvSpPr>
        <p:spPr>
          <a:xfrm>
            <a:off x="1148080" y="4744720"/>
            <a:ext cx="997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NOT A VIOLATION! In the TD Limit (</a:t>
            </a:r>
            <a:r>
              <a:rPr lang="it-IT" sz="2000" dirty="0" err="1"/>
              <a:t>macroscopic</a:t>
            </a:r>
            <a:r>
              <a:rPr lang="it-IT" sz="2000" dirty="0"/>
              <a:t> systems) or </a:t>
            </a:r>
            <a:r>
              <a:rPr lang="it-IT" sz="2000" dirty="0" err="1"/>
              <a:t>waiting</a:t>
            </a:r>
            <a:r>
              <a:rPr lang="it-IT" sz="2000" dirty="0"/>
              <a:t> a </a:t>
            </a:r>
            <a:r>
              <a:rPr lang="it-IT" sz="2000" dirty="0" err="1"/>
              <a:t>sufficient</a:t>
            </a:r>
            <a:r>
              <a:rPr lang="it-IT" sz="2000" dirty="0"/>
              <a:t> long time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result</a:t>
            </a:r>
            <a:r>
              <a:rPr lang="it-IT" sz="2000" dirty="0"/>
              <a:t> coincide with the 2</a:t>
            </a:r>
            <a:r>
              <a:rPr lang="it-IT" sz="2000" baseline="30000" dirty="0"/>
              <a:t>nd</a:t>
            </a:r>
            <a:r>
              <a:rPr lang="it-IT" sz="2000" dirty="0"/>
              <a:t> </a:t>
            </a:r>
            <a:r>
              <a:rPr lang="it-IT" sz="2000" dirty="0" err="1"/>
              <a:t>law</a:t>
            </a:r>
            <a:r>
              <a:rPr lang="it-IT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725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A8525-5880-4CC2-9DA1-23217BB9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91554"/>
            <a:ext cx="9520158" cy="1400201"/>
          </a:xfrm>
        </p:spPr>
        <p:txBody>
          <a:bodyPr>
            <a:noAutofit/>
          </a:bodyPr>
          <a:lstStyle/>
          <a:p>
            <a:pPr algn="ctr"/>
            <a:r>
              <a:rPr lang="it-IT" sz="4800" dirty="0"/>
              <a:t>NONEQUILIBRIUM</a:t>
            </a:r>
            <a:br>
              <a:rPr lang="it-IT" sz="4800" dirty="0"/>
            </a:br>
            <a:r>
              <a:rPr lang="it-IT" sz="4800" dirty="0"/>
              <a:t> NEAR EQUILIBRIUM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75A6DD-4B09-4AA5-A544-B74CE145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466" y="2213675"/>
            <a:ext cx="9656268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now</a:t>
            </a:r>
            <a:r>
              <a:rPr lang="it-IT" dirty="0"/>
              <a:t> on </a:t>
            </a:r>
            <a:r>
              <a:rPr lang="it-IT" dirty="0" err="1"/>
              <a:t>we</a:t>
            </a:r>
            <a:r>
              <a:rPr lang="it-IT" dirty="0"/>
              <a:t> place </a:t>
            </a:r>
            <a:r>
              <a:rPr lang="it-IT" dirty="0" err="1"/>
              <a:t>ourself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</a:t>
            </a:r>
            <a:r>
              <a:rPr lang="it-IT" dirty="0" err="1"/>
              <a:t>equilibrium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Isolated</a:t>
            </a:r>
            <a:r>
              <a:rPr lang="it-IT" dirty="0"/>
              <a:t> system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equilibrium</a:t>
            </a:r>
            <a:r>
              <a:rPr lang="it-IT" dirty="0"/>
              <a:t>                 MICROCANONICAL ENSEMBLE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can assume ρ to be </a:t>
            </a:r>
            <a:r>
              <a:rPr lang="it-IT" dirty="0" err="1"/>
              <a:t>ergodic</a:t>
            </a:r>
            <a:r>
              <a:rPr lang="it-IT" dirty="0"/>
              <a:t> (</a:t>
            </a:r>
            <a:r>
              <a:rPr lang="it-IT" dirty="0" err="1"/>
              <a:t>ergodic</a:t>
            </a:r>
            <a:r>
              <a:rPr lang="it-IT" dirty="0"/>
              <a:t> </a:t>
            </a:r>
            <a:r>
              <a:rPr lang="it-IT" dirty="0" err="1"/>
              <a:t>hypotesis</a:t>
            </a:r>
            <a:r>
              <a:rPr lang="it-IT" dirty="0"/>
              <a:t>) and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ρ </a:t>
            </a:r>
            <a:r>
              <a:rPr lang="it-IT" dirty="0" err="1"/>
              <a:t>is</a:t>
            </a:r>
            <a:r>
              <a:rPr lang="it-IT" dirty="0"/>
              <a:t> an SRB state.</a:t>
            </a:r>
          </a:p>
        </p:txBody>
      </p:sp>
      <p:sp>
        <p:nvSpPr>
          <p:cNvPr id="4" name="Freccia bidirezionale orizzontale 3">
            <a:extLst>
              <a:ext uri="{FF2B5EF4-FFF2-40B4-BE49-F238E27FC236}">
                <a16:creationId xmlns:a16="http://schemas.microsoft.com/office/drawing/2014/main" id="{59DF5700-8D2B-46E3-8EA1-764F6221AC60}"/>
              </a:ext>
            </a:extLst>
          </p:cNvPr>
          <p:cNvSpPr/>
          <p:nvPr/>
        </p:nvSpPr>
        <p:spPr>
          <a:xfrm>
            <a:off x="5003948" y="2851835"/>
            <a:ext cx="802640" cy="172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043147-16A4-4B5B-9733-27454084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66" y="3787355"/>
            <a:ext cx="5705475" cy="10191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84DF61E-1A59-4226-BE3B-162DF60AF7BB}"/>
              </a:ext>
            </a:extLst>
          </p:cNvPr>
          <p:cNvSpPr/>
          <p:nvPr/>
        </p:nvSpPr>
        <p:spPr>
          <a:xfrm>
            <a:off x="1463576" y="3787355"/>
            <a:ext cx="5705475" cy="1106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34960D-DF8E-4203-8EC0-5C3D7F82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163" y="5015559"/>
            <a:ext cx="3669612" cy="3165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1BB0D01-7073-4066-A646-211414FC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576" y="3968406"/>
            <a:ext cx="3152312" cy="84518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413A32D-F1DB-44E7-8B74-EDC88F3F4AB0}"/>
              </a:ext>
            </a:extLst>
          </p:cNvPr>
          <p:cNvSpPr txBox="1"/>
          <p:nvPr/>
        </p:nvSpPr>
        <p:spPr>
          <a:xfrm>
            <a:off x="7656610" y="4887876"/>
            <a:ext cx="339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Hamilton’s</a:t>
            </a:r>
            <a:r>
              <a:rPr lang="it-IT" sz="2000" dirty="0"/>
              <a:t> </a:t>
            </a:r>
            <a:r>
              <a:rPr lang="it-IT" sz="2000" dirty="0" err="1"/>
              <a:t>Equations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082516275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Personalizzato 1">
      <a:dk1>
        <a:sysClr val="windowText" lastClr="000000"/>
      </a:dk1>
      <a:lt1>
        <a:srgbClr val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accolt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659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Palatino Linotype</vt:lpstr>
      <vt:lpstr>Raccolta</vt:lpstr>
      <vt:lpstr>THEORETICAL IDEAS IN NONEQUILIBRIUM  STATISTICAL MECHANICS</vt:lpstr>
      <vt:lpstr>AIM OF THE WORK</vt:lpstr>
      <vt:lpstr>THERMOSTATS AND N.E.S.S.</vt:lpstr>
      <vt:lpstr>ENTROPY PRODUCTION</vt:lpstr>
      <vt:lpstr>SRB MEASURES (I)</vt:lpstr>
      <vt:lpstr>SRB MEASURES (II)</vt:lpstr>
      <vt:lpstr>GALLAVOTTI-COHEN THEOREM (I)</vt:lpstr>
      <vt:lpstr>GALLAVOTTI-COHEN THEOREM (II)</vt:lpstr>
      <vt:lpstr>NONEQUILIBRIUM  NEAR EQUILIBRIUM</vt:lpstr>
      <vt:lpstr>LINEAR RESPONSE </vt:lpstr>
      <vt:lpstr>ONSAGER RELATIONS</vt:lpstr>
      <vt:lpstr>FLUCTUATION-DISSIPATION THEOREM</vt:lpstr>
      <vt:lpstr>CONCLUSIONS</vt:lpstr>
      <vt:lpstr>REFERENCES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IDEAS IN NONEQUILIBRIUM  STATISTICAL MECHANICS</dc:title>
  <dc:creator>Marco Uguccioni - marco.uguccioni4@studio.unibo.it</dc:creator>
  <cp:lastModifiedBy>Marco Uguccioni - marco.uguccioni4@studio.unibo.it</cp:lastModifiedBy>
  <cp:revision>45</cp:revision>
  <dcterms:created xsi:type="dcterms:W3CDTF">2021-02-17T19:31:14Z</dcterms:created>
  <dcterms:modified xsi:type="dcterms:W3CDTF">2021-02-18T10:45:21Z</dcterms:modified>
</cp:coreProperties>
</file>