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8" r:id="rId2"/>
    <p:sldId id="260" r:id="rId3"/>
    <p:sldId id="261" r:id="rId4"/>
    <p:sldId id="262" r:id="rId5"/>
    <p:sldId id="263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5" r:id="rId18"/>
    <p:sldId id="282" r:id="rId19"/>
    <p:sldId id="283" r:id="rId20"/>
    <p:sldId id="284" r:id="rId21"/>
    <p:sldId id="290" r:id="rId22"/>
    <p:sldId id="286" r:id="rId23"/>
    <p:sldId id="287" r:id="rId24"/>
    <p:sldId id="288" r:id="rId25"/>
    <p:sldId id="289" r:id="rId26"/>
    <p:sldId id="29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C097E2-C1A8-45B5-8DD2-EA6696F7EE1C}" type="datetime1">
              <a:rPr lang="it-IT" smtClean="0"/>
              <a:t>19/07/2021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49DA-EF53-46E1-8D2F-E5AD170D68F7}" type="datetime1">
              <a:rPr lang="it-IT" smtClean="0"/>
              <a:pPr/>
              <a:t>19/07/2021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9744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373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5453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73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4428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685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03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323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2406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966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54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6775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516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3491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812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902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761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4961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0418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35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17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9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48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956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432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40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214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E4973A7A-4209-43E9-99B3-6B59C9756F91}" type="datetime1">
              <a:rPr lang="it-IT" smtClean="0"/>
              <a:t>19/07/2021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BD266BE7-899D-4075-917F-DBDE33B6B69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12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8B0084-E10E-4817-BDAE-932E8737945B}" type="datetime1">
              <a:rPr lang="it-IT" smtClean="0"/>
              <a:t>19/07/2021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59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2044-751B-41C8-9D85-1AB1BCC2C196}" type="datetime1">
              <a:rPr lang="it-IT" smtClean="0"/>
              <a:pPr/>
              <a:t>19/07/2021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216992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0824-C3FA-4EB7-BB72-C75DA1716884}" type="datetime1">
              <a:rPr lang="it-IT" smtClean="0"/>
              <a:t>19/07/2021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464D3B-8E25-4DB1-84E0-219829AEE0E1}" type="datetime1">
              <a:rPr lang="it-IT" smtClean="0"/>
              <a:t>19/07/2021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6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0E296F-8CE9-430C-9F53-13A1C8C5EC41}" type="datetime1">
              <a:rPr lang="it-IT" smtClean="0"/>
              <a:t>19/07/2021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69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99F434-6DF7-466A-AAC9-9DD2C29A434C}" type="datetime1">
              <a:rPr lang="it-IT" smtClean="0"/>
              <a:t>19/07/2021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33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5B652D-F48B-4BAB-8291-7C3A3D6531D8}" type="datetime1">
              <a:rPr lang="it-IT" smtClean="0"/>
              <a:t>19/07/2021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337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2044-751B-41C8-9D85-1AB1BCC2C196}" type="datetime1">
              <a:rPr lang="it-IT" smtClean="0"/>
              <a:pPr/>
              <a:t>19/07/2021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115814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59007C-71C1-45B6-9C08-D6C2086C0629}" type="datetime1">
              <a:rPr lang="it-IT" smtClean="0"/>
              <a:t>19/07/2021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091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604D06-2BD0-44B1-AD13-FD755D153433}" type="datetime1">
              <a:rPr lang="it-IT" smtClean="0"/>
              <a:t>19/07/2021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04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0F62044-751B-41C8-9D85-1AB1BCC2C196}" type="datetime1">
              <a:rPr lang="it-IT" smtClean="0"/>
              <a:pPr/>
              <a:t>19/07/2021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BD266BE7-899D-4075-917F-DBDE33B6B69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468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08973" y="1575434"/>
            <a:ext cx="9418320" cy="3152013"/>
          </a:xfrm>
        </p:spPr>
        <p:txBody>
          <a:bodyPr rtlCol="0">
            <a:normAutofit/>
          </a:bodyPr>
          <a:lstStyle/>
          <a:p>
            <a:pPr algn="ctr"/>
            <a:r>
              <a:rPr lang="it-IT" dirty="0"/>
              <a:t>MONTE CARLO SIMULATIONS FOR INSTANTONS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52086" y="617554"/>
            <a:ext cx="9132094" cy="838200"/>
          </a:xfrm>
        </p:spPr>
        <p:txBody>
          <a:bodyPr rtlCol="0">
            <a:normAutofit/>
          </a:bodyPr>
          <a:lstStyle/>
          <a:p>
            <a:pPr algn="ctr"/>
            <a:r>
              <a:rPr lang="it-IT" sz="2000" dirty="0"/>
              <a:t>Marco Uguccioni</a:t>
            </a:r>
            <a:br>
              <a:rPr lang="it-IT" sz="2000" dirty="0"/>
            </a:br>
            <a:r>
              <a:rPr lang="it-IT" sz="2000" dirty="0" err="1"/>
              <a:t>Master’s</a:t>
            </a:r>
            <a:r>
              <a:rPr lang="it-IT" sz="2000" dirty="0"/>
              <a:t> Degree in </a:t>
            </a:r>
            <a:r>
              <a:rPr lang="it-IT" sz="2000" dirty="0" err="1"/>
              <a:t>Theoretical</a:t>
            </a:r>
            <a:r>
              <a:rPr lang="it-IT" sz="2000" dirty="0"/>
              <a:t> </a:t>
            </a:r>
            <a:r>
              <a:rPr lang="it-IT" sz="2000" dirty="0" err="1"/>
              <a:t>Physics</a:t>
            </a:r>
            <a:r>
              <a:rPr lang="it-IT" sz="2000" dirty="0"/>
              <a:t>, UNIBO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921EB1-C673-49BF-8E27-C568C69A5D8D}"/>
              </a:ext>
            </a:extLst>
          </p:cNvPr>
          <p:cNvSpPr txBox="1"/>
          <p:nvPr/>
        </p:nvSpPr>
        <p:spPr>
          <a:xfrm>
            <a:off x="1784032" y="5139690"/>
            <a:ext cx="81819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Theoretical</a:t>
            </a:r>
            <a:r>
              <a:rPr lang="it-IT" sz="2000" dirty="0"/>
              <a:t> and </a:t>
            </a:r>
            <a:r>
              <a:rPr lang="it-IT" sz="2000" dirty="0" err="1"/>
              <a:t>Numerical</a:t>
            </a:r>
            <a:r>
              <a:rPr lang="it-IT" sz="2000" dirty="0"/>
              <a:t> </a:t>
            </a:r>
            <a:r>
              <a:rPr lang="it-IT" sz="2000" dirty="0" err="1"/>
              <a:t>Aspects</a:t>
            </a:r>
            <a:r>
              <a:rPr lang="it-IT" sz="2000" dirty="0"/>
              <a:t> of </a:t>
            </a:r>
            <a:r>
              <a:rPr lang="it-IT" sz="2000" dirty="0" err="1"/>
              <a:t>Nuclear</a:t>
            </a:r>
            <a:r>
              <a:rPr lang="it-IT" sz="2000" dirty="0"/>
              <a:t> </a:t>
            </a:r>
            <a:r>
              <a:rPr lang="it-IT" sz="2000" dirty="0" err="1"/>
              <a:t>Physics</a:t>
            </a:r>
            <a:r>
              <a:rPr lang="it-IT" sz="2000" dirty="0"/>
              <a:t> 2020/2021</a:t>
            </a:r>
            <a:br>
              <a:rPr lang="it-IT" sz="2000" dirty="0"/>
            </a:br>
            <a:r>
              <a:rPr lang="it-IT" sz="2000" dirty="0"/>
              <a:t>Prof. Finelli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NUMERICAL RESULTS (II)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914DFA-1FBD-4783-8CA6-211D1ACC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05" y="1180833"/>
            <a:ext cx="8556519" cy="43985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6A052-8C97-47D4-A09C-476AAD3C599F}"/>
              </a:ext>
            </a:extLst>
          </p:cNvPr>
          <p:cNvSpPr txBox="1"/>
          <p:nvPr/>
        </p:nvSpPr>
        <p:spPr>
          <a:xfrm>
            <a:off x="875336" y="5711696"/>
            <a:ext cx="950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Probability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</a:t>
            </a:r>
            <a:r>
              <a:rPr lang="it-IT" sz="2000" dirty="0" err="1"/>
              <a:t>particle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maximal</a:t>
            </a:r>
            <a:r>
              <a:rPr lang="it-IT" sz="2000" dirty="0"/>
              <a:t> in the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wells</a:t>
            </a:r>
            <a:r>
              <a:rPr lang="it-IT" sz="2000" dirty="0"/>
              <a:t>,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expected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3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NUMERICAL RESULTS (III)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6A052-8C97-47D4-A09C-476AAD3C599F}"/>
              </a:ext>
            </a:extLst>
          </p:cNvPr>
          <p:cNvSpPr txBox="1"/>
          <p:nvPr/>
        </p:nvSpPr>
        <p:spPr>
          <a:xfrm>
            <a:off x="875337" y="5724181"/>
            <a:ext cx="950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Excellent</a:t>
            </a:r>
            <a:r>
              <a:rPr lang="it-IT" sz="2000" dirty="0"/>
              <a:t> agreement. The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are </a:t>
            </a:r>
            <a:r>
              <a:rPr lang="it-IT" sz="2000" dirty="0" err="1"/>
              <a:t>measured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n</a:t>
            </a:r>
            <a:r>
              <a:rPr lang="it-IT" sz="2000" baseline="-25000" dirty="0" err="1"/>
              <a:t>p</a:t>
            </a:r>
            <a:r>
              <a:rPr lang="it-IT" sz="2000" dirty="0"/>
              <a:t>=20  points in the lattice and </a:t>
            </a:r>
            <a:r>
              <a:rPr lang="it-IT" sz="2000" dirty="0" err="1"/>
              <a:t>n</a:t>
            </a:r>
            <a:r>
              <a:rPr lang="it-IT" sz="2000" baseline="-25000" dirty="0" err="1"/>
              <a:t>c</a:t>
            </a:r>
            <a:r>
              <a:rPr lang="it-IT" sz="2000" dirty="0"/>
              <a:t>=5 </a:t>
            </a:r>
            <a:r>
              <a:rPr lang="it-IT" sz="2000" dirty="0" err="1"/>
              <a:t>measurement</a:t>
            </a:r>
            <a:r>
              <a:rPr lang="it-IT" sz="2000" dirty="0"/>
              <a:t> 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configuration</a:t>
            </a:r>
            <a:r>
              <a:rPr lang="it-IT" sz="2000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52B064-A98A-4632-9051-03724450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121106"/>
            <a:ext cx="8674658" cy="44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ADIABATIC SWITCHING (I)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6"/>
            <a:ext cx="10585011" cy="5260487"/>
          </a:xfrm>
        </p:spPr>
        <p:txBody>
          <a:bodyPr rtlCol="0">
            <a:noAutofit/>
          </a:bodyPr>
          <a:lstStyle/>
          <a:p>
            <a:pPr rtl="0"/>
            <a:r>
              <a:rPr lang="it-IT" sz="2000" dirty="0"/>
              <a:t>Monte Carlo </a:t>
            </a:r>
            <a:r>
              <a:rPr lang="it-IT" sz="2000" dirty="0" err="1"/>
              <a:t>does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directly</a:t>
            </a:r>
            <a:r>
              <a:rPr lang="it-IT" sz="2000" dirty="0"/>
              <a:t> </a:t>
            </a:r>
            <a:r>
              <a:rPr lang="it-IT" sz="2000" dirty="0" err="1"/>
              <a:t>give</a:t>
            </a:r>
            <a:r>
              <a:rPr lang="it-IT" sz="2000" dirty="0"/>
              <a:t> the </a:t>
            </a:r>
            <a:r>
              <a:rPr lang="it-IT" sz="2000" dirty="0" err="1"/>
              <a:t>partition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 or the free energy of the system,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can use the </a:t>
            </a:r>
            <a:r>
              <a:rPr lang="it-IT" sz="2000" dirty="0" err="1"/>
              <a:t>adiabatic</a:t>
            </a:r>
            <a:r>
              <a:rPr lang="it-IT" sz="2000" dirty="0"/>
              <a:t> switching technique.</a:t>
            </a:r>
          </a:p>
          <a:p>
            <a:pPr rtl="0"/>
            <a:r>
              <a:rPr lang="it-IT" sz="2000" dirty="0"/>
              <a:t>Use a </a:t>
            </a:r>
            <a:r>
              <a:rPr lang="it-IT" sz="2000" dirty="0" err="1"/>
              <a:t>reference</a:t>
            </a:r>
            <a:r>
              <a:rPr lang="it-IT" sz="2000" dirty="0"/>
              <a:t> system for </a:t>
            </a:r>
            <a:r>
              <a:rPr lang="it-IT" sz="2000" dirty="0" err="1"/>
              <a:t>which</a:t>
            </a:r>
            <a:r>
              <a:rPr lang="it-IT" sz="2000" dirty="0"/>
              <a:t> the free energy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known</a:t>
            </a:r>
            <a:r>
              <a:rPr lang="it-IT" sz="2000" dirty="0"/>
              <a:t>  and introduce a </a:t>
            </a:r>
            <a:r>
              <a:rPr lang="it-IT" sz="2000" dirty="0" err="1"/>
              <a:t>coupling</a:t>
            </a:r>
            <a:r>
              <a:rPr lang="it-IT" sz="2000" dirty="0"/>
              <a:t> </a:t>
            </a:r>
            <a:r>
              <a:rPr lang="it-IT" sz="2000" dirty="0" err="1"/>
              <a:t>costant</a:t>
            </a:r>
            <a:r>
              <a:rPr lang="it-IT" sz="2000" dirty="0"/>
              <a:t> </a:t>
            </a:r>
            <a:r>
              <a:rPr lang="el-GR" sz="2000" dirty="0"/>
              <a:t>α</a:t>
            </a:r>
            <a:r>
              <a:rPr lang="it-IT" sz="2000" dirty="0"/>
              <a:t>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endParaRPr lang="it-IT" sz="2000" dirty="0"/>
          </a:p>
          <a:p>
            <a:pPr rtl="0"/>
            <a:endParaRPr lang="it-IT" sz="2000" dirty="0"/>
          </a:p>
          <a:p>
            <a:pPr rtl="0"/>
            <a:endParaRPr lang="it-IT" sz="2000" dirty="0"/>
          </a:p>
          <a:p>
            <a:pPr rtl="0"/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 err="1"/>
              <a:t>reference</a:t>
            </a:r>
            <a:r>
              <a:rPr lang="it-IT" sz="2000" dirty="0"/>
              <a:t> system </a:t>
            </a:r>
            <a:r>
              <a:rPr lang="it-IT" sz="2000" dirty="0" err="1"/>
              <a:t>we</a:t>
            </a:r>
            <a:r>
              <a:rPr lang="it-IT" sz="2000" dirty="0"/>
              <a:t> use the H.O.</a:t>
            </a:r>
          </a:p>
          <a:p>
            <a:pPr rtl="0"/>
            <a:r>
              <a:rPr lang="it-IT" sz="2000" dirty="0"/>
              <a:t>Integral over </a:t>
            </a:r>
            <a:r>
              <a:rPr lang="it-IT" sz="2000" dirty="0" err="1"/>
              <a:t>coupling</a:t>
            </a:r>
            <a:r>
              <a:rPr lang="it-IT" sz="2000" dirty="0"/>
              <a:t> </a:t>
            </a:r>
            <a:r>
              <a:rPr lang="it-IT" sz="2000" dirty="0" err="1"/>
              <a:t>constant</a:t>
            </a:r>
            <a:r>
              <a:rPr lang="it-IT" sz="2000" dirty="0"/>
              <a:t> can be </a:t>
            </a:r>
            <a:br>
              <a:rPr lang="it-IT" sz="2000" dirty="0"/>
            </a:br>
            <a:r>
              <a:rPr lang="it-IT" sz="2000" dirty="0" err="1"/>
              <a:t>calculated</a:t>
            </a:r>
            <a:r>
              <a:rPr lang="it-IT" sz="2000" dirty="0"/>
              <a:t> in Monte Carlo </a:t>
            </a:r>
            <a:r>
              <a:rPr lang="it-IT" sz="2000" dirty="0" err="1"/>
              <a:t>simulations</a:t>
            </a:r>
            <a:r>
              <a:rPr lang="it-IT" sz="2000" dirty="0"/>
              <a:t> by </a:t>
            </a:r>
            <a:r>
              <a:rPr lang="it-IT" sz="2000" dirty="0" err="1"/>
              <a:t>slowly</a:t>
            </a:r>
            <a:r>
              <a:rPr lang="it-IT" sz="2000" dirty="0"/>
              <a:t> </a:t>
            </a:r>
            <a:r>
              <a:rPr lang="it-IT" sz="2000" dirty="0" err="1"/>
              <a:t>changing</a:t>
            </a:r>
            <a:r>
              <a:rPr lang="it-IT" sz="2000" dirty="0"/>
              <a:t> </a:t>
            </a:r>
            <a:r>
              <a:rPr lang="el-GR" sz="2000" dirty="0"/>
              <a:t>α</a:t>
            </a:r>
            <a:r>
              <a:rPr lang="it-IT" sz="2000" dirty="0"/>
              <a:t> from 0 to 1. </a:t>
            </a:r>
          </a:p>
          <a:p>
            <a:pPr rtl="0"/>
            <a:r>
              <a:rPr lang="it-IT" sz="2000" dirty="0" err="1"/>
              <a:t>Presence</a:t>
            </a:r>
            <a:r>
              <a:rPr lang="it-IT" sz="2000" dirty="0"/>
              <a:t> of </a:t>
            </a:r>
            <a:r>
              <a:rPr lang="it-IT" sz="2000" dirty="0" err="1"/>
              <a:t>possible</a:t>
            </a:r>
            <a:r>
              <a:rPr lang="it-IT" sz="2000" dirty="0"/>
              <a:t> </a:t>
            </a:r>
            <a:r>
              <a:rPr lang="it-IT" sz="2000" dirty="0" err="1"/>
              <a:t>hysteresis</a:t>
            </a:r>
            <a:r>
              <a:rPr lang="it-IT" sz="2000" dirty="0"/>
              <a:t> </a:t>
            </a:r>
            <a:r>
              <a:rPr lang="it-IT" sz="2000" dirty="0" err="1"/>
              <a:t>effects</a:t>
            </a:r>
            <a:r>
              <a:rPr lang="it-IT" sz="2000" dirty="0"/>
              <a:t> (</a:t>
            </a:r>
            <a:r>
              <a:rPr lang="it-IT" sz="2000" dirty="0" err="1"/>
              <a:t>systematic</a:t>
            </a:r>
            <a:r>
              <a:rPr lang="it-IT" sz="2000" dirty="0"/>
              <a:t> </a:t>
            </a:r>
            <a:r>
              <a:rPr lang="it-IT" sz="2000" dirty="0" err="1"/>
              <a:t>errors</a:t>
            </a:r>
            <a:r>
              <a:rPr lang="it-IT" sz="2000"/>
              <a:t>) due </a:t>
            </a:r>
            <a:r>
              <a:rPr lang="it-IT" sz="2000" dirty="0"/>
              <a:t>to incomplete </a:t>
            </a:r>
            <a:r>
              <a:rPr lang="it-IT" sz="2000" dirty="0" err="1"/>
              <a:t>equilibration</a:t>
            </a:r>
            <a:r>
              <a:rPr lang="it-IT" sz="2000" dirty="0"/>
              <a:t>: </a:t>
            </a:r>
            <a:r>
              <a:rPr lang="it-IT" sz="2000" dirty="0" err="1"/>
              <a:t>repeat</a:t>
            </a:r>
            <a:r>
              <a:rPr lang="it-IT" sz="2000" dirty="0"/>
              <a:t> the </a:t>
            </a:r>
            <a:r>
              <a:rPr lang="it-IT" sz="2000" dirty="0" err="1"/>
              <a:t>calculation</a:t>
            </a:r>
            <a:r>
              <a:rPr lang="it-IT" sz="2000" dirty="0"/>
              <a:t> from 1 to 0.</a:t>
            </a:r>
          </a:p>
          <a:p>
            <a:pPr rtl="0"/>
            <a:r>
              <a:rPr lang="it-IT" sz="2000" dirty="0"/>
              <a:t>Program </a:t>
            </a:r>
            <a:r>
              <a:rPr lang="it-IT" sz="2000" i="1" dirty="0"/>
              <a:t>«adiabatic.cpp» </a:t>
            </a:r>
            <a:r>
              <a:rPr lang="it-IT" sz="2000" dirty="0"/>
              <a:t>compute the free energy 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5F9A40-D1F4-4255-80D0-88E3714E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2942766"/>
            <a:ext cx="2038433" cy="37946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19B5134-ABAC-4FD6-BAB6-9153E1EB0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865" y="3617866"/>
            <a:ext cx="4205208" cy="94886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46F5DC7-8BA7-4513-BFF7-A4456D7E4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2726785"/>
            <a:ext cx="6309222" cy="8943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BC5A6F9-A459-4699-B8C1-7FDCA0393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726" y="5762977"/>
            <a:ext cx="2376264" cy="5443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597D983-1617-4E77-8B57-A1E5090D3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364" y="5575361"/>
            <a:ext cx="1442839" cy="45980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909B70-FB97-4BD6-92EB-5779A1A72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3519" y="5969367"/>
            <a:ext cx="1228527" cy="5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51F30595-C36D-4787-AD1F-BB65AFCC2628}"/>
              </a:ext>
            </a:extLst>
          </p:cNvPr>
          <p:cNvSpPr/>
          <p:nvPr/>
        </p:nvSpPr>
        <p:spPr>
          <a:xfrm>
            <a:off x="6781803" y="5470793"/>
            <a:ext cx="70381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C337DC08-E718-4839-A744-BB62628CA50C}"/>
              </a:ext>
            </a:extLst>
          </p:cNvPr>
          <p:cNvSpPr/>
          <p:nvPr/>
        </p:nvSpPr>
        <p:spPr>
          <a:xfrm rot="5400000">
            <a:off x="2261107" y="4487135"/>
            <a:ext cx="47671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81C0DC14-48CC-4F4D-8E6F-F53FCBF6A4ED}"/>
              </a:ext>
            </a:extLst>
          </p:cNvPr>
          <p:cNvSpPr/>
          <p:nvPr/>
        </p:nvSpPr>
        <p:spPr>
          <a:xfrm rot="10800000">
            <a:off x="6846647" y="3750128"/>
            <a:ext cx="67127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ACBBB9A9-3228-4413-99D3-A4A1C8A1537B}"/>
              </a:ext>
            </a:extLst>
          </p:cNvPr>
          <p:cNvSpPr/>
          <p:nvPr/>
        </p:nvSpPr>
        <p:spPr>
          <a:xfrm rot="2636158">
            <a:off x="2256216" y="4192000"/>
            <a:ext cx="279930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8732" y="304211"/>
            <a:ext cx="9692640" cy="770582"/>
          </a:xfrm>
        </p:spPr>
        <p:txBody>
          <a:bodyPr rtlCol="0"/>
          <a:lstStyle/>
          <a:p>
            <a:pPr algn="ctr" rtl="0"/>
            <a:r>
              <a:rPr lang="it-IT" dirty="0"/>
              <a:t>ADIABATIC SWITCHING (II)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F4AA627-3211-4357-A623-D4DFAD741D78}"/>
              </a:ext>
            </a:extLst>
          </p:cNvPr>
          <p:cNvSpPr/>
          <p:nvPr/>
        </p:nvSpPr>
        <p:spPr>
          <a:xfrm>
            <a:off x="1053951" y="1307388"/>
            <a:ext cx="2880320" cy="14401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5712054-09A4-496A-A4D9-DA569F66874C}"/>
              </a:ext>
            </a:extLst>
          </p:cNvPr>
          <p:cNvSpPr/>
          <p:nvPr/>
        </p:nvSpPr>
        <p:spPr>
          <a:xfrm>
            <a:off x="7485618" y="4900462"/>
            <a:ext cx="2880320" cy="14401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92FCD4-A708-4D3D-BBC1-ECE4140ED81B}"/>
              </a:ext>
            </a:extLst>
          </p:cNvPr>
          <p:cNvSpPr/>
          <p:nvPr/>
        </p:nvSpPr>
        <p:spPr>
          <a:xfrm>
            <a:off x="4645982" y="1277880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E9FE543-D0DF-4294-A4D1-88AE50C859DC}"/>
              </a:ext>
            </a:extLst>
          </p:cNvPr>
          <p:cNvSpPr txBox="1"/>
          <p:nvPr/>
        </p:nvSpPr>
        <p:spPr>
          <a:xfrm>
            <a:off x="1233971" y="1397675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INPUT:</a:t>
            </a:r>
          </a:p>
          <a:p>
            <a:pPr algn="ctr"/>
            <a:r>
              <a:rPr lang="it-IT" dirty="0"/>
              <a:t>η=1.4, n, a, hot=(1,0), </a:t>
            </a:r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=10</a:t>
            </a:r>
            <a:r>
              <a:rPr lang="it-IT" baseline="30000" dirty="0"/>
              <a:t>4</a:t>
            </a:r>
            <a:r>
              <a:rPr lang="it-IT" dirty="0"/>
              <a:t>,  </a:t>
            </a:r>
            <a:r>
              <a:rPr lang="it-IT" dirty="0" err="1"/>
              <a:t>δx</a:t>
            </a:r>
            <a:r>
              <a:rPr lang="it-IT" dirty="0"/>
              <a:t>=0.5,</a:t>
            </a:r>
          </a:p>
          <a:p>
            <a:pPr algn="ctr"/>
            <a:r>
              <a:rPr lang="it-IT" dirty="0"/>
              <a:t>ω</a:t>
            </a:r>
            <a:r>
              <a:rPr lang="it-IT" baseline="-25000" dirty="0"/>
              <a:t>0</a:t>
            </a:r>
            <a:r>
              <a:rPr lang="it-IT" dirty="0"/>
              <a:t>=4η, n</a:t>
            </a:r>
            <a:r>
              <a:rPr lang="el-GR" baseline="-25000" dirty="0"/>
              <a:t>α</a:t>
            </a:r>
            <a:r>
              <a:rPr lang="it-IT" dirty="0"/>
              <a:t>=20</a:t>
            </a:r>
            <a:endParaRPr lang="it-IT" baseline="-25000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0F478F-70AA-4C45-86E9-892DAC01CE58}"/>
              </a:ext>
            </a:extLst>
          </p:cNvPr>
          <p:cNvSpPr txBox="1"/>
          <p:nvPr/>
        </p:nvSpPr>
        <p:spPr>
          <a:xfrm>
            <a:off x="7917666" y="501464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OUTPUT:</a:t>
            </a:r>
          </a:p>
          <a:p>
            <a:pPr algn="ctr"/>
            <a:r>
              <a:rPr lang="it-IT" dirty="0"/>
              <a:t>S</a:t>
            </a:r>
            <a:r>
              <a:rPr lang="el-GR" baseline="-25000" dirty="0"/>
              <a:t>α</a:t>
            </a:r>
            <a:r>
              <a:rPr lang="it-IT" dirty="0"/>
              <a:t>, F(T,</a:t>
            </a:r>
            <a:r>
              <a:rPr lang="el-GR" dirty="0"/>
              <a:t> α</a:t>
            </a:r>
            <a:r>
              <a:rPr lang="it-IT" dirty="0"/>
              <a:t>),</a:t>
            </a:r>
          </a:p>
          <a:p>
            <a:pPr algn="ctr"/>
            <a:r>
              <a:rPr lang="it-IT" dirty="0"/>
              <a:t>F(T)=-</a:t>
            </a:r>
            <a:r>
              <a:rPr lang="it-IT" dirty="0" err="1"/>
              <a:t>logZ</a:t>
            </a:r>
            <a:r>
              <a:rPr lang="it-IT" dirty="0"/>
              <a:t>(T)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00E9765-EB8D-43B6-98F4-DB253F8885D0}"/>
              </a:ext>
            </a:extLst>
          </p:cNvPr>
          <p:cNvSpPr txBox="1"/>
          <p:nvPr/>
        </p:nvSpPr>
        <p:spPr>
          <a:xfrm>
            <a:off x="4602341" y="1453863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Initialize</a:t>
            </a:r>
            <a:r>
              <a:rPr lang="it-IT" dirty="0"/>
              <a:t> first </a:t>
            </a:r>
            <a:r>
              <a:rPr lang="it-IT" dirty="0" err="1"/>
              <a:t>configuration</a:t>
            </a:r>
            <a:br>
              <a:rPr lang="it-IT" dirty="0"/>
            </a:br>
            <a:r>
              <a:rPr lang="it-IT" dirty="0"/>
              <a:t> (hot or </a:t>
            </a:r>
            <a:r>
              <a:rPr lang="it-IT" dirty="0" err="1"/>
              <a:t>cold</a:t>
            </a:r>
            <a:r>
              <a:rPr lang="it-IT" dirty="0"/>
              <a:t>)</a:t>
            </a:r>
          </a:p>
          <a:p>
            <a:pPr algn="ctr"/>
            <a:r>
              <a:rPr lang="it-IT" dirty="0"/>
              <a:t>+ PBC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2F6F38B-7D13-4744-9A26-4C262C4C025A}"/>
              </a:ext>
            </a:extLst>
          </p:cNvPr>
          <p:cNvSpPr/>
          <p:nvPr/>
        </p:nvSpPr>
        <p:spPr>
          <a:xfrm>
            <a:off x="7517927" y="1294325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BD5C6E4-1C8D-48B6-A26F-68EC62BD9AE4}"/>
              </a:ext>
            </a:extLst>
          </p:cNvPr>
          <p:cNvSpPr/>
          <p:nvPr/>
        </p:nvSpPr>
        <p:spPr>
          <a:xfrm>
            <a:off x="4678259" y="3130055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7D5F542-29CA-4397-82E4-A237C94DF5BF}"/>
              </a:ext>
            </a:extLst>
          </p:cNvPr>
          <p:cNvSpPr/>
          <p:nvPr/>
        </p:nvSpPr>
        <p:spPr>
          <a:xfrm>
            <a:off x="4682696" y="4869510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6022141-B752-49C7-91A0-D0BFAD727019}"/>
              </a:ext>
            </a:extLst>
          </p:cNvPr>
          <p:cNvSpPr txBox="1"/>
          <p:nvPr/>
        </p:nvSpPr>
        <p:spPr>
          <a:xfrm>
            <a:off x="7417333" y="1491495"/>
            <a:ext cx="223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Loop over </a:t>
            </a:r>
            <a:r>
              <a:rPr lang="it-IT" dirty="0" err="1"/>
              <a:t>coupling</a:t>
            </a:r>
            <a:r>
              <a:rPr lang="it-IT" dirty="0"/>
              <a:t>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el-GR" dirty="0"/>
              <a:t>α</a:t>
            </a:r>
            <a:r>
              <a:rPr lang="it-IT" dirty="0"/>
              <a:t> + </a:t>
            </a:r>
            <a:r>
              <a:rPr lang="it-IT" dirty="0" err="1"/>
              <a:t>hysteresis</a:t>
            </a:r>
            <a:r>
              <a:rPr lang="it-IT" dirty="0"/>
              <a:t> </a:t>
            </a:r>
            <a:r>
              <a:rPr lang="it-IT" dirty="0" err="1"/>
              <a:t>effects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E802B02-D417-40E2-99CF-D30DDCFD571F}"/>
              </a:ext>
            </a:extLst>
          </p:cNvPr>
          <p:cNvSpPr txBox="1"/>
          <p:nvPr/>
        </p:nvSpPr>
        <p:spPr>
          <a:xfrm>
            <a:off x="4686406" y="3179075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Loop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over lattice </a:t>
            </a:r>
            <a:r>
              <a:rPr lang="it-IT" dirty="0" err="1"/>
              <a:t>sites</a:t>
            </a:r>
            <a:endParaRPr lang="it-IT" dirty="0"/>
          </a:p>
          <a:p>
            <a:pPr algn="ctr"/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baseline="-25000" dirty="0" err="1"/>
              <a:t>hit</a:t>
            </a:r>
            <a:r>
              <a:rPr lang="it-IT" dirty="0"/>
              <a:t> +1)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39EEB5E-4A56-4D58-824C-87E9480BA7BF}"/>
              </a:ext>
            </a:extLst>
          </p:cNvPr>
          <p:cNvSpPr txBox="1"/>
          <p:nvPr/>
        </p:nvSpPr>
        <p:spPr>
          <a:xfrm>
            <a:off x="4653627" y="4848804"/>
            <a:ext cx="2134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Compute </a:t>
            </a:r>
            <a:r>
              <a:rPr lang="it-IT" dirty="0" err="1"/>
              <a:t>integral</a:t>
            </a:r>
            <a:r>
              <a:rPr lang="it-IT" dirty="0"/>
              <a:t> over </a:t>
            </a:r>
            <a:r>
              <a:rPr lang="it-IT" dirty="0" err="1"/>
              <a:t>coupling</a:t>
            </a:r>
            <a:r>
              <a:rPr lang="it-IT" dirty="0"/>
              <a:t> </a:t>
            </a:r>
            <a:r>
              <a:rPr lang="el-GR" dirty="0"/>
              <a:t>α</a:t>
            </a:r>
            <a:r>
              <a:rPr lang="it-IT" dirty="0"/>
              <a:t> and the free energy in </a:t>
            </a:r>
            <a:r>
              <a:rPr lang="it-IT" dirty="0" err="1"/>
              <a:t>function</a:t>
            </a:r>
            <a:r>
              <a:rPr lang="it-IT" dirty="0"/>
              <a:t> of </a:t>
            </a:r>
            <a:r>
              <a:rPr lang="el-GR" dirty="0"/>
              <a:t>α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0826B90-8C62-447E-ADB5-F668BA62C816}"/>
              </a:ext>
            </a:extLst>
          </p:cNvPr>
          <p:cNvSpPr/>
          <p:nvPr/>
        </p:nvSpPr>
        <p:spPr>
          <a:xfrm>
            <a:off x="3934271" y="1883452"/>
            <a:ext cx="69395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A5E01839-DBD5-481B-9F0F-A2FAA66AE1CC}"/>
              </a:ext>
            </a:extLst>
          </p:cNvPr>
          <p:cNvSpPr/>
          <p:nvPr/>
        </p:nvSpPr>
        <p:spPr>
          <a:xfrm rot="5400000">
            <a:off x="8383208" y="2798396"/>
            <a:ext cx="39711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6F43367F-5CA7-4CE7-994A-F0F30666EFF2}"/>
              </a:ext>
            </a:extLst>
          </p:cNvPr>
          <p:cNvSpPr/>
          <p:nvPr/>
        </p:nvSpPr>
        <p:spPr>
          <a:xfrm>
            <a:off x="6816078" y="1883452"/>
            <a:ext cx="70381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C4754BC1-9DA1-465A-8B45-F9E1ECBD3F6A}"/>
              </a:ext>
            </a:extLst>
          </p:cNvPr>
          <p:cNvSpPr/>
          <p:nvPr/>
        </p:nvSpPr>
        <p:spPr>
          <a:xfrm rot="10800000">
            <a:off x="3578996" y="3701300"/>
            <a:ext cx="1091114" cy="288032"/>
          </a:xfrm>
          <a:prstGeom prst="rightArrow">
            <a:avLst>
              <a:gd name="adj1" fmla="val 561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7A5F664A-041A-483C-A82A-F136AEB66E68}"/>
              </a:ext>
            </a:extLst>
          </p:cNvPr>
          <p:cNvSpPr/>
          <p:nvPr/>
        </p:nvSpPr>
        <p:spPr>
          <a:xfrm>
            <a:off x="1402459" y="3124181"/>
            <a:ext cx="2160240" cy="14401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90638-0B76-4919-B5E5-12E763F073C9}"/>
              </a:ext>
            </a:extLst>
          </p:cNvPr>
          <p:cNvSpPr txBox="1"/>
          <p:nvPr/>
        </p:nvSpPr>
        <p:spPr>
          <a:xfrm>
            <a:off x="1413991" y="3628272"/>
            <a:ext cx="23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</a:t>
            </a:r>
            <a:r>
              <a:rPr lang="it-IT" dirty="0"/>
              <a:t>(-</a:t>
            </a:r>
            <a:r>
              <a:rPr lang="el-GR" dirty="0"/>
              <a:t>Δ</a:t>
            </a:r>
            <a:r>
              <a:rPr lang="it-IT" dirty="0"/>
              <a:t>S</a:t>
            </a:r>
            <a:r>
              <a:rPr lang="el-GR" baseline="-25000" dirty="0"/>
              <a:t>α</a:t>
            </a:r>
            <a:r>
              <a:rPr lang="it-IT" dirty="0"/>
              <a:t>)&gt;</a:t>
            </a:r>
            <a:r>
              <a:rPr lang="it-IT" dirty="0" err="1"/>
              <a:t>rnd</a:t>
            </a:r>
            <a:r>
              <a:rPr lang="it-IT" dirty="0"/>
              <a:t>(0,1)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7F49A09-5045-43D5-B7A1-F3C5624BF553}"/>
              </a:ext>
            </a:extLst>
          </p:cNvPr>
          <p:cNvSpPr/>
          <p:nvPr/>
        </p:nvSpPr>
        <p:spPr>
          <a:xfrm>
            <a:off x="1413991" y="4879191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AE0115-872C-4D46-AE1D-E049B405FD5C}"/>
              </a:ext>
            </a:extLst>
          </p:cNvPr>
          <p:cNvSpPr txBox="1"/>
          <p:nvPr/>
        </p:nvSpPr>
        <p:spPr>
          <a:xfrm>
            <a:off x="1383925" y="4910160"/>
            <a:ext cx="2234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Accept</a:t>
            </a:r>
            <a:endParaRPr lang="it-IT" dirty="0"/>
          </a:p>
          <a:p>
            <a:pPr algn="ctr"/>
            <a:r>
              <a:rPr lang="it-IT" dirty="0"/>
              <a:t>x</a:t>
            </a:r>
            <a:r>
              <a:rPr lang="it-IT" baseline="-25000" dirty="0"/>
              <a:t>i</a:t>
            </a:r>
            <a:r>
              <a:rPr lang="it-IT" dirty="0"/>
              <a:t>(k+1) =</a:t>
            </a:r>
            <a:br>
              <a:rPr lang="it-IT" dirty="0"/>
            </a:br>
            <a:r>
              <a:rPr lang="it-IT" dirty="0"/>
              <a:t>x</a:t>
            </a:r>
            <a:r>
              <a:rPr lang="it-IT" baseline="-25000" dirty="0"/>
              <a:t>i</a:t>
            </a:r>
            <a:r>
              <a:rPr lang="it-IT" dirty="0"/>
              <a:t>(k) + </a:t>
            </a:r>
            <a:r>
              <a:rPr lang="it-IT" dirty="0" err="1"/>
              <a:t>rnd</a:t>
            </a:r>
            <a:r>
              <a:rPr lang="it-IT" dirty="0"/>
              <a:t>(-1,1)*</a:t>
            </a:r>
            <a:r>
              <a:rPr lang="el-GR" dirty="0"/>
              <a:t>δ</a:t>
            </a:r>
            <a:r>
              <a:rPr lang="it-IT" dirty="0"/>
              <a:t>x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baseline="-25000" dirty="0" err="1"/>
              <a:t>acc</a:t>
            </a:r>
            <a:r>
              <a:rPr lang="it-IT" dirty="0"/>
              <a:t> +1)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6EB4E8-1620-4E0D-8183-30745E0F171B}"/>
              </a:ext>
            </a:extLst>
          </p:cNvPr>
          <p:cNvSpPr txBox="1"/>
          <p:nvPr/>
        </p:nvSpPr>
        <p:spPr>
          <a:xfrm>
            <a:off x="1824609" y="4415787"/>
            <a:ext cx="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6B308B-6648-4DFC-9F1C-229F5F0891C3}"/>
              </a:ext>
            </a:extLst>
          </p:cNvPr>
          <p:cNvSpPr txBox="1"/>
          <p:nvPr/>
        </p:nvSpPr>
        <p:spPr>
          <a:xfrm>
            <a:off x="3230986" y="4310972"/>
            <a:ext cx="5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F8B023F-C98B-4697-A1D9-747861114942}"/>
              </a:ext>
            </a:extLst>
          </p:cNvPr>
          <p:cNvSpPr/>
          <p:nvPr/>
        </p:nvSpPr>
        <p:spPr>
          <a:xfrm>
            <a:off x="7526073" y="3150339"/>
            <a:ext cx="2242335" cy="14140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Monte Carlo loop over </a:t>
            </a:r>
            <a:r>
              <a:rPr lang="it-IT" dirty="0" err="1">
                <a:solidFill>
                  <a:schemeClr val="tx1"/>
                </a:solidFill>
              </a:rPr>
              <a:t>configurations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C7BAE6E8-9995-4EDE-89A3-E77CDCDFEEBD}"/>
              </a:ext>
            </a:extLst>
          </p:cNvPr>
          <p:cNvSpPr/>
          <p:nvPr/>
        </p:nvSpPr>
        <p:spPr>
          <a:xfrm>
            <a:off x="3579893" y="5409803"/>
            <a:ext cx="109111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NUMERICAL RESULTS (IV)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6A052-8C97-47D4-A09C-476AAD3C599F}"/>
              </a:ext>
            </a:extLst>
          </p:cNvPr>
          <p:cNvSpPr txBox="1"/>
          <p:nvPr/>
        </p:nvSpPr>
        <p:spPr>
          <a:xfrm>
            <a:off x="407369" y="5098576"/>
            <a:ext cx="1009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Data points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executing</a:t>
            </a:r>
            <a:r>
              <a:rPr lang="it-IT" sz="2000" dirty="0"/>
              <a:t> the </a:t>
            </a:r>
            <a:r>
              <a:rPr lang="it-IT" sz="2000" dirty="0" err="1"/>
              <a:t>program</a:t>
            </a:r>
            <a:r>
              <a:rPr lang="it-IT" sz="2000" dirty="0"/>
              <a:t> for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 of temperature T.</a:t>
            </a:r>
            <a:br>
              <a:rPr lang="it-IT" sz="2000" dirty="0"/>
            </a:br>
            <a:endParaRPr lang="it-IT" sz="2000" dirty="0"/>
          </a:p>
          <a:p>
            <a:pPr algn="ctr"/>
            <a:r>
              <a:rPr lang="it-IT" sz="2000" dirty="0"/>
              <a:t>Monte Carlo </a:t>
            </a:r>
            <a:r>
              <a:rPr lang="it-IT" sz="2000" dirty="0" err="1"/>
              <a:t>results</a:t>
            </a:r>
            <a:r>
              <a:rPr lang="it-IT" sz="2000" dirty="0"/>
              <a:t> </a:t>
            </a:r>
            <a:r>
              <a:rPr lang="it-IT" sz="2000" dirty="0" err="1"/>
              <a:t>agree</a:t>
            </a:r>
            <a:r>
              <a:rPr lang="it-IT" sz="2000" dirty="0"/>
              <a:t>, </a:t>
            </a:r>
            <a:r>
              <a:rPr lang="it-IT" sz="2000" dirty="0" err="1"/>
              <a:t>but</a:t>
            </a:r>
            <a:r>
              <a:rPr lang="it-IT" sz="2000" dirty="0"/>
              <a:t> the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limited to low </a:t>
            </a:r>
            <a:r>
              <a:rPr lang="it-IT" sz="2000" dirty="0" err="1"/>
              <a:t>temperatures</a:t>
            </a:r>
            <a:r>
              <a:rPr lang="it-IT" sz="2000" dirty="0"/>
              <a:t>.</a:t>
            </a:r>
          </a:p>
          <a:p>
            <a:pPr algn="ctr"/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0F10E9-A2E0-4C1D-93C9-DB7D1EC3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303466"/>
            <a:ext cx="7216608" cy="37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9472" y="156210"/>
            <a:ext cx="9692640" cy="853440"/>
          </a:xfrm>
        </p:spPr>
        <p:txBody>
          <a:bodyPr rtlCol="0"/>
          <a:lstStyle/>
          <a:p>
            <a:pPr algn="ctr" rtl="0"/>
            <a:r>
              <a:rPr lang="it-IT" dirty="0"/>
              <a:t>INSTANTON CONTENT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8C5867-DDFB-442D-91E8-9D13C101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253331"/>
            <a:ext cx="9992487" cy="4351337"/>
          </a:xfrm>
        </p:spPr>
        <p:txBody>
          <a:bodyPr>
            <a:normAutofit/>
          </a:bodyPr>
          <a:lstStyle/>
          <a:p>
            <a:r>
              <a:rPr lang="it-IT" sz="2000" dirty="0" err="1"/>
              <a:t>Instanton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 can be </a:t>
            </a:r>
            <a:r>
              <a:rPr lang="it-IT" sz="2000" dirty="0" err="1"/>
              <a:t>found</a:t>
            </a:r>
            <a:r>
              <a:rPr lang="it-IT" sz="2000" dirty="0"/>
              <a:t> from the </a:t>
            </a:r>
            <a:r>
              <a:rPr lang="it-IT" sz="2000" dirty="0" err="1"/>
              <a:t>classical</a:t>
            </a:r>
            <a:r>
              <a:rPr lang="it-IT" sz="2000" dirty="0"/>
              <a:t> </a:t>
            </a:r>
            <a:r>
              <a:rPr lang="it-IT" sz="2000" dirty="0" err="1"/>
              <a:t>Euclidean</a:t>
            </a:r>
            <a:r>
              <a:rPr lang="it-IT" sz="2000" dirty="0"/>
              <a:t> </a:t>
            </a:r>
            <a:r>
              <a:rPr lang="it-IT" sz="2000" dirty="0" err="1"/>
              <a:t>equation</a:t>
            </a:r>
            <a:r>
              <a:rPr lang="it-IT" sz="2000" dirty="0"/>
              <a:t> of </a:t>
            </a:r>
            <a:r>
              <a:rPr lang="it-IT" sz="2000" dirty="0" err="1"/>
              <a:t>motions</a:t>
            </a:r>
            <a:r>
              <a:rPr lang="it-IT" sz="2000" dirty="0"/>
              <a:t> with </a:t>
            </a:r>
            <a:r>
              <a:rPr lang="it-IT" sz="2000" dirty="0" err="1"/>
              <a:t>boundary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 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r>
              <a:rPr lang="it-IT" sz="2000" dirty="0" err="1"/>
              <a:t>where</a:t>
            </a:r>
            <a:r>
              <a:rPr lang="it-IT" sz="2000" dirty="0"/>
              <a:t> τ</a:t>
            </a:r>
            <a:r>
              <a:rPr lang="it-IT" sz="2000" baseline="-25000" dirty="0"/>
              <a:t>0</a:t>
            </a:r>
            <a:r>
              <a:rPr lang="it-IT" sz="2000" dirty="0"/>
              <a:t> can be </a:t>
            </a:r>
            <a:r>
              <a:rPr lang="it-IT" sz="2000" dirty="0" err="1"/>
              <a:t>interpreted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the «location» of the </a:t>
            </a:r>
            <a:r>
              <a:rPr lang="it-IT" sz="2000" dirty="0" err="1"/>
              <a:t>instanton</a:t>
            </a:r>
            <a:r>
              <a:rPr lang="it-IT" sz="2000" dirty="0"/>
              <a:t>.</a:t>
            </a:r>
          </a:p>
          <a:p>
            <a:r>
              <a:rPr lang="it-IT" sz="2000" u="sng" dirty="0" err="1"/>
              <a:t>Instanton</a:t>
            </a:r>
            <a:r>
              <a:rPr lang="it-IT" sz="2000" u="sng" dirty="0"/>
              <a:t> </a:t>
            </a:r>
            <a:r>
              <a:rPr lang="it-IT" sz="2000" u="sng" dirty="0" err="1"/>
              <a:t>density</a:t>
            </a:r>
            <a:r>
              <a:rPr lang="it-IT" sz="2000" dirty="0"/>
              <a:t> or tunneling rate can be </a:t>
            </a:r>
            <a:r>
              <a:rPr lang="it-IT" sz="2000" dirty="0" err="1"/>
              <a:t>computed</a:t>
            </a:r>
            <a:r>
              <a:rPr lang="it-IT" sz="2000" dirty="0"/>
              <a:t> </a:t>
            </a:r>
            <a:r>
              <a:rPr lang="it-IT" sz="2000" dirty="0" err="1"/>
              <a:t>exactly</a:t>
            </a:r>
            <a:r>
              <a:rPr lang="it-IT" sz="2000" dirty="0"/>
              <a:t> </a:t>
            </a:r>
            <a:r>
              <a:rPr lang="it-IT" sz="2000" dirty="0" err="1"/>
              <a:t>next</a:t>
            </a:r>
            <a:r>
              <a:rPr lang="it-IT" sz="2000" dirty="0"/>
              <a:t>-to-</a:t>
            </a:r>
            <a:r>
              <a:rPr lang="it-IT" sz="2000" dirty="0" err="1"/>
              <a:t>leading</a:t>
            </a:r>
            <a:r>
              <a:rPr lang="it-IT" sz="2000" dirty="0"/>
              <a:t> </a:t>
            </a:r>
            <a:r>
              <a:rPr lang="it-IT" sz="2000" dirty="0" err="1"/>
              <a:t>order</a:t>
            </a:r>
            <a:r>
              <a:rPr lang="it-IT" sz="2000" dirty="0"/>
              <a:t> in the </a:t>
            </a:r>
            <a:r>
              <a:rPr lang="it-IT" sz="2000" u="sng" dirty="0" err="1"/>
              <a:t>semiclassical</a:t>
            </a:r>
            <a:r>
              <a:rPr lang="it-IT" sz="2000" u="sng" dirty="0"/>
              <a:t> </a:t>
            </a:r>
            <a:r>
              <a:rPr lang="it-IT" sz="2000" u="sng" dirty="0" err="1"/>
              <a:t>approximation</a:t>
            </a:r>
            <a:r>
              <a:rPr lang="it-IT" sz="2000" dirty="0"/>
              <a:t> (</a:t>
            </a:r>
            <a:r>
              <a:rPr lang="it-IT" sz="2000" dirty="0" err="1"/>
              <a:t>correct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 S</a:t>
            </a:r>
            <a:r>
              <a:rPr lang="it-IT" sz="2000" baseline="-25000" dirty="0"/>
              <a:t>0</a:t>
            </a:r>
            <a:r>
              <a:rPr lang="it-IT" sz="2000" dirty="0"/>
              <a:t>~3).</a:t>
            </a:r>
            <a:endParaRPr lang="it-IT" sz="2000" u="sng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baseline="-25000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1BF31C8-925E-4FE2-ADA7-DD0920A26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1D65EB-CF13-4402-A9AE-C20F729F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98" y="2087249"/>
            <a:ext cx="2618599" cy="9656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6FE69C-CE19-4A38-A252-D43C1F29D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425" y="2565739"/>
            <a:ext cx="2618598" cy="4987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2112A10-EEB2-4170-BFA6-068476387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856" y="1810743"/>
            <a:ext cx="4029765" cy="68450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53C3D77-B67E-44A9-8956-3F9373FC1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775" y="2593723"/>
            <a:ext cx="2315561" cy="45894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E06BC00-AFF4-486E-9AD2-D12AC3416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926" y="5261871"/>
            <a:ext cx="1624069" cy="965663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4FC94E0-6447-4DAF-8C94-0270E89AB6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005" y="4720660"/>
            <a:ext cx="2729763" cy="46982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93FE3AC-8F66-4996-96B6-B3880A169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2295" y="4631261"/>
            <a:ext cx="5734145" cy="1228745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BF7AAA77-281B-4ECA-B8F4-9D3D40C0E693}"/>
              </a:ext>
            </a:extLst>
          </p:cNvPr>
          <p:cNvSpPr/>
          <p:nvPr/>
        </p:nvSpPr>
        <p:spPr>
          <a:xfrm>
            <a:off x="4400097" y="4797152"/>
            <a:ext cx="5734145" cy="1031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2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9472" y="156210"/>
            <a:ext cx="9692640" cy="853440"/>
          </a:xfrm>
        </p:spPr>
        <p:txBody>
          <a:bodyPr rtlCol="0"/>
          <a:lstStyle/>
          <a:p>
            <a:pPr algn="ctr" rtl="0"/>
            <a:r>
              <a:rPr lang="it-IT" dirty="0"/>
              <a:t>COOLING METHOD (I)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8C5867-DDFB-442D-91E8-9D13C101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253331"/>
            <a:ext cx="9992487" cy="5055989"/>
          </a:xfrm>
        </p:spPr>
        <p:txBody>
          <a:bodyPr>
            <a:noAutofit/>
          </a:bodyPr>
          <a:lstStyle/>
          <a:p>
            <a:r>
              <a:rPr lang="it-IT" sz="2000" dirty="0"/>
              <a:t>Method </a:t>
            </a:r>
            <a:r>
              <a:rPr lang="it-IT" sz="2000" dirty="0" err="1"/>
              <a:t>used</a:t>
            </a:r>
            <a:r>
              <a:rPr lang="it-IT" sz="2000" dirty="0"/>
              <a:t> to </a:t>
            </a:r>
            <a:r>
              <a:rPr lang="it-IT" sz="2000" dirty="0" err="1"/>
              <a:t>remove</a:t>
            </a:r>
            <a:r>
              <a:rPr lang="it-IT" sz="2000" dirty="0"/>
              <a:t> short </a:t>
            </a:r>
            <a:r>
              <a:rPr lang="it-IT" sz="2000" dirty="0" err="1"/>
              <a:t>distance</a:t>
            </a:r>
            <a:r>
              <a:rPr lang="it-IT" sz="2000" dirty="0"/>
              <a:t> </a:t>
            </a:r>
            <a:r>
              <a:rPr lang="it-IT" sz="2000" dirty="0" err="1"/>
              <a:t>fluctuations</a:t>
            </a:r>
            <a:r>
              <a:rPr lang="it-IT" sz="2000" dirty="0"/>
              <a:t>.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</a:t>
            </a:r>
            <a:r>
              <a:rPr lang="it-IT" sz="2000" dirty="0" err="1"/>
              <a:t>accept</a:t>
            </a:r>
            <a:r>
              <a:rPr lang="it-IT" sz="2000" dirty="0"/>
              <a:t> Metropolis updates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lower</a:t>
            </a:r>
            <a:r>
              <a:rPr lang="it-IT" sz="2000" dirty="0"/>
              <a:t> the action.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	</a:t>
            </a:r>
            <a:r>
              <a:rPr lang="it-IT" sz="2000" dirty="0" err="1"/>
              <a:t>This</a:t>
            </a:r>
            <a:r>
              <a:rPr lang="it-IT" sz="2000" dirty="0"/>
              <a:t> drives the system </a:t>
            </a:r>
            <a:r>
              <a:rPr lang="it-IT" sz="2000" dirty="0" err="1"/>
              <a:t>towards</a:t>
            </a:r>
            <a:r>
              <a:rPr lang="it-IT" sz="2000" dirty="0"/>
              <a:t> the 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classical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 and </a:t>
            </a:r>
            <a:r>
              <a:rPr lang="it-IT" sz="2000" dirty="0" err="1"/>
              <a:t>allows</a:t>
            </a:r>
            <a:r>
              <a:rPr lang="it-IT" sz="2000" dirty="0"/>
              <a:t> to study the </a:t>
            </a:r>
            <a:r>
              <a:rPr lang="it-IT" sz="2000" dirty="0" err="1"/>
              <a:t>instanton</a:t>
            </a:r>
            <a:r>
              <a:rPr lang="it-IT" sz="2000" dirty="0"/>
              <a:t> </a:t>
            </a:r>
            <a:r>
              <a:rPr lang="it-IT" sz="2000" dirty="0" err="1"/>
              <a:t>content</a:t>
            </a:r>
            <a:r>
              <a:rPr lang="it-IT" sz="2000" dirty="0"/>
              <a:t> of a quantum </a:t>
            </a:r>
            <a:r>
              <a:rPr lang="it-IT" sz="2000" dirty="0" err="1"/>
              <a:t>configuration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dirty="0" err="1"/>
              <a:t>extract</a:t>
            </a:r>
            <a:r>
              <a:rPr lang="it-IT" sz="2000" dirty="0"/>
              <a:t> of the </a:t>
            </a:r>
            <a:r>
              <a:rPr lang="it-IT" sz="2000" dirty="0" err="1"/>
              <a:t>instanton</a:t>
            </a:r>
            <a:r>
              <a:rPr lang="it-IT" sz="2000" dirty="0"/>
              <a:t>/anti-</a:t>
            </a:r>
            <a:r>
              <a:rPr lang="it-IT" sz="2000" dirty="0" err="1"/>
              <a:t>instanton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 and locations from the zero-crossings in the </a:t>
            </a:r>
            <a:r>
              <a:rPr lang="it-IT" sz="2000" dirty="0" err="1"/>
              <a:t>Euclidean</a:t>
            </a:r>
            <a:r>
              <a:rPr lang="it-IT" sz="2000" dirty="0"/>
              <a:t> </a:t>
            </a:r>
            <a:r>
              <a:rPr lang="it-IT" sz="2000" dirty="0" err="1"/>
              <a:t>path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lose</a:t>
            </a:r>
            <a:r>
              <a:rPr lang="it-IT" sz="2000" dirty="0"/>
              <a:t> agreement with the </a:t>
            </a:r>
            <a:r>
              <a:rPr lang="it-IT" sz="2000" dirty="0" err="1"/>
              <a:t>exact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 of the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, </a:t>
            </a:r>
            <a:r>
              <a:rPr lang="it-IT" sz="2000" dirty="0" err="1"/>
              <a:t>since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removing</a:t>
            </a:r>
            <a:r>
              <a:rPr lang="it-IT" sz="2000" dirty="0"/>
              <a:t> </a:t>
            </a:r>
            <a:r>
              <a:rPr lang="it-IT" sz="2000" dirty="0" err="1"/>
              <a:t>fluctuations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are </a:t>
            </a:r>
            <a:r>
              <a:rPr lang="it-IT" sz="2000" dirty="0" err="1"/>
              <a:t>fundamental</a:t>
            </a:r>
            <a:r>
              <a:rPr lang="it-IT" sz="2000" dirty="0"/>
              <a:t> to </a:t>
            </a:r>
            <a:r>
              <a:rPr lang="it-IT" sz="2000" dirty="0" err="1"/>
              <a:t>analyze</a:t>
            </a:r>
            <a:r>
              <a:rPr lang="it-IT" sz="2000" dirty="0"/>
              <a:t> </a:t>
            </a:r>
            <a:r>
              <a:rPr lang="it-IT" sz="2000" dirty="0" err="1"/>
              <a:t>correlations</a:t>
            </a:r>
            <a:r>
              <a:rPr lang="it-IT" sz="2000" dirty="0"/>
              <a:t>.</a:t>
            </a:r>
          </a:p>
          <a:p>
            <a:r>
              <a:rPr lang="it-IT" sz="2000" dirty="0"/>
              <a:t>Program «</a:t>
            </a:r>
            <a:r>
              <a:rPr lang="it-IT" sz="2000" i="1" dirty="0"/>
              <a:t>cooling.cpp</a:t>
            </a:r>
            <a:r>
              <a:rPr lang="it-IT" sz="2000" dirty="0"/>
              <a:t>» </a:t>
            </a:r>
            <a:r>
              <a:rPr lang="it-IT" sz="2000" dirty="0" err="1"/>
              <a:t>computes</a:t>
            </a:r>
            <a:r>
              <a:rPr lang="it-IT" sz="2000" dirty="0"/>
              <a:t>: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	</a:t>
            </a:r>
            <a:r>
              <a:rPr lang="it-IT" sz="2000" dirty="0" err="1"/>
              <a:t>Cooled</a:t>
            </a:r>
            <a:r>
              <a:rPr lang="it-IT" sz="2000" dirty="0"/>
              <a:t> </a:t>
            </a:r>
            <a:r>
              <a:rPr lang="it-IT" sz="2000" dirty="0" err="1"/>
              <a:t>Euclidean</a:t>
            </a:r>
            <a:r>
              <a:rPr lang="it-IT" sz="2000" dirty="0"/>
              <a:t> 2-points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for x,x</a:t>
            </a:r>
            <a:r>
              <a:rPr lang="it-IT" sz="2000" baseline="30000" dirty="0"/>
              <a:t>2</a:t>
            </a:r>
            <a:r>
              <a:rPr lang="it-IT" sz="2000" dirty="0"/>
              <a:t>,x</a:t>
            </a:r>
            <a:r>
              <a:rPr lang="it-IT" sz="2000" baseline="30000" dirty="0"/>
              <a:t>3</a:t>
            </a:r>
            <a:r>
              <a:rPr lang="it-IT" sz="2000" dirty="0"/>
              <a:t> </a:t>
            </a:r>
            <a:br>
              <a:rPr lang="it-IT" sz="2000" dirty="0"/>
            </a:br>
            <a:r>
              <a:rPr lang="it-IT" sz="2000" dirty="0"/>
              <a:t>	</a:t>
            </a:r>
            <a:r>
              <a:rPr lang="it-IT" sz="2000" dirty="0" err="1"/>
              <a:t>Instanton</a:t>
            </a:r>
            <a:r>
              <a:rPr lang="it-IT" sz="2000" dirty="0"/>
              <a:t> </a:t>
            </a:r>
            <a:r>
              <a:rPr lang="it-IT" sz="2000" dirty="0" err="1"/>
              <a:t>density</a:t>
            </a:r>
            <a:r>
              <a:rPr lang="it-IT" sz="2000" dirty="0"/>
              <a:t> in </a:t>
            </a:r>
            <a:r>
              <a:rPr lang="it-IT" sz="2000" dirty="0" err="1"/>
              <a:t>function</a:t>
            </a:r>
            <a:r>
              <a:rPr lang="it-IT" sz="2000" dirty="0"/>
              <a:t> of the </a:t>
            </a:r>
            <a:r>
              <a:rPr lang="it-IT" sz="2000" dirty="0" err="1"/>
              <a:t>cooling</a:t>
            </a:r>
            <a:r>
              <a:rPr lang="it-IT" sz="2000" dirty="0"/>
              <a:t> </a:t>
            </a:r>
            <a:r>
              <a:rPr lang="it-IT" sz="2000" dirty="0" err="1"/>
              <a:t>sweeps</a:t>
            </a:r>
            <a:r>
              <a:rPr lang="it-IT" sz="2000" dirty="0"/>
              <a:t> </a:t>
            </a:r>
            <a:br>
              <a:rPr lang="it-IT" sz="2000" dirty="0"/>
            </a:br>
            <a:r>
              <a:rPr lang="it-IT" sz="2000" dirty="0"/>
              <a:t>	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endParaRPr lang="it-IT" sz="2000" dirty="0"/>
          </a:p>
          <a:p>
            <a:pPr marL="0" indent="0">
              <a:buNone/>
            </a:pPr>
            <a:endParaRPr lang="it-IT" sz="2000" baseline="-25000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1BF31C8-925E-4FE2-ADA7-DD0920A26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86CF7285-9B4D-401A-B944-EEAD8F1ACD12}"/>
              </a:ext>
            </a:extLst>
          </p:cNvPr>
          <p:cNvSpPr/>
          <p:nvPr/>
        </p:nvSpPr>
        <p:spPr>
          <a:xfrm>
            <a:off x="1059968" y="2204864"/>
            <a:ext cx="69395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D267CFD3-B683-49B6-A2CE-0E0AD690DB92}"/>
              </a:ext>
            </a:extLst>
          </p:cNvPr>
          <p:cNvSpPr/>
          <p:nvPr/>
        </p:nvSpPr>
        <p:spPr>
          <a:xfrm>
            <a:off x="1211171" y="5147468"/>
            <a:ext cx="5427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C5C2C229-46C7-43AF-B058-ED8E8A89B730}"/>
              </a:ext>
            </a:extLst>
          </p:cNvPr>
          <p:cNvSpPr/>
          <p:nvPr/>
        </p:nvSpPr>
        <p:spPr>
          <a:xfrm>
            <a:off x="1211170" y="5490368"/>
            <a:ext cx="5427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1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6F43367F-5CA7-4CE7-994A-F0F30666EFF2}"/>
              </a:ext>
            </a:extLst>
          </p:cNvPr>
          <p:cNvSpPr/>
          <p:nvPr/>
        </p:nvSpPr>
        <p:spPr>
          <a:xfrm>
            <a:off x="2819648" y="5449414"/>
            <a:ext cx="7186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0826B90-8C62-447E-ADB5-F668BA62C816}"/>
              </a:ext>
            </a:extLst>
          </p:cNvPr>
          <p:cNvSpPr/>
          <p:nvPr/>
        </p:nvSpPr>
        <p:spPr>
          <a:xfrm rot="16200000">
            <a:off x="3926492" y="5166357"/>
            <a:ext cx="146926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A5E01839-DBD5-481B-9F0F-A2FAA66AE1CC}"/>
              </a:ext>
            </a:extLst>
          </p:cNvPr>
          <p:cNvSpPr/>
          <p:nvPr/>
        </p:nvSpPr>
        <p:spPr>
          <a:xfrm rot="5400000">
            <a:off x="1502916" y="4490913"/>
            <a:ext cx="48483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C49F456C-4962-4C65-9C9F-223A5EBFB2F4}"/>
              </a:ext>
            </a:extLst>
          </p:cNvPr>
          <p:cNvSpPr/>
          <p:nvPr/>
        </p:nvSpPr>
        <p:spPr>
          <a:xfrm rot="16200000">
            <a:off x="4155095" y="3086725"/>
            <a:ext cx="101205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43D4A20E-44E0-444E-A45D-474ADFD1E569}"/>
              </a:ext>
            </a:extLst>
          </p:cNvPr>
          <p:cNvSpPr/>
          <p:nvPr/>
        </p:nvSpPr>
        <p:spPr>
          <a:xfrm rot="5400000">
            <a:off x="1292583" y="2410949"/>
            <a:ext cx="101205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F382E503-2D22-42A9-837D-0F29FDC675BD}"/>
              </a:ext>
            </a:extLst>
          </p:cNvPr>
          <p:cNvSpPr/>
          <p:nvPr/>
        </p:nvSpPr>
        <p:spPr>
          <a:xfrm rot="5400000">
            <a:off x="8138844" y="4259188"/>
            <a:ext cx="101205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51F30595-C36D-4787-AD1F-BB65AFCC2628}"/>
              </a:ext>
            </a:extLst>
          </p:cNvPr>
          <p:cNvSpPr/>
          <p:nvPr/>
        </p:nvSpPr>
        <p:spPr>
          <a:xfrm rot="2623877">
            <a:off x="6764914" y="2464265"/>
            <a:ext cx="155900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C337DC08-E718-4839-A744-BB62628CA50C}"/>
              </a:ext>
            </a:extLst>
          </p:cNvPr>
          <p:cNvSpPr/>
          <p:nvPr/>
        </p:nvSpPr>
        <p:spPr>
          <a:xfrm>
            <a:off x="7193296" y="1862560"/>
            <a:ext cx="141010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81C0DC14-48CC-4F4D-8E6F-F53FCBF6A4ED}"/>
              </a:ext>
            </a:extLst>
          </p:cNvPr>
          <p:cNvSpPr/>
          <p:nvPr/>
        </p:nvSpPr>
        <p:spPr>
          <a:xfrm rot="8136498">
            <a:off x="8745204" y="2650276"/>
            <a:ext cx="101205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ACBBB9A9-3228-4413-99D3-A4A1C8A1537B}"/>
              </a:ext>
            </a:extLst>
          </p:cNvPr>
          <p:cNvSpPr/>
          <p:nvPr/>
        </p:nvSpPr>
        <p:spPr>
          <a:xfrm rot="18978073">
            <a:off x="4891429" y="2825471"/>
            <a:ext cx="1955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0582"/>
          </a:xfrm>
        </p:spPr>
        <p:txBody>
          <a:bodyPr rtlCol="0"/>
          <a:lstStyle/>
          <a:p>
            <a:pPr algn="ctr" rtl="0"/>
            <a:r>
              <a:rPr lang="it-IT" dirty="0"/>
              <a:t>COOLING METHOD (II)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F4AA627-3211-4357-A623-D4DFAD741D78}"/>
              </a:ext>
            </a:extLst>
          </p:cNvPr>
          <p:cNvSpPr/>
          <p:nvPr/>
        </p:nvSpPr>
        <p:spPr>
          <a:xfrm>
            <a:off x="337604" y="1264570"/>
            <a:ext cx="2880320" cy="14401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5712054-09A4-496A-A4D9-DA569F66874C}"/>
              </a:ext>
            </a:extLst>
          </p:cNvPr>
          <p:cNvSpPr/>
          <p:nvPr/>
        </p:nvSpPr>
        <p:spPr>
          <a:xfrm>
            <a:off x="7193296" y="4899581"/>
            <a:ext cx="2889204" cy="14401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92FCD4-A708-4D3D-BBC1-ECE4140ED81B}"/>
              </a:ext>
            </a:extLst>
          </p:cNvPr>
          <p:cNvSpPr/>
          <p:nvPr/>
        </p:nvSpPr>
        <p:spPr>
          <a:xfrm>
            <a:off x="713090" y="3082584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E9FE543-D0DF-4294-A4D1-88AE50C859DC}"/>
              </a:ext>
            </a:extLst>
          </p:cNvPr>
          <p:cNvSpPr txBox="1"/>
          <p:nvPr/>
        </p:nvSpPr>
        <p:spPr>
          <a:xfrm>
            <a:off x="245068" y="1264570"/>
            <a:ext cx="3101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INPUT:</a:t>
            </a:r>
          </a:p>
          <a:p>
            <a:pPr algn="ctr"/>
            <a:r>
              <a:rPr lang="it-IT" dirty="0"/>
              <a:t>η=1.4, n=800 </a:t>
            </a:r>
          </a:p>
          <a:p>
            <a:pPr algn="ctr"/>
            <a:r>
              <a:rPr lang="it-IT" dirty="0"/>
              <a:t>a=0.05, hot=(1,0), </a:t>
            </a:r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=10</a:t>
            </a:r>
            <a:r>
              <a:rPr lang="it-IT" baseline="30000" dirty="0"/>
              <a:t>4</a:t>
            </a:r>
            <a:r>
              <a:rPr lang="it-IT" dirty="0"/>
              <a:t>,  </a:t>
            </a:r>
            <a:r>
              <a:rPr lang="it-IT" dirty="0" err="1"/>
              <a:t>δx</a:t>
            </a:r>
            <a:r>
              <a:rPr lang="it-IT" dirty="0"/>
              <a:t>=0.5, </a:t>
            </a:r>
            <a:r>
              <a:rPr lang="it-IT" dirty="0" err="1"/>
              <a:t>n</a:t>
            </a:r>
            <a:r>
              <a:rPr lang="it-IT" baseline="-25000" dirty="0" err="1"/>
              <a:t>cool</a:t>
            </a:r>
            <a:r>
              <a:rPr lang="it-IT" dirty="0"/>
              <a:t>=100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0F478F-70AA-4C45-86E9-892DAC01CE58}"/>
              </a:ext>
            </a:extLst>
          </p:cNvPr>
          <p:cNvSpPr txBox="1"/>
          <p:nvPr/>
        </p:nvSpPr>
        <p:spPr>
          <a:xfrm>
            <a:off x="7271057" y="5105050"/>
            <a:ext cx="2747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OUTPUT:</a:t>
            </a:r>
          </a:p>
          <a:p>
            <a:pPr algn="ctr"/>
            <a:r>
              <a:rPr lang="it-IT" dirty="0"/>
              <a:t> x</a:t>
            </a:r>
            <a:r>
              <a:rPr lang="it-IT" baseline="-25000" dirty="0"/>
              <a:t>i</a:t>
            </a:r>
            <a:r>
              <a:rPr lang="it-IT" dirty="0"/>
              <a:t>(k), </a:t>
            </a:r>
            <a:r>
              <a:rPr lang="it-IT" dirty="0" err="1"/>
              <a:t>x</a:t>
            </a:r>
            <a:r>
              <a:rPr lang="it-IT" baseline="-25000" dirty="0" err="1"/>
              <a:t>i</a:t>
            </a:r>
            <a:r>
              <a:rPr lang="it-IT" baseline="30000" dirty="0" err="1"/>
              <a:t>cool</a:t>
            </a:r>
            <a:r>
              <a:rPr lang="it-IT" dirty="0"/>
              <a:t>(k), N</a:t>
            </a:r>
            <a:r>
              <a:rPr lang="it-IT" baseline="-25000" dirty="0"/>
              <a:t>I+A</a:t>
            </a:r>
          </a:p>
          <a:p>
            <a:pPr algn="ctr"/>
            <a:r>
              <a:rPr lang="it-IT" dirty="0"/>
              <a:t>&lt;</a:t>
            </a:r>
            <a:r>
              <a:rPr lang="it-IT" dirty="0" err="1"/>
              <a:t>x</a:t>
            </a:r>
            <a:r>
              <a:rPr lang="it-IT" baseline="30000" dirty="0" err="1"/>
              <a:t>p</a:t>
            </a:r>
            <a:r>
              <a:rPr lang="it-IT" baseline="-25000" dirty="0" err="1"/>
              <a:t>cool</a:t>
            </a:r>
            <a:r>
              <a:rPr lang="it-IT" dirty="0"/>
              <a:t>(0)</a:t>
            </a:r>
            <a:r>
              <a:rPr lang="it-IT" dirty="0" err="1"/>
              <a:t>x</a:t>
            </a:r>
            <a:r>
              <a:rPr lang="it-IT" baseline="30000" dirty="0" err="1"/>
              <a:t>p</a:t>
            </a:r>
            <a:r>
              <a:rPr lang="it-IT" baseline="-25000" dirty="0" err="1"/>
              <a:t>cool</a:t>
            </a:r>
            <a:r>
              <a:rPr lang="it-IT" dirty="0"/>
              <a:t>(</a:t>
            </a:r>
            <a:r>
              <a:rPr lang="el-GR" dirty="0"/>
              <a:t>τ</a:t>
            </a:r>
            <a:r>
              <a:rPr lang="it-IT" dirty="0"/>
              <a:t>)&gt;,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00E9765-EB8D-43B6-98F4-DB253F8885D0}"/>
              </a:ext>
            </a:extLst>
          </p:cNvPr>
          <p:cNvSpPr txBox="1"/>
          <p:nvPr/>
        </p:nvSpPr>
        <p:spPr>
          <a:xfrm>
            <a:off x="665213" y="3194839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Initialize</a:t>
            </a:r>
            <a:r>
              <a:rPr lang="it-IT" dirty="0"/>
              <a:t> first  </a:t>
            </a:r>
            <a:r>
              <a:rPr lang="it-IT" dirty="0" err="1"/>
              <a:t>configuration</a:t>
            </a:r>
            <a:br>
              <a:rPr lang="it-IT" dirty="0"/>
            </a:br>
            <a:r>
              <a:rPr lang="it-IT" dirty="0"/>
              <a:t> (hot or </a:t>
            </a:r>
            <a:r>
              <a:rPr lang="it-IT" dirty="0" err="1"/>
              <a:t>cold</a:t>
            </a:r>
            <a:r>
              <a:rPr lang="it-IT" dirty="0"/>
              <a:t>)</a:t>
            </a:r>
          </a:p>
          <a:p>
            <a:pPr algn="ctr"/>
            <a:r>
              <a:rPr lang="it-IT" dirty="0"/>
              <a:t>+ PBC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2F6F38B-7D13-4744-9A26-4C262C4C025A}"/>
              </a:ext>
            </a:extLst>
          </p:cNvPr>
          <p:cNvSpPr/>
          <p:nvPr/>
        </p:nvSpPr>
        <p:spPr>
          <a:xfrm>
            <a:off x="688676" y="4891393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BD5C6E4-1C8D-48B6-A26F-68EC62BD9AE4}"/>
              </a:ext>
            </a:extLst>
          </p:cNvPr>
          <p:cNvSpPr/>
          <p:nvPr/>
        </p:nvSpPr>
        <p:spPr>
          <a:xfrm>
            <a:off x="3566809" y="4873350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7D5F542-29CA-4397-82E4-A237C94DF5BF}"/>
              </a:ext>
            </a:extLst>
          </p:cNvPr>
          <p:cNvSpPr/>
          <p:nvPr/>
        </p:nvSpPr>
        <p:spPr>
          <a:xfrm>
            <a:off x="8614578" y="1304569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6022141-B752-49C7-91A0-D0BFAD727019}"/>
              </a:ext>
            </a:extLst>
          </p:cNvPr>
          <p:cNvSpPr txBox="1"/>
          <p:nvPr/>
        </p:nvSpPr>
        <p:spPr>
          <a:xfrm>
            <a:off x="639113" y="5180778"/>
            <a:ext cx="223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Monte Carlo loop over </a:t>
            </a:r>
            <a:r>
              <a:rPr lang="it-IT" dirty="0" err="1"/>
              <a:t>configurations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E802B02-D417-40E2-99CF-D30DDCFD571F}"/>
              </a:ext>
            </a:extLst>
          </p:cNvPr>
          <p:cNvSpPr txBox="1"/>
          <p:nvPr/>
        </p:nvSpPr>
        <p:spPr>
          <a:xfrm>
            <a:off x="3538308" y="4965019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Loop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over lattice </a:t>
            </a:r>
            <a:r>
              <a:rPr lang="it-IT" dirty="0" err="1"/>
              <a:t>sites</a:t>
            </a:r>
            <a:endParaRPr lang="it-IT" dirty="0"/>
          </a:p>
          <a:p>
            <a:pPr algn="ctr"/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baseline="-25000" dirty="0" err="1"/>
              <a:t>hit</a:t>
            </a:r>
            <a:r>
              <a:rPr lang="it-IT" dirty="0"/>
              <a:t> +1)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C4754BC1-9DA1-465A-8B45-F9E1ECBD3F6A}"/>
              </a:ext>
            </a:extLst>
          </p:cNvPr>
          <p:cNvSpPr/>
          <p:nvPr/>
        </p:nvSpPr>
        <p:spPr>
          <a:xfrm>
            <a:off x="5564465" y="1841394"/>
            <a:ext cx="524230" cy="288032"/>
          </a:xfrm>
          <a:prstGeom prst="rightArrow">
            <a:avLst>
              <a:gd name="adj1" fmla="val 561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7A5F664A-041A-483C-A82A-F136AEB66E68}"/>
              </a:ext>
            </a:extLst>
          </p:cNvPr>
          <p:cNvSpPr/>
          <p:nvPr/>
        </p:nvSpPr>
        <p:spPr>
          <a:xfrm>
            <a:off x="3581003" y="3129301"/>
            <a:ext cx="2160240" cy="14401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90638-0B76-4919-B5E5-12E763F073C9}"/>
              </a:ext>
            </a:extLst>
          </p:cNvPr>
          <p:cNvSpPr txBox="1"/>
          <p:nvPr/>
        </p:nvSpPr>
        <p:spPr>
          <a:xfrm>
            <a:off x="3603965" y="3638405"/>
            <a:ext cx="23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</a:t>
            </a:r>
            <a:r>
              <a:rPr lang="it-IT" dirty="0"/>
              <a:t>(-</a:t>
            </a:r>
            <a:r>
              <a:rPr lang="el-GR" dirty="0"/>
              <a:t>Δ</a:t>
            </a:r>
            <a:r>
              <a:rPr lang="it-IT" dirty="0"/>
              <a:t>S)&gt;</a:t>
            </a:r>
            <a:r>
              <a:rPr lang="it-IT" dirty="0" err="1"/>
              <a:t>rnd</a:t>
            </a:r>
            <a:r>
              <a:rPr lang="it-IT" dirty="0"/>
              <a:t>(0,1)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7F49A09-5045-43D5-B7A1-F3C5624BF553}"/>
              </a:ext>
            </a:extLst>
          </p:cNvPr>
          <p:cNvSpPr/>
          <p:nvPr/>
        </p:nvSpPr>
        <p:spPr>
          <a:xfrm>
            <a:off x="3566809" y="1290470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AE0115-872C-4D46-AE1D-E049B405FD5C}"/>
              </a:ext>
            </a:extLst>
          </p:cNvPr>
          <p:cNvSpPr txBox="1"/>
          <p:nvPr/>
        </p:nvSpPr>
        <p:spPr>
          <a:xfrm>
            <a:off x="3538308" y="1335145"/>
            <a:ext cx="2234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Accept</a:t>
            </a:r>
            <a:endParaRPr lang="it-IT" dirty="0"/>
          </a:p>
          <a:p>
            <a:pPr algn="ctr"/>
            <a:r>
              <a:rPr lang="it-IT" dirty="0"/>
              <a:t>x</a:t>
            </a:r>
            <a:r>
              <a:rPr lang="it-IT" baseline="-25000" dirty="0"/>
              <a:t>i</a:t>
            </a:r>
            <a:r>
              <a:rPr lang="it-IT" dirty="0"/>
              <a:t>(k+1) =</a:t>
            </a:r>
            <a:br>
              <a:rPr lang="it-IT" dirty="0"/>
            </a:br>
            <a:r>
              <a:rPr lang="it-IT" dirty="0"/>
              <a:t>x</a:t>
            </a:r>
            <a:r>
              <a:rPr lang="it-IT" baseline="-25000" dirty="0"/>
              <a:t>i</a:t>
            </a:r>
            <a:r>
              <a:rPr lang="it-IT" dirty="0"/>
              <a:t>(k) + </a:t>
            </a:r>
            <a:r>
              <a:rPr lang="it-IT" dirty="0" err="1"/>
              <a:t>rnd</a:t>
            </a:r>
            <a:r>
              <a:rPr lang="it-IT" dirty="0"/>
              <a:t>(-1,1)*</a:t>
            </a:r>
            <a:r>
              <a:rPr lang="el-GR" dirty="0"/>
              <a:t>δ</a:t>
            </a:r>
            <a:r>
              <a:rPr lang="it-IT" dirty="0"/>
              <a:t>x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baseline="-25000" dirty="0" err="1"/>
              <a:t>acc</a:t>
            </a:r>
            <a:r>
              <a:rPr lang="it-IT" dirty="0"/>
              <a:t> +1)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6EB4E8-1620-4E0D-8183-30745E0F171B}"/>
              </a:ext>
            </a:extLst>
          </p:cNvPr>
          <p:cNvSpPr txBox="1"/>
          <p:nvPr/>
        </p:nvSpPr>
        <p:spPr>
          <a:xfrm>
            <a:off x="8169025" y="1512731"/>
            <a:ext cx="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6B308B-6648-4DFC-9F1C-229F5F0891C3}"/>
              </a:ext>
            </a:extLst>
          </p:cNvPr>
          <p:cNvSpPr txBox="1"/>
          <p:nvPr/>
        </p:nvSpPr>
        <p:spPr>
          <a:xfrm>
            <a:off x="5564465" y="3260812"/>
            <a:ext cx="5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31" name="Rombo 30">
            <a:extLst>
              <a:ext uri="{FF2B5EF4-FFF2-40B4-BE49-F238E27FC236}">
                <a16:creationId xmlns:a16="http://schemas.microsoft.com/office/drawing/2014/main" id="{8DB69C01-D582-4654-8688-3C2DF09A781C}"/>
              </a:ext>
            </a:extLst>
          </p:cNvPr>
          <p:cNvSpPr/>
          <p:nvPr/>
        </p:nvSpPr>
        <p:spPr>
          <a:xfrm>
            <a:off x="6090023" y="1264570"/>
            <a:ext cx="2160240" cy="14401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88E2558-685E-4B41-9E03-018F67BBB318}"/>
              </a:ext>
            </a:extLst>
          </p:cNvPr>
          <p:cNvSpPr txBox="1"/>
          <p:nvPr/>
        </p:nvSpPr>
        <p:spPr>
          <a:xfrm>
            <a:off x="6168175" y="1772851"/>
            <a:ext cx="20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S(x(k+1))&lt;S(x(k))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B55BF5-96EE-40FD-882A-5C3828B1742E}"/>
              </a:ext>
            </a:extLst>
          </p:cNvPr>
          <p:cNvSpPr txBox="1"/>
          <p:nvPr/>
        </p:nvSpPr>
        <p:spPr>
          <a:xfrm>
            <a:off x="8603399" y="1544911"/>
            <a:ext cx="2271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Accept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the action</a:t>
            </a:r>
          </a:p>
          <a:p>
            <a:pPr algn="ctr"/>
            <a:r>
              <a:rPr lang="it-IT" dirty="0" err="1"/>
              <a:t>x</a:t>
            </a:r>
            <a:r>
              <a:rPr lang="it-IT" baseline="-25000" dirty="0" err="1"/>
              <a:t>i</a:t>
            </a:r>
            <a:r>
              <a:rPr lang="it-IT" baseline="30000" dirty="0" err="1"/>
              <a:t>cool</a:t>
            </a:r>
            <a:r>
              <a:rPr lang="it-IT" dirty="0"/>
              <a:t> (k+1)=x</a:t>
            </a:r>
            <a:r>
              <a:rPr lang="it-IT" baseline="-25000" dirty="0"/>
              <a:t>i</a:t>
            </a:r>
            <a:r>
              <a:rPr lang="it-IT" dirty="0"/>
              <a:t>(k+1) 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AB66217-3725-46E4-859D-8B14841E4CBB}"/>
              </a:ext>
            </a:extLst>
          </p:cNvPr>
          <p:cNvSpPr txBox="1"/>
          <p:nvPr/>
        </p:nvSpPr>
        <p:spPr>
          <a:xfrm>
            <a:off x="4086309" y="2825507"/>
            <a:ext cx="45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C649249-73E0-41C4-8AE6-59D020D61FDB}"/>
              </a:ext>
            </a:extLst>
          </p:cNvPr>
          <p:cNvSpPr/>
          <p:nvPr/>
        </p:nvSpPr>
        <p:spPr>
          <a:xfrm>
            <a:off x="7534458" y="3154083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FED2FD4-A8F5-43EB-9A16-DB3A5A1B7388}"/>
              </a:ext>
            </a:extLst>
          </p:cNvPr>
          <p:cNvSpPr txBox="1"/>
          <p:nvPr/>
        </p:nvSpPr>
        <p:spPr>
          <a:xfrm>
            <a:off x="7730913" y="2373512"/>
            <a:ext cx="33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FA1C079-6C44-4CF7-93EE-D725BFF1F0BF}"/>
              </a:ext>
            </a:extLst>
          </p:cNvPr>
          <p:cNvSpPr txBox="1"/>
          <p:nvPr/>
        </p:nvSpPr>
        <p:spPr>
          <a:xfrm>
            <a:off x="7467622" y="3235373"/>
            <a:ext cx="227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Compute </a:t>
            </a:r>
            <a:r>
              <a:rPr lang="it-IT" dirty="0" err="1"/>
              <a:t>correlators</a:t>
            </a:r>
            <a:r>
              <a:rPr lang="it-IT" dirty="0"/>
              <a:t> and </a:t>
            </a:r>
            <a:r>
              <a:rPr lang="it-IT" dirty="0" err="1"/>
              <a:t>instanton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from zero-crossings</a:t>
            </a:r>
          </a:p>
        </p:txBody>
      </p:sp>
    </p:spTree>
    <p:extLst>
      <p:ext uri="{BB962C8B-B14F-4D97-AF65-F5344CB8AC3E}">
        <p14:creationId xmlns:p14="http://schemas.microsoft.com/office/powerpoint/2010/main" val="4172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NUMERICAL RESULTS (V)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6A052-8C97-47D4-A09C-476AAD3C599F}"/>
              </a:ext>
            </a:extLst>
          </p:cNvPr>
          <p:cNvSpPr txBox="1"/>
          <p:nvPr/>
        </p:nvSpPr>
        <p:spPr>
          <a:xfrm>
            <a:off x="484512" y="5545047"/>
            <a:ext cx="1009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Cooled</a:t>
            </a:r>
            <a:r>
              <a:rPr lang="it-IT" sz="2000" dirty="0"/>
              <a:t> </a:t>
            </a:r>
            <a:r>
              <a:rPr lang="it-IT" sz="2000" dirty="0" err="1"/>
              <a:t>Euclidean</a:t>
            </a:r>
            <a:r>
              <a:rPr lang="it-IT" sz="2000" dirty="0"/>
              <a:t>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  <a:r>
              <a:rPr lang="it-IT" sz="2000" dirty="0" err="1"/>
              <a:t>obtained</a:t>
            </a:r>
            <a:r>
              <a:rPr lang="it-IT" sz="2000" dirty="0"/>
              <a:t> by running 100 </a:t>
            </a:r>
            <a:r>
              <a:rPr lang="it-IT" sz="2000" dirty="0" err="1"/>
              <a:t>cooling</a:t>
            </a:r>
            <a:r>
              <a:rPr lang="it-IT" sz="2000" dirty="0"/>
              <a:t> </a:t>
            </a:r>
            <a:r>
              <a:rPr lang="it-IT" sz="2000" dirty="0" err="1"/>
              <a:t>sweeps</a:t>
            </a:r>
            <a:r>
              <a:rPr lang="it-IT" sz="2000" dirty="0"/>
              <a:t> on the </a:t>
            </a:r>
            <a:r>
              <a:rPr lang="it-IT" sz="2000" dirty="0" err="1"/>
              <a:t>original</a:t>
            </a:r>
            <a:r>
              <a:rPr lang="it-IT" sz="2000" dirty="0"/>
              <a:t> </a:t>
            </a:r>
            <a:r>
              <a:rPr lang="it-IT" sz="2000" dirty="0" err="1"/>
              <a:t>path</a:t>
            </a:r>
            <a:r>
              <a:rPr lang="it-IT" sz="2000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9C35AF-08D6-497C-97C0-948E4628E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1286801"/>
            <a:ext cx="8093128" cy="41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NUMERICAL RESULTS (VI)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6A052-8C97-47D4-A09C-476AAD3C599F}"/>
              </a:ext>
            </a:extLst>
          </p:cNvPr>
          <p:cNvSpPr txBox="1"/>
          <p:nvPr/>
        </p:nvSpPr>
        <p:spPr>
          <a:xfrm>
            <a:off x="479376" y="5445456"/>
            <a:ext cx="1009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Instanton</a:t>
            </a:r>
            <a:r>
              <a:rPr lang="it-IT" sz="2000" dirty="0"/>
              <a:t> + Anti-</a:t>
            </a:r>
            <a:r>
              <a:rPr lang="it-IT" sz="2000" dirty="0" err="1"/>
              <a:t>instanton</a:t>
            </a:r>
            <a:r>
              <a:rPr lang="it-IT" sz="2000" dirty="0"/>
              <a:t> </a:t>
            </a:r>
            <a:r>
              <a:rPr lang="it-IT" sz="2000" dirty="0" err="1"/>
              <a:t>density</a:t>
            </a:r>
            <a:r>
              <a:rPr lang="it-IT" sz="2000" dirty="0"/>
              <a:t> in </a:t>
            </a:r>
            <a:r>
              <a:rPr lang="it-IT" sz="2000" dirty="0" err="1"/>
              <a:t>function</a:t>
            </a:r>
            <a:r>
              <a:rPr lang="it-IT" sz="2000" dirty="0"/>
              <a:t> of the </a:t>
            </a:r>
            <a:r>
              <a:rPr lang="it-IT" sz="2000" dirty="0" err="1"/>
              <a:t>cooling</a:t>
            </a:r>
            <a:r>
              <a:rPr lang="it-IT" sz="2000" dirty="0"/>
              <a:t> </a:t>
            </a:r>
            <a:r>
              <a:rPr lang="it-IT" sz="2000" dirty="0" err="1"/>
              <a:t>sweeps</a:t>
            </a:r>
            <a:r>
              <a:rPr lang="it-IT" sz="2000" dirty="0"/>
              <a:t>. For η=1.4 </a:t>
            </a:r>
            <a:r>
              <a:rPr lang="it-IT" sz="2000" dirty="0" err="1"/>
              <a:t>it’s</a:t>
            </a:r>
            <a:r>
              <a:rPr lang="it-IT" sz="2000" dirty="0"/>
              <a:t> </a:t>
            </a:r>
            <a:r>
              <a:rPr lang="it-IT" sz="2000" dirty="0" err="1"/>
              <a:t>possible</a:t>
            </a:r>
            <a:r>
              <a:rPr lang="it-IT" sz="2000" dirty="0"/>
              <a:t> to </a:t>
            </a:r>
            <a:r>
              <a:rPr lang="it-IT" sz="2000" dirty="0" err="1"/>
              <a:t>notice</a:t>
            </a:r>
            <a:r>
              <a:rPr lang="it-IT" sz="2000" dirty="0"/>
              <a:t> a </a:t>
            </a:r>
            <a:r>
              <a:rPr lang="it-IT" sz="2000" dirty="0" err="1"/>
              <a:t>convergence</a:t>
            </a:r>
            <a:r>
              <a:rPr lang="it-IT" sz="2000" dirty="0"/>
              <a:t> to the </a:t>
            </a:r>
            <a:r>
              <a:rPr lang="it-IT" sz="2000" dirty="0" err="1"/>
              <a:t>semiclassical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expected</a:t>
            </a:r>
            <a:r>
              <a:rPr lang="it-IT" sz="2000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52A9373-FEA3-427E-853C-BD1003DA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7" y="1300612"/>
            <a:ext cx="7560675" cy="38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/>
          <p:cNvSpPr>
            <a:spLocks noGrp="1"/>
          </p:cNvSpPr>
          <p:nvPr>
            <p:ph type="title"/>
          </p:nvPr>
        </p:nvSpPr>
        <p:spPr>
          <a:xfrm>
            <a:off x="2214370" y="298491"/>
            <a:ext cx="6462903" cy="836592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AIM OF THE WORK</a:t>
            </a: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442911" y="2783563"/>
            <a:ext cx="10525126" cy="358449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«</a:t>
            </a:r>
            <a:r>
              <a:rPr lang="it-IT" sz="2000" dirty="0" err="1"/>
              <a:t>Exact</a:t>
            </a:r>
            <a:r>
              <a:rPr lang="it-IT" sz="2000" dirty="0"/>
              <a:t>» </a:t>
            </a:r>
            <a:r>
              <a:rPr lang="it-IT" sz="2000" dirty="0" err="1"/>
              <a:t>numerical</a:t>
            </a:r>
            <a:r>
              <a:rPr lang="it-IT" sz="2000" dirty="0"/>
              <a:t> </a:t>
            </a:r>
            <a:r>
              <a:rPr lang="it-IT" sz="2000" dirty="0" err="1"/>
              <a:t>diagonalization</a:t>
            </a:r>
            <a:r>
              <a:rPr lang="it-IT" sz="2000" dirty="0"/>
              <a:t> of the </a:t>
            </a:r>
            <a:r>
              <a:rPr lang="it-IT" sz="2000" dirty="0" err="1"/>
              <a:t>Schroedinger</a:t>
            </a:r>
            <a:r>
              <a:rPr lang="it-IT" sz="2000" dirty="0"/>
              <a:t> </a:t>
            </a:r>
            <a:r>
              <a:rPr lang="it-IT" sz="2000" dirty="0" err="1"/>
              <a:t>problem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 err="1"/>
              <a:t>reference</a:t>
            </a:r>
            <a:r>
              <a:rPr lang="it-IT" sz="2000" dirty="0"/>
              <a:t> for a </a:t>
            </a:r>
            <a:r>
              <a:rPr lang="it-IT" sz="2000" dirty="0" err="1"/>
              <a:t>comparison</a:t>
            </a:r>
            <a:r>
              <a:rPr lang="it-IT" sz="2000" dirty="0"/>
              <a:t> with Monte Carlo </a:t>
            </a:r>
            <a:r>
              <a:rPr lang="it-IT" sz="2000" dirty="0" err="1"/>
              <a:t>results</a:t>
            </a:r>
            <a:r>
              <a:rPr lang="it-IT" sz="2000" dirty="0"/>
              <a:t>.</a:t>
            </a:r>
          </a:p>
          <a:p>
            <a:pPr rtl="0"/>
            <a:r>
              <a:rPr lang="it-IT" sz="2000" dirty="0"/>
              <a:t>Solution of the </a:t>
            </a:r>
            <a:r>
              <a:rPr lang="it-IT" sz="2000" dirty="0" err="1"/>
              <a:t>problem</a:t>
            </a:r>
            <a:r>
              <a:rPr lang="it-IT" sz="2000" dirty="0"/>
              <a:t> on a 1D </a:t>
            </a:r>
            <a:r>
              <a:rPr lang="it-IT" sz="2000" dirty="0" err="1"/>
              <a:t>Euclidean</a:t>
            </a:r>
            <a:r>
              <a:rPr lang="it-IT" sz="2000" dirty="0"/>
              <a:t> lattice with </a:t>
            </a:r>
            <a:r>
              <a:rPr lang="it-IT" sz="2000" u="sng" dirty="0" err="1"/>
              <a:t>Path</a:t>
            </a:r>
            <a:r>
              <a:rPr lang="it-IT" sz="2000" u="sng" dirty="0"/>
              <a:t> Integral Monte Carlo </a:t>
            </a:r>
            <a:r>
              <a:rPr lang="it-IT" sz="2000" dirty="0"/>
              <a:t>techniques.</a:t>
            </a:r>
          </a:p>
          <a:p>
            <a:pPr rtl="0"/>
            <a:r>
              <a:rPr lang="it-IT" sz="2000" dirty="0" err="1"/>
              <a:t>Computation</a:t>
            </a:r>
            <a:r>
              <a:rPr lang="it-IT" sz="2000" dirty="0"/>
              <a:t> of the Free Energy/</a:t>
            </a:r>
            <a:r>
              <a:rPr lang="it-IT" sz="2000" dirty="0" err="1"/>
              <a:t>Partition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 with </a:t>
            </a:r>
            <a:r>
              <a:rPr lang="it-IT" sz="2000" u="sng" dirty="0" err="1"/>
              <a:t>Adiabatic</a:t>
            </a:r>
            <a:r>
              <a:rPr lang="it-IT" sz="2000" u="sng" dirty="0"/>
              <a:t> Switching </a:t>
            </a:r>
            <a:r>
              <a:rPr lang="it-IT" sz="2000" dirty="0"/>
              <a:t>technique.</a:t>
            </a:r>
          </a:p>
          <a:p>
            <a:pPr rtl="0"/>
            <a:r>
              <a:rPr lang="it-IT" sz="2000" dirty="0" err="1"/>
              <a:t>Extraction</a:t>
            </a:r>
            <a:r>
              <a:rPr lang="it-IT" sz="2000" dirty="0"/>
              <a:t> of the </a:t>
            </a:r>
            <a:r>
              <a:rPr lang="it-IT" sz="2000" dirty="0" err="1"/>
              <a:t>Instanton</a:t>
            </a:r>
            <a:r>
              <a:rPr lang="it-IT" sz="2000" dirty="0"/>
              <a:t> </a:t>
            </a:r>
            <a:r>
              <a:rPr lang="it-IT" sz="2000" dirty="0" err="1"/>
              <a:t>content</a:t>
            </a:r>
            <a:r>
              <a:rPr lang="it-IT" sz="2000" dirty="0"/>
              <a:t> (i.e. tunneling rate) of the theory with </a:t>
            </a:r>
            <a:r>
              <a:rPr lang="it-IT" sz="2000" u="sng" dirty="0" err="1"/>
              <a:t>Cooling</a:t>
            </a:r>
            <a:r>
              <a:rPr lang="it-IT" sz="2000" u="sng" dirty="0"/>
              <a:t> </a:t>
            </a:r>
            <a:r>
              <a:rPr lang="it-IT" sz="2000" u="sng" dirty="0" err="1"/>
              <a:t>method</a:t>
            </a:r>
            <a:r>
              <a:rPr lang="it-IT" sz="2000" dirty="0"/>
              <a:t>.</a:t>
            </a:r>
          </a:p>
          <a:p>
            <a:pPr rtl="0"/>
            <a:r>
              <a:rPr lang="it-IT" sz="2000" dirty="0" err="1"/>
              <a:t>Comparison</a:t>
            </a:r>
            <a:r>
              <a:rPr lang="it-IT" sz="2000" dirty="0"/>
              <a:t> with </a:t>
            </a:r>
            <a:r>
              <a:rPr lang="it-IT" sz="2000" u="sng" dirty="0"/>
              <a:t>Random Gas Model</a:t>
            </a:r>
            <a:r>
              <a:rPr lang="it-IT" sz="2000" dirty="0"/>
              <a:t> and </a:t>
            </a:r>
            <a:r>
              <a:rPr lang="it-IT" sz="2000" u="sng" dirty="0" err="1"/>
              <a:t>Heating</a:t>
            </a:r>
            <a:r>
              <a:rPr lang="it-IT" sz="2000" u="sng" dirty="0"/>
              <a:t> </a:t>
            </a:r>
            <a:r>
              <a:rPr lang="it-IT" sz="2000" u="sng" dirty="0" err="1"/>
              <a:t>method</a:t>
            </a:r>
            <a:r>
              <a:rPr lang="it-IT" sz="2000" dirty="0"/>
              <a:t>.</a:t>
            </a:r>
            <a:endParaRPr lang="it-IT" sz="2000" u="sng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85DAA6-6752-4AC4-AA03-116F4B11F00D}"/>
              </a:ext>
            </a:extLst>
          </p:cNvPr>
          <p:cNvSpPr txBox="1"/>
          <p:nvPr/>
        </p:nvSpPr>
        <p:spPr>
          <a:xfrm>
            <a:off x="747712" y="1338858"/>
            <a:ext cx="9915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2000" dirty="0" err="1"/>
              <a:t>Understand</a:t>
            </a:r>
            <a:r>
              <a:rPr lang="it-IT" sz="2000" dirty="0"/>
              <a:t> the </a:t>
            </a:r>
            <a:r>
              <a:rPr lang="it-IT" sz="2000" dirty="0" err="1"/>
              <a:t>role</a:t>
            </a:r>
            <a:r>
              <a:rPr lang="it-IT" sz="2000" dirty="0"/>
              <a:t> of </a:t>
            </a:r>
            <a:r>
              <a:rPr lang="it-IT" sz="2000" u="sng" dirty="0" err="1"/>
              <a:t>Instantons</a:t>
            </a:r>
            <a:r>
              <a:rPr lang="it-IT" sz="2000" dirty="0"/>
              <a:t> (tunneling events) in QM with Monte Carlo </a:t>
            </a:r>
            <a:r>
              <a:rPr lang="it-IT" sz="2000" dirty="0" err="1"/>
              <a:t>simulations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double </a:t>
            </a:r>
            <a:r>
              <a:rPr lang="it-IT" sz="2000" dirty="0" err="1"/>
              <a:t>well</a:t>
            </a:r>
            <a:r>
              <a:rPr lang="it-IT" sz="2000" dirty="0"/>
              <a:t> </a:t>
            </a:r>
            <a:r>
              <a:rPr lang="it-IT" sz="2000" dirty="0" err="1"/>
              <a:t>potential</a:t>
            </a:r>
            <a:r>
              <a:rPr lang="it-IT" sz="2000" dirty="0"/>
              <a:t> model. </a:t>
            </a:r>
          </a:p>
          <a:p>
            <a:pPr algn="ctr" rtl="0"/>
            <a:endParaRPr lang="it-IT" sz="2000" dirty="0"/>
          </a:p>
          <a:p>
            <a:pPr algn="ctr" rtl="0"/>
            <a:r>
              <a:rPr lang="it-IT" sz="2000" dirty="0"/>
              <a:t>Procedure: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46A66B7-581E-4FDA-A999-05B881277436}"/>
              </a:ext>
            </a:extLst>
          </p:cNvPr>
          <p:cNvSpPr/>
          <p:nvPr/>
        </p:nvSpPr>
        <p:spPr>
          <a:xfrm>
            <a:off x="828674" y="1338857"/>
            <a:ext cx="9582150" cy="75408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NUMERICAL RESULTS (VII)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6A052-8C97-47D4-A09C-476AAD3C599F}"/>
              </a:ext>
            </a:extLst>
          </p:cNvPr>
          <p:cNvSpPr txBox="1"/>
          <p:nvPr/>
        </p:nvSpPr>
        <p:spPr>
          <a:xfrm>
            <a:off x="767408" y="5575371"/>
            <a:ext cx="1009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Cooled</a:t>
            </a:r>
            <a:r>
              <a:rPr lang="it-IT" sz="2000" dirty="0"/>
              <a:t>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are </a:t>
            </a:r>
            <a:r>
              <a:rPr lang="it-IT" sz="2000" dirty="0" err="1"/>
              <a:t>clearly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in agreement with the </a:t>
            </a:r>
            <a:r>
              <a:rPr lang="it-IT" sz="2000" dirty="0" err="1"/>
              <a:t>exact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.</a:t>
            </a:r>
            <a:br>
              <a:rPr lang="it-IT" sz="2000" dirty="0"/>
            </a:b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6A287B-8BCA-407B-892E-A4A883EF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62" y="1071923"/>
            <a:ext cx="8341805" cy="42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2306" y="231748"/>
            <a:ext cx="9692640" cy="853440"/>
          </a:xfrm>
        </p:spPr>
        <p:txBody>
          <a:bodyPr rtlCol="0"/>
          <a:lstStyle/>
          <a:p>
            <a:pPr algn="ctr" rtl="0"/>
            <a:r>
              <a:rPr lang="it-IT" dirty="0"/>
              <a:t> INSTANTON RANDOM GAS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8C5867-DDFB-442D-91E8-9D13C101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06" y="1522347"/>
            <a:ext cx="9992487" cy="4498942"/>
          </a:xfrm>
        </p:spPr>
        <p:txBody>
          <a:bodyPr>
            <a:noAutofit/>
          </a:bodyPr>
          <a:lstStyle/>
          <a:p>
            <a:r>
              <a:rPr lang="it-IT" sz="2000" u="sng" dirty="0"/>
              <a:t>Random </a:t>
            </a:r>
            <a:r>
              <a:rPr lang="it-IT" sz="2000" u="sng" dirty="0" err="1"/>
              <a:t>Instanton</a:t>
            </a:r>
            <a:r>
              <a:rPr lang="it-IT" sz="2000" u="sng" dirty="0"/>
              <a:t> Gas</a:t>
            </a:r>
            <a:r>
              <a:rPr lang="it-IT" sz="2000" dirty="0"/>
              <a:t> model: </a:t>
            </a:r>
            <a:r>
              <a:rPr lang="it-IT" sz="2000" dirty="0" err="1"/>
              <a:t>ignore</a:t>
            </a:r>
            <a:r>
              <a:rPr lang="it-IT" sz="2000" dirty="0"/>
              <a:t> interactions and </a:t>
            </a:r>
            <a:r>
              <a:rPr lang="it-IT" sz="2000" dirty="0" err="1"/>
              <a:t>consider</a:t>
            </a:r>
            <a:r>
              <a:rPr lang="it-IT" sz="2000" dirty="0"/>
              <a:t> a random </a:t>
            </a:r>
            <a:r>
              <a:rPr lang="it-IT" sz="2000" dirty="0" err="1"/>
              <a:t>distribution</a:t>
            </a:r>
            <a:r>
              <a:rPr lang="it-IT" sz="2000" dirty="0"/>
              <a:t> of </a:t>
            </a:r>
            <a:r>
              <a:rPr lang="it-IT" sz="2000" dirty="0" err="1"/>
              <a:t>collective</a:t>
            </a:r>
            <a:r>
              <a:rPr lang="it-IT" sz="2000" dirty="0"/>
              <a:t> </a:t>
            </a:r>
            <a:r>
              <a:rPr lang="it-IT" sz="2000" dirty="0" err="1"/>
              <a:t>instanton</a:t>
            </a:r>
            <a:r>
              <a:rPr lang="it-IT" sz="2000" dirty="0"/>
              <a:t> locations </a:t>
            </a:r>
            <a:r>
              <a:rPr lang="el-GR" sz="2000" dirty="0"/>
              <a:t>τ</a:t>
            </a:r>
            <a:r>
              <a:rPr lang="it-IT" sz="2000" baseline="-25000" dirty="0"/>
              <a:t>i</a:t>
            </a:r>
            <a:r>
              <a:rPr lang="it-IT" sz="2000" dirty="0"/>
              <a:t>. </a:t>
            </a:r>
            <a:br>
              <a:rPr lang="it-IT" sz="2000" dirty="0"/>
            </a:br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Simplest</a:t>
            </a:r>
            <a:r>
              <a:rPr lang="it-IT" sz="2000" dirty="0"/>
              <a:t> </a:t>
            </a:r>
            <a:r>
              <a:rPr lang="it-IT" sz="2000" dirty="0" err="1"/>
              <a:t>path</a:t>
            </a:r>
            <a:r>
              <a:rPr lang="it-IT" sz="2000" dirty="0"/>
              <a:t> for a multi-</a:t>
            </a:r>
            <a:r>
              <a:rPr lang="it-IT" sz="2000" dirty="0" err="1"/>
              <a:t>instanton</a:t>
            </a:r>
            <a:r>
              <a:rPr lang="it-IT" sz="2000" dirty="0"/>
              <a:t> </a:t>
            </a:r>
            <a:r>
              <a:rPr lang="it-IT" sz="2000" dirty="0" err="1"/>
              <a:t>configuration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superposition</a:t>
            </a:r>
            <a:r>
              <a:rPr lang="it-IT" sz="2000" dirty="0"/>
              <a:t> of </a:t>
            </a:r>
            <a:r>
              <a:rPr lang="it-IT" sz="2000" dirty="0" err="1"/>
              <a:t>indipendent</a:t>
            </a:r>
            <a:r>
              <a:rPr lang="it-IT" sz="2000" dirty="0"/>
              <a:t> tunneling events with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topological</a:t>
            </a:r>
            <a:r>
              <a:rPr lang="it-IT" sz="2000" dirty="0"/>
              <a:t> </a:t>
            </a:r>
            <a:r>
              <a:rPr lang="it-IT" sz="2000" dirty="0" err="1"/>
              <a:t>charges</a:t>
            </a:r>
            <a:r>
              <a:rPr lang="it-IT" sz="2000" dirty="0"/>
              <a:t> Q</a:t>
            </a:r>
            <a:r>
              <a:rPr lang="it-IT" sz="2000" baseline="-25000" dirty="0"/>
              <a:t>i</a:t>
            </a:r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Random gas model </a:t>
            </a:r>
            <a:r>
              <a:rPr lang="it-IT" sz="2000" dirty="0" err="1"/>
              <a:t>does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give</a:t>
            </a:r>
            <a:r>
              <a:rPr lang="it-IT" sz="2000" dirty="0"/>
              <a:t> a good </a:t>
            </a:r>
            <a:r>
              <a:rPr lang="it-IT" sz="2000" dirty="0" err="1"/>
              <a:t>description</a:t>
            </a:r>
            <a:r>
              <a:rPr lang="it-IT" sz="2000" dirty="0"/>
              <a:t> of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 </a:t>
            </a:r>
            <a:r>
              <a:rPr lang="it-IT" sz="2000" dirty="0" err="1"/>
              <a:t>since</a:t>
            </a:r>
            <a:r>
              <a:rPr lang="it-IT" sz="2000" dirty="0"/>
              <a:t> quantum </a:t>
            </a:r>
            <a:r>
              <a:rPr lang="it-IT" sz="2000" dirty="0" err="1"/>
              <a:t>fluctuations</a:t>
            </a:r>
            <a:r>
              <a:rPr lang="it-IT" sz="2000" dirty="0"/>
              <a:t> are </a:t>
            </a:r>
            <a:r>
              <a:rPr lang="it-IT" sz="2000" dirty="0" err="1"/>
              <a:t>missing</a:t>
            </a:r>
            <a:r>
              <a:rPr lang="it-IT" sz="2000" dirty="0"/>
              <a:t>, like in the </a:t>
            </a:r>
            <a:r>
              <a:rPr lang="it-IT" sz="2000" dirty="0" err="1"/>
              <a:t>cooling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br>
              <a:rPr lang="it-IT" sz="2000" dirty="0"/>
            </a:br>
            <a:r>
              <a:rPr lang="it-IT" sz="2000" dirty="0"/>
              <a:t>	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endParaRPr lang="it-IT" sz="2000" dirty="0"/>
          </a:p>
          <a:p>
            <a:pPr marL="0" indent="0">
              <a:buNone/>
            </a:pPr>
            <a:endParaRPr lang="it-IT" sz="2000" baseline="-25000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1BF31C8-925E-4FE2-ADA7-DD0920A26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DB5B4A-6F6D-4F2B-B871-1CB0EE31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2396662"/>
            <a:ext cx="2595320" cy="50232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A22DCA0-18D9-4C32-81B2-935E35930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817" y="3834317"/>
            <a:ext cx="5492111" cy="9405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E784D2-338C-4204-A0C1-A43AC43D3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379" y="4088582"/>
            <a:ext cx="111098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9472" y="156210"/>
            <a:ext cx="9692640" cy="853440"/>
          </a:xfrm>
        </p:spPr>
        <p:txBody>
          <a:bodyPr rtlCol="0"/>
          <a:lstStyle/>
          <a:p>
            <a:pPr algn="ctr" rtl="0"/>
            <a:r>
              <a:rPr lang="it-IT" dirty="0"/>
              <a:t>HEATING METHOD (I)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8C5867-DDFB-442D-91E8-9D13C101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253331"/>
            <a:ext cx="9992487" cy="5055989"/>
          </a:xfrm>
        </p:spPr>
        <p:txBody>
          <a:bodyPr>
            <a:noAutofit/>
          </a:bodyPr>
          <a:lstStyle/>
          <a:p>
            <a:r>
              <a:rPr lang="it-IT" sz="2000" dirty="0"/>
              <a:t>Inverse of the </a:t>
            </a:r>
            <a:r>
              <a:rPr lang="it-IT" sz="2000" dirty="0" err="1"/>
              <a:t>cooling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: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dirty="0" err="1"/>
              <a:t>get</a:t>
            </a:r>
            <a:r>
              <a:rPr lang="it-IT" sz="2000" dirty="0"/>
              <a:t>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</a:t>
            </a:r>
            <a:r>
              <a:rPr lang="it-IT" sz="2000" dirty="0" err="1"/>
              <a:t>numerically</a:t>
            </a:r>
            <a:r>
              <a:rPr lang="it-IT" sz="2000" dirty="0"/>
              <a:t> </a:t>
            </a:r>
            <a:r>
              <a:rPr lang="it-IT" sz="2000" dirty="0" err="1"/>
              <a:t>starting</a:t>
            </a:r>
            <a:r>
              <a:rPr lang="it-IT" sz="2000" dirty="0"/>
              <a:t> from a </a:t>
            </a:r>
            <a:r>
              <a:rPr lang="it-IT" sz="2000" dirty="0" err="1"/>
              <a:t>classical</a:t>
            </a:r>
            <a:r>
              <a:rPr lang="it-IT" sz="2000" dirty="0"/>
              <a:t> ensemble of </a:t>
            </a:r>
            <a:r>
              <a:rPr lang="it-IT" sz="2000" dirty="0" err="1"/>
              <a:t>instantons</a:t>
            </a:r>
            <a:r>
              <a:rPr lang="it-IT" sz="2000" dirty="0"/>
              <a:t>.</a:t>
            </a:r>
          </a:p>
          <a:p>
            <a:r>
              <a:rPr lang="it-IT" sz="2000" dirty="0"/>
              <a:t>To </a:t>
            </a:r>
            <a:r>
              <a:rPr lang="it-IT" sz="2000" dirty="0" err="1"/>
              <a:t>develop</a:t>
            </a:r>
            <a:r>
              <a:rPr lang="it-IT" sz="2000" dirty="0"/>
              <a:t> </a:t>
            </a:r>
            <a:r>
              <a:rPr lang="it-IT" sz="2000" dirty="0" err="1"/>
              <a:t>heating</a:t>
            </a:r>
            <a:r>
              <a:rPr lang="it-IT" sz="2000" dirty="0"/>
              <a:t> introduce </a:t>
            </a:r>
            <a:r>
              <a:rPr lang="it-IT" sz="2000" u="sng" dirty="0" err="1"/>
              <a:t>Gaussian</a:t>
            </a:r>
            <a:r>
              <a:rPr lang="it-IT" sz="2000" u="sng" dirty="0"/>
              <a:t> </a:t>
            </a:r>
            <a:r>
              <a:rPr lang="it-IT" sz="2000" u="sng" dirty="0" err="1"/>
              <a:t>fluctuations</a:t>
            </a:r>
            <a:r>
              <a:rPr lang="it-IT" sz="2000" dirty="0"/>
              <a:t>:</a:t>
            </a:r>
            <a:endParaRPr lang="it-IT" sz="2000" u="sng" dirty="0"/>
          </a:p>
          <a:p>
            <a:endParaRPr lang="it-IT" sz="2000" u="sng" dirty="0"/>
          </a:p>
          <a:p>
            <a:endParaRPr lang="it-IT" sz="2000" u="sng" dirty="0"/>
          </a:p>
          <a:p>
            <a:endParaRPr lang="it-IT" sz="2000" u="sng" dirty="0"/>
          </a:p>
          <a:p>
            <a:endParaRPr lang="it-IT" sz="2000" u="sng" dirty="0"/>
          </a:p>
          <a:p>
            <a:r>
              <a:rPr lang="it-IT" sz="2000" dirty="0" err="1"/>
              <a:t>Perform</a:t>
            </a:r>
            <a:r>
              <a:rPr lang="it-IT" sz="2000" dirty="0"/>
              <a:t> Monte Carlo </a:t>
            </a:r>
            <a:r>
              <a:rPr lang="it-IT" sz="2000" dirty="0" err="1"/>
              <a:t>calculations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/>
              <a:t>Gaussian</a:t>
            </a:r>
            <a:r>
              <a:rPr lang="it-IT" sz="2000" dirty="0"/>
              <a:t> action, </a:t>
            </a:r>
            <a:r>
              <a:rPr lang="it-IT" sz="2000" dirty="0" err="1"/>
              <a:t>starting</a:t>
            </a:r>
            <a:r>
              <a:rPr lang="it-IT" sz="2000" dirty="0"/>
              <a:t> with the </a:t>
            </a:r>
            <a:r>
              <a:rPr lang="it-IT" sz="2000" dirty="0" err="1"/>
              <a:t>instanton</a:t>
            </a:r>
            <a:r>
              <a:rPr lang="it-IT" sz="2000" dirty="0"/>
              <a:t> random gas model.</a:t>
            </a:r>
          </a:p>
          <a:p>
            <a:r>
              <a:rPr lang="it-IT" sz="2000" dirty="0"/>
              <a:t>Program «</a:t>
            </a:r>
            <a:r>
              <a:rPr lang="it-IT" sz="2000" i="1" dirty="0"/>
              <a:t>heating.cpp</a:t>
            </a:r>
            <a:r>
              <a:rPr lang="it-IT" sz="2000" dirty="0"/>
              <a:t>» </a:t>
            </a:r>
            <a:r>
              <a:rPr lang="it-IT" sz="2000" dirty="0" err="1"/>
              <a:t>computes</a:t>
            </a:r>
            <a:r>
              <a:rPr lang="it-IT" sz="2000" dirty="0"/>
              <a:t> the </a:t>
            </a:r>
            <a:r>
              <a:rPr lang="it-IT" sz="2000" dirty="0" err="1"/>
              <a:t>heated</a:t>
            </a:r>
            <a:r>
              <a:rPr lang="it-IT" sz="2000" dirty="0"/>
              <a:t> </a:t>
            </a:r>
            <a:r>
              <a:rPr lang="it-IT" sz="2000" dirty="0" err="1"/>
              <a:t>Euclidean</a:t>
            </a:r>
            <a:r>
              <a:rPr lang="it-IT" sz="2000" dirty="0"/>
              <a:t> 2-points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for x,x</a:t>
            </a:r>
            <a:r>
              <a:rPr lang="it-IT" sz="2000" baseline="30000" dirty="0"/>
              <a:t>2</a:t>
            </a:r>
            <a:r>
              <a:rPr lang="it-IT" sz="2000" dirty="0"/>
              <a:t>,x</a:t>
            </a:r>
            <a:r>
              <a:rPr lang="it-IT" sz="2000" baseline="30000" dirty="0"/>
              <a:t>3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endParaRPr lang="it-IT" sz="2000" dirty="0"/>
          </a:p>
          <a:p>
            <a:pPr marL="0" indent="0">
              <a:buNone/>
            </a:pPr>
            <a:endParaRPr lang="it-IT" sz="2000" baseline="-25000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1BF31C8-925E-4FE2-ADA7-DD0920A26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245BC8F-2476-41AB-9CCA-CFCB1CED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67" y="3252346"/>
            <a:ext cx="7820025" cy="9620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DA3B848-6FD6-4440-A436-1B62A64F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28" y="2631693"/>
            <a:ext cx="3324705" cy="4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6F43367F-5CA7-4CE7-994A-F0F30666EFF2}"/>
              </a:ext>
            </a:extLst>
          </p:cNvPr>
          <p:cNvSpPr/>
          <p:nvPr/>
        </p:nvSpPr>
        <p:spPr>
          <a:xfrm>
            <a:off x="6542635" y="1865264"/>
            <a:ext cx="9849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0826B90-8C62-447E-ADB5-F668BA62C816}"/>
              </a:ext>
            </a:extLst>
          </p:cNvPr>
          <p:cNvSpPr/>
          <p:nvPr/>
        </p:nvSpPr>
        <p:spPr>
          <a:xfrm>
            <a:off x="3168577" y="1848583"/>
            <a:ext cx="146926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C49F456C-4962-4C65-9C9F-223A5EBFB2F4}"/>
              </a:ext>
            </a:extLst>
          </p:cNvPr>
          <p:cNvSpPr/>
          <p:nvPr/>
        </p:nvSpPr>
        <p:spPr>
          <a:xfrm rot="10800000">
            <a:off x="2077353" y="5624056"/>
            <a:ext cx="101205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43D4A20E-44E0-444E-A45D-474ADFD1E569}"/>
              </a:ext>
            </a:extLst>
          </p:cNvPr>
          <p:cNvSpPr/>
          <p:nvPr/>
        </p:nvSpPr>
        <p:spPr>
          <a:xfrm rot="10800000">
            <a:off x="3240097" y="3591806"/>
            <a:ext cx="170504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F382E503-2D22-42A9-837D-0F29FDC675BD}"/>
              </a:ext>
            </a:extLst>
          </p:cNvPr>
          <p:cNvSpPr/>
          <p:nvPr/>
        </p:nvSpPr>
        <p:spPr>
          <a:xfrm rot="5400000">
            <a:off x="1637270" y="4224979"/>
            <a:ext cx="101205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51F30595-C36D-4787-AD1F-BB65AFCC2628}"/>
              </a:ext>
            </a:extLst>
          </p:cNvPr>
          <p:cNvSpPr/>
          <p:nvPr/>
        </p:nvSpPr>
        <p:spPr>
          <a:xfrm>
            <a:off x="2077353" y="5517733"/>
            <a:ext cx="257243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C337DC08-E718-4839-A744-BB62628CA50C}"/>
              </a:ext>
            </a:extLst>
          </p:cNvPr>
          <p:cNvSpPr/>
          <p:nvPr/>
        </p:nvSpPr>
        <p:spPr>
          <a:xfrm rot="10800000">
            <a:off x="6822563" y="3661388"/>
            <a:ext cx="141010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81C0DC14-48CC-4F4D-8E6F-F53FCBF6A4ED}"/>
              </a:ext>
            </a:extLst>
          </p:cNvPr>
          <p:cNvSpPr/>
          <p:nvPr/>
        </p:nvSpPr>
        <p:spPr>
          <a:xfrm rot="10800000">
            <a:off x="8236359" y="3777459"/>
            <a:ext cx="101205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ACBBB9A9-3228-4413-99D3-A4A1C8A1537B}"/>
              </a:ext>
            </a:extLst>
          </p:cNvPr>
          <p:cNvSpPr/>
          <p:nvPr/>
        </p:nvSpPr>
        <p:spPr>
          <a:xfrm>
            <a:off x="5583405" y="5446361"/>
            <a:ext cx="1955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0582"/>
          </a:xfrm>
        </p:spPr>
        <p:txBody>
          <a:bodyPr rtlCol="0"/>
          <a:lstStyle/>
          <a:p>
            <a:pPr algn="ctr" rtl="0"/>
            <a:r>
              <a:rPr lang="it-IT" dirty="0"/>
              <a:t>HEATING METHOD (II)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F4AA627-3211-4357-A623-D4DFAD741D78}"/>
              </a:ext>
            </a:extLst>
          </p:cNvPr>
          <p:cNvSpPr/>
          <p:nvPr/>
        </p:nvSpPr>
        <p:spPr>
          <a:xfrm>
            <a:off x="1053951" y="1307388"/>
            <a:ext cx="2880320" cy="14401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5712054-09A4-496A-A4D9-DA569F66874C}"/>
              </a:ext>
            </a:extLst>
          </p:cNvPr>
          <p:cNvSpPr/>
          <p:nvPr/>
        </p:nvSpPr>
        <p:spPr>
          <a:xfrm>
            <a:off x="7545339" y="4820959"/>
            <a:ext cx="2877903" cy="14401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92FCD4-A708-4D3D-BBC1-ECE4140ED81B}"/>
              </a:ext>
            </a:extLst>
          </p:cNvPr>
          <p:cNvSpPr/>
          <p:nvPr/>
        </p:nvSpPr>
        <p:spPr>
          <a:xfrm>
            <a:off x="4658849" y="1286682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E9FE543-D0DF-4294-A4D1-88AE50C859DC}"/>
              </a:ext>
            </a:extLst>
          </p:cNvPr>
          <p:cNvSpPr txBox="1"/>
          <p:nvPr/>
        </p:nvSpPr>
        <p:spPr>
          <a:xfrm>
            <a:off x="949946" y="1325103"/>
            <a:ext cx="3101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INPUT:</a:t>
            </a:r>
          </a:p>
          <a:p>
            <a:pPr algn="ctr"/>
            <a:r>
              <a:rPr lang="it-IT" dirty="0"/>
              <a:t>η=1.4, n=800, N</a:t>
            </a:r>
            <a:r>
              <a:rPr lang="it-IT" baseline="-25000" dirty="0"/>
              <a:t>I+A</a:t>
            </a:r>
          </a:p>
          <a:p>
            <a:pPr algn="ctr"/>
            <a:r>
              <a:rPr lang="it-IT" dirty="0"/>
              <a:t>a=0.05, </a:t>
            </a:r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=10</a:t>
            </a:r>
            <a:r>
              <a:rPr lang="it-IT" baseline="30000" dirty="0"/>
              <a:t>4</a:t>
            </a:r>
            <a:r>
              <a:rPr lang="it-IT" dirty="0"/>
              <a:t>, </a:t>
            </a:r>
          </a:p>
          <a:p>
            <a:pPr algn="ctr"/>
            <a:r>
              <a:rPr lang="it-IT" dirty="0" err="1"/>
              <a:t>δx</a:t>
            </a:r>
            <a:r>
              <a:rPr lang="it-IT" dirty="0"/>
              <a:t>=0.5, </a:t>
            </a:r>
            <a:r>
              <a:rPr lang="it-IT" dirty="0" err="1"/>
              <a:t>n</a:t>
            </a:r>
            <a:r>
              <a:rPr lang="it-IT" baseline="-25000" dirty="0" err="1"/>
              <a:t>heat</a:t>
            </a:r>
            <a:r>
              <a:rPr lang="it-IT" dirty="0"/>
              <a:t>=10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0F478F-70AA-4C45-86E9-892DAC01CE58}"/>
              </a:ext>
            </a:extLst>
          </p:cNvPr>
          <p:cNvSpPr txBox="1"/>
          <p:nvPr/>
        </p:nvSpPr>
        <p:spPr>
          <a:xfrm>
            <a:off x="7766599" y="4977724"/>
            <a:ext cx="2526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OUTPUT:</a:t>
            </a:r>
          </a:p>
          <a:p>
            <a:pPr algn="ctr"/>
            <a:r>
              <a:rPr lang="it-IT" dirty="0"/>
              <a:t> x</a:t>
            </a:r>
            <a:r>
              <a:rPr lang="it-IT" baseline="-25000" dirty="0"/>
              <a:t>i</a:t>
            </a:r>
            <a:r>
              <a:rPr lang="it-IT" dirty="0"/>
              <a:t>(k), </a:t>
            </a:r>
            <a:r>
              <a:rPr lang="it-IT" dirty="0" err="1"/>
              <a:t>x</a:t>
            </a:r>
            <a:r>
              <a:rPr lang="it-IT" baseline="-25000" dirty="0" err="1"/>
              <a:t>i</a:t>
            </a:r>
            <a:r>
              <a:rPr lang="it-IT" baseline="30000" dirty="0" err="1"/>
              <a:t>hot</a:t>
            </a:r>
            <a:r>
              <a:rPr lang="it-IT" dirty="0"/>
              <a:t>(k), </a:t>
            </a:r>
            <a:endParaRPr lang="it-IT" baseline="-25000" dirty="0"/>
          </a:p>
          <a:p>
            <a:pPr algn="ctr"/>
            <a:r>
              <a:rPr lang="it-IT" dirty="0"/>
              <a:t>&lt;</a:t>
            </a:r>
            <a:r>
              <a:rPr lang="it-IT" dirty="0" err="1"/>
              <a:t>x</a:t>
            </a:r>
            <a:r>
              <a:rPr lang="it-IT" baseline="30000" dirty="0" err="1"/>
              <a:t>p</a:t>
            </a:r>
            <a:r>
              <a:rPr lang="it-IT" baseline="-25000" dirty="0" err="1"/>
              <a:t>hot</a:t>
            </a:r>
            <a:r>
              <a:rPr lang="it-IT" dirty="0"/>
              <a:t>(0)</a:t>
            </a:r>
            <a:r>
              <a:rPr lang="it-IT" dirty="0" err="1"/>
              <a:t>x</a:t>
            </a:r>
            <a:r>
              <a:rPr lang="it-IT" baseline="30000" dirty="0" err="1"/>
              <a:t>p</a:t>
            </a:r>
            <a:r>
              <a:rPr lang="it-IT" baseline="-25000" dirty="0" err="1"/>
              <a:t>hot</a:t>
            </a:r>
            <a:r>
              <a:rPr lang="it-IT" dirty="0"/>
              <a:t>(</a:t>
            </a:r>
            <a:r>
              <a:rPr lang="el-GR" dirty="0"/>
              <a:t>τ</a:t>
            </a:r>
            <a:r>
              <a:rPr lang="it-IT" dirty="0"/>
              <a:t>)&gt;,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2F6F38B-7D13-4744-9A26-4C262C4C025A}"/>
              </a:ext>
            </a:extLst>
          </p:cNvPr>
          <p:cNvSpPr/>
          <p:nvPr/>
        </p:nvSpPr>
        <p:spPr>
          <a:xfrm>
            <a:off x="7538577" y="1285886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BD5C6E4-1C8D-48B6-A26F-68EC62BD9AE4}"/>
              </a:ext>
            </a:extLst>
          </p:cNvPr>
          <p:cNvSpPr/>
          <p:nvPr/>
        </p:nvSpPr>
        <p:spPr>
          <a:xfrm>
            <a:off x="7527615" y="3109066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7D5F542-29CA-4397-82E4-A237C94DF5BF}"/>
              </a:ext>
            </a:extLst>
          </p:cNvPr>
          <p:cNvSpPr/>
          <p:nvPr/>
        </p:nvSpPr>
        <p:spPr>
          <a:xfrm>
            <a:off x="1079856" y="4870297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6022141-B752-49C7-91A0-D0BFAD727019}"/>
              </a:ext>
            </a:extLst>
          </p:cNvPr>
          <p:cNvSpPr txBox="1"/>
          <p:nvPr/>
        </p:nvSpPr>
        <p:spPr>
          <a:xfrm>
            <a:off x="4581722" y="1606752"/>
            <a:ext cx="233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Monte Carlo loop over </a:t>
            </a:r>
            <a:r>
              <a:rPr lang="it-IT" dirty="0" err="1"/>
              <a:t>configurations</a:t>
            </a:r>
            <a:endParaRPr lang="it-IT" dirty="0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A5E01839-DBD5-481B-9F0F-A2FAA66AE1CC}"/>
              </a:ext>
            </a:extLst>
          </p:cNvPr>
          <p:cNvSpPr/>
          <p:nvPr/>
        </p:nvSpPr>
        <p:spPr>
          <a:xfrm rot="5400000">
            <a:off x="8420883" y="2778201"/>
            <a:ext cx="37370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C4754BC1-9DA1-465A-8B45-F9E1ECBD3F6A}"/>
              </a:ext>
            </a:extLst>
          </p:cNvPr>
          <p:cNvSpPr/>
          <p:nvPr/>
        </p:nvSpPr>
        <p:spPr>
          <a:xfrm rot="2634661">
            <a:off x="2376367" y="4368327"/>
            <a:ext cx="2667311" cy="288032"/>
          </a:xfrm>
          <a:prstGeom prst="rightArrow">
            <a:avLst>
              <a:gd name="adj1" fmla="val 561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7A5F664A-041A-483C-A82A-F136AEB66E68}"/>
              </a:ext>
            </a:extLst>
          </p:cNvPr>
          <p:cNvSpPr/>
          <p:nvPr/>
        </p:nvSpPr>
        <p:spPr>
          <a:xfrm>
            <a:off x="1046501" y="2964028"/>
            <a:ext cx="2193596" cy="154344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90638-0B76-4919-B5E5-12E763F073C9}"/>
              </a:ext>
            </a:extLst>
          </p:cNvPr>
          <p:cNvSpPr txBox="1"/>
          <p:nvPr/>
        </p:nvSpPr>
        <p:spPr>
          <a:xfrm>
            <a:off x="1082463" y="3488855"/>
            <a:ext cx="233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</a:t>
            </a:r>
            <a:r>
              <a:rPr lang="it-IT" dirty="0"/>
              <a:t>(-</a:t>
            </a:r>
            <a:r>
              <a:rPr lang="el-GR" dirty="0"/>
              <a:t>Δ</a:t>
            </a:r>
            <a:r>
              <a:rPr lang="it-IT" dirty="0"/>
              <a:t>S)&gt;</a:t>
            </a:r>
            <a:r>
              <a:rPr lang="it-IT" dirty="0" err="1"/>
              <a:t>rnd</a:t>
            </a:r>
            <a:r>
              <a:rPr lang="it-IT" dirty="0"/>
              <a:t>(0,1)</a:t>
            </a:r>
          </a:p>
          <a:p>
            <a:pPr algn="ctr"/>
            <a:r>
              <a:rPr lang="it-IT" dirty="0" err="1"/>
              <a:t>S</a:t>
            </a:r>
            <a:r>
              <a:rPr lang="it-IT" baseline="-25000" dirty="0" err="1"/>
              <a:t>Gauss</a:t>
            </a:r>
            <a:endParaRPr lang="it-IT" baseline="-25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7F49A09-5045-43D5-B7A1-F3C5624BF553}"/>
              </a:ext>
            </a:extLst>
          </p:cNvPr>
          <p:cNvSpPr/>
          <p:nvPr/>
        </p:nvSpPr>
        <p:spPr>
          <a:xfrm>
            <a:off x="4670229" y="3124761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AE0115-872C-4D46-AE1D-E049B405FD5C}"/>
              </a:ext>
            </a:extLst>
          </p:cNvPr>
          <p:cNvSpPr txBox="1"/>
          <p:nvPr/>
        </p:nvSpPr>
        <p:spPr>
          <a:xfrm>
            <a:off x="7333877" y="1246833"/>
            <a:ext cx="2569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Set the </a:t>
            </a:r>
            <a:r>
              <a:rPr lang="it-IT" dirty="0" err="1"/>
              <a:t>instanton</a:t>
            </a:r>
            <a:r>
              <a:rPr lang="it-IT" dirty="0"/>
              <a:t> locations (random) and the</a:t>
            </a:r>
          </a:p>
          <a:p>
            <a:pPr algn="ctr"/>
            <a:r>
              <a:rPr lang="it-IT" dirty="0"/>
              <a:t> multi-</a:t>
            </a:r>
            <a:r>
              <a:rPr lang="it-IT" dirty="0" err="1"/>
              <a:t>instanton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B55BF5-96EE-40FD-882A-5C3828B1742E}"/>
              </a:ext>
            </a:extLst>
          </p:cNvPr>
          <p:cNvSpPr txBox="1"/>
          <p:nvPr/>
        </p:nvSpPr>
        <p:spPr>
          <a:xfrm>
            <a:off x="1053951" y="4950447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Accept</a:t>
            </a:r>
            <a:endParaRPr lang="it-IT" dirty="0"/>
          </a:p>
          <a:p>
            <a:pPr algn="ctr"/>
            <a:r>
              <a:rPr lang="it-IT" dirty="0" err="1"/>
              <a:t>x</a:t>
            </a:r>
            <a:r>
              <a:rPr lang="it-IT" baseline="-25000" dirty="0" err="1"/>
              <a:t>i</a:t>
            </a:r>
            <a:r>
              <a:rPr lang="it-IT" baseline="30000" dirty="0" err="1"/>
              <a:t>hot</a:t>
            </a:r>
            <a:r>
              <a:rPr lang="it-IT" dirty="0"/>
              <a:t>(k+1) = </a:t>
            </a:r>
            <a:r>
              <a:rPr lang="it-IT" dirty="0" err="1"/>
              <a:t>x</a:t>
            </a:r>
            <a:r>
              <a:rPr lang="it-IT" baseline="-25000" dirty="0" err="1"/>
              <a:t>i</a:t>
            </a:r>
            <a:r>
              <a:rPr lang="it-IT" baseline="30000" dirty="0" err="1"/>
              <a:t>hot</a:t>
            </a:r>
            <a:r>
              <a:rPr lang="it-IT" dirty="0"/>
              <a:t>(k) </a:t>
            </a:r>
          </a:p>
          <a:p>
            <a:pPr algn="ctr"/>
            <a:r>
              <a:rPr lang="it-IT" dirty="0"/>
              <a:t>+ </a:t>
            </a:r>
            <a:r>
              <a:rPr lang="it-IT" dirty="0" err="1"/>
              <a:t>rnd</a:t>
            </a:r>
            <a:r>
              <a:rPr lang="it-IT" dirty="0"/>
              <a:t>(-1,1)*</a:t>
            </a:r>
            <a:r>
              <a:rPr lang="el-GR" dirty="0"/>
              <a:t>δ</a:t>
            </a:r>
            <a:r>
              <a:rPr lang="it-IT" dirty="0"/>
              <a:t>x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baseline="-25000" dirty="0" err="1"/>
              <a:t>acc</a:t>
            </a:r>
            <a:r>
              <a:rPr lang="it-IT" dirty="0"/>
              <a:t> +1)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AB66217-3725-46E4-859D-8B14841E4CBB}"/>
              </a:ext>
            </a:extLst>
          </p:cNvPr>
          <p:cNvSpPr txBox="1"/>
          <p:nvPr/>
        </p:nvSpPr>
        <p:spPr>
          <a:xfrm>
            <a:off x="2403842" y="4380255"/>
            <a:ext cx="45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C649249-73E0-41C4-8AE6-59D020D61FDB}"/>
              </a:ext>
            </a:extLst>
          </p:cNvPr>
          <p:cNvSpPr/>
          <p:nvPr/>
        </p:nvSpPr>
        <p:spPr>
          <a:xfrm>
            <a:off x="4658849" y="4883987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FED2FD4-A8F5-43EB-9A16-DB3A5A1B7388}"/>
              </a:ext>
            </a:extLst>
          </p:cNvPr>
          <p:cNvSpPr txBox="1"/>
          <p:nvPr/>
        </p:nvSpPr>
        <p:spPr>
          <a:xfrm>
            <a:off x="3134666" y="4375964"/>
            <a:ext cx="33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FA1C079-6C44-4CF7-93EE-D725BFF1F0BF}"/>
              </a:ext>
            </a:extLst>
          </p:cNvPr>
          <p:cNvSpPr txBox="1"/>
          <p:nvPr/>
        </p:nvSpPr>
        <p:spPr>
          <a:xfrm>
            <a:off x="4503474" y="5128712"/>
            <a:ext cx="2271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Compute </a:t>
            </a:r>
            <a:r>
              <a:rPr lang="it-IT" dirty="0" err="1"/>
              <a:t>heated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DA3F6D-B042-4ED1-B604-21FE53C30F3E}"/>
              </a:ext>
            </a:extLst>
          </p:cNvPr>
          <p:cNvSpPr txBox="1"/>
          <p:nvPr/>
        </p:nvSpPr>
        <p:spPr>
          <a:xfrm>
            <a:off x="7704350" y="3443337"/>
            <a:ext cx="1840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Loop over the </a:t>
            </a:r>
            <a:r>
              <a:rPr lang="it-IT" dirty="0" err="1"/>
              <a:t>heating</a:t>
            </a:r>
            <a:r>
              <a:rPr lang="it-IT" dirty="0"/>
              <a:t> </a:t>
            </a:r>
            <a:r>
              <a:rPr lang="it-IT" dirty="0" err="1"/>
              <a:t>sweeps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E802B02-D417-40E2-99CF-D30DDCFD571F}"/>
              </a:ext>
            </a:extLst>
          </p:cNvPr>
          <p:cNvSpPr txBox="1"/>
          <p:nvPr/>
        </p:nvSpPr>
        <p:spPr>
          <a:xfrm>
            <a:off x="4630232" y="3097341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Loop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and </a:t>
            </a:r>
            <a:r>
              <a:rPr lang="it-IT" dirty="0" err="1"/>
              <a:t>heating</a:t>
            </a:r>
            <a:r>
              <a:rPr lang="it-IT" dirty="0"/>
              <a:t> </a:t>
            </a:r>
            <a:r>
              <a:rPr lang="it-IT" dirty="0" err="1"/>
              <a:t>sweep</a:t>
            </a:r>
            <a:r>
              <a:rPr lang="it-IT" dirty="0"/>
              <a:t> over lattice </a:t>
            </a:r>
            <a:r>
              <a:rPr lang="it-IT" dirty="0" err="1"/>
              <a:t>sites</a:t>
            </a:r>
            <a:endParaRPr lang="it-IT" dirty="0"/>
          </a:p>
          <a:p>
            <a:pPr algn="ctr"/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baseline="-25000" dirty="0" err="1"/>
              <a:t>hit</a:t>
            </a:r>
            <a:r>
              <a:rPr lang="it-IT" dirty="0"/>
              <a:t> +1)</a:t>
            </a:r>
          </a:p>
        </p:txBody>
      </p:sp>
    </p:spTree>
    <p:extLst>
      <p:ext uri="{BB962C8B-B14F-4D97-AF65-F5344CB8AC3E}">
        <p14:creationId xmlns:p14="http://schemas.microsoft.com/office/powerpoint/2010/main" val="14142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NUMERICAL RESULTS (VIII)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F9660F-6B68-4047-BBA2-A83ECA66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33" y="1184845"/>
            <a:ext cx="8472264" cy="435528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E1D32C-6BDA-4F61-9C20-40DA6C3E6DBC}"/>
              </a:ext>
            </a:extLst>
          </p:cNvPr>
          <p:cNvSpPr txBox="1"/>
          <p:nvPr/>
        </p:nvSpPr>
        <p:spPr>
          <a:xfrm>
            <a:off x="767408" y="5564070"/>
            <a:ext cx="10152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Random </a:t>
            </a:r>
            <a:r>
              <a:rPr lang="it-IT" sz="2000" dirty="0" err="1"/>
              <a:t>instanton</a:t>
            </a:r>
            <a:r>
              <a:rPr lang="it-IT" sz="2000" dirty="0"/>
              <a:t> </a:t>
            </a:r>
            <a:r>
              <a:rPr lang="it-IT" sz="2000" dirty="0" err="1"/>
              <a:t>configuration</a:t>
            </a:r>
            <a:r>
              <a:rPr lang="it-IT" sz="2000" dirty="0"/>
              <a:t> and the </a:t>
            </a:r>
            <a:r>
              <a:rPr lang="it-IT" sz="2000" dirty="0" err="1"/>
              <a:t>same</a:t>
            </a:r>
            <a:r>
              <a:rPr lang="it-IT" sz="2000" dirty="0"/>
              <a:t> with </a:t>
            </a:r>
            <a:r>
              <a:rPr lang="it-IT" sz="2000" dirty="0" err="1"/>
              <a:t>Gaussian</a:t>
            </a:r>
            <a:r>
              <a:rPr lang="it-IT" sz="2000" dirty="0"/>
              <a:t> </a:t>
            </a:r>
            <a:r>
              <a:rPr lang="it-IT" sz="2000" dirty="0" err="1"/>
              <a:t>fluctuations</a:t>
            </a:r>
            <a:r>
              <a:rPr lang="it-IT" sz="2000" dirty="0"/>
              <a:t> (</a:t>
            </a:r>
            <a:r>
              <a:rPr lang="it-IT" sz="2000" dirty="0" err="1"/>
              <a:t>heating</a:t>
            </a:r>
            <a:r>
              <a:rPr lang="it-IT" sz="2000" dirty="0"/>
              <a:t>).</a:t>
            </a:r>
          </a:p>
          <a:p>
            <a:pPr algn="ctr"/>
            <a:r>
              <a:rPr lang="it-IT" sz="2000" dirty="0"/>
              <a:t>The </a:t>
            </a:r>
            <a:r>
              <a:rPr lang="it-IT" sz="2000" dirty="0" err="1"/>
              <a:t>noise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generated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10 </a:t>
            </a:r>
            <a:r>
              <a:rPr lang="it-IT" sz="2000" dirty="0" err="1"/>
              <a:t>heating</a:t>
            </a:r>
            <a:r>
              <a:rPr lang="it-IT" sz="2000" dirty="0"/>
              <a:t> </a:t>
            </a:r>
            <a:r>
              <a:rPr lang="it-IT" sz="2000" dirty="0" err="1"/>
              <a:t>sweeps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251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NUMERICAL RESULTS (IX)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6A052-8C97-47D4-A09C-476AAD3C599F}"/>
              </a:ext>
            </a:extLst>
          </p:cNvPr>
          <p:cNvSpPr txBox="1"/>
          <p:nvPr/>
        </p:nvSpPr>
        <p:spPr>
          <a:xfrm>
            <a:off x="407368" y="5358969"/>
            <a:ext cx="1009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Heated</a:t>
            </a:r>
            <a:r>
              <a:rPr lang="it-IT" sz="2000" dirty="0"/>
              <a:t>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are </a:t>
            </a:r>
            <a:r>
              <a:rPr lang="it-IT" sz="2000" dirty="0" err="1"/>
              <a:t>better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the </a:t>
            </a:r>
            <a:r>
              <a:rPr lang="it-IT" sz="2000" dirty="0" err="1"/>
              <a:t>correlators</a:t>
            </a:r>
            <a:r>
              <a:rPr lang="it-IT" sz="2000" dirty="0"/>
              <a:t> </a:t>
            </a:r>
            <a:r>
              <a:rPr lang="it-IT" sz="2000" dirty="0" err="1"/>
              <a:t>obtained</a:t>
            </a:r>
            <a:r>
              <a:rPr lang="it-IT" sz="2000" dirty="0"/>
              <a:t> from the </a:t>
            </a:r>
            <a:r>
              <a:rPr lang="it-IT" sz="2000" dirty="0" err="1"/>
              <a:t>cooling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still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in agreement with the </a:t>
            </a:r>
            <a:r>
              <a:rPr lang="it-IT" sz="2000" dirty="0" err="1"/>
              <a:t>exact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.</a:t>
            </a:r>
            <a:br>
              <a:rPr lang="it-IT" sz="2000" dirty="0"/>
            </a:b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9725C9-0900-47A4-8F32-7BD89427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77" y="1145088"/>
            <a:ext cx="7680176" cy="39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1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/>
          <p:cNvSpPr>
            <a:spLocks noGrp="1"/>
          </p:cNvSpPr>
          <p:nvPr>
            <p:ph type="title"/>
          </p:nvPr>
        </p:nvSpPr>
        <p:spPr>
          <a:xfrm>
            <a:off x="2214370" y="298491"/>
            <a:ext cx="6462903" cy="836592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CONCLUSIONS</a:t>
            </a: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551384" y="1636752"/>
            <a:ext cx="10525126" cy="4024496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The </a:t>
            </a:r>
            <a:r>
              <a:rPr lang="it-IT" sz="2000" dirty="0" err="1"/>
              <a:t>exact</a:t>
            </a:r>
            <a:r>
              <a:rPr lang="it-IT" sz="2000" dirty="0"/>
              <a:t> </a:t>
            </a:r>
            <a:r>
              <a:rPr lang="it-IT" sz="2000" dirty="0" err="1"/>
              <a:t>diagonalization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much</a:t>
            </a:r>
            <a:r>
              <a:rPr lang="it-IT" sz="2000" dirty="0"/>
              <a:t> </a:t>
            </a:r>
            <a:r>
              <a:rPr lang="it-IT" sz="2000" dirty="0" err="1"/>
              <a:t>faster</a:t>
            </a:r>
            <a:r>
              <a:rPr lang="it-IT" sz="2000" dirty="0"/>
              <a:t> and accurate </a:t>
            </a:r>
            <a:r>
              <a:rPr lang="it-IT" sz="2000" dirty="0" err="1"/>
              <a:t>than</a:t>
            </a:r>
            <a:r>
              <a:rPr lang="it-IT" sz="2000" dirty="0"/>
              <a:t> the Monte Carlo </a:t>
            </a:r>
            <a:r>
              <a:rPr lang="it-IT" sz="2000" dirty="0" err="1"/>
              <a:t>codes</a:t>
            </a:r>
            <a:r>
              <a:rPr lang="it-IT" sz="2000" dirty="0"/>
              <a:t>. </a:t>
            </a:r>
            <a:r>
              <a:rPr lang="it-IT" sz="2000" dirty="0" err="1"/>
              <a:t>However</a:t>
            </a:r>
            <a:r>
              <a:rPr lang="it-IT" sz="2000" dirty="0"/>
              <a:t> </a:t>
            </a:r>
            <a:r>
              <a:rPr lang="it-IT" sz="2000" dirty="0" err="1"/>
              <a:t>hamiltonian</a:t>
            </a:r>
            <a:r>
              <a:rPr lang="it-IT" sz="2000" dirty="0"/>
              <a:t> </a:t>
            </a:r>
            <a:r>
              <a:rPr lang="it-IT" sz="2000" dirty="0" err="1"/>
              <a:t>methods</a:t>
            </a:r>
            <a:r>
              <a:rPr lang="it-IT" sz="2000" dirty="0"/>
              <a:t> </a:t>
            </a:r>
            <a:r>
              <a:rPr lang="it-IT" sz="2000" dirty="0" err="1"/>
              <a:t>become</a:t>
            </a:r>
            <a:r>
              <a:rPr lang="it-IT" sz="2000" dirty="0"/>
              <a:t> </a:t>
            </a:r>
            <a:r>
              <a:rPr lang="it-IT" sz="2000" dirty="0" err="1"/>
              <a:t>impractical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increase</a:t>
            </a:r>
            <a:r>
              <a:rPr lang="it-IT" sz="2000" dirty="0"/>
              <a:t> the degrees of </a:t>
            </a:r>
            <a:r>
              <a:rPr lang="it-IT" sz="2000" dirty="0" err="1"/>
              <a:t>freedom</a:t>
            </a:r>
            <a:r>
              <a:rPr lang="it-IT" sz="2000" dirty="0"/>
              <a:t> of the system, so Monte Carlo </a:t>
            </a:r>
            <a:r>
              <a:rPr lang="it-IT" sz="2000" dirty="0" err="1"/>
              <a:t>becomes</a:t>
            </a:r>
            <a:r>
              <a:rPr lang="it-IT" sz="2000" dirty="0"/>
              <a:t> </a:t>
            </a:r>
            <a:r>
              <a:rPr lang="it-IT" sz="2000" dirty="0" err="1"/>
              <a:t>fundamental</a:t>
            </a:r>
            <a:r>
              <a:rPr lang="it-IT" sz="2000" dirty="0"/>
              <a:t>.</a:t>
            </a:r>
          </a:p>
          <a:p>
            <a:pPr rtl="0"/>
            <a:r>
              <a:rPr lang="it-IT" sz="2000" dirty="0" err="1"/>
              <a:t>Cooling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useful</a:t>
            </a:r>
            <a:r>
              <a:rPr lang="it-IT" sz="2000" dirty="0"/>
              <a:t> to </a:t>
            </a:r>
            <a:r>
              <a:rPr lang="it-IT" sz="2000" dirty="0" err="1"/>
              <a:t>get</a:t>
            </a:r>
            <a:r>
              <a:rPr lang="it-IT" sz="2000" dirty="0"/>
              <a:t> the </a:t>
            </a:r>
            <a:r>
              <a:rPr lang="it-IT" sz="2000" dirty="0" err="1"/>
              <a:t>instanton</a:t>
            </a:r>
            <a:r>
              <a:rPr lang="it-IT" sz="2000" dirty="0"/>
              <a:t> </a:t>
            </a:r>
            <a:r>
              <a:rPr lang="it-IT" sz="2000" dirty="0" err="1"/>
              <a:t>content</a:t>
            </a:r>
            <a:r>
              <a:rPr lang="it-IT" sz="2000" dirty="0"/>
              <a:t> of the theory (double-</a:t>
            </a:r>
            <a:r>
              <a:rPr lang="it-IT" sz="2000" dirty="0" err="1"/>
              <a:t>well</a:t>
            </a:r>
            <a:r>
              <a:rPr lang="it-IT" sz="2000" dirty="0"/>
              <a:t>)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lose</a:t>
            </a:r>
            <a:r>
              <a:rPr lang="it-IT" sz="2000" dirty="0"/>
              <a:t> </a:t>
            </a:r>
            <a:r>
              <a:rPr lang="it-IT" sz="2000" dirty="0" err="1"/>
              <a:t>informations</a:t>
            </a:r>
            <a:r>
              <a:rPr lang="it-IT" sz="2000" dirty="0"/>
              <a:t> on the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.</a:t>
            </a:r>
          </a:p>
          <a:p>
            <a:pPr rtl="0"/>
            <a:r>
              <a:rPr lang="it-IT" sz="2000" dirty="0" err="1"/>
              <a:t>Heating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useful</a:t>
            </a:r>
            <a:r>
              <a:rPr lang="it-IT" sz="2000" dirty="0"/>
              <a:t> to </a:t>
            </a:r>
            <a:r>
              <a:rPr lang="it-IT" sz="2000" dirty="0" err="1"/>
              <a:t>get</a:t>
            </a:r>
            <a:r>
              <a:rPr lang="it-IT" sz="2000" dirty="0"/>
              <a:t>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</a:t>
            </a:r>
            <a:r>
              <a:rPr lang="it-IT" sz="2000" dirty="0" err="1"/>
              <a:t>numerically</a:t>
            </a:r>
            <a:r>
              <a:rPr lang="it-IT" sz="2000" dirty="0"/>
              <a:t>, </a:t>
            </a:r>
            <a:r>
              <a:rPr lang="it-IT" sz="2000" dirty="0" err="1"/>
              <a:t>starting</a:t>
            </a:r>
            <a:r>
              <a:rPr lang="it-IT" sz="2000" dirty="0"/>
              <a:t> from a </a:t>
            </a:r>
            <a:r>
              <a:rPr lang="it-IT" sz="2000" dirty="0" err="1"/>
              <a:t>classical</a:t>
            </a:r>
            <a:r>
              <a:rPr lang="it-IT" sz="2000" dirty="0"/>
              <a:t> ensemble of </a:t>
            </a:r>
            <a:r>
              <a:rPr lang="it-IT" sz="2000" dirty="0" err="1"/>
              <a:t>instantons</a:t>
            </a:r>
            <a:r>
              <a:rPr lang="it-IT" sz="2000" dirty="0"/>
              <a:t>. </a:t>
            </a:r>
            <a:r>
              <a:rPr lang="it-IT" sz="2000" dirty="0" err="1"/>
              <a:t>However</a:t>
            </a:r>
            <a:r>
              <a:rPr lang="it-IT" sz="2000" dirty="0"/>
              <a:t> the </a:t>
            </a:r>
            <a:r>
              <a:rPr lang="it-IT" sz="2000" dirty="0" err="1"/>
              <a:t>assumption</a:t>
            </a:r>
            <a:r>
              <a:rPr lang="it-IT" sz="2000" dirty="0"/>
              <a:t> of </a:t>
            </a:r>
            <a:r>
              <a:rPr lang="it-IT" sz="2000" dirty="0" err="1"/>
              <a:t>instanton</a:t>
            </a:r>
            <a:r>
              <a:rPr lang="it-IT" sz="2000" dirty="0"/>
              <a:t> random gas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fully</a:t>
            </a:r>
            <a:r>
              <a:rPr lang="it-IT" sz="2000" dirty="0"/>
              <a:t> </a:t>
            </a:r>
            <a:r>
              <a:rPr lang="it-IT" sz="2000" dirty="0" err="1"/>
              <a:t>correct</a:t>
            </a:r>
            <a:r>
              <a:rPr lang="it-IT" sz="2000" dirty="0"/>
              <a:t>.</a:t>
            </a:r>
          </a:p>
          <a:p>
            <a:pPr marL="0" indent="0" rtl="0">
              <a:buNone/>
            </a:pPr>
            <a:r>
              <a:rPr lang="it-IT" sz="2000" dirty="0"/>
              <a:t>	  A </a:t>
            </a:r>
            <a:r>
              <a:rPr lang="it-IT" sz="2000" dirty="0" err="1"/>
              <a:t>better</a:t>
            </a:r>
            <a:r>
              <a:rPr lang="it-IT" sz="2000" dirty="0"/>
              <a:t> </a:t>
            </a:r>
            <a:r>
              <a:rPr lang="it-IT" sz="2000" dirty="0" err="1"/>
              <a:t>result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obtained</a:t>
            </a:r>
            <a:r>
              <a:rPr lang="it-IT" sz="2000" dirty="0"/>
              <a:t> with the </a:t>
            </a:r>
            <a:r>
              <a:rPr lang="it-IT" sz="2000" u="sng" dirty="0" err="1"/>
              <a:t>Instanton</a:t>
            </a:r>
            <a:r>
              <a:rPr lang="it-IT" sz="2000" u="sng" dirty="0"/>
              <a:t> Liquid Model</a:t>
            </a:r>
            <a:r>
              <a:rPr lang="it-IT" sz="2000" dirty="0"/>
              <a:t>, </a:t>
            </a:r>
            <a:r>
              <a:rPr lang="it-IT" sz="2000" dirty="0" err="1"/>
              <a:t>including</a:t>
            </a:r>
            <a:r>
              <a:rPr lang="it-IT" sz="2000" dirty="0"/>
              <a:t> 		  interactions </a:t>
            </a:r>
            <a:r>
              <a:rPr lang="it-IT" sz="2000" dirty="0" err="1"/>
              <a:t>among</a:t>
            </a:r>
            <a:r>
              <a:rPr lang="it-IT" sz="2000" dirty="0"/>
              <a:t> </a:t>
            </a:r>
            <a:r>
              <a:rPr lang="it-IT" sz="2000" dirty="0" err="1"/>
              <a:t>instantons</a:t>
            </a:r>
            <a:r>
              <a:rPr lang="it-IT" sz="2000" dirty="0"/>
              <a:t> and non-</a:t>
            </a:r>
            <a:r>
              <a:rPr lang="it-IT" sz="2000" dirty="0" err="1"/>
              <a:t>Gaussian</a:t>
            </a:r>
            <a:r>
              <a:rPr lang="it-IT" sz="2000" dirty="0"/>
              <a:t> </a:t>
            </a:r>
            <a:r>
              <a:rPr lang="it-IT" sz="2000" dirty="0" err="1"/>
              <a:t>effects</a:t>
            </a:r>
            <a:r>
              <a:rPr lang="it-IT" sz="2000" dirty="0"/>
              <a:t>.</a:t>
            </a:r>
            <a:endParaRPr lang="it-IT" sz="2000" u="sng" dirty="0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DD3DCB8-74A2-4DBC-8F66-B1792A421D1A}"/>
              </a:ext>
            </a:extLst>
          </p:cNvPr>
          <p:cNvSpPr/>
          <p:nvPr/>
        </p:nvSpPr>
        <p:spPr>
          <a:xfrm>
            <a:off x="839416" y="4653136"/>
            <a:ext cx="792088" cy="260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82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B0209C-2ABF-4245-A4CB-0DA9569EE671}"/>
              </a:ext>
            </a:extLst>
          </p:cNvPr>
          <p:cNvSpPr txBox="1"/>
          <p:nvPr/>
        </p:nvSpPr>
        <p:spPr>
          <a:xfrm>
            <a:off x="1055440" y="1484784"/>
            <a:ext cx="9433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9472" y="156210"/>
            <a:ext cx="9692640" cy="853440"/>
          </a:xfrm>
        </p:spPr>
        <p:txBody>
          <a:bodyPr rtlCol="0"/>
          <a:lstStyle/>
          <a:p>
            <a:pPr algn="ctr" rtl="0"/>
            <a:r>
              <a:rPr lang="it-IT" dirty="0"/>
              <a:t>INTRODUCTION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8C5867-DDFB-442D-91E8-9D13C101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253331"/>
            <a:ext cx="9992487" cy="4351337"/>
          </a:xfrm>
        </p:spPr>
        <p:txBody>
          <a:bodyPr>
            <a:normAutofit/>
          </a:bodyPr>
          <a:lstStyle/>
          <a:p>
            <a:r>
              <a:rPr lang="it-IT" sz="2000" dirty="0"/>
              <a:t>INSTANTON (or PSEUDOPARTICLE): </a:t>
            </a:r>
            <a:r>
              <a:rPr lang="it-IT" sz="2000" dirty="0" err="1"/>
              <a:t>classical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 to Euler-Lagrange </a:t>
            </a:r>
            <a:r>
              <a:rPr lang="it-IT" sz="2000" dirty="0" err="1"/>
              <a:t>equations</a:t>
            </a:r>
            <a:r>
              <a:rPr lang="it-IT" sz="2000" dirty="0"/>
              <a:t> of </a:t>
            </a:r>
            <a:r>
              <a:rPr lang="it-IT" sz="2000" dirty="0" err="1"/>
              <a:t>motion</a:t>
            </a:r>
            <a:r>
              <a:rPr lang="it-IT" sz="2000" dirty="0"/>
              <a:t> in </a:t>
            </a:r>
            <a:r>
              <a:rPr lang="it-IT" sz="2000" dirty="0" err="1"/>
              <a:t>Euclidean</a:t>
            </a:r>
            <a:r>
              <a:rPr lang="it-IT" sz="2000" dirty="0"/>
              <a:t> </a:t>
            </a:r>
            <a:r>
              <a:rPr lang="it-IT" sz="2000" dirty="0" err="1"/>
              <a:t>spacetime</a:t>
            </a:r>
            <a:r>
              <a:rPr lang="it-IT" sz="2000" dirty="0"/>
              <a:t> with a finite, non-zero action.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	</a:t>
            </a:r>
            <a:r>
              <a:rPr lang="it-IT" sz="2000" dirty="0" err="1"/>
              <a:t>Used</a:t>
            </a:r>
            <a:r>
              <a:rPr lang="it-IT" sz="2000" dirty="0"/>
              <a:t> to study tunneling </a:t>
            </a:r>
            <a:r>
              <a:rPr lang="it-IT" sz="2000" dirty="0" err="1"/>
              <a:t>behaviour</a:t>
            </a:r>
            <a:r>
              <a:rPr lang="it-IT" sz="2000" dirty="0"/>
              <a:t> in </a:t>
            </a:r>
            <a:r>
              <a:rPr lang="it-IT" sz="2000" dirty="0" err="1"/>
              <a:t>various</a:t>
            </a:r>
            <a:r>
              <a:rPr lang="it-IT" sz="2000" dirty="0"/>
              <a:t> systems.</a:t>
            </a:r>
          </a:p>
          <a:p>
            <a:r>
              <a:rPr lang="it-IT" sz="2000" dirty="0"/>
              <a:t>DOUBLE WELL POTENTIAL: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classical</a:t>
            </a:r>
            <a:r>
              <a:rPr lang="it-IT" sz="2000" dirty="0"/>
              <a:t> minima, one quantum ground state.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DE3F6359-4A54-4249-86D5-157FFD726B1B}"/>
              </a:ext>
            </a:extLst>
          </p:cNvPr>
          <p:cNvSpPr/>
          <p:nvPr/>
        </p:nvSpPr>
        <p:spPr>
          <a:xfrm>
            <a:off x="1087374" y="2201148"/>
            <a:ext cx="605028" cy="23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1BF31C8-925E-4FE2-ADA7-DD0920A26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CC6AB42-1EF6-4FD6-9494-1A83B846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56" y="3276600"/>
            <a:ext cx="6555389" cy="30575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11149C5-D4A0-4105-9C36-D12811BCE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579" y="3581400"/>
            <a:ext cx="3594238" cy="73241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64D590D-7CC4-43E6-A3DE-E7CE3D3E9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842" y="4710725"/>
            <a:ext cx="4469713" cy="8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EXACT DIAGONALIZATION (I)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32661" y="1762126"/>
            <a:ext cx="9552372" cy="2522087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Choice of a </a:t>
            </a:r>
            <a:r>
              <a:rPr lang="it-IT" sz="2000" dirty="0" err="1"/>
              <a:t>reference</a:t>
            </a:r>
            <a:r>
              <a:rPr lang="it-IT" sz="2000" dirty="0"/>
              <a:t> </a:t>
            </a:r>
            <a:r>
              <a:rPr lang="it-IT" sz="2000" dirty="0" err="1"/>
              <a:t>basis</a:t>
            </a:r>
            <a:r>
              <a:rPr lang="it-IT" sz="2000" dirty="0"/>
              <a:t>: </a:t>
            </a:r>
            <a:r>
              <a:rPr lang="it-IT" sz="2000" dirty="0" err="1"/>
              <a:t>Harmonic</a:t>
            </a:r>
            <a:r>
              <a:rPr lang="it-IT" sz="2000" dirty="0"/>
              <a:t> </a:t>
            </a:r>
            <a:r>
              <a:rPr lang="it-IT" sz="2000" dirty="0" err="1"/>
              <a:t>Oscillator</a:t>
            </a:r>
            <a:endParaRPr lang="it-IT" sz="2000" dirty="0"/>
          </a:p>
          <a:p>
            <a:pPr rtl="0"/>
            <a:r>
              <a:rPr lang="it-IT" sz="2000" dirty="0" err="1"/>
              <a:t>Diagonalize</a:t>
            </a:r>
            <a:r>
              <a:rPr lang="it-IT" sz="2000" dirty="0"/>
              <a:t> the </a:t>
            </a:r>
            <a:r>
              <a:rPr lang="it-IT" sz="2000" dirty="0" err="1"/>
              <a:t>hamiltonian</a:t>
            </a:r>
            <a:r>
              <a:rPr lang="it-IT" sz="2000" dirty="0"/>
              <a:t> H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basis</a:t>
            </a:r>
            <a:r>
              <a:rPr lang="it-IT" sz="2000" dirty="0"/>
              <a:t>.</a:t>
            </a:r>
            <a:br>
              <a:rPr lang="it-IT" sz="2000" dirty="0"/>
            </a:br>
            <a:r>
              <a:rPr lang="it-IT" sz="2000" dirty="0"/>
              <a:t>The </a:t>
            </a:r>
            <a:r>
              <a:rPr lang="it-IT" sz="2000" dirty="0" err="1"/>
              <a:t>only</a:t>
            </a:r>
            <a:r>
              <a:rPr lang="it-IT" sz="2000" dirty="0"/>
              <a:t> non-zero </a:t>
            </a:r>
            <a:r>
              <a:rPr lang="it-IT" sz="2000" dirty="0" err="1"/>
              <a:t>elements</a:t>
            </a:r>
            <a:r>
              <a:rPr lang="it-IT" sz="2000" dirty="0"/>
              <a:t> are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rtl="0"/>
            <a:r>
              <a:rPr lang="it-IT" sz="2000" dirty="0"/>
              <a:t>Program «</a:t>
            </a:r>
            <a:r>
              <a:rPr lang="it-IT" sz="2000" i="1" dirty="0"/>
              <a:t>exact.cpp</a:t>
            </a:r>
            <a:r>
              <a:rPr lang="it-IT" sz="2000" dirty="0"/>
              <a:t>» </a:t>
            </a:r>
            <a:r>
              <a:rPr lang="it-IT" sz="2000" dirty="0" err="1"/>
              <a:t>computes</a:t>
            </a:r>
            <a:r>
              <a:rPr lang="it-IT" sz="2000" dirty="0"/>
              <a:t>:</a:t>
            </a:r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189C717-2D5F-4D6A-B5AB-D7B70DDF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405" y="1564138"/>
            <a:ext cx="3743325" cy="10096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AA513EB-3078-4B40-B59B-39D2A0FA1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05" y="2573788"/>
            <a:ext cx="4150218" cy="6837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535C088-3D2C-4714-9E60-396B02F8C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20" y="3159194"/>
            <a:ext cx="1388853" cy="4572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B4B9167-52B4-48F3-B297-C1940FE57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284" y="3187783"/>
            <a:ext cx="1946452" cy="38767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22AFA2A-171D-4F8C-AB1F-141838B83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547" y="3108812"/>
            <a:ext cx="1946453" cy="476171"/>
          </a:xfrm>
          <a:prstGeom prst="rect">
            <a:avLst/>
          </a:prstGeom>
        </p:spPr>
      </p:pic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F24AA06F-5DBB-4C13-B04C-AE28387657FA}"/>
              </a:ext>
            </a:extLst>
          </p:cNvPr>
          <p:cNvSpPr/>
          <p:nvPr/>
        </p:nvSpPr>
        <p:spPr>
          <a:xfrm>
            <a:off x="920765" y="4374575"/>
            <a:ext cx="5427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E77D41F-3655-4303-ADF7-038519ADAB97}"/>
              </a:ext>
            </a:extLst>
          </p:cNvPr>
          <p:cNvSpPr/>
          <p:nvPr/>
        </p:nvSpPr>
        <p:spPr>
          <a:xfrm>
            <a:off x="920765" y="4696347"/>
            <a:ext cx="5427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76A83AB9-CFDC-45D3-A6DB-ACC933B2E6FA}"/>
              </a:ext>
            </a:extLst>
          </p:cNvPr>
          <p:cNvSpPr/>
          <p:nvPr/>
        </p:nvSpPr>
        <p:spPr>
          <a:xfrm>
            <a:off x="923300" y="4999339"/>
            <a:ext cx="5427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5D97517-54FA-4F27-95A4-C2B0B224913E}"/>
              </a:ext>
            </a:extLst>
          </p:cNvPr>
          <p:cNvSpPr txBox="1"/>
          <p:nvPr/>
        </p:nvSpPr>
        <p:spPr>
          <a:xfrm>
            <a:off x="1589104" y="4275967"/>
            <a:ext cx="5406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Energy </a:t>
            </a:r>
            <a:r>
              <a:rPr lang="it-IT" sz="2000" dirty="0" err="1"/>
              <a:t>spectrum</a:t>
            </a:r>
            <a:endParaRPr lang="it-IT" sz="2000" dirty="0"/>
          </a:p>
          <a:p>
            <a:r>
              <a:rPr lang="it-IT" sz="2000" dirty="0"/>
              <a:t>Ground state </a:t>
            </a:r>
            <a:r>
              <a:rPr lang="it-IT" sz="2000" dirty="0" err="1"/>
              <a:t>wave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endParaRPr lang="it-IT" sz="2000" dirty="0"/>
          </a:p>
          <a:p>
            <a:r>
              <a:rPr lang="it-IT" sz="2000" dirty="0" err="1"/>
              <a:t>Euclidean</a:t>
            </a:r>
            <a:r>
              <a:rPr lang="it-IT" sz="2000" dirty="0"/>
              <a:t>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			  </a:t>
            </a:r>
          </a:p>
          <a:p>
            <a:r>
              <a:rPr lang="it-IT" sz="2000" dirty="0" err="1"/>
              <a:t>Partition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endParaRPr lang="it-IT" sz="2000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63D8D78B-EF6B-4895-B023-CF17FBF977A3}"/>
              </a:ext>
            </a:extLst>
          </p:cNvPr>
          <p:cNvSpPr/>
          <p:nvPr/>
        </p:nvSpPr>
        <p:spPr>
          <a:xfrm>
            <a:off x="920765" y="5322187"/>
            <a:ext cx="5427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6C2BA33-63EE-4DE5-9BA1-4C54541AC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5926" y="4275967"/>
            <a:ext cx="771525" cy="42862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9D0CC498-9AA1-469A-912D-EB3D55211D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8094" y="4603175"/>
            <a:ext cx="685800" cy="40005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55FCF70C-D4FE-4A8E-BC3B-3ACF0826AB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4378" y="4931669"/>
            <a:ext cx="1352550" cy="41910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FB2891C0-99C7-44DD-BCA3-197A2DFC34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9738" y="5256815"/>
            <a:ext cx="723900" cy="41910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31B4426D-2984-442F-BEB2-E4A12F0B75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58494" y="5133629"/>
            <a:ext cx="2966931" cy="565638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B8658C12-D20A-41EF-9776-376DCA4440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1605" y="5758804"/>
            <a:ext cx="6029325" cy="733425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C0CBE59F-3269-4A5C-A8D9-8CFC633F2D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8514" y="4609893"/>
            <a:ext cx="1995067" cy="464199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F58F9909-CEB0-4D3F-A159-3AD81D5954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93241" y="3939156"/>
            <a:ext cx="3465962" cy="5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C4754BC1-9DA1-465A-8B45-F9E1ECBD3F6A}"/>
              </a:ext>
            </a:extLst>
          </p:cNvPr>
          <p:cNvSpPr/>
          <p:nvPr/>
        </p:nvSpPr>
        <p:spPr>
          <a:xfrm rot="16200000">
            <a:off x="5391327" y="3671891"/>
            <a:ext cx="72303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0826B90-8C62-447E-ADB5-F668BA62C816}"/>
              </a:ext>
            </a:extLst>
          </p:cNvPr>
          <p:cNvSpPr/>
          <p:nvPr/>
        </p:nvSpPr>
        <p:spPr>
          <a:xfrm rot="5400000">
            <a:off x="2013405" y="3544608"/>
            <a:ext cx="9258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0582"/>
          </a:xfrm>
        </p:spPr>
        <p:txBody>
          <a:bodyPr rtlCol="0"/>
          <a:lstStyle/>
          <a:p>
            <a:pPr rtl="0"/>
            <a:r>
              <a:rPr lang="it-IT" dirty="0"/>
              <a:t>EXACT DIAGONALIZATION (II)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F4AA627-3211-4357-A623-D4DFAD741D78}"/>
              </a:ext>
            </a:extLst>
          </p:cNvPr>
          <p:cNvSpPr/>
          <p:nvPr/>
        </p:nvSpPr>
        <p:spPr>
          <a:xfrm>
            <a:off x="1061847" y="2017447"/>
            <a:ext cx="2880320" cy="14401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5712054-09A4-496A-A4D9-DA569F66874C}"/>
              </a:ext>
            </a:extLst>
          </p:cNvPr>
          <p:cNvSpPr/>
          <p:nvPr/>
        </p:nvSpPr>
        <p:spPr>
          <a:xfrm>
            <a:off x="7503629" y="4166332"/>
            <a:ext cx="2880320" cy="14401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92FCD4-A708-4D3D-BBC1-ECE4140ED81B}"/>
              </a:ext>
            </a:extLst>
          </p:cNvPr>
          <p:cNvSpPr/>
          <p:nvPr/>
        </p:nvSpPr>
        <p:spPr>
          <a:xfrm>
            <a:off x="1448292" y="4166332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E9FE543-D0DF-4294-A4D1-88AE50C859DC}"/>
              </a:ext>
            </a:extLst>
          </p:cNvPr>
          <p:cNvSpPr txBox="1"/>
          <p:nvPr/>
        </p:nvSpPr>
        <p:spPr>
          <a:xfrm>
            <a:off x="1217690" y="2027083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INPUT: </a:t>
            </a:r>
          </a:p>
          <a:p>
            <a:pPr algn="ctr"/>
            <a:r>
              <a:rPr lang="it-IT" dirty="0"/>
              <a:t>N=40,</a:t>
            </a:r>
          </a:p>
          <a:p>
            <a:pPr algn="ctr"/>
            <a:r>
              <a:rPr lang="it-IT" dirty="0"/>
              <a:t>η=1.4,</a:t>
            </a:r>
          </a:p>
          <a:p>
            <a:pPr algn="ctr"/>
            <a:r>
              <a:rPr lang="it-IT" dirty="0"/>
              <a:t>ω</a:t>
            </a:r>
            <a:r>
              <a:rPr lang="it-IT" baseline="-25000" dirty="0"/>
              <a:t>0</a:t>
            </a:r>
            <a:r>
              <a:rPr lang="it-IT" dirty="0"/>
              <a:t>=4η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0F478F-70AA-4C45-86E9-892DAC01CE58}"/>
              </a:ext>
            </a:extLst>
          </p:cNvPr>
          <p:cNvSpPr txBox="1"/>
          <p:nvPr/>
        </p:nvSpPr>
        <p:spPr>
          <a:xfrm>
            <a:off x="7926179" y="424800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OUTPUT:</a:t>
            </a:r>
          </a:p>
          <a:p>
            <a:pPr algn="ctr"/>
            <a:r>
              <a:rPr lang="it-IT" dirty="0"/>
              <a:t>E</a:t>
            </a:r>
            <a:r>
              <a:rPr lang="it-IT" baseline="-25000" dirty="0"/>
              <a:t>n</a:t>
            </a:r>
            <a:r>
              <a:rPr lang="it-IT" dirty="0"/>
              <a:t>, |</a:t>
            </a:r>
            <a:r>
              <a:rPr lang="el-GR" dirty="0"/>
              <a:t>ψ</a:t>
            </a:r>
            <a:r>
              <a:rPr lang="it-IT" dirty="0"/>
              <a:t>(x)|</a:t>
            </a:r>
            <a:r>
              <a:rPr lang="it-IT" baseline="30000" dirty="0"/>
              <a:t>2</a:t>
            </a:r>
            <a:r>
              <a:rPr lang="it-IT" dirty="0"/>
              <a:t>,</a:t>
            </a:r>
          </a:p>
          <a:p>
            <a:pPr algn="ctr"/>
            <a:r>
              <a:rPr lang="it-IT" dirty="0"/>
              <a:t>&lt; </a:t>
            </a:r>
            <a:r>
              <a:rPr lang="it-IT" dirty="0" err="1"/>
              <a:t>x</a:t>
            </a:r>
            <a:r>
              <a:rPr lang="it-IT" baseline="30000" dirty="0" err="1"/>
              <a:t>p</a:t>
            </a:r>
            <a:r>
              <a:rPr lang="it-IT" dirty="0"/>
              <a:t>(0) </a:t>
            </a:r>
            <a:r>
              <a:rPr lang="it-IT" dirty="0" err="1"/>
              <a:t>x</a:t>
            </a:r>
            <a:r>
              <a:rPr lang="it-IT" baseline="30000" dirty="0" err="1"/>
              <a:t>p</a:t>
            </a:r>
            <a:r>
              <a:rPr lang="it-IT" dirty="0"/>
              <a:t>(</a:t>
            </a:r>
            <a:r>
              <a:rPr lang="el-GR" dirty="0"/>
              <a:t>τ</a:t>
            </a:r>
            <a:r>
              <a:rPr lang="it-IT" dirty="0"/>
              <a:t>)&gt;,</a:t>
            </a:r>
          </a:p>
          <a:p>
            <a:pPr algn="ctr"/>
            <a:r>
              <a:rPr lang="it-IT" dirty="0"/>
              <a:t>Z(β)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00E9765-EB8D-43B6-98F4-DB253F8885D0}"/>
              </a:ext>
            </a:extLst>
          </p:cNvPr>
          <p:cNvSpPr txBox="1"/>
          <p:nvPr/>
        </p:nvSpPr>
        <p:spPr>
          <a:xfrm>
            <a:off x="1438434" y="444273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Build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&lt;</a:t>
            </a:r>
            <a:r>
              <a:rPr lang="it-IT" dirty="0" err="1"/>
              <a:t>n|H|m</a:t>
            </a:r>
            <a:r>
              <a:rPr lang="it-IT" dirty="0"/>
              <a:t>&gt;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2F6F38B-7D13-4744-9A26-4C262C4C025A}"/>
              </a:ext>
            </a:extLst>
          </p:cNvPr>
          <p:cNvSpPr/>
          <p:nvPr/>
        </p:nvSpPr>
        <p:spPr>
          <a:xfrm>
            <a:off x="4654235" y="4163860"/>
            <a:ext cx="2141018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BD5C6E4-1C8D-48B6-A26F-68EC62BD9AE4}"/>
              </a:ext>
            </a:extLst>
          </p:cNvPr>
          <p:cNvSpPr/>
          <p:nvPr/>
        </p:nvSpPr>
        <p:spPr>
          <a:xfrm>
            <a:off x="7854172" y="2000662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7D5F542-29CA-4397-82E4-A237C94DF5BF}"/>
              </a:ext>
            </a:extLst>
          </p:cNvPr>
          <p:cNvSpPr/>
          <p:nvPr/>
        </p:nvSpPr>
        <p:spPr>
          <a:xfrm>
            <a:off x="4697142" y="2000662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6022141-B752-49C7-91A0-D0BFAD727019}"/>
              </a:ext>
            </a:extLst>
          </p:cNvPr>
          <p:cNvSpPr txBox="1"/>
          <p:nvPr/>
        </p:nvSpPr>
        <p:spPr>
          <a:xfrm>
            <a:off x="4668539" y="4244023"/>
            <a:ext cx="2160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Diagonalization</a:t>
            </a:r>
            <a:r>
              <a:rPr lang="it-IT" dirty="0"/>
              <a:t> with </a:t>
            </a:r>
            <a:r>
              <a:rPr lang="it-IT" dirty="0" err="1"/>
              <a:t>Jacobi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(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E802B02-D417-40E2-99CF-D30DDCFD571F}"/>
              </a:ext>
            </a:extLst>
          </p:cNvPr>
          <p:cNvSpPr txBox="1"/>
          <p:nvPr/>
        </p:nvSpPr>
        <p:spPr>
          <a:xfrm>
            <a:off x="7757896" y="1970278"/>
            <a:ext cx="2292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Compute the ground state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</a:t>
            </a:r>
            <a:r>
              <a:rPr lang="it-IT" dirty="0" err="1"/>
              <a:t>correlators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 err="1"/>
              <a:t>partition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39EEB5E-4A56-4D58-824C-87E9480BA7BF}"/>
              </a:ext>
            </a:extLst>
          </p:cNvPr>
          <p:cNvSpPr txBox="1"/>
          <p:nvPr/>
        </p:nvSpPr>
        <p:spPr>
          <a:xfrm>
            <a:off x="4622928" y="2000662"/>
            <a:ext cx="2268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Evaluate</a:t>
            </a:r>
            <a:r>
              <a:rPr lang="it-IT" dirty="0"/>
              <a:t> H.O.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and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elements</a:t>
            </a:r>
            <a:endParaRPr lang="it-IT" dirty="0"/>
          </a:p>
          <a:p>
            <a:pPr algn="ctr"/>
            <a:r>
              <a:rPr lang="it-IT" dirty="0"/>
              <a:t>&lt;0|x</a:t>
            </a:r>
            <a:r>
              <a:rPr lang="it-IT" baseline="30000" dirty="0"/>
              <a:t>p</a:t>
            </a:r>
            <a:r>
              <a:rPr lang="it-IT" dirty="0"/>
              <a:t>|n&gt;</a:t>
            </a:r>
          </a:p>
          <a:p>
            <a:pPr algn="ctr"/>
            <a:r>
              <a:rPr lang="it-IT" dirty="0"/>
              <a:t>p=1,2,3</a:t>
            </a:r>
          </a:p>
          <a:p>
            <a:pPr algn="ctr"/>
            <a:r>
              <a:rPr lang="it-IT" dirty="0"/>
              <a:t> </a:t>
            </a:r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81C0DC14-48CC-4F4D-8E6F-F53FCBF6A4ED}"/>
              </a:ext>
            </a:extLst>
          </p:cNvPr>
          <p:cNvSpPr/>
          <p:nvPr/>
        </p:nvSpPr>
        <p:spPr>
          <a:xfrm>
            <a:off x="6868065" y="2576726"/>
            <a:ext cx="98610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A5E01839-DBD5-481B-9F0F-A2FAA66AE1CC}"/>
              </a:ext>
            </a:extLst>
          </p:cNvPr>
          <p:cNvSpPr/>
          <p:nvPr/>
        </p:nvSpPr>
        <p:spPr>
          <a:xfrm rot="5400000">
            <a:off x="8572773" y="3671892"/>
            <a:ext cx="72303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6F43367F-5CA7-4CE7-994A-F0F30666EFF2}"/>
              </a:ext>
            </a:extLst>
          </p:cNvPr>
          <p:cNvSpPr/>
          <p:nvPr/>
        </p:nvSpPr>
        <p:spPr>
          <a:xfrm>
            <a:off x="3611513" y="4704512"/>
            <a:ext cx="103286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QM ON EUCLIDEAN LATTICE (I)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rtl="0"/>
            <a:r>
              <a:rPr lang="it-IT" sz="2000" dirty="0" err="1"/>
              <a:t>Path</a:t>
            </a:r>
            <a:r>
              <a:rPr lang="it-IT" sz="2000" dirty="0"/>
              <a:t> Integral </a:t>
            </a:r>
            <a:r>
              <a:rPr lang="it-IT" sz="2000" dirty="0" err="1"/>
              <a:t>approach</a:t>
            </a:r>
            <a:r>
              <a:rPr lang="it-IT" sz="2000" dirty="0"/>
              <a:t> + </a:t>
            </a:r>
            <a:r>
              <a:rPr lang="it-IT" sz="2000" dirty="0" err="1"/>
              <a:t>Wick</a:t>
            </a:r>
            <a:r>
              <a:rPr lang="it-IT" sz="2000" dirty="0"/>
              <a:t> </a:t>
            </a:r>
            <a:r>
              <a:rPr lang="it-IT" sz="2000" dirty="0" err="1"/>
              <a:t>Rotation</a:t>
            </a:r>
            <a:r>
              <a:rPr lang="it-IT" sz="2000" dirty="0"/>
              <a:t>	          and </a:t>
            </a:r>
            <a:r>
              <a:rPr lang="it-IT" sz="2000" dirty="0" err="1"/>
              <a:t>periodic</a:t>
            </a:r>
            <a:r>
              <a:rPr lang="it-IT" sz="2000" dirty="0"/>
              <a:t> B.C.</a:t>
            </a:r>
          </a:p>
          <a:p>
            <a:pPr rtl="0"/>
            <a:endParaRPr lang="it-IT" sz="2000" dirty="0"/>
          </a:p>
          <a:p>
            <a:pPr rtl="0"/>
            <a:endParaRPr lang="it-IT" sz="2000" dirty="0"/>
          </a:p>
          <a:p>
            <a:pPr rtl="0"/>
            <a:r>
              <a:rPr lang="it-IT" sz="2000" dirty="0"/>
              <a:t>To study </a:t>
            </a:r>
            <a:r>
              <a:rPr lang="it-IT" sz="2000" dirty="0" err="1"/>
              <a:t>numerical</a:t>
            </a:r>
            <a:r>
              <a:rPr lang="it-IT" sz="2000" dirty="0"/>
              <a:t> </a:t>
            </a:r>
            <a:r>
              <a:rPr lang="it-IT" sz="2000" dirty="0" err="1"/>
              <a:t>simulations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 the </a:t>
            </a:r>
            <a:r>
              <a:rPr lang="it-IT" sz="2000" dirty="0" err="1"/>
              <a:t>discretized</a:t>
            </a:r>
            <a:r>
              <a:rPr lang="it-IT" sz="2000" dirty="0"/>
              <a:t> action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the P.I.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equivalent</a:t>
            </a:r>
            <a:r>
              <a:rPr lang="it-IT" sz="2000" dirty="0"/>
              <a:t> to a </a:t>
            </a:r>
            <a:r>
              <a:rPr lang="it-IT" sz="2000" dirty="0" err="1"/>
              <a:t>statistical</a:t>
            </a:r>
            <a:r>
              <a:rPr lang="it-IT" sz="2000" dirty="0"/>
              <a:t> system of «spins» x</a:t>
            </a:r>
            <a:r>
              <a:rPr lang="it-IT" sz="2000" baseline="-25000" dirty="0"/>
              <a:t>i </a:t>
            </a:r>
            <a:r>
              <a:rPr lang="it-IT" sz="2000" dirty="0"/>
              <a:t>on a lattice with </a:t>
            </a:r>
            <a:r>
              <a:rPr lang="it-IT" sz="2000" dirty="0" err="1"/>
              <a:t>spacing</a:t>
            </a:r>
            <a:r>
              <a:rPr lang="it-IT" sz="2000" dirty="0"/>
              <a:t> a.</a:t>
            </a:r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rtl="0"/>
            <a:r>
              <a:rPr lang="it-IT" sz="2000" dirty="0"/>
              <a:t>Study the system with Monte Carlo samplings, </a:t>
            </a:r>
            <a:r>
              <a:rPr lang="it-IT" sz="2000" u="sng" dirty="0"/>
              <a:t>Metropolis </a:t>
            </a:r>
            <a:r>
              <a:rPr lang="it-IT" sz="2000" u="sng" dirty="0" err="1"/>
              <a:t>Algorithm</a:t>
            </a:r>
            <a:r>
              <a:rPr lang="it-IT" sz="2000" dirty="0"/>
              <a:t>: ensemble of </a:t>
            </a:r>
            <a:r>
              <a:rPr lang="it-IT" sz="2000" dirty="0" err="1"/>
              <a:t>configurations</a:t>
            </a:r>
            <a:r>
              <a:rPr lang="it-IT" sz="2000" dirty="0"/>
              <a:t> </a:t>
            </a:r>
            <a:r>
              <a:rPr lang="it-IT" sz="2000" dirty="0" err="1"/>
              <a:t>generated</a:t>
            </a:r>
            <a:r>
              <a:rPr lang="it-IT" sz="2000" dirty="0"/>
              <a:t> by trial updates for </a:t>
            </a:r>
            <a:r>
              <a:rPr lang="it-IT" sz="2000" dirty="0" err="1"/>
              <a:t>every</a:t>
            </a:r>
            <a:r>
              <a:rPr lang="it-IT" sz="2000" dirty="0"/>
              <a:t> lattice point with an </a:t>
            </a:r>
            <a:r>
              <a:rPr lang="it-IT" sz="2000" dirty="0" err="1"/>
              <a:t>acceptance</a:t>
            </a:r>
            <a:r>
              <a:rPr lang="it-IT" sz="2000" dirty="0"/>
              <a:t> </a:t>
            </a:r>
            <a:r>
              <a:rPr lang="it-IT" sz="2000" dirty="0" err="1"/>
              <a:t>probability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899662-576C-4C7E-B80B-3A4CD267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75" y="1317050"/>
            <a:ext cx="936104" cy="30672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583A8D3-6633-4EDB-8460-5BBB4710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2" y="1604483"/>
            <a:ext cx="3707096" cy="106029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3F804A5-3A5F-4BBA-8D14-770E69BD7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1681141"/>
            <a:ext cx="5707668" cy="95756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FE1BED51-AE6E-4381-86B9-EEE18C339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600" y="3372618"/>
            <a:ext cx="5976664" cy="1148741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BC673D08-EF83-46DD-B5FE-C5533CE40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52" y="5683258"/>
            <a:ext cx="3128409" cy="59331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988D696B-4009-4808-BC66-D837E0D4B0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7153" y="5411977"/>
            <a:ext cx="6992761" cy="9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QM ON EUCLIDEAN LATTICE (II)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rtl="0"/>
            <a:r>
              <a:rPr lang="it-IT" sz="2000" dirty="0"/>
              <a:t>Quantum </a:t>
            </a:r>
            <a:r>
              <a:rPr lang="it-IT" sz="2000" dirty="0" err="1"/>
              <a:t>mechanical</a:t>
            </a:r>
            <a:r>
              <a:rPr lang="it-IT" sz="2000" dirty="0"/>
              <a:t> </a:t>
            </a:r>
            <a:r>
              <a:rPr lang="it-IT" sz="2000" dirty="0" err="1"/>
              <a:t>observables</a:t>
            </a:r>
            <a:r>
              <a:rPr lang="it-IT" sz="2000" dirty="0"/>
              <a:t> </a:t>
            </a:r>
            <a:r>
              <a:rPr lang="it-IT" sz="2000" dirty="0" err="1"/>
              <a:t>become</a:t>
            </a:r>
            <a:r>
              <a:rPr lang="it-IT" sz="2000" dirty="0"/>
              <a:t> </a:t>
            </a:r>
            <a:r>
              <a:rPr lang="it-IT" sz="2000" dirty="0" err="1"/>
              <a:t>simply</a:t>
            </a:r>
            <a:r>
              <a:rPr lang="it-IT" sz="2000" dirty="0"/>
              <a:t> an </a:t>
            </a:r>
            <a:r>
              <a:rPr lang="it-IT" sz="2000" dirty="0" err="1"/>
              <a:t>average</a:t>
            </a:r>
            <a:r>
              <a:rPr lang="it-IT" sz="2000" dirty="0"/>
              <a:t> over a large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configurations</a:t>
            </a:r>
            <a:r>
              <a:rPr lang="it-IT" sz="2000" dirty="0"/>
              <a:t> </a:t>
            </a:r>
            <a:r>
              <a:rPr lang="it-IT" sz="2000" dirty="0" err="1"/>
              <a:t>N</a:t>
            </a:r>
            <a:r>
              <a:rPr lang="it-IT" sz="2000" baseline="-25000" dirty="0" err="1"/>
              <a:t>c</a:t>
            </a:r>
            <a:endParaRPr lang="it-IT" sz="2000" baseline="-25000" dirty="0"/>
          </a:p>
          <a:p>
            <a:pPr rtl="0"/>
            <a:endParaRPr lang="it-IT" sz="2000" dirty="0"/>
          </a:p>
          <a:p>
            <a:pPr rtl="0"/>
            <a:endParaRPr lang="it-IT" sz="2000" dirty="0"/>
          </a:p>
          <a:p>
            <a:pPr rtl="0"/>
            <a:r>
              <a:rPr lang="it-IT" sz="2000" dirty="0" err="1"/>
              <a:t>Comparison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initial</a:t>
            </a:r>
            <a:r>
              <a:rPr lang="it-IT" sz="2000" dirty="0"/>
              <a:t> </a:t>
            </a:r>
            <a:r>
              <a:rPr lang="it-IT" sz="2000" dirty="0" err="1"/>
              <a:t>configurations</a:t>
            </a:r>
            <a:r>
              <a:rPr lang="it-IT" sz="2000" dirty="0"/>
              <a:t> hot (random) and </a:t>
            </a:r>
            <a:r>
              <a:rPr lang="it-IT" sz="2000" dirty="0" err="1"/>
              <a:t>cold</a:t>
            </a:r>
            <a:r>
              <a:rPr lang="it-IT" sz="2000" dirty="0"/>
              <a:t> (</a:t>
            </a:r>
            <a:r>
              <a:rPr lang="it-IT" sz="2000" dirty="0" err="1"/>
              <a:t>aligned</a:t>
            </a:r>
            <a:r>
              <a:rPr lang="it-IT" sz="2000" dirty="0"/>
              <a:t> spins) after a </a:t>
            </a:r>
            <a:r>
              <a:rPr lang="it-IT" sz="2000" dirty="0" err="1"/>
              <a:t>sufficient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equilibriation</a:t>
            </a:r>
            <a:r>
              <a:rPr lang="it-IT" sz="2000" dirty="0"/>
              <a:t> </a:t>
            </a:r>
            <a:r>
              <a:rPr lang="it-IT" sz="2000" dirty="0" err="1"/>
              <a:t>sweeps</a:t>
            </a:r>
            <a:r>
              <a:rPr lang="it-IT" sz="2000" dirty="0"/>
              <a:t>.</a:t>
            </a:r>
          </a:p>
          <a:p>
            <a:pPr rtl="0"/>
            <a:r>
              <a:rPr lang="it-IT" sz="2000" dirty="0"/>
              <a:t>Program «</a:t>
            </a:r>
            <a:r>
              <a:rPr lang="it-IT" sz="2000" i="1" dirty="0"/>
              <a:t>montecarlo.cpp</a:t>
            </a:r>
            <a:r>
              <a:rPr lang="it-IT" sz="2000" dirty="0"/>
              <a:t>» </a:t>
            </a:r>
            <a:r>
              <a:rPr lang="it-IT" sz="2000" dirty="0" err="1"/>
              <a:t>computes</a:t>
            </a:r>
            <a:r>
              <a:rPr lang="it-IT" sz="2000" dirty="0"/>
              <a:t>:</a:t>
            </a:r>
          </a:p>
          <a:p>
            <a:pPr marL="0" indent="0" rtl="0">
              <a:buNone/>
            </a:pPr>
            <a:r>
              <a:rPr lang="it-IT" sz="2000" dirty="0"/>
              <a:t>	   Action 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configuration</a:t>
            </a:r>
            <a:br>
              <a:rPr lang="it-IT" sz="2000" dirty="0"/>
            </a:br>
            <a:r>
              <a:rPr lang="it-IT" sz="2000" dirty="0"/>
              <a:t>	   </a:t>
            </a:r>
            <a:r>
              <a:rPr lang="it-IT" sz="2000" dirty="0" err="1"/>
              <a:t>Euclidean</a:t>
            </a:r>
            <a:r>
              <a:rPr lang="it-IT" sz="2000" dirty="0"/>
              <a:t> 2-points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for x,x</a:t>
            </a:r>
            <a:r>
              <a:rPr lang="it-IT" sz="2000" baseline="30000" dirty="0"/>
              <a:t>2</a:t>
            </a:r>
            <a:r>
              <a:rPr lang="it-IT" sz="2000" dirty="0"/>
              <a:t>,x</a:t>
            </a:r>
            <a:r>
              <a:rPr lang="it-IT" sz="2000" baseline="30000" dirty="0"/>
              <a:t>3 </a:t>
            </a:r>
            <a:r>
              <a:rPr lang="it-IT" sz="2000" dirty="0"/>
              <a:t> </a:t>
            </a:r>
            <a:br>
              <a:rPr lang="it-IT" sz="2000" dirty="0"/>
            </a:br>
            <a:r>
              <a:rPr lang="it-IT" sz="2000" dirty="0"/>
              <a:t>	   </a:t>
            </a:r>
            <a:r>
              <a:rPr lang="it-IT" sz="2000" dirty="0" err="1"/>
              <a:t>Normalized</a:t>
            </a:r>
            <a:r>
              <a:rPr lang="it-IT" sz="2000" dirty="0"/>
              <a:t> </a:t>
            </a:r>
            <a:r>
              <a:rPr lang="it-IT" sz="2000" dirty="0" err="1"/>
              <a:t>distribution</a:t>
            </a:r>
            <a:r>
              <a:rPr lang="it-IT" sz="2000" dirty="0"/>
              <a:t> of x </a:t>
            </a:r>
            <a:endParaRPr lang="it-IT" sz="2000" baseline="30000" dirty="0"/>
          </a:p>
          <a:p>
            <a:pPr marL="0" indent="0" rtl="0">
              <a:buNone/>
            </a:pP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94CC8B-F394-4218-B44A-89162881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700808"/>
            <a:ext cx="4141525" cy="1307207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846252E5-7CCE-463B-B905-6DEF7633774B}"/>
              </a:ext>
            </a:extLst>
          </p:cNvPr>
          <p:cNvSpPr/>
          <p:nvPr/>
        </p:nvSpPr>
        <p:spPr>
          <a:xfrm>
            <a:off x="920765" y="4364078"/>
            <a:ext cx="5427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CB29BACC-5FA9-4AB5-9279-8285DCA5431A}"/>
              </a:ext>
            </a:extLst>
          </p:cNvPr>
          <p:cNvSpPr/>
          <p:nvPr/>
        </p:nvSpPr>
        <p:spPr>
          <a:xfrm>
            <a:off x="920763" y="4670033"/>
            <a:ext cx="5427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015A623B-8163-4FA2-9D64-CB2E469CCCDF}"/>
              </a:ext>
            </a:extLst>
          </p:cNvPr>
          <p:cNvSpPr/>
          <p:nvPr/>
        </p:nvSpPr>
        <p:spPr>
          <a:xfrm>
            <a:off x="920764" y="5015726"/>
            <a:ext cx="5427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0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C337DC08-E718-4839-A744-BB62628CA50C}"/>
              </a:ext>
            </a:extLst>
          </p:cNvPr>
          <p:cNvSpPr/>
          <p:nvPr/>
        </p:nvSpPr>
        <p:spPr>
          <a:xfrm rot="5400000">
            <a:off x="5431268" y="4550826"/>
            <a:ext cx="47671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81C0DC14-48CC-4F4D-8E6F-F53FCBF6A4ED}"/>
              </a:ext>
            </a:extLst>
          </p:cNvPr>
          <p:cNvSpPr/>
          <p:nvPr/>
        </p:nvSpPr>
        <p:spPr>
          <a:xfrm rot="10800000">
            <a:off x="6762580" y="3703441"/>
            <a:ext cx="101205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ACBBB9A9-3228-4413-99D3-A4A1C8A1537B}"/>
              </a:ext>
            </a:extLst>
          </p:cNvPr>
          <p:cNvSpPr/>
          <p:nvPr/>
        </p:nvSpPr>
        <p:spPr>
          <a:xfrm rot="2636158">
            <a:off x="2983194" y="4932687"/>
            <a:ext cx="187882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0582"/>
          </a:xfrm>
        </p:spPr>
        <p:txBody>
          <a:bodyPr rtlCol="0"/>
          <a:lstStyle/>
          <a:p>
            <a:pPr rtl="0"/>
            <a:r>
              <a:rPr lang="it-IT" dirty="0"/>
              <a:t>QM ON EUCLIDEAN LATTICE (III)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F4AA627-3211-4357-A623-D4DFAD741D78}"/>
              </a:ext>
            </a:extLst>
          </p:cNvPr>
          <p:cNvSpPr/>
          <p:nvPr/>
        </p:nvSpPr>
        <p:spPr>
          <a:xfrm>
            <a:off x="1053951" y="1307388"/>
            <a:ext cx="2880320" cy="14401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5712054-09A4-496A-A4D9-DA569F66874C}"/>
              </a:ext>
            </a:extLst>
          </p:cNvPr>
          <p:cNvSpPr/>
          <p:nvPr/>
        </p:nvSpPr>
        <p:spPr>
          <a:xfrm>
            <a:off x="7485618" y="4900462"/>
            <a:ext cx="2880320" cy="14401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92FCD4-A708-4D3D-BBC1-ECE4140ED81B}"/>
              </a:ext>
            </a:extLst>
          </p:cNvPr>
          <p:cNvSpPr/>
          <p:nvPr/>
        </p:nvSpPr>
        <p:spPr>
          <a:xfrm>
            <a:off x="4645982" y="1277880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E9FE543-D0DF-4294-A4D1-88AE50C859DC}"/>
              </a:ext>
            </a:extLst>
          </p:cNvPr>
          <p:cNvSpPr txBox="1"/>
          <p:nvPr/>
        </p:nvSpPr>
        <p:spPr>
          <a:xfrm>
            <a:off x="1233971" y="1397675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INPUT:</a:t>
            </a:r>
          </a:p>
          <a:p>
            <a:pPr algn="ctr"/>
            <a:r>
              <a:rPr lang="it-IT" dirty="0"/>
              <a:t>η=1.4, n=800 </a:t>
            </a:r>
          </a:p>
          <a:p>
            <a:pPr algn="ctr"/>
            <a:r>
              <a:rPr lang="it-IT" dirty="0"/>
              <a:t>a=0.05, hot=(1,0),</a:t>
            </a:r>
          </a:p>
          <a:p>
            <a:pPr algn="ctr"/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=10</a:t>
            </a:r>
            <a:r>
              <a:rPr lang="it-IT" baseline="30000" dirty="0"/>
              <a:t>5</a:t>
            </a:r>
            <a:r>
              <a:rPr lang="it-IT" dirty="0"/>
              <a:t>,  </a:t>
            </a:r>
            <a:r>
              <a:rPr lang="it-IT" dirty="0" err="1"/>
              <a:t>δx</a:t>
            </a:r>
            <a:r>
              <a:rPr lang="it-IT" dirty="0"/>
              <a:t>=0.5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0F478F-70AA-4C45-86E9-892DAC01CE58}"/>
              </a:ext>
            </a:extLst>
          </p:cNvPr>
          <p:cNvSpPr txBox="1"/>
          <p:nvPr/>
        </p:nvSpPr>
        <p:spPr>
          <a:xfrm>
            <a:off x="7917666" y="5014645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OUTPUT:</a:t>
            </a:r>
          </a:p>
          <a:p>
            <a:pPr algn="ctr"/>
            <a:r>
              <a:rPr lang="it-IT" dirty="0"/>
              <a:t>S, x</a:t>
            </a:r>
            <a:r>
              <a:rPr lang="it-IT" baseline="-25000" dirty="0"/>
              <a:t>i</a:t>
            </a:r>
            <a:r>
              <a:rPr lang="it-IT" dirty="0"/>
              <a:t>(k),</a:t>
            </a:r>
          </a:p>
          <a:p>
            <a:pPr algn="ctr"/>
            <a:r>
              <a:rPr lang="it-IT" dirty="0"/>
              <a:t>&lt;</a:t>
            </a:r>
            <a:r>
              <a:rPr lang="it-IT" dirty="0" err="1"/>
              <a:t>x</a:t>
            </a:r>
            <a:r>
              <a:rPr lang="it-IT" baseline="30000" dirty="0" err="1"/>
              <a:t>p</a:t>
            </a:r>
            <a:r>
              <a:rPr lang="it-IT" dirty="0"/>
              <a:t>(0)</a:t>
            </a:r>
            <a:r>
              <a:rPr lang="it-IT" dirty="0" err="1"/>
              <a:t>x</a:t>
            </a:r>
            <a:r>
              <a:rPr lang="it-IT" baseline="30000" dirty="0" err="1"/>
              <a:t>p</a:t>
            </a:r>
            <a:r>
              <a:rPr lang="it-IT" dirty="0"/>
              <a:t>(</a:t>
            </a:r>
            <a:r>
              <a:rPr lang="el-GR" dirty="0"/>
              <a:t>τ</a:t>
            </a:r>
            <a:r>
              <a:rPr lang="it-IT" dirty="0"/>
              <a:t>)&gt;,</a:t>
            </a:r>
          </a:p>
          <a:p>
            <a:pPr algn="ctr"/>
            <a:r>
              <a:rPr lang="it-IT" dirty="0"/>
              <a:t>x </a:t>
            </a:r>
            <a:r>
              <a:rPr lang="it-IT" dirty="0" err="1"/>
              <a:t>distribution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00E9765-EB8D-43B6-98F4-DB253F8885D0}"/>
              </a:ext>
            </a:extLst>
          </p:cNvPr>
          <p:cNvSpPr txBox="1"/>
          <p:nvPr/>
        </p:nvSpPr>
        <p:spPr>
          <a:xfrm>
            <a:off x="4602341" y="1453863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Initialize</a:t>
            </a:r>
            <a:r>
              <a:rPr lang="it-IT" dirty="0"/>
              <a:t> first </a:t>
            </a:r>
            <a:r>
              <a:rPr lang="it-IT" dirty="0" err="1"/>
              <a:t>configuration</a:t>
            </a:r>
            <a:br>
              <a:rPr lang="it-IT" dirty="0"/>
            </a:br>
            <a:r>
              <a:rPr lang="it-IT" dirty="0"/>
              <a:t> (hot or </a:t>
            </a:r>
            <a:r>
              <a:rPr lang="it-IT" dirty="0" err="1"/>
              <a:t>cold</a:t>
            </a:r>
            <a:r>
              <a:rPr lang="it-IT" dirty="0"/>
              <a:t>)</a:t>
            </a:r>
          </a:p>
          <a:p>
            <a:pPr algn="ctr"/>
            <a:r>
              <a:rPr lang="it-IT" dirty="0"/>
              <a:t>+ PBC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2F6F38B-7D13-4744-9A26-4C262C4C025A}"/>
              </a:ext>
            </a:extLst>
          </p:cNvPr>
          <p:cNvSpPr/>
          <p:nvPr/>
        </p:nvSpPr>
        <p:spPr>
          <a:xfrm>
            <a:off x="7517941" y="1303693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BD5C6E4-1C8D-48B6-A26F-68EC62BD9AE4}"/>
              </a:ext>
            </a:extLst>
          </p:cNvPr>
          <p:cNvSpPr/>
          <p:nvPr/>
        </p:nvSpPr>
        <p:spPr>
          <a:xfrm>
            <a:off x="7508071" y="3154485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7D5F542-29CA-4397-82E4-A237C94DF5BF}"/>
              </a:ext>
            </a:extLst>
          </p:cNvPr>
          <p:cNvSpPr/>
          <p:nvPr/>
        </p:nvSpPr>
        <p:spPr>
          <a:xfrm>
            <a:off x="4618899" y="4940974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6022141-B752-49C7-91A0-D0BFAD727019}"/>
              </a:ext>
            </a:extLst>
          </p:cNvPr>
          <p:cNvSpPr txBox="1"/>
          <p:nvPr/>
        </p:nvSpPr>
        <p:spPr>
          <a:xfrm>
            <a:off x="7474292" y="1651164"/>
            <a:ext cx="223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Monte Carlo loop over </a:t>
            </a:r>
            <a:r>
              <a:rPr lang="it-IT" dirty="0" err="1"/>
              <a:t>configurations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E802B02-D417-40E2-99CF-D30DDCFD571F}"/>
              </a:ext>
            </a:extLst>
          </p:cNvPr>
          <p:cNvSpPr txBox="1"/>
          <p:nvPr/>
        </p:nvSpPr>
        <p:spPr>
          <a:xfrm>
            <a:off x="7501647" y="325615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Loop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over lattice </a:t>
            </a:r>
            <a:r>
              <a:rPr lang="it-IT" dirty="0" err="1"/>
              <a:t>sites</a:t>
            </a:r>
            <a:endParaRPr lang="it-IT" dirty="0"/>
          </a:p>
          <a:p>
            <a:pPr algn="ctr"/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baseline="-25000" dirty="0" err="1"/>
              <a:t>hit</a:t>
            </a:r>
            <a:r>
              <a:rPr lang="it-IT" dirty="0"/>
              <a:t> +1)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39EEB5E-4A56-4D58-824C-87E9480BA7BF}"/>
              </a:ext>
            </a:extLst>
          </p:cNvPr>
          <p:cNvSpPr txBox="1"/>
          <p:nvPr/>
        </p:nvSpPr>
        <p:spPr>
          <a:xfrm>
            <a:off x="4602340" y="5042652"/>
            <a:ext cx="2134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Compute action, </a:t>
            </a:r>
            <a:r>
              <a:rPr lang="it-IT" dirty="0" err="1"/>
              <a:t>correlators</a:t>
            </a:r>
            <a:br>
              <a:rPr lang="it-IT" dirty="0"/>
            </a:br>
            <a:r>
              <a:rPr lang="it-IT" dirty="0"/>
              <a:t>and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distribution</a:t>
            </a:r>
            <a:r>
              <a:rPr lang="it-IT" dirty="0"/>
              <a:t> of x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0826B90-8C62-447E-ADB5-F668BA62C816}"/>
              </a:ext>
            </a:extLst>
          </p:cNvPr>
          <p:cNvSpPr/>
          <p:nvPr/>
        </p:nvSpPr>
        <p:spPr>
          <a:xfrm>
            <a:off x="3934271" y="1883452"/>
            <a:ext cx="69395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A5E01839-DBD5-481B-9F0F-A2FAA66AE1CC}"/>
              </a:ext>
            </a:extLst>
          </p:cNvPr>
          <p:cNvSpPr/>
          <p:nvPr/>
        </p:nvSpPr>
        <p:spPr>
          <a:xfrm rot="5400000">
            <a:off x="8383208" y="2798396"/>
            <a:ext cx="39711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6F43367F-5CA7-4CE7-994A-F0F30666EFF2}"/>
              </a:ext>
            </a:extLst>
          </p:cNvPr>
          <p:cNvSpPr/>
          <p:nvPr/>
        </p:nvSpPr>
        <p:spPr>
          <a:xfrm>
            <a:off x="6816078" y="1883452"/>
            <a:ext cx="70381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C4754BC1-9DA1-465A-8B45-F9E1ECBD3F6A}"/>
              </a:ext>
            </a:extLst>
          </p:cNvPr>
          <p:cNvSpPr/>
          <p:nvPr/>
        </p:nvSpPr>
        <p:spPr>
          <a:xfrm rot="10800000">
            <a:off x="3901017" y="3700245"/>
            <a:ext cx="974311" cy="288032"/>
          </a:xfrm>
          <a:prstGeom prst="rightArrow">
            <a:avLst>
              <a:gd name="adj1" fmla="val 561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7A5F664A-041A-483C-A82A-F136AEB66E68}"/>
              </a:ext>
            </a:extLst>
          </p:cNvPr>
          <p:cNvSpPr/>
          <p:nvPr/>
        </p:nvSpPr>
        <p:spPr>
          <a:xfrm>
            <a:off x="4602340" y="3136237"/>
            <a:ext cx="2160240" cy="14401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90638-0B76-4919-B5E5-12E763F073C9}"/>
              </a:ext>
            </a:extLst>
          </p:cNvPr>
          <p:cNvSpPr txBox="1"/>
          <p:nvPr/>
        </p:nvSpPr>
        <p:spPr>
          <a:xfrm>
            <a:off x="4690354" y="3618945"/>
            <a:ext cx="23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</a:t>
            </a:r>
            <a:r>
              <a:rPr lang="it-IT" dirty="0"/>
              <a:t>(-</a:t>
            </a:r>
            <a:r>
              <a:rPr lang="el-GR" dirty="0"/>
              <a:t>Δ</a:t>
            </a:r>
            <a:r>
              <a:rPr lang="it-IT" dirty="0"/>
              <a:t>S)&gt;</a:t>
            </a:r>
            <a:r>
              <a:rPr lang="it-IT" dirty="0" err="1"/>
              <a:t>rnd</a:t>
            </a:r>
            <a:r>
              <a:rPr lang="it-IT" dirty="0"/>
              <a:t>(0,1)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7F49A09-5045-43D5-B7A1-F3C5624BF553}"/>
              </a:ext>
            </a:extLst>
          </p:cNvPr>
          <p:cNvSpPr/>
          <p:nvPr/>
        </p:nvSpPr>
        <p:spPr>
          <a:xfrm>
            <a:off x="1734355" y="3136237"/>
            <a:ext cx="21602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AE0115-872C-4D46-AE1D-E049B405FD5C}"/>
              </a:ext>
            </a:extLst>
          </p:cNvPr>
          <p:cNvSpPr txBox="1"/>
          <p:nvPr/>
        </p:nvSpPr>
        <p:spPr>
          <a:xfrm>
            <a:off x="1678250" y="3154485"/>
            <a:ext cx="2234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Accept</a:t>
            </a:r>
            <a:endParaRPr lang="it-IT" dirty="0"/>
          </a:p>
          <a:p>
            <a:pPr algn="ctr"/>
            <a:r>
              <a:rPr lang="it-IT" dirty="0"/>
              <a:t>x</a:t>
            </a:r>
            <a:r>
              <a:rPr lang="it-IT" baseline="-25000" dirty="0"/>
              <a:t>i</a:t>
            </a:r>
            <a:r>
              <a:rPr lang="it-IT" dirty="0"/>
              <a:t>(k+1) =</a:t>
            </a:r>
            <a:br>
              <a:rPr lang="it-IT" dirty="0"/>
            </a:br>
            <a:r>
              <a:rPr lang="it-IT" dirty="0"/>
              <a:t>x</a:t>
            </a:r>
            <a:r>
              <a:rPr lang="it-IT" baseline="-25000" dirty="0"/>
              <a:t>i</a:t>
            </a:r>
            <a:r>
              <a:rPr lang="it-IT" dirty="0"/>
              <a:t>(k) + </a:t>
            </a:r>
            <a:r>
              <a:rPr lang="it-IT" dirty="0" err="1"/>
              <a:t>rnd</a:t>
            </a:r>
            <a:r>
              <a:rPr lang="it-IT" dirty="0"/>
              <a:t>(-1,1)*</a:t>
            </a:r>
            <a:r>
              <a:rPr lang="el-GR" dirty="0"/>
              <a:t>δ</a:t>
            </a:r>
            <a:r>
              <a:rPr lang="it-IT" dirty="0"/>
              <a:t>x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baseline="-25000" dirty="0" err="1"/>
              <a:t>acc</a:t>
            </a:r>
            <a:r>
              <a:rPr lang="it-IT" dirty="0"/>
              <a:t> +1)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6EB4E8-1620-4E0D-8183-30745E0F171B}"/>
              </a:ext>
            </a:extLst>
          </p:cNvPr>
          <p:cNvSpPr txBox="1"/>
          <p:nvPr/>
        </p:nvSpPr>
        <p:spPr>
          <a:xfrm>
            <a:off x="4109234" y="3371278"/>
            <a:ext cx="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6B308B-6648-4DFC-9F1C-229F5F0891C3}"/>
              </a:ext>
            </a:extLst>
          </p:cNvPr>
          <p:cNvSpPr txBox="1"/>
          <p:nvPr/>
        </p:nvSpPr>
        <p:spPr>
          <a:xfrm>
            <a:off x="5848532" y="4518798"/>
            <a:ext cx="5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51F30595-C36D-4787-AD1F-BB65AFCC2628}"/>
              </a:ext>
            </a:extLst>
          </p:cNvPr>
          <p:cNvSpPr/>
          <p:nvPr/>
        </p:nvSpPr>
        <p:spPr>
          <a:xfrm>
            <a:off x="6781803" y="5470793"/>
            <a:ext cx="70381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79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563" y="261500"/>
            <a:ext cx="9692640" cy="832725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NUMERICAL RESULTS (I)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35360" y="1264857"/>
            <a:ext cx="10585011" cy="489739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br>
              <a:rPr lang="it-IT" sz="2000" dirty="0"/>
            </a:br>
            <a:r>
              <a:rPr lang="it-IT" sz="2000" dirty="0"/>
              <a:t>			       </a:t>
            </a:r>
          </a:p>
          <a:p>
            <a:pPr marL="0" indent="0" rtl="0">
              <a:buNone/>
            </a:pPr>
            <a:r>
              <a:rPr lang="it-IT" sz="2000" dirty="0"/>
              <a:t> </a:t>
            </a:r>
          </a:p>
          <a:p>
            <a:pPr marL="0" indent="0" rtl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040E33-2FE7-45B1-9209-371CDA3B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4" y="1700808"/>
            <a:ext cx="7291550" cy="374831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1EF5FB-61A2-4E35-B4F8-A94E098188E6}"/>
              </a:ext>
            </a:extLst>
          </p:cNvPr>
          <p:cNvSpPr txBox="1"/>
          <p:nvPr/>
        </p:nvSpPr>
        <p:spPr>
          <a:xfrm>
            <a:off x="7285734" y="1843950"/>
            <a:ext cx="35709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Typical</a:t>
            </a:r>
            <a:r>
              <a:rPr lang="it-IT" sz="2000" dirty="0"/>
              <a:t> </a:t>
            </a:r>
            <a:r>
              <a:rPr lang="it-IT" sz="2000" dirty="0" err="1"/>
              <a:t>cold</a:t>
            </a:r>
            <a:r>
              <a:rPr lang="it-IT" sz="2000" dirty="0"/>
              <a:t> and hot </a:t>
            </a:r>
            <a:r>
              <a:rPr lang="it-IT" sz="2000" dirty="0" err="1"/>
              <a:t>paths</a:t>
            </a:r>
            <a:r>
              <a:rPr lang="it-IT" sz="2000" dirty="0"/>
              <a:t> after </a:t>
            </a:r>
            <a:r>
              <a:rPr lang="it-IT" sz="2000" dirty="0" err="1"/>
              <a:t>equilibration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 Two time </a:t>
            </a:r>
            <a:r>
              <a:rPr lang="it-IT" sz="2000" dirty="0" err="1"/>
              <a:t>scales</a:t>
            </a:r>
            <a:r>
              <a:rPr lang="it-IT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Reliable</a:t>
            </a:r>
            <a:r>
              <a:rPr lang="it-IT" sz="2000" dirty="0"/>
              <a:t> </a:t>
            </a:r>
            <a:r>
              <a:rPr lang="it-IT" sz="2000" dirty="0" err="1"/>
              <a:t>simulations</a:t>
            </a:r>
            <a:r>
              <a:rPr lang="it-IT" sz="2000" dirty="0"/>
              <a:t> with: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860DBA6-A656-4EBF-9E5F-C3D11EB12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6" y="3339883"/>
            <a:ext cx="1629916" cy="47016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1B20ECB-D047-4686-A6E0-05104CACC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684" y="3918976"/>
            <a:ext cx="3083427" cy="4701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7039310-51D7-4ED1-BADE-BB82F169F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192" y="5038085"/>
            <a:ext cx="1630690" cy="53579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932B83-B4B6-4900-A098-8293097B9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192" y="5476616"/>
            <a:ext cx="1778393" cy="53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4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792</TotalTime>
  <Words>1958</Words>
  <Application>Microsoft Office PowerPoint</Application>
  <PresentationFormat>Widescreen</PresentationFormat>
  <Paragraphs>305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Schoolbook</vt:lpstr>
      <vt:lpstr>Wingdings 2</vt:lpstr>
      <vt:lpstr>Vista</vt:lpstr>
      <vt:lpstr>MONTE CARLO SIMULATIONS FOR INSTANTONS</vt:lpstr>
      <vt:lpstr>AIM OF THE WORK</vt:lpstr>
      <vt:lpstr>INTRODUCTION</vt:lpstr>
      <vt:lpstr>EXACT DIAGONALIZATION (I)</vt:lpstr>
      <vt:lpstr>EXACT DIAGONALIZATION (II)</vt:lpstr>
      <vt:lpstr>QM ON EUCLIDEAN LATTICE (I)</vt:lpstr>
      <vt:lpstr>QM ON EUCLIDEAN LATTICE (II)</vt:lpstr>
      <vt:lpstr>QM ON EUCLIDEAN LATTICE (III)</vt:lpstr>
      <vt:lpstr>NUMERICAL RESULTS (I)</vt:lpstr>
      <vt:lpstr>NUMERICAL RESULTS (II)</vt:lpstr>
      <vt:lpstr>NUMERICAL RESULTS (III)</vt:lpstr>
      <vt:lpstr>ADIABATIC SWITCHING (I)</vt:lpstr>
      <vt:lpstr>ADIABATIC SWITCHING (II)</vt:lpstr>
      <vt:lpstr>NUMERICAL RESULTS (IV)</vt:lpstr>
      <vt:lpstr>INSTANTON CONTENT</vt:lpstr>
      <vt:lpstr>COOLING METHOD (I)</vt:lpstr>
      <vt:lpstr>COOLING METHOD (II)</vt:lpstr>
      <vt:lpstr>NUMERICAL RESULTS (V)</vt:lpstr>
      <vt:lpstr>NUMERICAL RESULTS (VI)</vt:lpstr>
      <vt:lpstr>NUMERICAL RESULTS (VII)</vt:lpstr>
      <vt:lpstr> INSTANTON RANDOM GAS</vt:lpstr>
      <vt:lpstr>HEATING METHOD (I)</vt:lpstr>
      <vt:lpstr>HEATING METHOD (II)</vt:lpstr>
      <vt:lpstr>NUMERICAL RESULTS (VIII)</vt:lpstr>
      <vt:lpstr>NUMERICAL RESULTS (IX)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SIMULATIONS FOR INSTANTONS</dc:title>
  <dc:creator>Marco Uguccioni - marco.uguccioni4@studio.unibo.it</dc:creator>
  <cp:lastModifiedBy>Marco Uguccioni - marco.uguccioni4@studio.unibo.it</cp:lastModifiedBy>
  <cp:revision>91</cp:revision>
  <dcterms:created xsi:type="dcterms:W3CDTF">2021-07-16T08:10:28Z</dcterms:created>
  <dcterms:modified xsi:type="dcterms:W3CDTF">2021-07-19T13:14:09Z</dcterms:modified>
</cp:coreProperties>
</file>