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7" r:id="rId7"/>
    <p:sldId id="260" r:id="rId8"/>
    <p:sldId id="265" r:id="rId9"/>
    <p:sldId id="269" r:id="rId10"/>
    <p:sldId id="268" r:id="rId11"/>
    <p:sldId id="270" r:id="rId12"/>
    <p:sldId id="271" r:id="rId13"/>
    <p:sldId id="266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3F0334-10F8-49FE-A87A-BA197D6A9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1E67FB5-93E2-461E-B427-8415BDEFA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7E768A-B009-4DBD-A73A-FFCA00D4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763F-AFAB-4AD6-9DB8-3F58546EF98B}" type="datetimeFigureOut">
              <a:rPr lang="it-IT" smtClean="0"/>
              <a:t>22/07/2020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058108-E96F-48AA-8F92-2B85305A9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3C58EF-C681-46A2-A793-F44A5F36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DD9E-A5CC-427E-854C-CCCF57FAB3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017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1E60D3-A283-4C8F-B455-12D3A511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688DF44-27A5-4656-868E-486F266FB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DDE8AC-C4B1-41D2-A749-D3823C07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763F-AFAB-4AD6-9DB8-3F58546EF98B}" type="datetimeFigureOut">
              <a:rPr lang="it-IT" smtClean="0"/>
              <a:t>22/07/2020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0927BF-1834-4391-9CB1-D82AF580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96AD61-2BBF-44BA-BF5C-32BA4619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DD9E-A5CC-427E-854C-CCCF57FAB3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224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2AFC7C-FB84-46FF-9C71-9B2A12B09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ED1453D-2E08-4F4D-ABFF-2B868AF03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8FBFB7-4887-4477-942A-8F1C342F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763F-AFAB-4AD6-9DB8-3F58546EF98B}" type="datetimeFigureOut">
              <a:rPr lang="it-IT" smtClean="0"/>
              <a:t>22/07/2020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8D82E1-E7BC-4F09-9F37-BFF99977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2A7665-0167-47A9-8ADC-4CD59C27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DD9E-A5CC-427E-854C-CCCF57FAB3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947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9D7A98-BCC6-4043-9AA8-5DD2C2BF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0215CE-FAB1-470B-B83C-A115E58F6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DECEB3-ECD7-4DB3-B747-E0FD446D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763F-AFAB-4AD6-9DB8-3F58546EF98B}" type="datetimeFigureOut">
              <a:rPr lang="it-IT" smtClean="0"/>
              <a:t>22/07/2020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CF9A33-CA46-40A9-AA3B-20BD09E4F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BA6E21-783F-4781-B3BE-DF6D068C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DD9E-A5CC-427E-854C-CCCF57FAB3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321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2ADFF2-2830-4385-A163-6D6F5E2A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03479F9-F85D-4767-A54B-7EAC9EE8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74D79F-224F-44AA-820B-C8D6C52C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763F-AFAB-4AD6-9DB8-3F58546EF98B}" type="datetimeFigureOut">
              <a:rPr lang="it-IT" smtClean="0"/>
              <a:t>22/07/2020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5CE877-3A57-4E4F-9050-7A258DF6A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6A1AC8-53D5-482E-A127-D1AD2199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DD9E-A5CC-427E-854C-CCCF57FAB3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309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3C69D8-9BBF-4E73-9E30-A932E3F5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81DC98-A678-4666-948B-60192DB5F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0299E7-EE5C-43A0-8225-70BB82826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302694-D7BA-414C-BA91-5C43B23C5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763F-AFAB-4AD6-9DB8-3F58546EF98B}" type="datetimeFigureOut">
              <a:rPr lang="it-IT" smtClean="0"/>
              <a:t>22/07/2020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D01086-2E65-4A87-8B42-3BC1D323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28391D-8AE1-4E7A-9AAF-FC4A3066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DD9E-A5CC-427E-854C-CCCF57FAB3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69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6B87A7-8851-4C48-B39A-BAC144D64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3D87BF5-6183-48B4-9A4F-6CD2C7B8B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272C26B-6304-41FC-8B40-A482CF53E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50A821A-028F-4ED5-B411-847F12B53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861AC9E-F537-4429-9BED-79D2525A7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7B043CA-1B66-4BAB-BC66-6C96F274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763F-AFAB-4AD6-9DB8-3F58546EF98B}" type="datetimeFigureOut">
              <a:rPr lang="it-IT" smtClean="0"/>
              <a:t>22/07/2020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56950D3-FD46-487A-A6BC-0C495501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7E675B9-3A2E-4C84-B795-76388C66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DD9E-A5CC-427E-854C-CCCF57FAB3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069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ED5445-D60A-4AEF-8FF0-6314B0953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B829C30-ED48-42B2-8AD9-931781EA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763F-AFAB-4AD6-9DB8-3F58546EF98B}" type="datetimeFigureOut">
              <a:rPr lang="it-IT" smtClean="0"/>
              <a:t>22/07/2020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B076BD1-AE7A-47CD-8FBC-25CF299C3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5798D63-118F-40C9-988D-B37D801EE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DD9E-A5CC-427E-854C-CCCF57FAB3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074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6B8BA6E-9860-4C4A-9A9D-6D937403F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763F-AFAB-4AD6-9DB8-3F58546EF98B}" type="datetimeFigureOut">
              <a:rPr lang="it-IT" smtClean="0"/>
              <a:t>22/07/2020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674AA9E-E78A-43FB-88E8-39025889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9CF52E1-941E-4B92-B826-FF4B487F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DD9E-A5CC-427E-854C-CCCF57FAB3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532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61DBC-F345-454E-A6ED-5B537C89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3384E7-956E-4986-885D-EEDC991AF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5A46F82-96C0-4AD0-A784-8E8084569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9AEBD76-6B15-42D5-A023-1B749E326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763F-AFAB-4AD6-9DB8-3F58546EF98B}" type="datetimeFigureOut">
              <a:rPr lang="it-IT" smtClean="0"/>
              <a:t>22/07/2020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4425137-B80F-4FA7-9916-EF903CA6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0B6C6B2-91E0-474B-A195-9686A903C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DD9E-A5CC-427E-854C-CCCF57FAB3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763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E0F865-C3B5-4ECB-A922-C69C8B70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EB8B59B-EAC5-4FD6-9076-5DACD144E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5FBAEEC-C111-4DFA-A906-83182DF74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0EDDD8E-E669-4464-81CD-86844AE3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763F-AFAB-4AD6-9DB8-3F58546EF98B}" type="datetimeFigureOut">
              <a:rPr lang="it-IT" smtClean="0"/>
              <a:t>22/07/2020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85CB9B1-F7CF-4416-8344-BC0C0ABB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7FE9C7F-A529-43FD-A314-68FA8FCD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DD9E-A5CC-427E-854C-CCCF57FAB3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054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3514AD9-8C32-4E5B-B707-5EA0A70C7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D71B63-6E6E-4CCC-A297-DBBA1D773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E8E963-87C3-47AD-89E7-3A0C8F509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2763F-AFAB-4AD6-9DB8-3F58546EF98B}" type="datetimeFigureOut">
              <a:rPr lang="it-IT" smtClean="0"/>
              <a:t>22/07/2020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E500A7-1232-462A-9C08-5EF26E0D8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8FB8DC-FFF9-4E21-AE5A-5CC64AFA6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0DD9E-A5CC-427E-854C-CCCF57FAB3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000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s.wikipedia.org/wiki/Lars_Onsager" TargetMode="External"/><Relationship Id="rId4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736EC9F-7313-4C4A-8DFA-8521F9690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8" y="1137672"/>
            <a:ext cx="10336804" cy="2590027"/>
          </a:xfrm>
        </p:spPr>
        <p:txBody>
          <a:bodyPr anchor="t">
            <a:noAutofit/>
          </a:bodyPr>
          <a:lstStyle/>
          <a:p>
            <a:r>
              <a:rPr lang="it-IT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INTRODUZIONE ALLA MECCANICA STATISTICA DEI RANDOM WALK SU NETWORK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E454B11-44C2-468E-ACE3-50D7B2010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782" y="4759237"/>
            <a:ext cx="4217358" cy="1175263"/>
          </a:xfrm>
        </p:spPr>
        <p:txBody>
          <a:bodyPr anchor="b">
            <a:normAutofit/>
          </a:bodyPr>
          <a:lstStyle/>
          <a:p>
            <a:pPr algn="l"/>
            <a:endParaRPr lang="it-IT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Relatore Prof. Armando Bazzani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ottotitolo 2">
            <a:extLst>
              <a:ext uri="{FF2B5EF4-FFF2-40B4-BE49-F238E27FC236}">
                <a16:creationId xmlns:a16="http://schemas.microsoft.com/office/drawing/2014/main" id="{B89B22B1-A704-492C-BCC7-E34CC43474A5}"/>
              </a:ext>
            </a:extLst>
          </p:cNvPr>
          <p:cNvSpPr txBox="1">
            <a:spLocks/>
          </p:cNvSpPr>
          <p:nvPr/>
        </p:nvSpPr>
        <p:spPr>
          <a:xfrm>
            <a:off x="1523999" y="3803648"/>
            <a:ext cx="9144000" cy="164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Marco Uguccioni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Bologna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Corso di Laurea in Fisica 2019/2020</a:t>
            </a:r>
          </a:p>
          <a:p>
            <a:endParaRPr lang="it-IT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511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8532CA-B1A3-473F-B615-0A01885D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61" y="552724"/>
            <a:ext cx="10938847" cy="1179576"/>
          </a:xfrm>
        </p:spPr>
        <p:txBody>
          <a:bodyPr>
            <a:noAutofit/>
          </a:bodyPr>
          <a:lstStyle/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DINAMICA SU NETWORK 1-FTC+q-FSC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5DAC208A-216F-4B44-B4AA-C4C3A07FB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29580"/>
            <a:ext cx="6096000" cy="3731140"/>
          </a:xfr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E7838AE-9CD1-459F-9876-A52228579FB4}"/>
              </a:ext>
            </a:extLst>
          </p:cNvPr>
          <p:cNvSpPr txBox="1"/>
          <p:nvPr/>
        </p:nvSpPr>
        <p:spPr>
          <a:xfrm>
            <a:off x="228046" y="2285024"/>
            <a:ext cx="6247716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Step ME modificata da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funzioni di soglia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Distribuzione stazionaria marginale diventa una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combinazione lineare di esponenziali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Effetto di una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Forza Entropica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 promuove i vincoli introdotti.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9C9EA5A-7FBD-4437-AEE3-77A4EAD47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600" y="2990088"/>
            <a:ext cx="3488609" cy="66399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CD5254A-33B0-423F-B310-F85664063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71" y="3712813"/>
            <a:ext cx="5612779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1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8532CA-B1A3-473F-B615-0A01885D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24" y="548640"/>
            <a:ext cx="10719816" cy="1179576"/>
          </a:xfrm>
        </p:spPr>
        <p:txBody>
          <a:bodyPr>
            <a:noAutofit/>
          </a:bodyPr>
          <a:lstStyle/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DINAMICA SU NETWORK 1-FTC+q-FSC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DEE4C09-91AF-4B62-86BD-4D4C754D3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276855"/>
            <a:ext cx="5416948" cy="3900107"/>
          </a:xfrm>
        </p:spPr>
        <p:txBody>
          <a:bodyPr/>
          <a:lstStyle/>
          <a:p>
            <a:pPr marL="0" indent="0">
              <a:buNone/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MASSIMA ENTROPIA SU NETWORK q-FSC</a:t>
            </a:r>
          </a:p>
          <a:p>
            <a:pPr marL="0" indent="0">
              <a:buNone/>
            </a:pPr>
            <a:b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Ottenimento della distribuzione stazionaria esponenziale considerando il punto di vista delle </a:t>
            </a:r>
            <a:r>
              <a:rPr lang="it-IT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lacune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nel network</a:t>
            </a:r>
          </a:p>
          <a:p>
            <a:endParaRPr lang="it-I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egnaposto contenuto 3">
            <a:extLst>
              <a:ext uri="{FF2B5EF4-FFF2-40B4-BE49-F238E27FC236}">
                <a16:creationId xmlns:a16="http://schemas.microsoft.com/office/drawing/2014/main" id="{E32D7970-D519-4F5D-B1F7-01D3AC9E9760}"/>
              </a:ext>
            </a:extLst>
          </p:cNvPr>
          <p:cNvSpPr txBox="1">
            <a:spLocks/>
          </p:cNvSpPr>
          <p:nvPr/>
        </p:nvSpPr>
        <p:spPr>
          <a:xfrm>
            <a:off x="6456804" y="2276855"/>
            <a:ext cx="5478023" cy="3900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RELAZIONI DI ONSAGER SU NETWORK 1-FTC</a:t>
            </a:r>
            <a:b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ricavano in maniera analoga le relazioni dalla One Step ME, approssimando quadraticamente l’entropia di Gibbs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4E400FAF-7AC5-4482-99B8-742E0C991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50" y="4767517"/>
            <a:ext cx="2878383" cy="938106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59D9D6C-6BB6-40ED-B13D-FC765BCCE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459" y="5021503"/>
            <a:ext cx="2071614" cy="391028"/>
          </a:xfrm>
          <a:prstGeom prst="rect">
            <a:avLst/>
          </a:prstGeom>
        </p:spPr>
      </p:pic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0ECDA11-6919-42EC-991E-F00B70615A43}"/>
              </a:ext>
            </a:extLst>
          </p:cNvPr>
          <p:cNvCxnSpPr/>
          <p:nvPr/>
        </p:nvCxnSpPr>
        <p:spPr>
          <a:xfrm>
            <a:off x="6141932" y="2156357"/>
            <a:ext cx="0" cy="450166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1A29E016-E3E1-4A30-9D6C-6737B774A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8803" y="4677496"/>
            <a:ext cx="2388866" cy="73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32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8532CA-B1A3-473F-B615-0A01885D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ALCUNE REFERENZE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AC8CA-A0CD-49C9-857F-925AD10F2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261086"/>
            <a:ext cx="10168128" cy="42542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 A. Bazzani, </a:t>
            </a:r>
            <a:r>
              <a:rPr lang="it-I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walks on Graphs, Master Equation and Maximal Entropy Principle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Bologna, 20/02/2020.</a:t>
            </a:r>
            <a:b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 Lovasz,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Walk on Graph: a Survey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YALEU/DCS/TR-1029,May 1994.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 M. Moreau,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Derivation of the Onsager Relations from the Master Equation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Letters in Mathematical Physics 1, 1975.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 N. G. Van Kampen,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Processes in Physics and Chemistry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Elsevier Science &amp; Technology Books, April 2007.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093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Freeform: Shape 67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0" name="Freeform: Shape 69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8532CA-B1A3-473F-B615-0A01885D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GRAZIE PER </a:t>
            </a:r>
            <a:br>
              <a:rPr lang="en-US" sz="72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 ATTENZIONE!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7651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8532CA-B1A3-473F-B615-0A01885D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OBBIETTIVI DELLA TESI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AC8CA-A0CD-49C9-857F-925AD10F2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398359"/>
            <a:ext cx="10168128" cy="342566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Studiare la dinamica dei </a:t>
            </a:r>
            <a:r>
              <a:rPr lang="it-IT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Walk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N particelle su Networks (</a:t>
            </a:r>
            <a:r>
              <a:rPr lang="it-IT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Stato Stazionario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ISTC: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simulazione modello di trasporto.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1-FTC+q-FSC: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introduzione di effetti di congestione.</a:t>
            </a:r>
            <a:b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Approccio di </a:t>
            </a:r>
            <a:r>
              <a:rPr lang="it-IT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Meccanica Statistica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Random Walk su Network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t-IT" sz="2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1777027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8532CA-B1A3-473F-B615-0A01885D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32" y="177541"/>
            <a:ext cx="3739895" cy="2310931"/>
          </a:xfrm>
        </p:spPr>
        <p:txBody>
          <a:bodyPr>
            <a:normAutofit/>
          </a:bodyPr>
          <a:lstStyle/>
          <a:p>
            <a:r>
              <a:rPr lang="it-IT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COSA SIGNIFICA NETWORK?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AC8CA-A0CD-49C9-857F-925AD10F2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Modello per le interazioni complesse tra componenti di un sistema fisico tramite un </a:t>
            </a:r>
            <a:r>
              <a:rPr lang="it-IT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Grafo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matematico.</a:t>
            </a:r>
            <a:endParaRPr lang="it-IT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magine 6" descr="Immagine che contiene luce, tavolo, tenendo, uomo&#10;&#10;Descrizione generata automaticamente">
            <a:extLst>
              <a:ext uri="{FF2B5EF4-FFF2-40B4-BE49-F238E27FC236}">
                <a16:creationId xmlns:a16="http://schemas.microsoft.com/office/drawing/2014/main" id="{7E34DAB6-40CA-49DC-8FE9-8AD9D9807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48" y="3199718"/>
            <a:ext cx="2448200" cy="2448200"/>
          </a:xfrm>
          <a:prstGeom prst="rect">
            <a:avLst/>
          </a:prstGeom>
        </p:spPr>
      </p:pic>
      <p:pic>
        <p:nvPicPr>
          <p:cNvPr id="5" name="Immagine 4" descr="Immagine che contiene esterni&#10;&#10;Descrizione generata automaticamente">
            <a:extLst>
              <a:ext uri="{FF2B5EF4-FFF2-40B4-BE49-F238E27FC236}">
                <a16:creationId xmlns:a16="http://schemas.microsoft.com/office/drawing/2014/main" id="{FEB16B94-2F4F-4C60-B899-F9233A65E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032" y="3219292"/>
            <a:ext cx="3326886" cy="2428626"/>
          </a:xfrm>
          <a:prstGeom prst="rect">
            <a:avLst/>
          </a:prstGeom>
        </p:spPr>
      </p:pic>
      <p:pic>
        <p:nvPicPr>
          <p:cNvPr id="9" name="Immagine 8" descr="Immagine che contiene mappa&#10;&#10;Descrizione generata automaticamente">
            <a:extLst>
              <a:ext uri="{FF2B5EF4-FFF2-40B4-BE49-F238E27FC236}">
                <a16:creationId xmlns:a16="http://schemas.microsoft.com/office/drawing/2014/main" id="{DDE1C914-E43C-4810-BF77-C979B6CF8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851" y="2686344"/>
            <a:ext cx="6022150" cy="387484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176666-37E3-401C-928B-30AD2BDC72C7}"/>
              </a:ext>
            </a:extLst>
          </p:cNvPr>
          <p:cNvSpPr txBox="1"/>
          <p:nvPr/>
        </p:nvSpPr>
        <p:spPr>
          <a:xfrm>
            <a:off x="745133" y="5646122"/>
            <a:ext cx="2065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Grafo 2-Regolare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74E88AF-95CF-4E3A-A10A-A300178ACF60}"/>
              </a:ext>
            </a:extLst>
          </p:cNvPr>
          <p:cNvSpPr txBox="1"/>
          <p:nvPr/>
        </p:nvSpPr>
        <p:spPr>
          <a:xfrm>
            <a:off x="2907148" y="5657495"/>
            <a:ext cx="345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Grafo di Erdos-Renyi G(50,0.2)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439F76F-CB32-45AC-AEE6-40117AC159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2875" y="4944276"/>
            <a:ext cx="2194537" cy="86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01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8532CA-B1A3-473F-B615-0A01885D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621084"/>
            <a:ext cx="4832802" cy="1243584"/>
          </a:xfrm>
        </p:spPr>
        <p:txBody>
          <a:bodyPr>
            <a:noAutofit/>
          </a:bodyPr>
          <a:lstStyle/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WALK SU NETWORK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AC8CA-A0CD-49C9-857F-925AD10F2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15" y="2574485"/>
            <a:ext cx="3016054" cy="52376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t-IT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Catena di Markov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7" name="Immagine 6" descr="Immagine che contiene screenshot, mappa&#10;&#10;Descrizione generata automaticamente">
            <a:extLst>
              <a:ext uri="{FF2B5EF4-FFF2-40B4-BE49-F238E27FC236}">
                <a16:creationId xmlns:a16="http://schemas.microsoft.com/office/drawing/2014/main" id="{DC0C6798-2DDB-4960-B088-DE9DD747A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712" y="149843"/>
            <a:ext cx="5327551" cy="326080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CE5F4E6-3EE0-4598-88B9-5F74538D5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996" y="3410643"/>
            <a:ext cx="5352982" cy="327636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AE98AB2-832C-491E-B1C7-7B96D3BE1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2817" y="478674"/>
            <a:ext cx="1757802" cy="100042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E4C41B5-ECE0-448F-A2AD-833DB0549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6128" y="3729244"/>
            <a:ext cx="1775777" cy="101065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A93DCE0-6A0A-4C94-80E6-C12DC9BC4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044" y="4449180"/>
            <a:ext cx="2835065" cy="201861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9CFF42D-6910-4457-8CE4-38C75C0A2D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2104" y="2858007"/>
            <a:ext cx="1977609" cy="187590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3E4FDC7-BA60-482E-884E-9789293009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339" y="3153550"/>
            <a:ext cx="3536406" cy="115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1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8532CA-B1A3-473F-B615-0A01885D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EQUATION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AC8CA-A0CD-49C9-857F-925AD10F2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10" y="2314770"/>
            <a:ext cx="5265815" cy="4156368"/>
          </a:xfrm>
        </p:spPr>
        <p:txBody>
          <a:bodyPr>
            <a:norm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Evoluzione temporale di un processo di Markov.</a:t>
            </a:r>
          </a:p>
          <a:p>
            <a:r>
              <a:rPr lang="it-IT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Equazione di bilancio delle probabilità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 ogni nodo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t-I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Campo medio per N particelle indipendenti.</a:t>
            </a:r>
          </a:p>
          <a:p>
            <a:pPr marL="0" indent="0">
              <a:buNone/>
            </a:pPr>
            <a:endParaRPr lang="it-I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58DC31B-BCBD-4FDF-8F88-D04B80D28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50" y="3940357"/>
            <a:ext cx="4966981" cy="105121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2848B56-BD35-4233-96D6-CEE5D5B23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666" y="688631"/>
            <a:ext cx="3182749" cy="856273"/>
          </a:xfrm>
          <a:prstGeom prst="rect">
            <a:avLst/>
          </a:prstGeom>
        </p:spPr>
      </p:pic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32C115D-FC60-4937-9080-406F640E79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496" y="2152792"/>
            <a:ext cx="6227836" cy="415636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494CF94-B8D5-4E66-803D-9DF3AEDF8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6530" y="5792085"/>
            <a:ext cx="3287620" cy="581656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43EC22A2-8193-44E3-9759-4677E1D724AF}"/>
              </a:ext>
            </a:extLst>
          </p:cNvPr>
          <p:cNvSpPr/>
          <p:nvPr/>
        </p:nvSpPr>
        <p:spPr>
          <a:xfrm>
            <a:off x="10084904" y="1086678"/>
            <a:ext cx="172279" cy="2650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812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31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E8532CA-B1A3-473F-B615-0A01885D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030" y="334026"/>
            <a:ext cx="10488547" cy="1190912"/>
          </a:xfrm>
        </p:spPr>
        <p:txBody>
          <a:bodyPr>
            <a:noAutofit/>
          </a:bodyPr>
          <a:lstStyle/>
          <a:p>
            <a:pPr algn="ctr"/>
            <a:r>
              <a:rPr lang="it-IT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CONDIZIONE DI </a:t>
            </a:r>
            <a:br>
              <a:rPr lang="it-IT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BILANCIO DETTAGLIATO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FFA31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DA4FE84-F916-41A0-AB3E-3E6915908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257" y="3455430"/>
            <a:ext cx="4626864" cy="1267938"/>
          </a:xfrm>
          <a:prstGeom prst="rect">
            <a:avLst/>
          </a:prstGeom>
          <a:ln w="12700">
            <a:noFill/>
          </a:ln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AC8CA-A0CD-49C9-857F-925AD10F2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323" y="2383594"/>
            <a:ext cx="5548137" cy="4295124"/>
          </a:xfrm>
        </p:spPr>
        <p:txBody>
          <a:bodyPr anchor="ctr">
            <a:normAutofit/>
          </a:bodyPr>
          <a:lstStyle/>
          <a:p>
            <a:pPr>
              <a:buClr>
                <a:srgbClr val="FFA31F"/>
              </a:buClr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Condizione di equilibrio microscopico nel network, più forte della condizione di </a:t>
            </a:r>
            <a:r>
              <a:rPr lang="it-IT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stato stazionario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FFA31F"/>
              </a:buClr>
              <a:buNone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A31F"/>
              </a:buClr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 dalla </a:t>
            </a:r>
            <a:r>
              <a:rPr lang="it-IT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Reversibilità Stocastica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 processo di Markov.</a:t>
            </a:r>
          </a:p>
          <a:p>
            <a:pPr>
              <a:buClr>
                <a:srgbClr val="FFA31F"/>
              </a:buClr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Definisce gli </a:t>
            </a:r>
            <a:r>
              <a:rPr lang="it-IT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 termodinamici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una approccio meccano-statistico.</a:t>
            </a:r>
          </a:p>
          <a:p>
            <a:pPr marL="0" indent="0">
              <a:buClr>
                <a:srgbClr val="FFA31F"/>
              </a:buClr>
              <a:buNone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FFA31F"/>
              </a:buClr>
              <a:buNone/>
            </a:pPr>
            <a:endParaRPr lang="it-IT" sz="18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C9F074A-931A-41A7-8E14-BB37C8A21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282" y="3252677"/>
            <a:ext cx="3292215" cy="1104006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9758209D-5110-4D92-BAB0-87741A1DDDE9}"/>
              </a:ext>
            </a:extLst>
          </p:cNvPr>
          <p:cNvSpPr/>
          <p:nvPr/>
        </p:nvSpPr>
        <p:spPr>
          <a:xfrm>
            <a:off x="5499652" y="4068417"/>
            <a:ext cx="135435" cy="3313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0177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8532CA-B1A3-473F-B615-0A01885D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DINAMICA SU NETWORK ISTC</a:t>
            </a:r>
            <a:endParaRPr lang="it-IT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28">
            <a:extLst>
              <a:ext uri="{FF2B5EF4-FFF2-40B4-BE49-F238E27FC236}">
                <a16:creationId xmlns:a16="http://schemas.microsoft.com/office/drawing/2014/main" id="{5FCE9362-DE0E-4300-8A91-47CDF69E8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09" y="2481262"/>
            <a:ext cx="5378765" cy="3992897"/>
          </a:xfrm>
        </p:spPr>
        <p:txBody>
          <a:bodyPr>
            <a:norm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Step Master Equation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Distribuzione stazionaria Multinomiale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media e varianza su ciascun nodo: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2712B5F9-9123-4C98-90A0-95B490AC15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" r="9181" b="-5"/>
          <a:stretch/>
        </p:blipFill>
        <p:spPr>
          <a:xfrm>
            <a:off x="6096000" y="2184066"/>
            <a:ext cx="5759130" cy="399289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7824FF2-A43B-47F7-AE60-4ED69B4BA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79" y="3140584"/>
            <a:ext cx="5626608" cy="8364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CD78E2F-7CD6-4774-9C06-0D20F9721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50" y="5717821"/>
            <a:ext cx="5570326" cy="59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38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8532CA-B1A3-473F-B615-0A01885D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Autofit/>
          </a:bodyPr>
          <a:lstStyle/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PRINCIPIO DI MASSIMA ENTROPIA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AC8CA-A0CD-49C9-857F-925AD10F2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0" y="2260677"/>
            <a:ext cx="10656846" cy="4352157"/>
          </a:xfrm>
        </p:spPr>
        <p:txBody>
          <a:bodyPr>
            <a:norm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L’entropia di un sistema fisico aumenta fino all’equilibrio, in cui si ha un massimo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Distribuzione stazionaria massimizzando l’</a:t>
            </a:r>
            <a:r>
              <a:rPr lang="it-IT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Entropia di Gibbs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it-IT" sz="2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it-IT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Utilizzo del </a:t>
            </a:r>
            <a:r>
              <a:rPr lang="it-IT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Teorema dei Moltiplicatori di Lagrange</a:t>
            </a:r>
            <a:br>
              <a:rPr lang="it-IT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(conservazione del numero medio di particelle sui nodi).</a:t>
            </a:r>
            <a:endParaRPr lang="it-IT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C6010AD-B2DA-44D9-9C2E-327CE6F14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27" y="3303165"/>
            <a:ext cx="4495800" cy="10668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DB5D8EC-B459-40B6-9906-05625F913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671" y="4730203"/>
            <a:ext cx="3248025" cy="10287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1D100B9-ACE2-49C9-9059-192478441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671" y="3651593"/>
            <a:ext cx="2476500" cy="89535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52599D8-4017-4765-A61D-786C4231C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6910" y="4879053"/>
            <a:ext cx="3556000" cy="106680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40401770-D7D9-4FE0-842A-365C7A8E8B1A}"/>
              </a:ext>
            </a:extLst>
          </p:cNvPr>
          <p:cNvSpPr/>
          <p:nvPr/>
        </p:nvSpPr>
        <p:spPr>
          <a:xfrm>
            <a:off x="7513983" y="3435766"/>
            <a:ext cx="4208625" cy="2497906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147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8532CA-B1A3-473F-B615-0A01885D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54" y="484742"/>
            <a:ext cx="11004912" cy="1179576"/>
          </a:xfrm>
        </p:spPr>
        <p:txBody>
          <a:bodyPr>
            <a:noAutofit/>
          </a:bodyPr>
          <a:lstStyle/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RELAZIONI RECIPROCHE DI ONSAGER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AC8CA-A0CD-49C9-857F-925AD10F2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0" y="2496422"/>
            <a:ext cx="7688953" cy="3996350"/>
          </a:xfrm>
        </p:spPr>
        <p:txBody>
          <a:bodyPr>
            <a:norm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Equivalenza di relazioni tra flussi e forze nei sistemi termodinamici lontani dall’equilibrio, in condizioni di equilibrio locale (i.e. </a:t>
            </a:r>
            <a:r>
              <a:rPr lang="it-IT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effetto Peltier e Seebeck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it-I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Derivazione dalla master equation dal </a:t>
            </a:r>
            <a:r>
              <a:rPr lang="it-IT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bilancio dettagliato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t-IT" sz="2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E6CA1E7-749F-4DA5-B208-ED38939C1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84" y="4008031"/>
            <a:ext cx="2608152" cy="80250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B72C9BA-041F-488A-BE10-14B9F95F3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52" y="3896142"/>
            <a:ext cx="3133215" cy="1205082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4FE3A3E8-A5C2-467F-9BE4-973656482618}"/>
              </a:ext>
            </a:extLst>
          </p:cNvPr>
          <p:cNvSpPr/>
          <p:nvPr/>
        </p:nvSpPr>
        <p:spPr>
          <a:xfrm>
            <a:off x="4350094" y="3914095"/>
            <a:ext cx="3119742" cy="10486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 descr="Immagine che contiene persona, uomo, cravatta, tuta&#10;&#10;Descrizione generata automaticamente">
            <a:extLst>
              <a:ext uri="{FF2B5EF4-FFF2-40B4-BE49-F238E27FC236}">
                <a16:creationId xmlns:a16="http://schemas.microsoft.com/office/drawing/2014/main" id="{5B80AFE5-C6F7-4F20-ABBB-ADEBC50B2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064945" y="2536724"/>
            <a:ext cx="2057400" cy="2907792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56037F2-8B20-4817-A3D9-C625262CAA84}"/>
              </a:ext>
            </a:extLst>
          </p:cNvPr>
          <p:cNvSpPr txBox="1"/>
          <p:nvPr/>
        </p:nvSpPr>
        <p:spPr>
          <a:xfrm>
            <a:off x="8698420" y="5562324"/>
            <a:ext cx="3024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Lars Onsager 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1903 - 1976</a:t>
            </a:r>
            <a:endParaRPr lang="it-IT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047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508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Tema di Office</vt:lpstr>
      <vt:lpstr>INTRODUZIONE ALLA MECCANICA STATISTICA DEI RANDOM WALK SU NETWORK</vt:lpstr>
      <vt:lpstr>OBBIETTIVI DELLA TESI</vt:lpstr>
      <vt:lpstr>COSA SIGNIFICA NETWORK?</vt:lpstr>
      <vt:lpstr>RANDOM WALK SU NETWORK </vt:lpstr>
      <vt:lpstr>MASTER EQUATION</vt:lpstr>
      <vt:lpstr>CONDIZIONE DI  BILANCIO DETTAGLIATO</vt:lpstr>
      <vt:lpstr>DINAMICA SU NETWORK ISTC</vt:lpstr>
      <vt:lpstr>PRINCIPIO DI MASSIMA ENTROPIA</vt:lpstr>
      <vt:lpstr>RELAZIONI RECIPROCHE DI ONSAGER</vt:lpstr>
      <vt:lpstr>DINAMICA SU NETWORK 1-FTC+q-FSC</vt:lpstr>
      <vt:lpstr>DINAMICA SU NETWORK 1-FTC+q-FSC</vt:lpstr>
      <vt:lpstr>ALCUNE REFERENZE</vt:lpstr>
      <vt:lpstr>GRAZIE PER  L’ 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MECCANICA STATISTICA DEI RANDOM WALK SU NETWORK</dc:title>
  <dc:creator>Marco Uguccioni</dc:creator>
  <cp:lastModifiedBy>Marco Uguccioni</cp:lastModifiedBy>
  <cp:revision>15</cp:revision>
  <dcterms:created xsi:type="dcterms:W3CDTF">2020-07-16T15:44:58Z</dcterms:created>
  <dcterms:modified xsi:type="dcterms:W3CDTF">2020-07-22T14:50:05Z</dcterms:modified>
</cp:coreProperties>
</file>