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6" r:id="rId3"/>
  </p:sldMasterIdLst>
  <p:notesMasterIdLst>
    <p:notesMasterId r:id="rId28"/>
  </p:notesMasterIdLst>
  <p:sldIdLst>
    <p:sldId id="257" r:id="rId4"/>
    <p:sldId id="258" r:id="rId5"/>
    <p:sldId id="259" r:id="rId6"/>
    <p:sldId id="261" r:id="rId7"/>
    <p:sldId id="262" r:id="rId8"/>
    <p:sldId id="264" r:id="rId9"/>
    <p:sldId id="263" r:id="rId10"/>
    <p:sldId id="284" r:id="rId11"/>
    <p:sldId id="283" r:id="rId12"/>
    <p:sldId id="265" r:id="rId13"/>
    <p:sldId id="266" r:id="rId14"/>
    <p:sldId id="267" r:id="rId15"/>
    <p:sldId id="268" r:id="rId16"/>
    <p:sldId id="270" r:id="rId17"/>
    <p:sldId id="271" r:id="rId18"/>
    <p:sldId id="272" r:id="rId19"/>
    <p:sldId id="273" r:id="rId20"/>
    <p:sldId id="275" r:id="rId21"/>
    <p:sldId id="280" r:id="rId22"/>
    <p:sldId id="276" r:id="rId23"/>
    <p:sldId id="274"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AA80"/>
    <a:srgbClr val="A6A6A6"/>
    <a:srgbClr val="5B9BD5"/>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6" d="100"/>
          <a:sy n="76" d="100"/>
        </p:scale>
        <p:origin x="51"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dirty="0"/>
              <a:t>intro</a:t>
            </a:r>
            <a:r>
              <a:rPr lang="zh-CN" altLang="en-US" dirty="0"/>
              <a:t>：</a:t>
            </a:r>
          </a:p>
          <a:p>
            <a:r>
              <a:rPr lang="zh-CN" altLang="en-US" dirty="0"/>
              <a:t>Is it possible to predict tomorrow’s Bitcoin price?</a:t>
            </a:r>
          </a:p>
          <a:p>
            <a:r>
              <a:rPr lang="en-US" altLang="zh-CN" dirty="0"/>
              <a:t>In this video</a:t>
            </a:r>
            <a:r>
              <a:rPr lang="zh-CN" altLang="en-US" dirty="0"/>
              <a:t>，</a:t>
            </a:r>
            <a:r>
              <a:rPr lang="en-GB" altLang="en-US" dirty="0"/>
              <a:t>we are presenting to you</a:t>
            </a:r>
            <a:r>
              <a:rPr lang="zh-CN" altLang="en-US" dirty="0"/>
              <a:t> </a:t>
            </a:r>
            <a:r>
              <a:rPr lang="en-GB" altLang="zh-CN" dirty="0"/>
              <a:t>our</a:t>
            </a:r>
            <a:r>
              <a:rPr lang="zh-CN" altLang="en-US" dirty="0"/>
              <a:t> exercise exploring the potential use of the LSTM model for the purpose of </a:t>
            </a:r>
            <a:r>
              <a:rPr lang="en-GB" altLang="zh-CN" dirty="0"/>
              <a:t>daily </a:t>
            </a:r>
            <a:r>
              <a:rPr lang="zh-CN" altLang="en-US" dirty="0"/>
              <a:t>Bitcoin price prediction.</a:t>
            </a:r>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b="0" i="0" dirty="0">
                <a:solidFill>
                  <a:srgbClr val="333333"/>
                </a:solidFill>
                <a:effectLst/>
                <a:latin typeface="Arial" panose="020B0604020202020204" pitchFamily="34" charset="0"/>
              </a:rPr>
              <a:t> For the first step, we set the parameters by default and train the model by putting in all the features which means we do not do any feature selection because the original MSE will be useful for us to compare with the final MSE</a:t>
            </a:r>
            <a:r>
              <a:rPr lang="en-GB" altLang="en-US" b="0" i="0" dirty="0">
                <a:solidFill>
                  <a:srgbClr val="333333"/>
                </a:solidFill>
                <a:effectLst/>
                <a:latin typeface="Arial" panose="020B0604020202020204" pitchFamily="34" charset="0"/>
              </a:rPr>
              <a:t>, setting up a model baseline.</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For this prediction model, the Y axis is the price after normalization and x axis is the days that we used in the test set.</a:t>
            </a:r>
          </a:p>
          <a:p>
            <a:r>
              <a:rPr lang="en-US" dirty="0">
                <a:solidFill>
                  <a:srgbClr val="333333"/>
                </a:solidFill>
                <a:effectLst/>
                <a:latin typeface="Arial" panose="020B0604020202020204" pitchFamily="34" charset="0"/>
                <a:sym typeface="+mn-ea"/>
              </a:rPr>
              <a:t>The split ratio is 0.2, so we just have 60 days in our test sets.</a:t>
            </a:r>
            <a:endParaRPr lang="en-GB" altLang="en-US" b="0" i="0" dirty="0">
              <a:solidFill>
                <a:srgbClr val="333333"/>
              </a:solidFill>
              <a:effectLst/>
              <a:latin typeface="Arial" panose="020B0604020202020204" pitchFamily="34" charset="0"/>
            </a:endParaRPr>
          </a:p>
          <a:p>
            <a:endParaRPr lang="en-US" dirty="0"/>
          </a:p>
        </p:txBody>
      </p:sp>
      <p:sp>
        <p:nvSpPr>
          <p:cNvPr id="4" name="Date Placeholder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Slide Number Placeholder 4"/>
          <p:cNvSpPr>
            <a:spLocks noGrp="1"/>
          </p:cNvSpPr>
          <p:nvPr>
            <p:ph type="sldNum" sz="quarter" idx="5"/>
          </p:nvPr>
        </p:nvSpPr>
        <p:spPr/>
        <p:txBody>
          <a:bodyPr/>
          <a:lstStyle/>
          <a:p>
            <a:fld id="{DB49AFB4-3649-420F-867A-FCAD040C78BE}"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l"/>
            <a:r>
              <a:rPr lang="en-US" dirty="0"/>
              <a:t>However, </a:t>
            </a:r>
            <a:r>
              <a:rPr lang="en-GB" altLang="en-US" dirty="0"/>
              <a:t>using all </a:t>
            </a:r>
            <a:r>
              <a:rPr lang="en-US" altLang="zh-CN" dirty="0"/>
              <a:t>features run </a:t>
            </a:r>
            <a:r>
              <a:rPr lang="en-GB" altLang="en-US" dirty="0"/>
              <a:t>model,</a:t>
            </a:r>
            <a:r>
              <a:rPr lang="en-US" altLang="zh-CN" dirty="0">
                <a:solidFill>
                  <a:schemeClr val="bg1"/>
                </a:solidFill>
                <a:sym typeface="+mn-ea"/>
              </a:rPr>
              <a:t>the result is not that satisfactory.</a:t>
            </a:r>
            <a:endParaRPr lang="en-US" altLang="zh-CN" dirty="0">
              <a:solidFill>
                <a:schemeClr val="bg1"/>
              </a:solidFill>
            </a:endParaRPr>
          </a:p>
          <a:p>
            <a:pPr algn="l"/>
            <a:r>
              <a:rPr lang="en-US" altLang="zh-CN" dirty="0">
                <a:solidFill>
                  <a:schemeClr val="bg1"/>
                </a:solidFill>
                <a:sym typeface="+mn-ea"/>
              </a:rPr>
              <a:t>Furtherly explore the features, we discovere</a:t>
            </a:r>
            <a:r>
              <a:rPr lang="en-GB" altLang="en-US" dirty="0">
                <a:solidFill>
                  <a:schemeClr val="bg1"/>
                </a:solidFill>
                <a:sym typeface="+mn-ea"/>
              </a:rPr>
              <a:t>d some problems, hence requires further feature engineering </a:t>
            </a:r>
            <a:endParaRPr lang="en-US" altLang="zh-CN" dirty="0"/>
          </a:p>
          <a:p>
            <a:pPr indent="0">
              <a:buNone/>
            </a:pPr>
            <a:r>
              <a:rPr lang="en-GB" altLang="en-US" dirty="0"/>
              <a:t>There are </a:t>
            </a:r>
            <a:r>
              <a:rPr lang="en-US" altLang="zh-CN" dirty="0"/>
              <a:t>noise</a:t>
            </a:r>
            <a:r>
              <a:rPr lang="en-GB" altLang="en-US" dirty="0"/>
              <a:t>s in the dataset, showing low relation to the price changes.</a:t>
            </a:r>
          </a:p>
          <a:p>
            <a:pPr indent="0">
              <a:buNone/>
            </a:pPr>
            <a:r>
              <a:rPr lang="en-GB" altLang="en-US" dirty="0"/>
              <a:t>Hence we</a:t>
            </a:r>
            <a:r>
              <a:rPr lang="en-US" altLang="zh-CN" dirty="0"/>
              <a:t> need criteria to drop columns with low significance</a:t>
            </a:r>
            <a:r>
              <a:rPr lang="en-GB" altLang="en-US" dirty="0"/>
              <a:t>.</a:t>
            </a:r>
            <a:endParaRPr lang="en-US" altLang="zh-CN" dirty="0"/>
          </a:p>
          <a:p>
            <a:pPr marL="228600" indent="-228600">
              <a:buAutoNum type="arabicPeriod"/>
            </a:pPr>
            <a:endParaRPr lang="en-US" altLang="zh-CN"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GB" altLang="zh-CN" dirty="0"/>
              <a:t>to choose the features, we used three scores and took the average. They are correlation coeeficient</a:t>
            </a:r>
            <a:r>
              <a:rPr lang="zh-CN" altLang="en-US" dirty="0"/>
              <a:t>、</a:t>
            </a:r>
            <a:r>
              <a:rPr lang="en-GB" altLang="zh-CN" dirty="0"/>
              <a:t>and </a:t>
            </a:r>
            <a:r>
              <a:rPr lang="en-US" altLang="zh-CN" dirty="0"/>
              <a:t>ridge coefficients</a:t>
            </a:r>
            <a:r>
              <a:rPr lang="zh-CN" altLang="en-US" dirty="0"/>
              <a:t>，</a:t>
            </a:r>
            <a:r>
              <a:rPr lang="en-US" altLang="zh-CN" dirty="0"/>
              <a:t>random forest regressor </a:t>
            </a:r>
            <a:r>
              <a:rPr lang="en-GB" altLang="en-US" dirty="0"/>
              <a:t>for regularization purposes.</a:t>
            </a:r>
            <a:endParaRPr lang="en-US" altLang="zh-CN" dirty="0"/>
          </a:p>
          <a:p>
            <a:r>
              <a:rPr lang="en-GB" altLang="en-US" dirty="0"/>
              <a:t>we choose features with average above </a:t>
            </a:r>
            <a:r>
              <a:rPr lang="en-US" altLang="zh-CN" dirty="0"/>
              <a:t>0.09</a:t>
            </a:r>
          </a:p>
          <a:p>
            <a:endParaRPr lang="en-US" altLang="zh-CN"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defRPr/>
            </a:pPr>
            <a:r>
              <a:rPr kumimoji="1" lang="en-US" altLang="zh-CN" dirty="0">
                <a:solidFill>
                  <a:prstClr val="black"/>
                </a:solidFill>
                <a:latin typeface="Calibri" panose="020F0502020204030204" charset="0"/>
                <a:cs typeface="Calibri" panose="020F0502020204030204" charset="0"/>
              </a:rPr>
              <a:t>2. </a:t>
            </a:r>
            <a:r>
              <a:rPr kumimoji="1" lang="en-GB" altLang="en-US" dirty="0">
                <a:solidFill>
                  <a:prstClr val="black"/>
                </a:solidFill>
                <a:latin typeface="Calibri" panose="020F0502020204030204" charset="0"/>
                <a:cs typeface="Calibri" panose="020F0502020204030204" charset="0"/>
              </a:rPr>
              <a:t>we also added l</a:t>
            </a:r>
            <a:r>
              <a:rPr kumimoji="1" lang="en-US" altLang="zh-CN" dirty="0">
                <a:solidFill>
                  <a:prstClr val="black"/>
                </a:solidFill>
                <a:latin typeface="Calibri" panose="020F0502020204030204" charset="0"/>
                <a:cs typeface="Calibri" panose="020F0502020204030204" charset="0"/>
              </a:rPr>
              <a:t>agging variables</a:t>
            </a:r>
          </a:p>
          <a:p>
            <a:pPr marL="0" marR="0" lvl="0" indent="0" algn="l" defTabSz="0" rtl="0" eaLnBrk="0" fontAlgn="base" latinLnBrk="0" hangingPunct="0">
              <a:lnSpc>
                <a:spcPct val="100000"/>
              </a:lnSpc>
              <a:spcBef>
                <a:spcPct val="30000"/>
              </a:spcBef>
              <a:spcAft>
                <a:spcPct val="0"/>
              </a:spcAft>
              <a:buClrTx/>
              <a:buSzTx/>
              <a:buFontTx/>
              <a:buNone/>
              <a:defRPr/>
            </a:pPr>
            <a:r>
              <a:rPr kumimoji="1" lang="en-US" altLang="zh-CN" dirty="0">
                <a:solidFill>
                  <a:prstClr val="black"/>
                </a:solidFill>
                <a:latin typeface="Calibri" panose="020F0502020204030204" charset="0"/>
                <a:cs typeface="Calibri" panose="020F0502020204030204" charset="0"/>
              </a:rPr>
              <a:t>To find out whether bitcoin price has lagging effect, we added the 1-day, 3-day, 5-day return rate data into our features</a:t>
            </a:r>
          </a:p>
          <a:p>
            <a:endParaRPr lang="en-US"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defRPr/>
            </a:pPr>
            <a:r>
              <a:rPr kumimoji="1" lang="en-US" altLang="zh-CN" dirty="0">
                <a:latin typeface="Calibri" panose="020F0502020204030204" charset="0"/>
                <a:cs typeface="Calibri" panose="020F0502020204030204" charset="0"/>
              </a:rPr>
              <a:t>Besides, we also want to find out whether the lagging</a:t>
            </a:r>
            <a:r>
              <a:rPr kumimoji="1" lang="en-US" altLang="zh-CN" dirty="0">
                <a:latin typeface="Calibri" panose="020F0502020204030204" charset="0"/>
                <a:cs typeface="Calibri" panose="020F0502020204030204" charset="0"/>
                <a:sym typeface="+mn-ea"/>
              </a:rPr>
              <a:t> Crypto Currency Index (CCI)   </a:t>
            </a:r>
            <a:r>
              <a:rPr kumimoji="1" lang="en-US" altLang="zh-CN" dirty="0">
                <a:latin typeface="Calibri" panose="020F0502020204030204" charset="0"/>
                <a:cs typeface="Calibri" panose="020F0502020204030204" charset="0"/>
              </a:rPr>
              <a:t>can be good features in our model </a:t>
            </a:r>
          </a:p>
          <a:p>
            <a:r>
              <a:rPr lang="en-GB" altLang="en-SG" b="0" i="1" dirty="0">
                <a:solidFill>
                  <a:srgbClr val="333333"/>
                </a:solidFill>
                <a:effectLst/>
                <a:latin typeface="Roboto" panose="02000000000000000000" pitchFamily="2" charset="0"/>
              </a:rPr>
              <a:t>here we used cci30</a:t>
            </a:r>
            <a:endParaRPr lang="en-SG" b="0" i="1" dirty="0">
              <a:solidFill>
                <a:srgbClr val="333333"/>
              </a:solidFill>
              <a:effectLst/>
              <a:latin typeface="Roboto" panose="02000000000000000000" pitchFamily="2" charset="0"/>
            </a:endParaRPr>
          </a:p>
          <a:p>
            <a:r>
              <a:rPr lang="en-SG" b="0" i="1" dirty="0">
                <a:solidFill>
                  <a:srgbClr val="333333"/>
                </a:solidFill>
                <a:effectLst/>
                <a:latin typeface="Roboto" panose="02000000000000000000" pitchFamily="2" charset="0"/>
              </a:rPr>
              <a:t>The CCi30 is a rules-based index designed to objectively measure the overall growth, daily and long-term movement of the blockchain sector. It does so by tracking the 30 largest cryptocurrencies by market capitalization</a:t>
            </a:r>
          </a:p>
          <a:p>
            <a:endParaRPr lang="en-US" i="1"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latin typeface="Calibri" panose="020F0502020204030204" charset="0"/>
                <a:cs typeface="Calibri" panose="020F0502020204030204" charset="0"/>
              </a:rPr>
              <a:t>In the remaining features, some of them are perform well in our last feature selection steps. But when visualized, we can find them have a very high Volatility. </a:t>
            </a:r>
            <a:r>
              <a:rPr kumimoji="1" lang="en-GB" altLang="en-US" dirty="0">
                <a:latin typeface="Calibri" panose="020F0502020204030204" charset="0"/>
                <a:cs typeface="Calibri" panose="020F0502020204030204" charset="0"/>
              </a:rPr>
              <a:t>for those features, smoothing is needed</a:t>
            </a:r>
            <a:endParaRPr kumimoji="1" lang="zh-CN" altLang="en-US" dirty="0">
              <a:latin typeface="Calibri" panose="020F0502020204030204" charset="0"/>
              <a:cs typeface="Calibri" panose="020F0502020204030204" charset="0"/>
            </a:endParaRPr>
          </a:p>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39662D6-0512-0741-BBC7-039DC62C61F2}" type="slidenum">
              <a:rPr kumimoji="1" lang="zh-CN" altLang="en-US" sz="1200" b="0" i="0" u="none" strike="noStrike" kern="1200" cap="none" spc="0" normalizeH="0" baseline="0" noProof="0" smtClean="0">
                <a:ln>
                  <a:noFill/>
                </a:ln>
                <a:solidFill>
                  <a:prstClr val="black"/>
                </a:solidFill>
                <a:effectLst/>
                <a:uLnTx/>
                <a:uFillTx/>
                <a:latin typeface="DengXian" panose="02010600030101010101" charset="-122"/>
                <a:ea typeface="DengXian" panose="02010600030101010101" charset="-122"/>
                <a:cs typeface="+mn-cs"/>
              </a:rPr>
              <a:t>15</a:t>
            </a:fld>
            <a:endParaRPr kumimoji="1" lang="zh-CN" altLang="en-US" sz="1200" b="0" i="0" u="none" strike="noStrike" kern="1200" cap="none" spc="0" normalizeH="0" baseline="0" noProof="0">
              <a:ln>
                <a:noFill/>
              </a:ln>
              <a:solidFill>
                <a:prstClr val="black"/>
              </a:solidFill>
              <a:effectLst/>
              <a:uLnTx/>
              <a:uFillTx/>
              <a:latin typeface="DengXian" panose="02010600030101010101" charset="-122"/>
              <a:ea typeface="DengXian"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GB" altLang="en-US"/>
              <a:t>after smooth, the feature line better fits the price lines,  showing improvement in feature significancce.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We need to optimize the model with hyperparameter tuning for price prediction</a:t>
            </a:r>
            <a:r>
              <a:rPr lang="en-GB" altLang="zh-CN" dirty="0"/>
              <a:t>. which includes tuning model architecture and tuning learning behavior.</a:t>
            </a:r>
            <a:endParaRPr lang="zh-CN" altLang="en-US" dirty="0"/>
          </a:p>
          <a:p>
            <a:r>
              <a:rPr lang="zh-CN" altLang="en-US" dirty="0"/>
              <a:t>In this case, hidden size and epochs size are set not so high to prevent over-fitting according to our experience. Also, we used GridSearchCV to find the best number of layers, learning rate, and weight decay. All these parameters can effectively be used for bias-variance trade-off.</a:t>
            </a:r>
          </a:p>
          <a:p>
            <a:endParaRPr lang="zh-CN" altLang="en-US" dirty="0"/>
          </a:p>
          <a:p>
            <a:r>
              <a:rPr lang="zh-CN" altLang="en-US" dirty="0"/>
              <a:t>For our final best model, we set hidden size to be 64, epochs size to be 100, learning rate to be 0.01, and the weight decay for Adam to be 0.01. And apply these parameters to each round of LSTM we built.</a:t>
            </a:r>
          </a:p>
          <a:p>
            <a:endParaRPr lang="zh-CN" altLang="en-US" dirty="0"/>
          </a:p>
          <a:p>
            <a:r>
              <a:rPr lang="zh-CN" altLang="en-US" dirty="0"/>
              <a:t>With the best parameters and final data, the RMSE of our model reaches 0.02631. The scores of training data and test data are close to each other. So based on the preliminary study, our model is not over-fitted.</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A7EEB-10E6-4D25-B849-E47D0CA6EBF2}" type="slidenum">
              <a:rPr kumimoji="0" lang="zh-CN" altLang="en-US" sz="1200" b="0" i="0" u="none" strike="noStrike" kern="1200" cap="none" spc="0" normalizeH="0" baseline="0" noProof="0" smtClean="0">
                <a:ln>
                  <a:noFill/>
                </a:ln>
                <a:solidFill>
                  <a:prstClr val="black"/>
                </a:solidFill>
                <a:effectLst/>
                <a:uLnTx/>
                <a:uFillTx/>
                <a:latin typeface="DengXian" panose="02010600030101010101" charset="-122"/>
                <a:ea typeface="DengXian"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DengXian" panose="02010600030101010101" charset="-122"/>
              <a:ea typeface="DengXian"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With the best parameters and final data, the RMSE of our model reaches 0.02631. The scores of training data and test data are close to each other. So based on the preliminary study, our model is not over-fitted.</a:t>
            </a:r>
          </a:p>
          <a:p>
            <a:endParaRPr lang="zh-CN" altLang="en-US" dirty="0"/>
          </a:p>
          <a:p>
            <a:r>
              <a:rPr lang="zh-CN" altLang="en-US" dirty="0"/>
              <a:t>Finally, we used the last 20 data of our data set to predict the BTC price of the next day that is not in the data set. We predict the price for 2021.9.15 would be 48847.453, where the true price is 48150.90(收盘价)</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A7EEB-10E6-4D25-B849-E47D0CA6EBF2}" type="slidenum">
              <a:rPr kumimoji="0" lang="zh-CN" altLang="en-US" sz="1200" b="0" i="0" u="none" strike="noStrike" kern="1200" cap="none" spc="0" normalizeH="0" baseline="0" noProof="0" smtClean="0">
                <a:ln>
                  <a:noFill/>
                </a:ln>
                <a:solidFill>
                  <a:prstClr val="black"/>
                </a:solidFill>
                <a:effectLst/>
                <a:uLnTx/>
                <a:uFillTx/>
                <a:latin typeface="DengXian" panose="02010600030101010101" charset="-122"/>
                <a:ea typeface="DengXian"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DengXian" panose="02010600030101010101" charset="-122"/>
              <a:ea typeface="DengXian"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GB" altLang="en-US"/>
              <a:t>In our experiments from the baseline model, we have done:</a:t>
            </a:r>
          </a:p>
          <a:p>
            <a:r>
              <a:rPr lang="en-GB" altLang="en-US"/>
              <a:t>1</a:t>
            </a:r>
            <a:r>
              <a:rPr lang="en-US" altLang="zh-CN" dirty="0">
                <a:cs typeface="Arial" panose="020B0604020202020204" pitchFamily="34" charset="0"/>
                <a:sym typeface="Microsoft YaHei" panose="020B0503020204020204" charset="-122"/>
              </a:rPr>
              <a:t>Add return rate of Bitcoin as features</a:t>
            </a:r>
            <a:endParaRPr lang="zh-CN" altLang="en-US" dirty="0">
              <a:cs typeface="Arial" panose="020B0604020202020204" pitchFamily="34" charset="0"/>
              <a:sym typeface="Microsoft YaHei" panose="020B0503020204020204" charset="-122"/>
            </a:endParaRPr>
          </a:p>
          <a:p>
            <a:endParaRPr lang="en-GB" altLang="en-US"/>
          </a:p>
          <a:p>
            <a:r>
              <a:rPr lang="en-GB" altLang="en-US"/>
              <a:t>2</a:t>
            </a:r>
            <a:r>
              <a:rPr lang="en-US" altLang="en-GB"/>
              <a:t>add</a:t>
            </a:r>
            <a:r>
              <a:rPr lang="en-GB" altLang="en-GB"/>
              <a:t> some features and done</a:t>
            </a:r>
            <a:r>
              <a:rPr lang="en-US" altLang="zh-CN" dirty="0">
                <a:cs typeface="Arial" panose="020B0604020202020204" pitchFamily="34" charset="0"/>
                <a:sym typeface="Microsoft YaHei" panose="020B0503020204020204" charset="-122"/>
              </a:rPr>
              <a:t> feature selection</a:t>
            </a:r>
            <a:endParaRPr lang="zh-CN" altLang="en-US" dirty="0">
              <a:cs typeface="Arial" panose="020B0604020202020204" pitchFamily="34" charset="0"/>
              <a:sym typeface="Microsoft YaHei" panose="020B0503020204020204" charset="-122"/>
            </a:endParaRPr>
          </a:p>
          <a:p>
            <a:endParaRPr lang="en-GB" altLang="en-US"/>
          </a:p>
          <a:p>
            <a:r>
              <a:rPr lang="en-GB" altLang="en-US"/>
              <a:t>3</a:t>
            </a:r>
            <a:r>
              <a:rPr lang="en-US" altLang="zh-CN" dirty="0">
                <a:latin typeface="Microsoft YaHei" panose="020B0503020204020204" charset="-122"/>
                <a:sym typeface="Microsoft YaHei" panose="020B0503020204020204" charset="-122"/>
              </a:rPr>
              <a:t> smoothing</a:t>
            </a:r>
            <a:endParaRPr lang="zh-CN" altLang="en-US" dirty="0">
              <a:latin typeface="Microsoft YaHei" panose="020B0503020204020204" charset="-122"/>
              <a:sym typeface="Microsoft YaHei" panose="020B0503020204020204" charset="-122"/>
            </a:endParaRPr>
          </a:p>
          <a:p>
            <a:endParaRPr lang="en-GB" altLang="en-US"/>
          </a:p>
          <a:p>
            <a:r>
              <a:rPr lang="en-GB" altLang="en-US"/>
              <a:t>and finally reached </a:t>
            </a:r>
            <a:r>
              <a:rPr lang="en-US" altLang="en-GB"/>
              <a:t>4</a:t>
            </a:r>
            <a:r>
              <a:rPr lang="en-GB" altLang="en-US"/>
              <a:t>0% drop of our rmse. </a:t>
            </a:r>
          </a:p>
          <a:p>
            <a:r>
              <a:rPr lang="en-GB" altLang="en-US"/>
              <a:t>the model has improved a lot, and can predict bitcoin price with small discrepancies.</a:t>
            </a:r>
          </a:p>
          <a:p>
            <a:endParaRPr lang="en-GB" altLang="en-US"/>
          </a:p>
          <a:p>
            <a:endParaRPr lang="en-GB" altLang="en-US"/>
          </a:p>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GB" altLang="en-US" dirty="0"/>
              <a:t>Through this video, i will lead you through our process of </a:t>
            </a:r>
          </a:p>
          <a:p>
            <a:pPr marL="285750" indent="-285750" eaLnBrk="1" hangingPunct="1">
              <a:lnSpc>
                <a:spcPct val="150000"/>
              </a:lnSpc>
              <a:spcBef>
                <a:spcPct val="0"/>
              </a:spcBef>
            </a:pPr>
            <a:r>
              <a:rPr lang="en-US" altLang="zh-CN" dirty="0">
                <a:solidFill>
                  <a:schemeClr val="bg1"/>
                </a:solidFill>
                <a:latin typeface="Microsoft YaHei" panose="020B0503020204020204" charset="-122"/>
                <a:sym typeface="Microsoft YaHei" panose="020B0503020204020204" charset="-122"/>
              </a:rPr>
              <a:t>Data </a:t>
            </a:r>
            <a:r>
              <a:rPr lang="en-GB" altLang="en-US" dirty="0">
                <a:solidFill>
                  <a:schemeClr val="bg1"/>
                </a:solidFill>
                <a:latin typeface="Microsoft YaHei" panose="020B0503020204020204" charset="-122"/>
                <a:sym typeface="Microsoft YaHei" panose="020B0503020204020204" charset="-122"/>
              </a:rPr>
              <a:t>collection</a:t>
            </a:r>
            <a:endParaRPr lang="en-US" altLang="zh-CN" dirty="0">
              <a:solidFill>
                <a:schemeClr val="bg1"/>
              </a:solidFill>
              <a:latin typeface="Microsoft YaHei" panose="020B0503020204020204" charset="-122"/>
              <a:sym typeface="Microsoft YaHei" panose="020B0503020204020204" charset="-122"/>
            </a:endParaRPr>
          </a:p>
          <a:p>
            <a:pPr marL="285750" indent="-285750" eaLnBrk="1" hangingPunct="1">
              <a:lnSpc>
                <a:spcPct val="150000"/>
              </a:lnSpc>
              <a:spcBef>
                <a:spcPct val="0"/>
              </a:spcBef>
            </a:pPr>
            <a:r>
              <a:rPr lang="en-US" altLang="zh-CN" dirty="0">
                <a:solidFill>
                  <a:schemeClr val="bg1"/>
                </a:solidFill>
                <a:latin typeface="Microsoft YaHei" panose="020B0503020204020204" charset="-122"/>
                <a:sym typeface="Microsoft YaHei" panose="020B0503020204020204" charset="-122"/>
              </a:rPr>
              <a:t>Data cleaning and preprocessing</a:t>
            </a:r>
          </a:p>
          <a:p>
            <a:pPr marL="285750" indent="-285750" eaLnBrk="1" hangingPunct="1">
              <a:lnSpc>
                <a:spcPct val="150000"/>
              </a:lnSpc>
              <a:spcBef>
                <a:spcPct val="0"/>
              </a:spcBef>
            </a:pPr>
            <a:r>
              <a:rPr lang="en-GB" altLang="en-US" dirty="0">
                <a:solidFill>
                  <a:schemeClr val="bg1"/>
                </a:solidFill>
                <a:latin typeface="Microsoft YaHei" panose="020B0503020204020204" charset="-122"/>
                <a:sym typeface="Microsoft YaHei" panose="020B0503020204020204" charset="-122"/>
              </a:rPr>
              <a:t>Basic</a:t>
            </a:r>
            <a:r>
              <a:rPr lang="en-US" altLang="zh-CN" dirty="0">
                <a:solidFill>
                  <a:schemeClr val="bg1"/>
                </a:solidFill>
                <a:latin typeface="Microsoft YaHei" panose="020B0503020204020204" charset="-122"/>
                <a:sym typeface="Microsoft YaHei" panose="020B0503020204020204" charset="-122"/>
              </a:rPr>
              <a:t> LSTM Model </a:t>
            </a:r>
            <a:r>
              <a:rPr lang="en-GB" altLang="en-US" dirty="0">
                <a:solidFill>
                  <a:schemeClr val="bg1"/>
                </a:solidFill>
                <a:latin typeface="Microsoft YaHei" panose="020B0503020204020204" charset="-122"/>
                <a:sym typeface="Microsoft YaHei" panose="020B0503020204020204" charset="-122"/>
              </a:rPr>
              <a:t>baseline</a:t>
            </a:r>
            <a:endParaRPr lang="en-US" altLang="zh-CN" dirty="0">
              <a:solidFill>
                <a:schemeClr val="bg1"/>
              </a:solidFill>
              <a:latin typeface="Microsoft YaHei" panose="020B0503020204020204" charset="-122"/>
              <a:sym typeface="Microsoft YaHei" panose="020B0503020204020204" charset="-122"/>
            </a:endParaRPr>
          </a:p>
          <a:p>
            <a:pPr marL="285750" indent="-285750" eaLnBrk="1" hangingPunct="1">
              <a:lnSpc>
                <a:spcPct val="150000"/>
              </a:lnSpc>
              <a:spcBef>
                <a:spcPct val="0"/>
              </a:spcBef>
            </a:pPr>
            <a:r>
              <a:rPr lang="en-US" altLang="zh-CN" dirty="0">
                <a:solidFill>
                  <a:schemeClr val="bg1"/>
                </a:solidFill>
                <a:latin typeface="Microsoft YaHei" panose="020B0503020204020204" charset="-122"/>
                <a:sym typeface="Microsoft YaHei" panose="020B0503020204020204" charset="-122"/>
              </a:rPr>
              <a:t>Features Engineering</a:t>
            </a:r>
          </a:p>
          <a:p>
            <a:pPr marL="285750" indent="-285750" eaLnBrk="1" hangingPunct="1">
              <a:lnSpc>
                <a:spcPct val="150000"/>
              </a:lnSpc>
              <a:spcBef>
                <a:spcPct val="0"/>
              </a:spcBef>
            </a:pPr>
            <a:r>
              <a:rPr lang="en-US" altLang="zh-CN" dirty="0">
                <a:solidFill>
                  <a:schemeClr val="bg1"/>
                </a:solidFill>
                <a:latin typeface="Microsoft YaHei" panose="020B0503020204020204" charset="-122"/>
                <a:sym typeface="Microsoft YaHei" panose="020B0503020204020204" charset="-122"/>
              </a:rPr>
              <a:t>Modeling and optimization</a:t>
            </a:r>
          </a:p>
          <a:p>
            <a:endParaRPr lang="en-GB" altLang="en-US"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indent="0">
              <a:lnSpc>
                <a:spcPct val="100000"/>
              </a:lnSpc>
              <a:spcBef>
                <a:spcPts val="0"/>
              </a:spcBef>
              <a:buSzTx/>
              <a:buFontTx/>
              <a:buNone/>
              <a:defRPr sz="1800" b="1">
                <a:latin typeface="+mn-lt"/>
                <a:ea typeface="+mn-ea"/>
                <a:cs typeface="+mn-cs"/>
                <a:sym typeface="Arial" panose="020B0604020202020204"/>
              </a:defRPr>
            </a:pPr>
            <a:r>
              <a:rPr sz="1200">
                <a:sym typeface="+mn-ea"/>
              </a:rPr>
              <a:t>Although the final RMSE is relatively small, there are still several limitations of our model:</a:t>
            </a:r>
          </a:p>
          <a:p>
            <a:pPr marL="0" indent="0">
              <a:lnSpc>
                <a:spcPct val="100000"/>
              </a:lnSpc>
              <a:spcBef>
                <a:spcPts val="0"/>
              </a:spcBef>
              <a:buSzTx/>
              <a:buFontTx/>
              <a:buNone/>
              <a:defRPr sz="1800">
                <a:latin typeface="Calibri" panose="020F0502020204030204"/>
                <a:ea typeface="Calibri" panose="020F0502020204030204"/>
                <a:cs typeface="Calibri" panose="020F0502020204030204"/>
                <a:sym typeface="Calibri" panose="020F0502020204030204"/>
              </a:defRPr>
            </a:pPr>
            <a:endParaRPr lang="en-GB" altLang="en-US" sz="1200"/>
          </a:p>
          <a:p>
            <a:pPr marL="0" indent="0">
              <a:lnSpc>
                <a:spcPct val="100000"/>
              </a:lnSpc>
              <a:spcBef>
                <a:spcPts val="0"/>
              </a:spcBef>
              <a:buSzTx/>
              <a:buFontTx/>
              <a:buNone/>
              <a:defRPr sz="1800">
                <a:latin typeface="Calibri" panose="020F0502020204030204"/>
                <a:ea typeface="Calibri" panose="020F0502020204030204"/>
                <a:cs typeface="Calibri" panose="020F0502020204030204"/>
                <a:sym typeface="Calibri" panose="020F0502020204030204"/>
              </a:defRPr>
            </a:pPr>
            <a:endParaRPr lang="en-GB" altLang="en-US" sz="1200"/>
          </a:p>
          <a:p>
            <a:pPr marL="180340" indent="-180340">
              <a:lnSpc>
                <a:spcPct val="150000"/>
              </a:lnSpc>
              <a:spcBef>
                <a:spcPts val="0"/>
              </a:spcBef>
              <a:buFontTx/>
              <a:defRPr sz="1800">
                <a:latin typeface="Calibri" panose="020F0502020204030204"/>
                <a:ea typeface="Calibri" panose="020F0502020204030204"/>
                <a:cs typeface="Calibri" panose="020F0502020204030204"/>
                <a:sym typeface="Calibri" panose="020F0502020204030204"/>
              </a:defRPr>
            </a:pPr>
            <a:r>
              <a:rPr sz="1200">
                <a:sym typeface="+mn-ea"/>
              </a:rPr>
              <a:t>Although the average error is low, the error of each day is sometimes significant </a:t>
            </a:r>
          </a:p>
          <a:p>
            <a:pPr marL="180340" indent="-180340">
              <a:lnSpc>
                <a:spcPct val="150000"/>
              </a:lnSpc>
              <a:spcBef>
                <a:spcPts val="0"/>
              </a:spcBef>
              <a:buFontTx/>
              <a:defRPr sz="1800">
                <a:latin typeface="Calibri" panose="020F0502020204030204"/>
                <a:ea typeface="Calibri" panose="020F0502020204030204"/>
                <a:cs typeface="Calibri" panose="020F0502020204030204"/>
                <a:sym typeface="Calibri" panose="020F0502020204030204"/>
              </a:defRPr>
            </a:pPr>
            <a:r>
              <a:rPr sz="1200">
                <a:sym typeface="+mn-ea"/>
              </a:rPr>
              <a:t>Due to the nature of time series model, LSTM can only be used for predicting very near future</a:t>
            </a:r>
          </a:p>
          <a:p>
            <a:pPr marL="180340" indent="-180340">
              <a:lnSpc>
                <a:spcPct val="150000"/>
              </a:lnSpc>
              <a:spcBef>
                <a:spcPts val="0"/>
              </a:spcBef>
              <a:buFontTx/>
              <a:defRPr sz="1800">
                <a:latin typeface="Calibri" panose="020F0502020204030204"/>
                <a:ea typeface="Calibri" panose="020F0502020204030204"/>
                <a:cs typeface="Calibri" panose="020F0502020204030204"/>
                <a:sym typeface="Calibri" panose="020F0502020204030204"/>
              </a:defRPr>
            </a:pPr>
            <a:r>
              <a:rPr sz="1200">
                <a:sym typeface="+mn-ea"/>
              </a:rPr>
              <a:t>The dataset is very small, so we didn’t split for another validation set, and we are using a powerful neural network model and repeat experiments on the same dataset many times. This all increase the risk of overfitting.</a:t>
            </a:r>
          </a:p>
          <a:p>
            <a:endParaRPr lang="en-GB" altLang="en-US"/>
          </a:p>
          <a:p>
            <a:endParaRPr lang="en-GB" altLang="en-US"/>
          </a:p>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our exercise, we process the data and tune the hyperparammeters, using rsme as performance indicator, trained to get our best model.</a:t>
            </a:r>
          </a:p>
          <a:p>
            <a:r>
              <a:rPr lang="en-GB" altLang="zh-CN" dirty="0"/>
              <a:t>Despite our good prediction results, we still see limitation that we could improve in future experiments.</a:t>
            </a:r>
          </a:p>
          <a:p>
            <a:endParaRPr lang="en-GB" altLang="zh-CN" dirty="0"/>
          </a:p>
          <a:p>
            <a:r>
              <a:rPr lang="en-GB" altLang="zh-CN" dirty="0"/>
              <a:t>Thank you very much for listening! Hope you enjoy our video!</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A7EEB-10E6-4D25-B849-E47D0CA6EBF2}" type="slidenum">
              <a:rPr kumimoji="0" lang="zh-CN" altLang="en-US" sz="1200" b="0" i="0" u="none" strike="noStrike" kern="1200" cap="none" spc="0" normalizeH="0" baseline="0" noProof="0" smtClean="0">
                <a:ln>
                  <a:noFill/>
                </a:ln>
                <a:solidFill>
                  <a:prstClr val="black"/>
                </a:solidFill>
                <a:effectLst/>
                <a:uLnTx/>
                <a:uFillTx/>
                <a:latin typeface="DengXian" panose="02010600030101010101" charset="-122"/>
                <a:ea typeface="DengXian"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DengXian" panose="02010600030101010101" charset="-122"/>
              <a:ea typeface="DengXian"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23</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24</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eaLnBrk="1" hangingPunct="1">
              <a:lnSpc>
                <a:spcPct val="100000"/>
              </a:lnSpc>
              <a:spcBef>
                <a:spcPts val="0"/>
              </a:spcBef>
              <a:buNone/>
            </a:pPr>
            <a:r>
              <a:rPr lang="en-US" altLang="zh-CN" dirty="0">
                <a:solidFill>
                  <a:srgbClr val="595959"/>
                </a:solidFill>
                <a:sym typeface="+mn-ea"/>
              </a:rPr>
              <a:t>We </a:t>
            </a:r>
            <a:r>
              <a:rPr lang="en-US" altLang="zh-CN" dirty="0" err="1">
                <a:solidFill>
                  <a:srgbClr val="595959"/>
                </a:solidFill>
                <a:sym typeface="+mn-ea"/>
              </a:rPr>
              <a:t>grabed</a:t>
            </a:r>
            <a:r>
              <a:rPr lang="en-US" altLang="zh-CN" dirty="0">
                <a:solidFill>
                  <a:srgbClr val="595959"/>
                </a:solidFill>
                <a:sym typeface="+mn-ea"/>
              </a:rPr>
              <a:t> data by two methods, download from open-source database and web crawler.</a:t>
            </a:r>
            <a:endParaRPr lang="en-US" altLang="zh-CN" dirty="0">
              <a:solidFill>
                <a:srgbClr val="595959"/>
              </a:solidFill>
            </a:endParaRPr>
          </a:p>
          <a:p>
            <a:pPr eaLnBrk="1" hangingPunct="1">
              <a:lnSpc>
                <a:spcPct val="100000"/>
              </a:lnSpc>
              <a:spcBef>
                <a:spcPts val="0"/>
              </a:spcBef>
              <a:buNone/>
            </a:pPr>
            <a:r>
              <a:rPr lang="en-GB" altLang="en-US" dirty="0">
                <a:solidFill>
                  <a:srgbClr val="595959"/>
                </a:solidFill>
                <a:sym typeface="SimSun" panose="02010600030101010101" pitchFamily="2" charset="-122"/>
              </a:rPr>
              <a:t>we collated</a:t>
            </a:r>
            <a:r>
              <a:rPr lang="en-US" altLang="zh-CN" dirty="0">
                <a:solidFill>
                  <a:srgbClr val="595959"/>
                </a:solidFill>
                <a:sym typeface="SimSun" panose="02010600030101010101" pitchFamily="2" charset="-122"/>
              </a:rPr>
              <a:t> data </a:t>
            </a:r>
            <a:r>
              <a:rPr lang="en-GB" altLang="en-US" dirty="0">
                <a:solidFill>
                  <a:srgbClr val="595959"/>
                </a:solidFill>
                <a:sym typeface="SimSun" panose="02010600030101010101" pitchFamily="2" charset="-122"/>
              </a:rPr>
              <a:t>to be</a:t>
            </a:r>
            <a:r>
              <a:rPr lang="en-US" altLang="zh-CN" dirty="0">
                <a:solidFill>
                  <a:srgbClr val="595959"/>
                </a:solidFill>
                <a:sym typeface="SimSun" panose="02010600030101010101" pitchFamily="2" charset="-122"/>
              </a:rPr>
              <a:t> </a:t>
            </a:r>
            <a:r>
              <a:rPr lang="en-US" altLang="zh-CN" b="1" dirty="0">
                <a:solidFill>
                  <a:srgbClr val="595959"/>
                </a:solidFill>
                <a:sym typeface="SimSun" panose="02010600030101010101" pitchFamily="2" charset="-122"/>
              </a:rPr>
              <a:t>structured</a:t>
            </a:r>
            <a:r>
              <a:rPr lang="en-US" altLang="zh-CN" dirty="0">
                <a:solidFill>
                  <a:srgbClr val="595959"/>
                </a:solidFill>
                <a:sym typeface="SimSun" panose="02010600030101010101" pitchFamily="2" charset="-122"/>
              </a:rPr>
              <a:t> and sequenced in time series.</a:t>
            </a:r>
          </a:p>
          <a:p>
            <a:pPr eaLnBrk="1" hangingPunct="1">
              <a:lnSpc>
                <a:spcPct val="100000"/>
              </a:lnSpc>
              <a:spcBef>
                <a:spcPts val="0"/>
              </a:spcBef>
              <a:buNone/>
            </a:pPr>
            <a:r>
              <a:rPr lang="en-US" altLang="zh-CN" dirty="0">
                <a:solidFill>
                  <a:srgbClr val="595959"/>
                </a:solidFill>
                <a:sym typeface="SimSun" panose="02010600030101010101" pitchFamily="2" charset="-122"/>
              </a:rPr>
              <a:t>For convenience, only </a:t>
            </a:r>
            <a:r>
              <a:rPr lang="en-GB" altLang="en-US" dirty="0">
                <a:solidFill>
                  <a:srgbClr val="595959"/>
                </a:solidFill>
                <a:sym typeface="SimSun" panose="02010600030101010101" pitchFamily="2" charset="-122"/>
              </a:rPr>
              <a:t>(past 1 year)</a:t>
            </a:r>
            <a:r>
              <a:rPr lang="en-US" altLang="zh-CN" dirty="0">
                <a:solidFill>
                  <a:srgbClr val="595959"/>
                </a:solidFill>
                <a:sym typeface="SimSun" panose="02010600030101010101" pitchFamily="2" charset="-122"/>
              </a:rPr>
              <a:t>2020/9/16 ~ 2021/9/17 data collected.</a:t>
            </a:r>
          </a:p>
          <a:p>
            <a:pPr eaLnBrk="1" hangingPunct="1">
              <a:lnSpc>
                <a:spcPct val="100000"/>
              </a:lnSpc>
              <a:spcBef>
                <a:spcPts val="0"/>
              </a:spcBef>
              <a:buNone/>
            </a:pPr>
            <a:r>
              <a:rPr lang="en-US" altLang="zh-CN" dirty="0">
                <a:solidFill>
                  <a:srgbClr val="595959"/>
                </a:solidFill>
                <a:sym typeface="SimSun" panose="02010600030101010101" pitchFamily="2" charset="-122"/>
              </a:rPr>
              <a:t>Data source can be divided in the following 5 aspects:</a:t>
            </a:r>
            <a:endParaRPr lang="zh-CN" altLang="en-US" dirty="0">
              <a:solidFill>
                <a:srgbClr val="595959"/>
              </a:solidFill>
              <a:sym typeface="SimSun" panose="02010600030101010101" pitchFamily="2" charset="-122"/>
            </a:endParaRPr>
          </a:p>
          <a:p>
            <a:pPr marL="228600" indent="-228600" rtl="0">
              <a:spcBef>
                <a:spcPts val="0"/>
              </a:spcBef>
              <a:spcAft>
                <a:spcPts val="0"/>
              </a:spcAft>
              <a:buAutoNum type="arabicPeriod"/>
            </a:pPr>
            <a:r>
              <a:rPr lang="en-US" b="0" dirty="0"/>
              <a:t>bitcoin property and network related variables, including prices, hash rate, miner rewards, miner reserves …</a:t>
            </a:r>
          </a:p>
          <a:p>
            <a:pPr marL="0" indent="0" rtl="0">
              <a:spcBef>
                <a:spcPts val="0"/>
              </a:spcBef>
              <a:spcAft>
                <a:spcPts val="0"/>
              </a:spcAft>
              <a:buNone/>
            </a:pPr>
            <a:r>
              <a:rPr lang="en-US" b="0" i="1" dirty="0"/>
              <a:t>miner reverse</a:t>
            </a:r>
            <a:r>
              <a:rPr lang="en-US" b="0" dirty="0"/>
              <a:t>: </a:t>
            </a:r>
            <a:r>
              <a:rPr lang="en-SG" b="0" i="0" dirty="0">
                <a:solidFill>
                  <a:srgbClr val="000000"/>
                </a:solidFill>
                <a:effectLst/>
                <a:latin typeface="Roboto" panose="02000000000000000000" pitchFamily="2" charset="0"/>
              </a:rPr>
              <a:t>Balances of addresses belonging to mining pools, shown for specific large pools, in aggregate, unknown miners or other small mining pools.</a:t>
            </a:r>
          </a:p>
          <a:p>
            <a:pPr marL="0" indent="0" rtl="0">
              <a:spcBef>
                <a:spcPts val="0"/>
              </a:spcBef>
              <a:spcAft>
                <a:spcPts val="0"/>
              </a:spcAft>
              <a:buNone/>
            </a:pPr>
            <a:r>
              <a:rPr lang="en-US" altLang="zh-CN" b="0" dirty="0">
                <a:solidFill>
                  <a:srgbClr val="000000"/>
                </a:solidFill>
                <a:latin typeface="+mn-lt"/>
              </a:rPr>
              <a:t>2. Bitcoin Marketing and trading: </a:t>
            </a:r>
          </a:p>
          <a:p>
            <a:pPr marL="0" indent="0" rtl="0">
              <a:spcBef>
                <a:spcPts val="0"/>
              </a:spcBef>
              <a:spcAft>
                <a:spcPts val="0"/>
              </a:spcAft>
              <a:buNone/>
            </a:pPr>
            <a:r>
              <a:rPr lang="en-US" altLang="zh-CN" dirty="0">
                <a:solidFill>
                  <a:srgbClr val="000000"/>
                </a:solidFill>
                <a:sym typeface="+mn-ea"/>
              </a:rPr>
              <a:t>Number of Large Transactions, Average Transaction Size, </a:t>
            </a:r>
            <a:r>
              <a:rPr lang="en-US" dirty="0">
                <a:solidFill>
                  <a:srgbClr val="000000"/>
                </a:solidFill>
                <a:effectLst/>
                <a:latin typeface="Arial" panose="020B0604020202020204" pitchFamily="34" charset="0"/>
                <a:sym typeface="+mn-ea"/>
              </a:rPr>
              <a:t>Average Balance, Average Time Between Transactions, …</a:t>
            </a:r>
            <a:endParaRPr lang="en-US" altLang="zh-CN" dirty="0">
              <a:solidFill>
                <a:srgbClr val="000000"/>
              </a:solidFill>
              <a:latin typeface="+mn-lt"/>
            </a:endParaRPr>
          </a:p>
          <a:p>
            <a:pPr marL="0" indent="0" rtl="0">
              <a:spcBef>
                <a:spcPts val="0"/>
              </a:spcBef>
              <a:spcAft>
                <a:spcPts val="0"/>
              </a:spcAft>
              <a:buNone/>
            </a:pPr>
            <a:endParaRPr lang="en-US" altLang="zh-CN" b="0" i="0" dirty="0">
              <a:solidFill>
                <a:srgbClr val="000000"/>
              </a:solidFill>
              <a:effectLst/>
              <a:latin typeface="+mn-lt"/>
            </a:endParaRPr>
          </a:p>
          <a:p>
            <a:pPr marL="0" indent="0" rtl="0">
              <a:spcBef>
                <a:spcPts val="0"/>
              </a:spcBef>
              <a:spcAft>
                <a:spcPts val="0"/>
              </a:spcAft>
              <a:buNone/>
            </a:pPr>
            <a:r>
              <a:rPr lang="en-US" b="0" i="0" dirty="0">
                <a:solidFill>
                  <a:srgbClr val="000000"/>
                </a:solidFill>
                <a:effectLst/>
                <a:latin typeface="+mn-lt"/>
              </a:rPr>
              <a:t>3. </a:t>
            </a:r>
            <a:r>
              <a:rPr lang="en-US" altLang="zh-CN" b="1" dirty="0">
                <a:solidFill>
                  <a:srgbClr val="000000"/>
                </a:solidFill>
                <a:latin typeface="+mn-lt"/>
              </a:rPr>
              <a:t>Global economic indicators</a:t>
            </a:r>
            <a:r>
              <a:rPr lang="zh-CN" altLang="en-US" b="1" dirty="0">
                <a:solidFill>
                  <a:srgbClr val="000000"/>
                </a:solidFill>
                <a:latin typeface="+mn-lt"/>
              </a:rPr>
              <a:t>：</a:t>
            </a:r>
          </a:p>
          <a:p>
            <a:pPr eaLnBrk="1" hangingPunct="1">
              <a:buFont typeface="Arial" panose="020B0604020202020204" pitchFamily="34" charset="0"/>
              <a:buNone/>
            </a:pPr>
            <a:r>
              <a:rPr lang="en-US" altLang="zh-CN" dirty="0">
                <a:solidFill>
                  <a:srgbClr val="000000"/>
                </a:solidFill>
                <a:sym typeface="+mn-ea"/>
              </a:rPr>
              <a:t>Gold price, US dollar index, </a:t>
            </a:r>
            <a:endParaRPr lang="en-US" altLang="zh-CN" dirty="0">
              <a:solidFill>
                <a:srgbClr val="000000"/>
              </a:solidFill>
              <a:latin typeface="+mn-lt"/>
            </a:endParaRPr>
          </a:p>
          <a:p>
            <a:pPr eaLnBrk="1" hangingPunct="1">
              <a:buFont typeface="Arial" panose="020B0604020202020204" pitchFamily="34" charset="0"/>
              <a:buNone/>
            </a:pPr>
            <a:r>
              <a:rPr lang="en-US" altLang="zh-CN" dirty="0">
                <a:solidFill>
                  <a:srgbClr val="000000"/>
                </a:solidFill>
                <a:sym typeface="+mn-ea"/>
              </a:rPr>
              <a:t>Dow Jones Commodity index, … </a:t>
            </a:r>
            <a:endParaRPr lang="en-US" altLang="zh-CN" b="0" dirty="0">
              <a:solidFill>
                <a:srgbClr val="000000"/>
              </a:solidFill>
              <a:latin typeface="+mn-lt"/>
            </a:endParaRPr>
          </a:p>
          <a:p>
            <a:pPr marL="0" marR="0" lvl="0" indent="0" algn="l" defTabSz="0" rtl="0" eaLnBrk="0" fontAlgn="base" latinLnBrk="0" hangingPunct="0">
              <a:lnSpc>
                <a:spcPct val="100000"/>
              </a:lnSpc>
              <a:spcBef>
                <a:spcPts val="0"/>
              </a:spcBef>
              <a:spcAft>
                <a:spcPts val="0"/>
              </a:spcAft>
              <a:buClrTx/>
              <a:buSzTx/>
              <a:buFontTx/>
              <a:buNone/>
              <a:defRPr/>
            </a:pPr>
            <a:r>
              <a:rPr lang="en-US" b="0" i="0" dirty="0">
                <a:solidFill>
                  <a:srgbClr val="000000"/>
                </a:solidFill>
                <a:effectLst/>
                <a:latin typeface="+mn-lt"/>
              </a:rPr>
              <a:t>4. </a:t>
            </a:r>
            <a:r>
              <a:rPr lang="en-US" altLang="zh-CN" b="1" dirty="0">
                <a:solidFill>
                  <a:srgbClr val="000000"/>
                </a:solidFill>
                <a:latin typeface="+mn-lt"/>
              </a:rPr>
              <a:t>Investors and Media Attention</a:t>
            </a:r>
            <a:r>
              <a:rPr lang="zh-CN" altLang="en-US" b="1" dirty="0">
                <a:solidFill>
                  <a:srgbClr val="000000"/>
                </a:solidFill>
                <a:latin typeface="+mn-lt"/>
              </a:rPr>
              <a:t>： </a:t>
            </a:r>
            <a:r>
              <a:rPr lang="en-US" altLang="zh-CN" b="0" dirty="0">
                <a:solidFill>
                  <a:srgbClr val="000000"/>
                </a:solidFill>
                <a:latin typeface="+mn-lt"/>
              </a:rPr>
              <a:t>google trend</a:t>
            </a:r>
            <a:r>
              <a:rPr lang="zh-CN" altLang="en-US" b="0" dirty="0">
                <a:solidFill>
                  <a:srgbClr val="000000"/>
                </a:solidFill>
                <a:latin typeface="+mn-lt"/>
              </a:rPr>
              <a:t>， </a:t>
            </a:r>
            <a:r>
              <a:rPr lang="en-US" altLang="zh-CN" b="0" dirty="0">
                <a:solidFill>
                  <a:srgbClr val="000000"/>
                </a:solidFill>
                <a:latin typeface="+mn-lt"/>
              </a:rPr>
              <a:t>twitter </a:t>
            </a:r>
            <a:r>
              <a:rPr lang="en-GB" altLang="en-US" b="0" dirty="0">
                <a:solidFill>
                  <a:srgbClr val="000000"/>
                </a:solidFill>
                <a:latin typeface="+mn-lt"/>
              </a:rPr>
              <a:t>sentiments</a:t>
            </a:r>
            <a:r>
              <a:rPr lang="en-US" altLang="zh-CN" b="0" dirty="0">
                <a:solidFill>
                  <a:srgbClr val="000000"/>
                </a:solidFill>
                <a:latin typeface="+mn-lt"/>
              </a:rPr>
              <a:t> referred to Bitcoin (negative, positive, ..)</a:t>
            </a:r>
          </a:p>
          <a:p>
            <a:pPr marL="0" marR="0" lvl="0" indent="0" algn="l" defTabSz="0" rtl="0" eaLnBrk="0" fontAlgn="base" latinLnBrk="0" hangingPunct="0">
              <a:lnSpc>
                <a:spcPct val="100000"/>
              </a:lnSpc>
              <a:spcBef>
                <a:spcPts val="0"/>
              </a:spcBef>
              <a:spcAft>
                <a:spcPts val="0"/>
              </a:spcAft>
              <a:buClrTx/>
              <a:buSzTx/>
              <a:buFontTx/>
              <a:buNone/>
              <a:defRPr/>
            </a:pPr>
            <a:r>
              <a:rPr lang="en-US" altLang="zh-CN" b="0" dirty="0">
                <a:solidFill>
                  <a:srgbClr val="000000"/>
                </a:solidFill>
                <a:latin typeface="+mn-lt"/>
              </a:rPr>
              <a:t>5. </a:t>
            </a:r>
            <a:r>
              <a:rPr lang="en-US" altLang="zh-CN" b="1" dirty="0">
                <a:solidFill>
                  <a:srgbClr val="000000"/>
                </a:solidFill>
                <a:latin typeface="+mn-lt"/>
              </a:rPr>
              <a:t>Prices of Other Cryptocurrencies and BTC Index: </a:t>
            </a:r>
            <a:r>
              <a:rPr lang="en-US" altLang="zh-CN" b="0" dirty="0">
                <a:solidFill>
                  <a:srgbClr val="000000"/>
                </a:solidFill>
                <a:latin typeface="+mn-lt"/>
              </a:rPr>
              <a:t> </a:t>
            </a:r>
            <a:r>
              <a:rPr lang="en-US" altLang="zh-CN" dirty="0">
                <a:solidFill>
                  <a:srgbClr val="000000"/>
                </a:solidFill>
                <a:sym typeface="+mn-ea"/>
              </a:rPr>
              <a:t>Ethereum, Dogecoin, CCI30</a:t>
            </a:r>
            <a:r>
              <a:rPr lang="en-US" altLang="zh-CN" baseline="30000" dirty="0">
                <a:solidFill>
                  <a:srgbClr val="000000"/>
                </a:solidFill>
                <a:sym typeface="+mn-ea"/>
              </a:rPr>
              <a:t>*</a:t>
            </a:r>
            <a:endParaRPr lang="en-US" altLang="zh-CN" dirty="0">
              <a:solidFill>
                <a:srgbClr val="000000"/>
              </a:solidFill>
              <a:latin typeface="+mn-lt"/>
            </a:endParaRPr>
          </a:p>
          <a:p>
            <a:pPr marL="0" marR="0" lvl="0" indent="0" algn="l" defTabSz="0" rtl="0" eaLnBrk="0" fontAlgn="base" latinLnBrk="0" hangingPunct="0">
              <a:lnSpc>
                <a:spcPct val="100000"/>
              </a:lnSpc>
              <a:spcBef>
                <a:spcPts val="0"/>
              </a:spcBef>
              <a:spcAft>
                <a:spcPts val="0"/>
              </a:spcAft>
              <a:buClrTx/>
              <a:buSzTx/>
              <a:buFontTx/>
              <a:buNone/>
              <a:defRPr/>
            </a:pPr>
            <a:endParaRPr lang="en-US" altLang="zh-CN" b="1" dirty="0">
              <a:solidFill>
                <a:srgbClr val="000000"/>
              </a:solidFill>
              <a:latin typeface="+mn-lt"/>
            </a:endParaRPr>
          </a:p>
          <a:p>
            <a:pPr marL="0" marR="0" lvl="0" indent="0" algn="l" defTabSz="0" rtl="0" eaLnBrk="0" fontAlgn="base" latinLnBrk="0" hangingPunct="0">
              <a:lnSpc>
                <a:spcPct val="100000"/>
              </a:lnSpc>
              <a:spcBef>
                <a:spcPts val="0"/>
              </a:spcBef>
              <a:spcAft>
                <a:spcPts val="0"/>
              </a:spcAft>
              <a:buClrTx/>
              <a:buSzTx/>
              <a:buFontTx/>
              <a:buNone/>
              <a:defRPr/>
            </a:pPr>
            <a:endParaRPr lang="en-US" altLang="zh-CN" b="1" dirty="0">
              <a:solidFill>
                <a:srgbClr val="000000"/>
              </a:solidFill>
              <a:latin typeface="+mn-lt"/>
            </a:endParaRPr>
          </a:p>
          <a:p>
            <a:pPr marL="0" indent="0" rtl="0">
              <a:spcBef>
                <a:spcPts val="0"/>
              </a:spcBef>
              <a:spcAft>
                <a:spcPts val="0"/>
              </a:spcAft>
              <a:buNone/>
            </a:pPr>
            <a:endParaRPr lang="en-SG" b="0" i="0" dirty="0">
              <a:solidFill>
                <a:srgbClr val="000000"/>
              </a:solidFill>
              <a:effectLst/>
              <a:latin typeface="Roboto" panose="02000000000000000000" pitchFamily="2" charset="0"/>
            </a:endParaRPr>
          </a:p>
          <a:p>
            <a:pPr marL="0" indent="0" rtl="0">
              <a:spcBef>
                <a:spcPts val="0"/>
              </a:spcBef>
              <a:spcAft>
                <a:spcPts val="0"/>
              </a:spcAft>
              <a:buNone/>
            </a:pPr>
            <a:endParaRPr lang="en-SG" b="0" i="0" dirty="0">
              <a:solidFill>
                <a:srgbClr val="000000"/>
              </a:solidFill>
              <a:effectLst/>
              <a:latin typeface="Roboto" panose="02000000000000000000" pitchFamily="2" charset="0"/>
            </a:endParaRPr>
          </a:p>
          <a:p>
            <a:pPr marL="0" indent="0" rtl="0">
              <a:spcBef>
                <a:spcPts val="0"/>
              </a:spcBef>
              <a:spcAft>
                <a:spcPts val="0"/>
              </a:spcAft>
              <a:buNone/>
            </a:pPr>
            <a:br>
              <a:rPr lang="en-US" b="0" dirty="0"/>
            </a:br>
            <a:endParaRPr lang="en-US" b="0"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GB" altLang="en-US" dirty="0">
                <a:sym typeface="Wingdings" panose="05000000000000000000" pitchFamily="2" charset="2"/>
              </a:rPr>
              <a:t>In data-preprocessing, for all the collected data, we have first done descriptive analysis to go through the basics of data status. Here is a demostration form of the statistics.</a:t>
            </a:r>
            <a:endParaRPr lang="en-US" altLang="zh-CN" dirty="0">
              <a:sym typeface="Wingdings" panose="05000000000000000000" pitchFamily="2" charset="2"/>
            </a:endParaRPr>
          </a:p>
          <a:p>
            <a:r>
              <a:rPr lang="en-GB" altLang="zh-CN" dirty="0">
                <a:sym typeface="Wingdings" panose="05000000000000000000" pitchFamily="2" charset="2"/>
              </a:rPr>
              <a:t>A correlation matrix is also plotted for visualizing significance for the different features.</a:t>
            </a:r>
            <a:endParaRPr lang="en-US" altLang="zh-CN" dirty="0">
              <a:sym typeface="Wingdings" panose="05000000000000000000" pitchFamily="2" charset="2"/>
            </a:endParaRPr>
          </a:p>
          <a:p>
            <a:endParaRPr lang="en-US"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GB" altLang="zh-CN" dirty="0"/>
              <a:t>Then we did data cleaning,</a:t>
            </a:r>
          </a:p>
          <a:p>
            <a:r>
              <a:rPr lang="en-GB" altLang="zh-CN" dirty="0"/>
              <a:t>for missing values, if the missing amount is large, like </a:t>
            </a:r>
            <a:r>
              <a:rPr lang="en-US" altLang="zh-CN" dirty="0">
                <a:solidFill>
                  <a:schemeClr val="accent1">
                    <a:lumMod val="75000"/>
                  </a:schemeClr>
                </a:solidFill>
                <a:sym typeface="+mn-ea"/>
              </a:rPr>
              <a:t>Google trend, Titter trend</a:t>
            </a:r>
            <a:r>
              <a:rPr lang="en-GB" altLang="en-US" dirty="0">
                <a:solidFill>
                  <a:schemeClr val="accent1">
                    <a:lumMod val="75000"/>
                  </a:schemeClr>
                </a:solidFill>
                <a:sym typeface="+mn-ea"/>
              </a:rPr>
              <a:t>, we decides to drop them</a:t>
            </a:r>
          </a:p>
          <a:p>
            <a:r>
              <a:rPr lang="en-GB" altLang="en-US" dirty="0">
                <a:solidFill>
                  <a:schemeClr val="accent1">
                    <a:lumMod val="75000"/>
                  </a:schemeClr>
                </a:solidFill>
                <a:sym typeface="+mn-ea"/>
              </a:rPr>
              <a:t>for the others, we did imputation with reference from the context like </a:t>
            </a:r>
            <a:r>
              <a:rPr lang="en-US" altLang="zh-CN" dirty="0">
                <a:solidFill>
                  <a:schemeClr val="accent1">
                    <a:lumMod val="75000"/>
                  </a:schemeClr>
                </a:solidFill>
                <a:sym typeface="+mn-ea"/>
              </a:rPr>
              <a:t>US ind</a:t>
            </a:r>
            <a:r>
              <a:rPr lang="en-GB" altLang="en-US" dirty="0">
                <a:solidFill>
                  <a:schemeClr val="accent1">
                    <a:lumMod val="75000"/>
                  </a:schemeClr>
                </a:solidFill>
                <a:sym typeface="+mn-ea"/>
              </a:rPr>
              <a:t>ex we impute from friday value</a:t>
            </a:r>
            <a:endParaRPr lang="en-GB" altLang="zh-CN" dirty="0"/>
          </a:p>
          <a:p>
            <a:r>
              <a:rPr lang="en-GB" altLang="zh-CN" dirty="0"/>
              <a:t>For data normalization</a:t>
            </a:r>
            <a:r>
              <a:rPr lang="zh-CN" altLang="en-US" dirty="0"/>
              <a:t>，</a:t>
            </a:r>
            <a:r>
              <a:rPr lang="en-GB" altLang="zh-CN" dirty="0"/>
              <a:t>we used </a:t>
            </a:r>
            <a:r>
              <a:rPr lang="en-US" altLang="zh-CN" dirty="0"/>
              <a:t>minmax scaler</a:t>
            </a:r>
            <a:r>
              <a:rPr lang="en-GB" altLang="en-US" dirty="0"/>
              <a:t>.</a:t>
            </a:r>
            <a:endParaRPr lang="en-US" altLang="zh-CN" dirty="0"/>
          </a:p>
          <a:p>
            <a:r>
              <a:rPr lang="en-GB" altLang="en-US" dirty="0"/>
              <a:t>Here is the final </a:t>
            </a:r>
            <a:r>
              <a:rPr lang="en-US" altLang="zh-CN" dirty="0"/>
              <a:t>data outcome:</a:t>
            </a:r>
            <a:r>
              <a:rPr lang="zh-CN" altLang="en-US" dirty="0"/>
              <a:t>  </a:t>
            </a:r>
            <a:r>
              <a:rPr lang="en-GB" altLang="zh-CN" dirty="0"/>
              <a:t>we have 55 features remained aligned with 365 days time series</a:t>
            </a:r>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Date Placeholder 2"/>
          <p:cNvSpPr>
            <a:spLocks noGrp="1"/>
          </p:cNvSpPr>
          <p:nvPr>
            <p:ph type="dt" idx="1"/>
          </p:nvPr>
        </p:nvSpPr>
        <p:spPr/>
        <p:txBody>
          <a:bodyPr/>
          <a:lstStyle/>
          <a:p>
            <a:pPr>
              <a:defRPr/>
            </a:pPr>
            <a:fld id="{A75BF4AE-E913-4469-B0DF-47ADC9A02D77}" type="datetime1">
              <a:rPr lang="zh-CN" altLang="en-US"/>
              <a:t>2021/10/7</a:t>
            </a:fld>
            <a:endParaRPr lang="zh-CN" altLang="en-US" sz="1200"/>
          </a:p>
        </p:txBody>
      </p:sp>
      <p:sp>
        <p:nvSpPr>
          <p:cNvPr id="4" name="Slide Number Placeholder 3"/>
          <p:cNvSpPr>
            <a:spLocks noGrp="1"/>
          </p:cNvSpPr>
          <p:nvPr>
            <p:ph type="sldNum" sz="quarter" idx="5"/>
          </p:nvPr>
        </p:nvSpPr>
        <p:spPr/>
        <p:txBody>
          <a:bodyPr/>
          <a:lstStyle/>
          <a:p>
            <a:fld id="{DB49AFB4-3649-420F-867A-FCAD040C78BE}" type="slidenum">
              <a:rPr lang="zh-CN" altLang="en-US"/>
              <a:t>6</a:t>
            </a:fld>
            <a:endParaRPr lang="zh-CN" altLang="en-US" sz="1200"/>
          </a:p>
        </p:txBody>
      </p:sp>
      <p:sp>
        <p:nvSpPr>
          <p:cNvPr id="5" name="Text Placeholder 4"/>
          <p:cNvSpPr>
            <a:spLocks noGrp="1"/>
          </p:cNvSpPr>
          <p:nvPr>
            <p:ph type="body" sz="quarter"/>
          </p:nvPr>
        </p:nvSpPr>
        <p:spPr>
          <a:xfrm>
            <a:off x="662016" y="3931500"/>
            <a:ext cx="5296132" cy="3216682"/>
          </a:xfrm>
          <a:prstGeom prst="rect">
            <a:avLst/>
          </a:prstGeom>
        </p:spPr>
        <p:txBody>
          <a:bodyPr/>
          <a:lstStyle/>
          <a:p>
            <a:r>
              <a:rPr lang="en-GB" altLang="zh-CN"/>
              <a:t>After data processing, we started our experiments with LSTM model, which is mostly used for time series data prediction. </a:t>
            </a:r>
            <a:endParaRPr lang="zh-CN" altLang="en-US"/>
          </a:p>
          <a:p>
            <a:r>
              <a:rPr lang="en-GB" altLang="zh-CN"/>
              <a:t>So w</a:t>
            </a:r>
            <a:r>
              <a:rPr lang="zh-CN" altLang="en-US"/>
              <a:t>hat is the LSTM model exactly? In short, it’s a form of recurrent neural network capable of learning long-term dependencies. In a similar fashion that we use prior experience to inform future outcomes, LSTM models use update gates and forget gates to randomly remember and forget pieces of historical information to inform their prediction.</a:t>
            </a:r>
          </a:p>
          <a:p>
            <a:endParaRPr lang="zh-CN" altLang="en-US"/>
          </a:p>
          <a:p>
            <a:r>
              <a:rPr lang="en-GB" altLang="zh-CN"/>
              <a:t>started with a basic LSTM model in mind, we had our first attempt.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SG" dirty="0"/>
              <a:t>Before </a:t>
            </a:r>
            <a:r>
              <a:rPr lang="en-GB" altLang="en-SG" dirty="0"/>
              <a:t>modelling</a:t>
            </a:r>
            <a:r>
              <a:rPr lang="en-SG" dirty="0"/>
              <a:t>, we need to split the data into train set and test set</a:t>
            </a:r>
            <a:r>
              <a:rPr lang="en-GB" altLang="en-SG" dirty="0"/>
              <a:t>.</a:t>
            </a:r>
            <a:r>
              <a:rPr lang="en-SG" dirty="0"/>
              <a:t>Here, we set the split ratio as 0.2 which means leave 20% data as test set. </a:t>
            </a:r>
          </a:p>
          <a:p>
            <a:endParaRPr lang="en-SG" dirty="0"/>
          </a:p>
          <a:p>
            <a:r>
              <a:rPr lang="en-GB" altLang="en-US" dirty="0">
                <a:sym typeface="+mn-ea"/>
              </a:rPr>
              <a:t>Then</a:t>
            </a:r>
            <a:r>
              <a:rPr lang="en-US" altLang="zh-CN" dirty="0">
                <a:sym typeface="+mn-ea"/>
              </a:rPr>
              <a:t>, </a:t>
            </a:r>
            <a:r>
              <a:rPr lang="en-GB" altLang="en-US" dirty="0">
                <a:sym typeface="+mn-ea"/>
              </a:rPr>
              <a:t>to fit in the model,</a:t>
            </a:r>
            <a:r>
              <a:rPr lang="en-US" altLang="zh-CN" dirty="0">
                <a:sym typeface="+mn-ea"/>
              </a:rPr>
              <a:t>  we create a time window </a:t>
            </a:r>
            <a:r>
              <a:rPr lang="en-GB" altLang="en-US" dirty="0">
                <a:sym typeface="+mn-ea"/>
              </a:rPr>
              <a:t>of </a:t>
            </a:r>
            <a:r>
              <a:rPr lang="en-US" altLang="zh-CN" dirty="0">
                <a:sym typeface="+mn-ea"/>
              </a:rPr>
              <a:t>consecutive days’</a:t>
            </a:r>
            <a:r>
              <a:rPr lang="en-GB" altLang="en-US" dirty="0">
                <a:sym typeface="+mn-ea"/>
              </a:rPr>
              <a:t>of</a:t>
            </a:r>
            <a:r>
              <a:rPr lang="en-US" altLang="zh-CN" dirty="0">
                <a:sym typeface="+mn-ea"/>
              </a:rPr>
              <a:t> features</a:t>
            </a:r>
            <a:r>
              <a:rPr lang="en-GB" altLang="en-US" dirty="0">
                <a:sym typeface="+mn-ea"/>
              </a:rPr>
              <a:t>.</a:t>
            </a:r>
          </a:p>
          <a:p>
            <a:r>
              <a:rPr>
                <a:sym typeface="+mn-ea"/>
              </a:rPr>
              <a:t>After experiments, we found that the time window of 10 would be a reasonable choice.</a:t>
            </a:r>
          </a:p>
          <a:p>
            <a:r>
              <a:rPr lang="en-US" altLang="zh-CN" dirty="0">
                <a:sym typeface="+mn-ea"/>
              </a:rPr>
              <a:t> Moreover, we follow the time series and </a:t>
            </a:r>
            <a:r>
              <a:rPr lang="en-US" altLang="zh-CN" dirty="0">
                <a:solidFill>
                  <a:srgbClr val="333333"/>
                </a:solidFill>
                <a:effectLst/>
                <a:latin typeface="Arial" panose="020B0604020202020204" pitchFamily="34" charset="0"/>
                <a:sym typeface="+mn-ea"/>
              </a:rPr>
              <a:t>m</a:t>
            </a:r>
            <a:r>
              <a:rPr lang="en-US" dirty="0">
                <a:solidFill>
                  <a:srgbClr val="333333"/>
                </a:solidFill>
                <a:effectLst/>
                <a:latin typeface="Arial" panose="020B0604020202020204" pitchFamily="34" charset="0"/>
                <a:sym typeface="+mn-ea"/>
              </a:rPr>
              <a:t>ove this window one day to the right. Therefore, we have 355 subsets which every set contains 10 consecutive days’ features. In short, our input are X which has consecutive features and Y which  has the price of Bitcoin in these days. </a:t>
            </a:r>
            <a:endParaRPr lang="en-US" dirty="0"/>
          </a:p>
        </p:txBody>
      </p:sp>
      <p:sp>
        <p:nvSpPr>
          <p:cNvPr id="4" name="日期占位符 3"/>
          <p:cNvSpPr>
            <a:spLocks noGrp="1"/>
          </p:cNvSpPr>
          <p:nvPr>
            <p:ph type="dt" idx="1"/>
          </p:nvPr>
        </p:nvSpPr>
        <p:spPr/>
        <p:txBody>
          <a:bodyPr/>
          <a:lstStyle/>
          <a:p>
            <a:pPr>
              <a:defRPr/>
            </a:pPr>
            <a:fld id="{A75BF4AE-E913-4469-B0DF-47ADC9A02D77}" type="datetime1">
              <a:rPr lang="zh-CN" altLang="en-US" smtClean="0"/>
              <a:t>2021/10/7</a:t>
            </a:fld>
            <a:endParaRPr lang="zh-CN" altLang="en-US" sz="1200"/>
          </a:p>
        </p:txBody>
      </p:sp>
      <p:sp>
        <p:nvSpPr>
          <p:cNvPr id="5" name="灯片编号占位符 4"/>
          <p:cNvSpPr>
            <a:spLocks noGrp="1"/>
          </p:cNvSpPr>
          <p:nvPr>
            <p:ph type="sldNum" sz="quarter" idx="5"/>
          </p:nvPr>
        </p:nvSpPr>
        <p:spPr/>
        <p:txBody>
          <a:bodyPr/>
          <a:lstStyle/>
          <a:p>
            <a:fld id="{DB49AFB4-3649-420F-867A-FCAD040C78BE}"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381000" y="685800"/>
            <a:ext cx="6096000" cy="3429000"/>
          </a:xfrm>
          <a:prstGeom prst="rect">
            <a:avLst/>
          </a:prstGeom>
        </p:spPr>
        <p:txBody>
          <a:bodyPr/>
          <a:lstStyle/>
          <a:p>
            <a:endParaRPr/>
          </a:p>
        </p:txBody>
      </p:sp>
      <p:sp>
        <p:nvSpPr>
          <p:cNvPr id="209" name="Shape 209"/>
          <p:cNvSpPr>
            <a:spLocks noGrp="1"/>
          </p:cNvSpPr>
          <p:nvPr>
            <p:ph type="body" sz="quarter" idx="1"/>
          </p:nvPr>
        </p:nvSpPr>
        <p:spPr>
          <a:prstGeom prst="rect">
            <a:avLst/>
          </a:prstGeom>
        </p:spPr>
        <p:txBody>
          <a:bodyPr/>
          <a:lstStyle/>
          <a:p>
            <a:r>
              <a:t>Before modelling, we need to split the data into train set and test set.Here, we set the split ratio as 0.2 which means leave 20% data as test set. </a:t>
            </a:r>
          </a:p>
          <a:p>
            <a:endParaRPr/>
          </a:p>
          <a:p>
            <a:r>
              <a:t>Then, to fit in the model,  we create a time window of consecutive days’of features.</a:t>
            </a:r>
          </a:p>
          <a:p>
            <a:r>
              <a:t>After experiments, we found that the time window of 10 would be a reasonable choice.</a:t>
            </a:r>
          </a:p>
          <a:p>
            <a:r>
              <a:t> Moreover, we follow the time series and </a:t>
            </a:r>
            <a:r>
              <a:rPr>
                <a:solidFill>
                  <a:srgbClr val="333333"/>
                </a:solidFill>
                <a:latin typeface="Arial"/>
                <a:ea typeface="Arial"/>
                <a:cs typeface="Arial"/>
                <a:sym typeface="Arial"/>
              </a:rPr>
              <a:t>move this window one day to the right. Therefore, we have 355 subsets which every set contains 10 consecutive days’ features. In short, our input are X which has consecutive features and Y which  has the price of Bitcoin in these days.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Date Placeholder 2"/>
          <p:cNvSpPr>
            <a:spLocks noGrp="1"/>
          </p:cNvSpPr>
          <p:nvPr>
            <p:ph type="dt" idx="1"/>
          </p:nvPr>
        </p:nvSpPr>
        <p:spPr/>
        <p:txBody>
          <a:bodyPr/>
          <a:lstStyle/>
          <a:p>
            <a:pPr>
              <a:defRPr/>
            </a:pPr>
            <a:fld id="{A75BF4AE-E913-4469-B0DF-47ADC9A02D77}" type="datetime1">
              <a:rPr lang="zh-CN" altLang="en-US"/>
              <a:t>2021/10/7</a:t>
            </a:fld>
            <a:endParaRPr lang="zh-CN" altLang="en-US" sz="1200"/>
          </a:p>
        </p:txBody>
      </p:sp>
      <p:sp>
        <p:nvSpPr>
          <p:cNvPr id="4" name="Slide Number Placeholder 3"/>
          <p:cNvSpPr>
            <a:spLocks noGrp="1"/>
          </p:cNvSpPr>
          <p:nvPr>
            <p:ph type="sldNum" sz="quarter" idx="5"/>
          </p:nvPr>
        </p:nvSpPr>
        <p:spPr/>
        <p:txBody>
          <a:bodyPr/>
          <a:lstStyle/>
          <a:p>
            <a:fld id="{DB49AFB4-3649-420F-867A-FCAD040C78BE}" type="slidenum">
              <a:rPr lang="zh-CN" altLang="en-US"/>
              <a:t>9</a:t>
            </a:fld>
            <a:endParaRPr lang="zh-CN" altLang="en-US" sz="1200"/>
          </a:p>
        </p:txBody>
      </p:sp>
      <p:sp>
        <p:nvSpPr>
          <p:cNvPr id="5" name="Text Placeholder 4"/>
          <p:cNvSpPr>
            <a:spLocks noGrp="1"/>
          </p:cNvSpPr>
          <p:nvPr>
            <p:ph type="body" sz="quarter"/>
          </p:nvPr>
        </p:nvSpPr>
        <p:spPr>
          <a:xfrm>
            <a:off x="662016" y="3931500"/>
            <a:ext cx="5296132" cy="3216682"/>
          </a:xfrm>
          <a:prstGeom prst="rect">
            <a:avLst/>
          </a:prstGeom>
        </p:spPr>
        <p:txBody>
          <a:bodyPr/>
          <a:lstStyle/>
          <a:p>
            <a:r>
              <a:rPr>
                <a:sym typeface="+mn-ea"/>
              </a:rPr>
              <a:t>There are high and uncertainty in neural network training. In order to ease this problem, for each experiment, we train and test the model 5 rounds and calculated their average RMSE as a indicator of its performance. Meanwhile, we fixed the random seed in each round to ensure the experiments can be reproduced.</a:t>
            </a:r>
          </a:p>
          <a:p>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9AF6496B-600A-45CC-9D7B-54D9C15F5261}" type="datetime1">
              <a:rPr lang="zh-CN" altLang="en-US"/>
              <a:t>2021/10/7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9C7020D-056D-4669-AE14-A29EB28EE055}"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E78CC198-DBC1-47AE-8137-4C9B02943A8B}" type="datetime1">
              <a:rPr lang="zh-CN" altLang="en-US"/>
              <a:t>2021/10/7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37B7B707-9FFE-4A69-886D-9E29ECA09362}"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0D02E5-F193-4D3B-9EBC-140BEBF26F65}" type="datetimeFigureOut">
              <a:rPr lang="zh-CN" altLang="en-US" smtClean="0"/>
              <a:t>2021/10/7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A69A65-E3F9-4A9B-8353-873B78ACF05F}"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E0D02E5-F193-4D3B-9EBC-140BEBF26F65}" type="datetimeFigureOut">
              <a:rPr lang="zh-CN" altLang="en-US" smtClean="0"/>
              <a:t>2021/10/7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A69A65-E3F9-4A9B-8353-873B78ACF05F}"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0D02E5-F193-4D3B-9EBC-140BEBF26F65}" type="datetimeFigureOut">
              <a:rPr lang="zh-CN" altLang="en-US" smtClean="0"/>
              <a:t>2021/10/7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A69A65-E3F9-4A9B-8353-873B78ACF05F}"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E78CC198-DBC1-47AE-8137-4C9B02943A8B}" type="datetime1">
              <a:rPr lang="zh-CN" altLang="en-US"/>
              <a:t>2021/10/7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37B7B707-9FFE-4A69-886D-9E29ECA09362}"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26B101B-D65D-1443-91E2-36D8F0C1F31E}" type="datetimeFigureOut">
              <a:rPr kumimoji="1" lang="zh-CN" altLang="en-US" smtClean="0"/>
              <a:t>2021/10/7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CC5B1F6-0989-7A47-A85A-6FD3A86A5501}"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26B101B-D65D-1443-91E2-36D8F0C1F31E}" type="datetimeFigureOut">
              <a:rPr kumimoji="1" lang="zh-CN" altLang="en-US" smtClean="0"/>
              <a:t>2021/10/7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CC5B1F6-0989-7A47-A85A-6FD3A86A5501}"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E78CC198-DBC1-47AE-8137-4C9B02943A8B}" type="datetime1">
              <a:rPr lang="zh-CN" altLang="en-US"/>
              <a:t>2021/10/7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37B7B707-9FFE-4A69-886D-9E29ECA09362}" type="slidenum">
              <a:rPr lang="zh-CN" altLang="en-US"/>
              <a:t>‹#›</a:t>
            </a:fld>
            <a:endParaRPr lang="zh-CN" altLang="en-US" sz="18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Arial" panose="020B060402020202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Arial" panose="020B0604020202020204" pitchFamily="34" charset="0"/>
              </a:rPr>
              <a:t>单击此处编辑母版文本样式</a:t>
            </a:r>
          </a:p>
          <a:p>
            <a:pPr lvl="1"/>
            <a:r>
              <a:rPr lang="zh-CN" altLang="en-US">
                <a:sym typeface="Arial" panose="020B0604020202020204" pitchFamily="34" charset="0"/>
              </a:rPr>
              <a:t>第二级</a:t>
            </a:r>
          </a:p>
          <a:p>
            <a:pPr lvl="2"/>
            <a:r>
              <a:rPr lang="zh-CN" altLang="en-US">
                <a:sym typeface="Arial" panose="020B0604020202020204" pitchFamily="34" charset="0"/>
              </a:rPr>
              <a:t>第三级</a:t>
            </a:r>
          </a:p>
          <a:p>
            <a:pPr lvl="3"/>
            <a:r>
              <a:rPr lang="zh-CN" altLang="en-US">
                <a:sym typeface="Arial" panose="020B0604020202020204" pitchFamily="34" charset="0"/>
              </a:rPr>
              <a:t>第四级</a:t>
            </a:r>
          </a:p>
          <a:p>
            <a:pPr lvl="4"/>
            <a:r>
              <a:rPr lang="zh-CN" altLang="en-US">
                <a:sym typeface="Arial" panose="020B060402020202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FFFFFF"/>
                </a:solidFill>
              </a:defRPr>
            </a:lvl1pPr>
          </a:lstStyle>
          <a:p>
            <a:pPr>
              <a:defRPr/>
            </a:pPr>
            <a:fld id="{81D4707F-FE48-4E74-B7FE-025B9DB0154F}" type="datetime1">
              <a:rPr lang="zh-CN" altLang="en-US"/>
              <a:t>2021/10/7</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FFFFFF"/>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FFFFFF"/>
                </a:solidFill>
              </a:defRPr>
            </a:lvl1pPr>
          </a:lstStyle>
          <a:p>
            <a:fld id="{678016E0-6873-4E2F-8399-3B3ADF7C716F}" type="slidenum">
              <a:rPr lang="zh-CN" altLang="en-US"/>
              <a:t>‹#›</a:t>
            </a:fld>
            <a:endParaRPr lang="zh-CN" altLang="en-US" sz="1800">
              <a:solidFill>
                <a:schemeClr val="tx1"/>
              </a:solidFill>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Arial" panose="020B060402020202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5pPr>
      <a:lvl6pPr marL="1371600" indent="-9144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6pPr>
      <a:lvl7pPr marL="1828800" indent="-9144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7pPr>
      <a:lvl8pPr marL="2286000" indent="-9144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8pPr>
      <a:lvl9pPr marL="2743200" indent="-914400" algn="l" rtl="0" fontAlgn="base">
        <a:lnSpc>
          <a:spcPct val="90000"/>
        </a:lnSpc>
        <a:spcBef>
          <a:spcPct val="0"/>
        </a:spcBef>
        <a:spcAft>
          <a:spcPct val="0"/>
        </a:spcAft>
        <a:defRPr sz="4400">
          <a:solidFill>
            <a:schemeClr val="tx1"/>
          </a:solidFill>
          <a:latin typeface="Arial" panose="020B0604020202020204" pitchFamily="34" charset="0"/>
          <a:ea typeface="Microsoft YaHei" panose="020B0503020204020204" charset="-122"/>
          <a:sym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D02E5-F193-4D3B-9EBC-140BEBF26F65}" type="datetimeFigureOut">
              <a:rPr lang="zh-CN" altLang="en-US" smtClean="0"/>
              <a:t>2021/10/7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69A65-E3F9-4A9B-8353-873B78ACF05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B101B-D65D-1443-91E2-36D8F0C1F31E}" type="datetimeFigureOut">
              <a:rPr kumimoji="1" lang="zh-CN" altLang="en-US" smtClean="0"/>
              <a:t>2021/10/7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5B1F6-0989-7A47-A85A-6FD3A86A550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l="-124" t="23523" r="124" b="3221"/>
          <a:stretch>
            <a:fillRect/>
          </a:stretch>
        </p:blipFill>
        <p:spPr bwMode="auto">
          <a:xfrm>
            <a:off x="0" y="-7258"/>
            <a:ext cx="12192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2"/>
          <p:cNvSpPr>
            <a:spLocks noChangeArrowheads="1"/>
          </p:cNvSpPr>
          <p:nvPr/>
        </p:nvSpPr>
        <p:spPr bwMode="auto">
          <a:xfrm>
            <a:off x="-78581" y="-85724"/>
            <a:ext cx="12270581" cy="6973888"/>
          </a:xfrm>
          <a:prstGeom prst="rect">
            <a:avLst/>
          </a:prstGeom>
          <a:solidFill>
            <a:srgbClr val="1F1F1F">
              <a:alpha val="85097"/>
            </a:srgbClr>
          </a:solidFill>
          <a:ln w="12700">
            <a:solidFill>
              <a:srgbClr val="42719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3076" name="文本框 3"/>
          <p:cNvSpPr>
            <a:spLocks noChangeArrowheads="1"/>
          </p:cNvSpPr>
          <p:nvPr/>
        </p:nvSpPr>
        <p:spPr bwMode="auto">
          <a:xfrm>
            <a:off x="396875" y="517525"/>
            <a:ext cx="645386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7200" b="1" dirty="0">
                <a:solidFill>
                  <a:srgbClr val="FFCD00"/>
                </a:solidFill>
                <a:latin typeface="Microsoft YaHei" panose="020B0503020204020204" charset="-122"/>
                <a:ea typeface="SimSun" panose="02010600030101010101" pitchFamily="2" charset="-122"/>
                <a:sym typeface="Microsoft YaHei" panose="020B0503020204020204" charset="-122"/>
              </a:rPr>
              <a:t>BITCOIN PRICE PREDICTION</a:t>
            </a:r>
            <a:endParaRPr lang="zh-CN" altLang="en-US" sz="7200" dirty="0">
              <a:ea typeface="SimSun" panose="02010600030101010101" pitchFamily="2" charset="-122"/>
            </a:endParaRPr>
          </a:p>
        </p:txBody>
      </p:sp>
      <p:sp>
        <p:nvSpPr>
          <p:cNvPr id="3079" name="直接连接符 6"/>
          <p:cNvSpPr>
            <a:spLocks noChangeShapeType="1"/>
          </p:cNvSpPr>
          <p:nvPr/>
        </p:nvSpPr>
        <p:spPr bwMode="auto">
          <a:xfrm>
            <a:off x="428625" y="4014788"/>
            <a:ext cx="11231563" cy="0"/>
          </a:xfrm>
          <a:prstGeom prst="line">
            <a:avLst/>
          </a:prstGeom>
          <a:noFill/>
          <a:ln w="25400">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0" name="椭圆 7"/>
          <p:cNvSpPr>
            <a:spLocks noChangeArrowheads="1"/>
          </p:cNvSpPr>
          <p:nvPr/>
        </p:nvSpPr>
        <p:spPr bwMode="auto">
          <a:xfrm>
            <a:off x="9723438" y="685800"/>
            <a:ext cx="1919287" cy="1920875"/>
          </a:xfrm>
          <a:prstGeom prst="ellipse">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3081" name="文本框 8"/>
          <p:cNvSpPr>
            <a:spLocks noChangeArrowheads="1"/>
          </p:cNvSpPr>
          <p:nvPr/>
        </p:nvSpPr>
        <p:spPr bwMode="auto">
          <a:xfrm>
            <a:off x="10080625" y="1460500"/>
            <a:ext cx="120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rPr>
              <a:t>LOGO</a:t>
            </a:r>
            <a:endParaRPr lang="zh-CN" altLang="en-US" sz="1800" b="1" dirty="0">
              <a:solidFill>
                <a:schemeClr val="bg1"/>
              </a:solidFill>
            </a:endParaRPr>
          </a:p>
        </p:txBody>
      </p:sp>
      <p:sp>
        <p:nvSpPr>
          <p:cNvPr id="3084" name="文本框 11"/>
          <p:cNvSpPr>
            <a:spLocks noChangeArrowheads="1"/>
          </p:cNvSpPr>
          <p:nvPr/>
        </p:nvSpPr>
        <p:spPr bwMode="auto">
          <a:xfrm>
            <a:off x="396875" y="4229100"/>
            <a:ext cx="4167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2400" dirty="0">
                <a:solidFill>
                  <a:srgbClr val="FFFFFF"/>
                </a:solidFill>
              </a:rPr>
              <a:t>Group Name: </a:t>
            </a:r>
            <a:r>
              <a:rPr lang="en-US" altLang="zh-CN" sz="2400" dirty="0" err="1">
                <a:solidFill>
                  <a:srgbClr val="FFFFFF"/>
                </a:solidFill>
              </a:rPr>
              <a:t>DataEureka</a:t>
            </a:r>
            <a:endParaRPr lang="zh-CN" altLang="en-US" sz="2400" dirty="0">
              <a:solidFill>
                <a:srgbClr val="FFFFFF"/>
              </a:solidFill>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6438" y="569546"/>
            <a:ext cx="2166937" cy="21669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nSpc>
                <a:spcPct val="100000"/>
              </a:lnSpc>
              <a:spcBef>
                <a:spcPct val="0"/>
              </a:spcBef>
              <a:buFont typeface="Arial" panose="020B0604020202020204" pitchFamily="34" charset="0"/>
              <a:buNone/>
            </a:pPr>
            <a:fld id="{3685C22A-605C-44F5-90AA-71F40F8BC392}" type="slidenum">
              <a:rPr lang="zh-CN" altLang="en-US" sz="1200">
                <a:solidFill>
                  <a:srgbClr val="FFFFFF"/>
                </a:solidFill>
                <a:ea typeface="SimSun" panose="02010600030101010101" pitchFamily="2" charset="-122"/>
              </a:rPr>
              <a:t>10</a:t>
            </a:fld>
            <a:endParaRPr lang="zh-CN" altLang="en-US" sz="1800">
              <a:ea typeface="SimSun" panose="02010600030101010101" pitchFamily="2" charset="-122"/>
            </a:endParaRPr>
          </a:p>
        </p:txBody>
      </p:sp>
      <p:sp>
        <p:nvSpPr>
          <p:cNvPr id="12295" name="文本框 21"/>
          <p:cNvSpPr>
            <a:spLocks noChangeArrowheads="1"/>
          </p:cNvSpPr>
          <p:nvPr/>
        </p:nvSpPr>
        <p:spPr bwMode="auto">
          <a:xfrm>
            <a:off x="638175" y="569277"/>
            <a:ext cx="527526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GB" altLang="en-US" b="1" dirty="0">
                <a:solidFill>
                  <a:schemeClr val="bg1"/>
                </a:solidFill>
                <a:latin typeface="Arial Unicode MS" pitchFamily="34" charset="-122"/>
                <a:ea typeface="Arial Unicode MS" pitchFamily="34" charset="-122"/>
                <a:sym typeface="Arial Unicode MS" pitchFamily="34" charset="-122"/>
              </a:rPr>
              <a:t>Baseline Model</a:t>
            </a:r>
          </a:p>
        </p:txBody>
      </p:sp>
      <p:sp>
        <p:nvSpPr>
          <p:cNvPr id="12296" name="直接连接符 22"/>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2298" name="文本框 24"/>
          <p:cNvSpPr>
            <a:spLocks noChangeArrowheads="1"/>
          </p:cNvSpPr>
          <p:nvPr/>
        </p:nvSpPr>
        <p:spPr bwMode="auto">
          <a:xfrm>
            <a:off x="576428" y="1271121"/>
            <a:ext cx="32429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rgbClr val="FFCD00"/>
                </a:solidFill>
                <a:latin typeface="Microsoft YaHei" panose="020B0503020204020204" charset="-122"/>
                <a:sym typeface="Microsoft YaHei" panose="020B0503020204020204" charset="-122"/>
              </a:rPr>
              <a:t>First Attempt</a:t>
            </a:r>
            <a:endParaRPr lang="zh-CN" altLang="en-US" dirty="0">
              <a:ea typeface="SimSun" panose="02010600030101010101" pitchFamily="2" charset="-122"/>
            </a:endParaRPr>
          </a:p>
        </p:txBody>
      </p:sp>
      <p:sp>
        <p:nvSpPr>
          <p:cNvPr id="12299" name="文本框 25"/>
          <p:cNvSpPr>
            <a:spLocks noChangeArrowheads="1"/>
          </p:cNvSpPr>
          <p:nvPr/>
        </p:nvSpPr>
        <p:spPr bwMode="auto">
          <a:xfrm>
            <a:off x="576377" y="2006283"/>
            <a:ext cx="2443168"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50000"/>
              </a:lnSpc>
              <a:spcBef>
                <a:spcPct val="0"/>
              </a:spcBef>
              <a:buFont typeface="Arial" panose="020B0604020202020204" pitchFamily="34" charset="0"/>
              <a:buNone/>
            </a:pPr>
            <a:r>
              <a:rPr lang="en-US" sz="2000" b="0" i="0" dirty="0">
                <a:solidFill>
                  <a:srgbClr val="333333"/>
                </a:solidFill>
                <a:effectLst/>
                <a:latin typeface="Arial" panose="020B0604020202020204" pitchFamily="34" charset="0"/>
              </a:rPr>
              <a:t>All features are used for modeling</a:t>
            </a:r>
            <a:endParaRPr lang="zh-CN" altLang="en-US" sz="2000" dirty="0">
              <a:solidFill>
                <a:schemeClr val="bg1"/>
              </a:solidFill>
              <a:latin typeface="Microsoft YaHei" panose="020B0503020204020204" charset="-122"/>
              <a:sym typeface="Microsoft YaHei" panose="020B0503020204020204" charset="-122"/>
            </a:endParaRPr>
          </a:p>
        </p:txBody>
      </p:sp>
      <p:pic>
        <p:nvPicPr>
          <p:cNvPr id="3" name="Picture 2" descr="Chart, line ch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95" y="1457325"/>
            <a:ext cx="7716520" cy="5227955"/>
          </a:xfrm>
          <a:prstGeom prst="rect">
            <a:avLst/>
          </a:prstGeom>
        </p:spPr>
      </p:pic>
      <p:sp>
        <p:nvSpPr>
          <p:cNvPr id="10"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2" name="文本框 25"/>
          <p:cNvSpPr>
            <a:spLocks noChangeArrowheads="1"/>
          </p:cNvSpPr>
          <p:nvPr/>
        </p:nvSpPr>
        <p:spPr bwMode="auto">
          <a:xfrm>
            <a:off x="676072" y="4010978"/>
            <a:ext cx="2443168"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50000"/>
              </a:lnSpc>
              <a:spcBef>
                <a:spcPct val="0"/>
              </a:spcBef>
              <a:buFont typeface="Arial" panose="020B0604020202020204" pitchFamily="34" charset="0"/>
              <a:buNone/>
            </a:pPr>
            <a:endParaRPr lang="en-US" sz="2000" dirty="0">
              <a:solidFill>
                <a:srgbClr val="333333"/>
              </a:solidFill>
            </a:endParaRPr>
          </a:p>
          <a:p>
            <a:pPr eaLnBrk="1" hangingPunct="1">
              <a:lnSpc>
                <a:spcPct val="150000"/>
              </a:lnSpc>
              <a:spcBef>
                <a:spcPct val="0"/>
              </a:spcBef>
              <a:buFont typeface="Arial" panose="020B0604020202020204" pitchFamily="34" charset="0"/>
              <a:buNone/>
            </a:pPr>
            <a:r>
              <a:rPr lang="en-US" sz="2000" b="0" i="0" dirty="0" err="1">
                <a:solidFill>
                  <a:srgbClr val="333333"/>
                </a:solidFill>
                <a:effectLst/>
                <a:latin typeface="Arial" panose="020B0604020202020204" pitchFamily="34" charset="0"/>
              </a:rPr>
              <a:t>AvgMSE</a:t>
            </a:r>
            <a:r>
              <a:rPr lang="en-US" sz="2000" b="0" i="0" dirty="0">
                <a:solidFill>
                  <a:srgbClr val="333333"/>
                </a:solidFill>
                <a:effectLst/>
                <a:latin typeface="Arial" panose="020B0604020202020204" pitchFamily="34" charset="0"/>
              </a:rPr>
              <a:t>=0.0454</a:t>
            </a:r>
            <a:endParaRPr lang="zh-CN" altLang="en-US" sz="2000" dirty="0">
              <a:solidFill>
                <a:schemeClr val="bg1"/>
              </a:solidFill>
              <a:latin typeface="Microsoft YaHei" panose="020B0503020204020204" charset="-122"/>
              <a:sym typeface="Microsoft YaHei"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9"/>
                                        </p:tgtEl>
                                        <p:attrNameLst>
                                          <p:attrName>style.visibility</p:attrName>
                                        </p:attrNameLst>
                                      </p:cBhvr>
                                      <p:to>
                                        <p:strVal val="visible"/>
                                      </p:to>
                                    </p:set>
                                    <p:animEffect transition="in" filter="blinds(horizontal)">
                                      <p:cBhvr>
                                        <p:cTn id="7" dur="500"/>
                                        <p:tgtEl>
                                          <p:spTgt spid="122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8"/>
                                        </p:tgtEl>
                                        <p:attrNameLst>
                                          <p:attrName>style.visibility</p:attrName>
                                        </p:attrNameLst>
                                      </p:cBhvr>
                                      <p:to>
                                        <p:strVal val="visible"/>
                                      </p:to>
                                    </p:set>
                                    <p:animEffect transition="in" filter="blinds(horizontal)">
                                      <p:cBhvr>
                                        <p:cTn id="10" dur="500"/>
                                        <p:tgtEl>
                                          <p:spTgt spid="1229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p:bldP spid="12298" grpId="1"/>
      <p:bldP spid="12299" grpId="0"/>
      <p:bldP spid="12299" grpId="1"/>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78CC198-DBC1-47AE-8137-4C9B02943A8B}" type="datetime1">
              <a:rPr lang="zh-CN" altLang="en-US" smtClean="0"/>
              <a:t>2021/10/7</a:t>
            </a:fld>
            <a:endParaRPr lang="zh-CN" altLang="en-US" sz="1800">
              <a:solidFill>
                <a:schemeClr val="tx1"/>
              </a:solidFill>
            </a:endParaRPr>
          </a:p>
        </p:txBody>
      </p:sp>
      <p:sp>
        <p:nvSpPr>
          <p:cNvPr id="4"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Features Engineering</a:t>
            </a:r>
          </a:p>
        </p:txBody>
      </p:sp>
      <p:sp>
        <p:nvSpPr>
          <p:cNvPr id="5"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00" y="2502883"/>
            <a:ext cx="5740400" cy="3509946"/>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502883"/>
            <a:ext cx="5863771" cy="3509946"/>
          </a:xfrm>
          <a:prstGeom prst="rect">
            <a:avLst/>
          </a:prstGeom>
        </p:spPr>
      </p:pic>
      <p:sp>
        <p:nvSpPr>
          <p:cNvPr id="13" name="文本框 12"/>
          <p:cNvSpPr txBox="1"/>
          <p:nvPr/>
        </p:nvSpPr>
        <p:spPr>
          <a:xfrm>
            <a:off x="1536356" y="5987018"/>
            <a:ext cx="4223657" cy="369332"/>
          </a:xfrm>
          <a:prstGeom prst="rect">
            <a:avLst/>
          </a:prstGeom>
          <a:noFill/>
        </p:spPr>
        <p:txBody>
          <a:bodyPr wrap="square" rtlCol="0">
            <a:spAutoFit/>
          </a:bodyPr>
          <a:lstStyle/>
          <a:p>
            <a:pPr algn="l"/>
            <a:r>
              <a:rPr lang="en-US" altLang="zh-CN" dirty="0">
                <a:solidFill>
                  <a:schemeClr val="bg1"/>
                </a:solidFill>
              </a:rPr>
              <a:t>BTC Price V.S. Volume share </a:t>
            </a:r>
            <a:r>
              <a:rPr lang="en-US" altLang="zh-CN" dirty="0" err="1">
                <a:solidFill>
                  <a:schemeClr val="bg1"/>
                </a:solidFill>
              </a:rPr>
              <a:t>Btccom</a:t>
            </a:r>
            <a:endParaRPr lang="zh-CN" altLang="en-US" dirty="0" err="1">
              <a:solidFill>
                <a:schemeClr val="bg1"/>
              </a:solidFill>
            </a:endParaRPr>
          </a:p>
        </p:txBody>
      </p:sp>
      <p:sp>
        <p:nvSpPr>
          <p:cNvPr id="14" name="文本框 13"/>
          <p:cNvSpPr txBox="1"/>
          <p:nvPr/>
        </p:nvSpPr>
        <p:spPr>
          <a:xfrm>
            <a:off x="7197271" y="6014005"/>
            <a:ext cx="4223657" cy="369332"/>
          </a:xfrm>
          <a:prstGeom prst="rect">
            <a:avLst/>
          </a:prstGeom>
          <a:noFill/>
        </p:spPr>
        <p:txBody>
          <a:bodyPr wrap="square" rtlCol="0">
            <a:spAutoFit/>
          </a:bodyPr>
          <a:lstStyle/>
          <a:p>
            <a:pPr algn="l"/>
            <a:r>
              <a:rPr lang="en-US" altLang="zh-CN" dirty="0">
                <a:solidFill>
                  <a:schemeClr val="bg1"/>
                </a:solidFill>
              </a:rPr>
              <a:t>BTC Price V.S. </a:t>
            </a:r>
            <a:r>
              <a:rPr lang="en-US" altLang="zh-CN" dirty="0" err="1">
                <a:solidFill>
                  <a:schemeClr val="bg1"/>
                </a:solidFill>
              </a:rPr>
              <a:t>Binance</a:t>
            </a:r>
            <a:r>
              <a:rPr lang="en-US" altLang="zh-CN" dirty="0">
                <a:solidFill>
                  <a:schemeClr val="bg1"/>
                </a:solidFill>
              </a:rPr>
              <a:t> outflows</a:t>
            </a:r>
            <a:endParaRPr lang="zh-CN" altLang="en-US" dirty="0" err="1">
              <a:solidFill>
                <a:schemeClr val="bg1"/>
              </a:solidFill>
            </a:endParaRPr>
          </a:p>
        </p:txBody>
      </p:sp>
      <p:sp>
        <p:nvSpPr>
          <p:cNvPr id="15" name="文本框 14"/>
          <p:cNvSpPr txBox="1"/>
          <p:nvPr/>
        </p:nvSpPr>
        <p:spPr>
          <a:xfrm>
            <a:off x="4201795" y="1480820"/>
            <a:ext cx="6224905" cy="953135"/>
          </a:xfrm>
          <a:prstGeom prst="rect">
            <a:avLst/>
          </a:prstGeom>
          <a:noFill/>
        </p:spPr>
        <p:txBody>
          <a:bodyPr wrap="square" rtlCol="0">
            <a:spAutoFit/>
          </a:bodyPr>
          <a:lstStyle/>
          <a:p>
            <a:pPr algn="l"/>
            <a:r>
              <a:rPr lang="en-US" altLang="zh-CN" sz="2800" dirty="0">
                <a:solidFill>
                  <a:srgbClr val="FF0000"/>
                </a:solidFill>
              </a:rPr>
              <a:t>Need criteria to drop </a:t>
            </a:r>
            <a:r>
              <a:rPr lang="en-US" altLang="zh-CN" sz="2800" b="1" dirty="0">
                <a:solidFill>
                  <a:srgbClr val="FF0000"/>
                </a:solidFill>
              </a:rPr>
              <a:t>columns </a:t>
            </a:r>
            <a:r>
              <a:rPr lang="en-US" altLang="zh-CN" sz="2800" dirty="0">
                <a:solidFill>
                  <a:srgbClr val="FF0000"/>
                </a:solidFill>
              </a:rPr>
              <a:t>with low significance!</a:t>
            </a:r>
            <a:endParaRPr lang="zh-CN" altLang="en-US" sz="2800" dirty="0" err="1">
              <a:solidFill>
                <a:srgbClr val="FF0000"/>
              </a:solidFill>
            </a:endParaRPr>
          </a:p>
        </p:txBody>
      </p:sp>
      <p:sp>
        <p:nvSpPr>
          <p:cNvPr id="16" name="文本框 15"/>
          <p:cNvSpPr txBox="1"/>
          <p:nvPr/>
        </p:nvSpPr>
        <p:spPr>
          <a:xfrm>
            <a:off x="1216660" y="1619885"/>
            <a:ext cx="1464945" cy="368300"/>
          </a:xfrm>
          <a:prstGeom prst="rect">
            <a:avLst/>
          </a:prstGeom>
          <a:noFill/>
        </p:spPr>
        <p:txBody>
          <a:bodyPr wrap="square" rtlCol="0">
            <a:spAutoFit/>
          </a:bodyPr>
          <a:lstStyle/>
          <a:p>
            <a:pPr algn="l"/>
            <a:r>
              <a:rPr lang="en-US" altLang="zh-CN" b="1" dirty="0">
                <a:solidFill>
                  <a:schemeClr val="bg1"/>
                </a:solidFill>
              </a:rPr>
              <a:t>1. Noise</a:t>
            </a:r>
            <a:endParaRPr lang="zh-CN" altLang="en-US" b="1" dirty="0" err="1">
              <a:solidFill>
                <a:schemeClr val="bg1"/>
              </a:solidFill>
            </a:endParaRPr>
          </a:p>
        </p:txBody>
      </p:sp>
      <p:sp>
        <p:nvSpPr>
          <p:cNvPr id="19" name="箭头: 右 18"/>
          <p:cNvSpPr/>
          <p:nvPr/>
        </p:nvSpPr>
        <p:spPr bwMode="auto">
          <a:xfrm>
            <a:off x="2976880" y="1620066"/>
            <a:ext cx="812800" cy="355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7"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18" name="矩形 17">
            <a:extLst>
              <a:ext uri="{FF2B5EF4-FFF2-40B4-BE49-F238E27FC236}">
                <a16:creationId xmlns:a16="http://schemas.microsoft.com/office/drawing/2014/main" id="{09396E81-B620-45D9-9CC8-9C5B98B184E4}"/>
              </a:ext>
            </a:extLst>
          </p:cNvPr>
          <p:cNvSpPr/>
          <p:nvPr/>
        </p:nvSpPr>
        <p:spPr bwMode="auto">
          <a:xfrm>
            <a:off x="9236869" y="0"/>
            <a:ext cx="2102600" cy="685800"/>
          </a:xfrm>
          <a:prstGeom prst="rect">
            <a:avLst/>
          </a:prstGeom>
          <a:solidFill>
            <a:srgbClr val="FFFF00"/>
          </a:solid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dirty="0">
                <a:solidFill>
                  <a:schemeClr val="bg1"/>
                </a:solidFill>
                <a:latin typeface="Arial" panose="020B0604020202020204" pitchFamily="34" charset="0"/>
                <a:ea typeface="SimSun" panose="02010600030101010101" pitchFamily="2" charset="-122"/>
              </a:rPr>
              <a:t>content requires update</a:t>
            </a:r>
            <a:endParaRPr kumimoji="0" lang="en-US" sz="1800" b="0" i="0" u="none" strike="noStrike" cap="none" normalizeH="0" baseline="0" dirty="0">
              <a:ln>
                <a:noFill/>
              </a:ln>
              <a:solidFill>
                <a:schemeClr val="bg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16" grpId="0"/>
      <p:bldP spid="16" grpId="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78CC198-DBC1-47AE-8137-4C9B02943A8B}" type="datetime1">
              <a:rPr lang="zh-CN" altLang="en-US" smtClean="0"/>
              <a:t>2021/10/7</a:t>
            </a:fld>
            <a:endParaRPr lang="zh-CN" altLang="en-US" sz="1800" dirty="0">
              <a:solidFill>
                <a:schemeClr val="tx1"/>
              </a:solidFill>
            </a:endParaRPr>
          </a:p>
        </p:txBody>
      </p:sp>
      <p:sp>
        <p:nvSpPr>
          <p:cNvPr id="5"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bwMode="auto">
          <a:xfrm>
            <a:off x="735479" y="1259058"/>
            <a:ext cx="3538792" cy="4970293"/>
          </a:xfrm>
          <a:prstGeom prst="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7" name="文本框 6"/>
          <p:cNvSpPr txBox="1"/>
          <p:nvPr/>
        </p:nvSpPr>
        <p:spPr>
          <a:xfrm>
            <a:off x="994229" y="1409184"/>
            <a:ext cx="2852125" cy="369332"/>
          </a:xfrm>
          <a:prstGeom prst="rect">
            <a:avLst/>
          </a:prstGeom>
          <a:noFill/>
        </p:spPr>
        <p:txBody>
          <a:bodyPr wrap="square" rtlCol="0">
            <a:spAutoFit/>
          </a:bodyPr>
          <a:lstStyle/>
          <a:p>
            <a:pPr algn="ctr"/>
            <a:r>
              <a:rPr lang="en-US" altLang="zh-CN" b="1" dirty="0">
                <a:solidFill>
                  <a:schemeClr val="bg1"/>
                </a:solidFill>
              </a:rPr>
              <a:t>1 Correlation with target</a:t>
            </a:r>
            <a:endParaRPr lang="zh-CN" altLang="en-US" b="1" dirty="0">
              <a:solidFill>
                <a:schemeClr val="bg1"/>
              </a:solidFill>
            </a:endParaRPr>
          </a:p>
        </p:txBody>
      </p:sp>
      <p:sp>
        <p:nvSpPr>
          <p:cNvPr id="8" name="矩形 7"/>
          <p:cNvSpPr/>
          <p:nvPr/>
        </p:nvSpPr>
        <p:spPr bwMode="auto">
          <a:xfrm>
            <a:off x="4383663" y="1259058"/>
            <a:ext cx="7459993" cy="4970293"/>
          </a:xfrm>
          <a:prstGeom prst="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9" name="文本框 8"/>
          <p:cNvSpPr txBox="1"/>
          <p:nvPr/>
        </p:nvSpPr>
        <p:spPr>
          <a:xfrm>
            <a:off x="4533021" y="1409700"/>
            <a:ext cx="2560320" cy="369332"/>
          </a:xfrm>
          <a:prstGeom prst="rect">
            <a:avLst/>
          </a:prstGeom>
          <a:noFill/>
        </p:spPr>
        <p:txBody>
          <a:bodyPr wrap="square" rtlCol="0">
            <a:spAutoFit/>
          </a:bodyPr>
          <a:lstStyle/>
          <a:p>
            <a:pPr algn="ctr"/>
            <a:r>
              <a:rPr lang="en-US" altLang="zh-CN" b="1" dirty="0">
                <a:solidFill>
                  <a:schemeClr val="bg1"/>
                </a:solidFill>
              </a:rPr>
              <a:t>Features scoring</a:t>
            </a:r>
            <a:endParaRPr lang="zh-CN" altLang="en-US" b="1" dirty="0">
              <a:solidFill>
                <a:schemeClr val="bg1"/>
              </a:solidFill>
            </a:endParaRPr>
          </a:p>
        </p:txBody>
      </p:sp>
      <p:sp>
        <p:nvSpPr>
          <p:cNvPr id="10" name="文本框 9"/>
          <p:cNvSpPr txBox="1"/>
          <p:nvPr/>
        </p:nvSpPr>
        <p:spPr>
          <a:xfrm>
            <a:off x="406400" y="3806310"/>
            <a:ext cx="3027846" cy="369332"/>
          </a:xfrm>
          <a:prstGeom prst="rect">
            <a:avLst/>
          </a:prstGeom>
          <a:noFill/>
        </p:spPr>
        <p:txBody>
          <a:bodyPr wrap="square" rtlCol="0">
            <a:spAutoFit/>
          </a:bodyPr>
          <a:lstStyle/>
          <a:p>
            <a:pPr algn="ctr"/>
            <a:r>
              <a:rPr lang="en-US" altLang="zh-CN" b="1" dirty="0">
                <a:solidFill>
                  <a:schemeClr val="bg1"/>
                </a:solidFill>
              </a:rPr>
              <a:t>2 Regularization</a:t>
            </a:r>
            <a:endParaRPr lang="zh-CN" altLang="en-US" b="1" dirty="0">
              <a:solidFill>
                <a:schemeClr val="bg1"/>
              </a:solidFill>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534" b="23147"/>
          <a:stretch>
            <a:fillRect/>
          </a:stretch>
        </p:blipFill>
        <p:spPr>
          <a:xfrm>
            <a:off x="1103077" y="1778516"/>
            <a:ext cx="3027847" cy="1867878"/>
          </a:xfrm>
          <a:prstGeom prst="rect">
            <a:avLst/>
          </a:prstGeom>
        </p:spPr>
      </p:pic>
      <p:sp>
        <p:nvSpPr>
          <p:cNvPr id="16" name="文本框 15"/>
          <p:cNvSpPr txBox="1"/>
          <p:nvPr/>
        </p:nvSpPr>
        <p:spPr>
          <a:xfrm>
            <a:off x="1103076" y="4342500"/>
            <a:ext cx="3027845" cy="1400383"/>
          </a:xfrm>
          <a:prstGeom prst="rect">
            <a:avLst/>
          </a:prstGeom>
          <a:noFill/>
        </p:spPr>
        <p:txBody>
          <a:bodyPr wrap="square" rtlCol="0">
            <a:spAutoFit/>
          </a:bodyPr>
          <a:lstStyle/>
          <a:p>
            <a:pPr algn="l"/>
            <a:r>
              <a:rPr lang="en-US" altLang="zh-CN" sz="1600" dirty="0">
                <a:solidFill>
                  <a:srgbClr val="FF0000"/>
                </a:solidFill>
              </a:rPr>
              <a:t>2-1 Ridge</a:t>
            </a:r>
            <a:r>
              <a:rPr lang="en-US" altLang="zh-CN" sz="1600" dirty="0">
                <a:solidFill>
                  <a:schemeClr val="bg1"/>
                </a:solidFill>
              </a:rPr>
              <a:t>, alpha=5</a:t>
            </a:r>
          </a:p>
          <a:p>
            <a:r>
              <a:rPr lang="en-US" altLang="zh-CN" sz="1600" dirty="0">
                <a:solidFill>
                  <a:srgbClr val="FF0000"/>
                </a:solidFill>
              </a:rPr>
              <a:t>2-2 Random forest regressor</a:t>
            </a:r>
            <a:endParaRPr lang="zh-CN" altLang="en-US" sz="1600" dirty="0">
              <a:solidFill>
                <a:srgbClr val="FF0000"/>
              </a:solidFill>
            </a:endParaRPr>
          </a:p>
          <a:p>
            <a:pPr algn="l">
              <a:spcBef>
                <a:spcPts val="600"/>
              </a:spcBef>
            </a:pPr>
            <a:r>
              <a:rPr lang="en-US" altLang="zh-CN" sz="1600" dirty="0">
                <a:solidFill>
                  <a:schemeClr val="bg1"/>
                </a:solidFill>
              </a:rPr>
              <a:t>Tuning coefficients of data that suffers from multicollinearity</a:t>
            </a:r>
          </a:p>
          <a:p>
            <a:pPr algn="l"/>
            <a:endParaRPr lang="zh-CN" altLang="en-US" sz="1600" dirty="0" err="1">
              <a:solidFill>
                <a:schemeClr val="bg1"/>
              </a:solidFill>
            </a:endParaRPr>
          </a:p>
        </p:txBody>
      </p:sp>
      <p:sp>
        <p:nvSpPr>
          <p:cNvPr id="18" name="文本框 17"/>
          <p:cNvSpPr txBox="1"/>
          <p:nvPr/>
        </p:nvSpPr>
        <p:spPr>
          <a:xfrm>
            <a:off x="4796970" y="1778516"/>
            <a:ext cx="6770914" cy="338554"/>
          </a:xfrm>
          <a:prstGeom prst="rect">
            <a:avLst/>
          </a:prstGeom>
          <a:noFill/>
        </p:spPr>
        <p:txBody>
          <a:bodyPr wrap="square" rtlCol="0">
            <a:spAutoFit/>
          </a:bodyPr>
          <a:lstStyle/>
          <a:p>
            <a:pPr algn="l"/>
            <a:r>
              <a:rPr lang="en-US" altLang="zh-CN" sz="1600" dirty="0">
                <a:solidFill>
                  <a:schemeClr val="bg1"/>
                </a:solidFill>
              </a:rPr>
              <a:t>Calculate the average of three methods results after scaling.</a:t>
            </a:r>
            <a:endParaRPr lang="zh-CN" altLang="en-US" sz="1600" dirty="0" err="1">
              <a:solidFill>
                <a:schemeClr val="bg1"/>
              </a:solidFill>
            </a:endParaRP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8202" y="2202916"/>
            <a:ext cx="6624344" cy="3470827"/>
          </a:xfrm>
          <a:prstGeom prst="rect">
            <a:avLst/>
          </a:prstGeom>
        </p:spPr>
      </p:pic>
      <p:sp>
        <p:nvSpPr>
          <p:cNvPr id="21" name="文本框 20"/>
          <p:cNvSpPr txBox="1"/>
          <p:nvPr/>
        </p:nvSpPr>
        <p:spPr>
          <a:xfrm>
            <a:off x="6298309" y="5840601"/>
            <a:ext cx="4340664" cy="348498"/>
          </a:xfrm>
          <a:prstGeom prst="rect">
            <a:avLst/>
          </a:prstGeom>
          <a:noFill/>
        </p:spPr>
        <p:txBody>
          <a:bodyPr wrap="square" rtlCol="0">
            <a:spAutoFit/>
          </a:bodyPr>
          <a:lstStyle/>
          <a:p>
            <a:pPr algn="l"/>
            <a:r>
              <a:rPr lang="en-US" altLang="zh-CN" sz="1600" dirty="0">
                <a:solidFill>
                  <a:srgbClr val="FF0000"/>
                </a:solidFill>
                <a:highlight>
                  <a:srgbClr val="FFFF00"/>
                </a:highlight>
              </a:rPr>
              <a:t>Drop features with average score below 0.09</a:t>
            </a:r>
            <a:endParaRPr lang="zh-CN" altLang="en-US" sz="1600" dirty="0" err="1">
              <a:solidFill>
                <a:srgbClr val="FF0000"/>
              </a:solidFill>
              <a:highlight>
                <a:srgbClr val="FFFF00"/>
              </a:highlight>
            </a:endParaRPr>
          </a:p>
        </p:txBody>
      </p:sp>
      <p:sp>
        <p:nvSpPr>
          <p:cNvPr id="22" name="左大括号 21"/>
          <p:cNvSpPr/>
          <p:nvPr/>
        </p:nvSpPr>
        <p:spPr bwMode="auto">
          <a:xfrm rot="16200000">
            <a:off x="8225895" y="2375655"/>
            <a:ext cx="257606" cy="6684777"/>
          </a:xfrm>
          <a:prstGeom prst="leftBrace">
            <a:avLst>
              <a:gd name="adj1" fmla="val 69624"/>
              <a:gd name="adj2" fmla="val 51144"/>
            </a:avLst>
          </a:prstGeom>
          <a:ln w="12700">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3" name="文本框 22"/>
          <p:cNvSpPr txBox="1"/>
          <p:nvPr/>
        </p:nvSpPr>
        <p:spPr>
          <a:xfrm>
            <a:off x="11352546" y="5205393"/>
            <a:ext cx="344539" cy="400110"/>
          </a:xfrm>
          <a:prstGeom prst="rect">
            <a:avLst/>
          </a:prstGeom>
          <a:noFill/>
        </p:spPr>
        <p:txBody>
          <a:bodyPr wrap="square" rtlCol="0">
            <a:spAutoFit/>
          </a:bodyPr>
          <a:lstStyle/>
          <a:p>
            <a:pPr algn="l"/>
            <a:r>
              <a:rPr lang="en-US" altLang="zh-CN" sz="2000" b="1" dirty="0">
                <a:solidFill>
                  <a:schemeClr val="bg1"/>
                </a:solidFill>
              </a:rPr>
              <a:t>…</a:t>
            </a:r>
            <a:endParaRPr lang="zh-CN" altLang="en-US" sz="2000" b="1" dirty="0" err="1">
              <a:solidFill>
                <a:schemeClr val="bg1"/>
              </a:solidFill>
            </a:endParaRPr>
          </a:p>
        </p:txBody>
      </p:sp>
      <p:sp>
        <p:nvSpPr>
          <p:cNvPr id="17"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24"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Features Engineering</a:t>
            </a:r>
          </a:p>
        </p:txBody>
      </p:sp>
      <p:sp>
        <p:nvSpPr>
          <p:cNvPr id="19" name="矩形 18">
            <a:extLst>
              <a:ext uri="{FF2B5EF4-FFF2-40B4-BE49-F238E27FC236}">
                <a16:creationId xmlns:a16="http://schemas.microsoft.com/office/drawing/2014/main" id="{D81B2DF0-A61B-4719-89B1-00AD98DBAD12}"/>
              </a:ext>
            </a:extLst>
          </p:cNvPr>
          <p:cNvSpPr/>
          <p:nvPr/>
        </p:nvSpPr>
        <p:spPr bwMode="auto">
          <a:xfrm>
            <a:off x="9236869" y="0"/>
            <a:ext cx="2102600" cy="685800"/>
          </a:xfrm>
          <a:prstGeom prst="rect">
            <a:avLst/>
          </a:prstGeom>
          <a:solidFill>
            <a:srgbClr val="FFFF00"/>
          </a:solid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dirty="0">
                <a:solidFill>
                  <a:schemeClr val="bg1"/>
                </a:solidFill>
                <a:latin typeface="Arial" panose="020B0604020202020204" pitchFamily="34" charset="0"/>
                <a:ea typeface="SimSun" panose="02010600030101010101" pitchFamily="2" charset="-122"/>
              </a:rPr>
              <a:t>content requires update</a:t>
            </a:r>
            <a:endParaRPr kumimoji="0" lang="en-US" sz="1800" b="0" i="0" u="none" strike="noStrike" cap="none" normalizeH="0" baseline="0" dirty="0">
              <a:ln>
                <a:noFill/>
              </a:ln>
              <a:solidFill>
                <a:schemeClr val="bg1"/>
              </a:solidFill>
              <a:effectLst/>
              <a:latin typeface="Arial" panose="020B0604020202020204" pitchFamily="34" charset="0"/>
              <a:ea typeface="SimSun" panose="02010600030101010101" pitchFamily="2" charset="-122"/>
            </a:endParaRPr>
          </a:p>
        </p:txBody>
      </p:sp>
      <p:sp>
        <p:nvSpPr>
          <p:cNvPr id="2" name="矩形 1">
            <a:extLst>
              <a:ext uri="{FF2B5EF4-FFF2-40B4-BE49-F238E27FC236}">
                <a16:creationId xmlns:a16="http://schemas.microsoft.com/office/drawing/2014/main" id="{A2D01F03-7BCC-4C76-B815-D9C63F37089C}"/>
              </a:ext>
            </a:extLst>
          </p:cNvPr>
          <p:cNvSpPr/>
          <p:nvPr/>
        </p:nvSpPr>
        <p:spPr bwMode="auto">
          <a:xfrm>
            <a:off x="6157913" y="5436394"/>
            <a:ext cx="4807743" cy="959815"/>
          </a:xfrm>
          <a:prstGeom prst="rect">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linds(horizontal)">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p:bldP spid="10" grpId="1"/>
      <p:bldP spid="16" grpId="0"/>
      <p:bldP spid="16" grpId="1"/>
      <p:bldP spid="18" grpId="0"/>
      <p:bldP spid="18" grpId="1"/>
      <p:bldP spid="21" grpId="0"/>
      <p:bldP spid="21" grpId="1"/>
      <p:bldP spid="22" grpId="0" animBg="1"/>
      <p:bldP spid="2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文本框 6"/>
          <p:cNvSpPr>
            <a:spLocks noChangeArrowheads="1"/>
          </p:cNvSpPr>
          <p:nvPr/>
        </p:nvSpPr>
        <p:spPr bwMode="auto">
          <a:xfrm>
            <a:off x="396875" y="6376988"/>
            <a:ext cx="2841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15" name="文本框 14"/>
          <p:cNvSpPr txBox="1"/>
          <p:nvPr/>
        </p:nvSpPr>
        <p:spPr>
          <a:xfrm>
            <a:off x="772202" y="1504091"/>
            <a:ext cx="4097764" cy="369332"/>
          </a:xfrm>
          <a:prstGeom prst="rect">
            <a:avLst/>
          </a:prstGeom>
          <a:noFill/>
        </p:spPr>
        <p:txBody>
          <a:bodyPr wrap="square" rtlCol="0">
            <a:spAutoFit/>
          </a:bodyPr>
          <a:lstStyle/>
          <a:p>
            <a:r>
              <a:rPr lang="en-US" altLang="zh-CN" b="1" dirty="0">
                <a:solidFill>
                  <a:schemeClr val="bg1"/>
                </a:solidFill>
              </a:rPr>
              <a:t>2. Add Lagging Effect Features</a:t>
            </a:r>
          </a:p>
        </p:txBody>
      </p:sp>
      <mc:AlternateContent xmlns:mc="http://schemas.openxmlformats.org/markup-compatibility/2006" xmlns:a14="http://schemas.microsoft.com/office/drawing/2010/main">
        <mc:Choice Requires="a14">
          <p:sp>
            <p:nvSpPr>
              <p:cNvPr id="18" name="文本框 17"/>
              <p:cNvSpPr txBox="1"/>
              <p:nvPr/>
            </p:nvSpPr>
            <p:spPr>
              <a:xfrm>
                <a:off x="4389052" y="2789241"/>
                <a:ext cx="7410892" cy="87940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𝑅𝑒𝑡𝑢𝑟𝑛</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𝑑𝑎𝑦</m:t>
                          </m:r>
                        </m:sub>
                      </m:s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sub>
                          </m:s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−1</m:t>
                              </m:r>
                            </m:sub>
                          </m:sSub>
                        </m:num>
                        <m:den>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−1</m:t>
                              </m:r>
                            </m:sub>
                          </m:sSub>
                        </m:den>
                      </m:f>
                    </m:oMath>
                  </m:oMathPara>
                </a14:m>
                <a:endParaRPr kumimoji="1" lang="zh-CN" altLang="en-US" sz="2800" b="0" i="0" u="none" strike="noStrike" kern="0" cap="none" spc="0" normalizeH="0" baseline="0" noProof="0" dirty="0">
                  <a:ln>
                    <a:noFill/>
                  </a:ln>
                  <a:solidFill>
                    <a:prstClr val="black"/>
                  </a:solidFill>
                  <a:effectLst/>
                  <a:uLnTx/>
                  <a:uFillTx/>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389052" y="2789241"/>
                <a:ext cx="7410892" cy="879408"/>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9" name="文本框 18"/>
          <p:cNvSpPr txBox="1"/>
          <p:nvPr/>
        </p:nvSpPr>
        <p:spPr>
          <a:xfrm>
            <a:off x="772202" y="3029525"/>
            <a:ext cx="11550501"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solidFill>
                  <a:prstClr val="black"/>
                </a:solidFill>
                <a:latin typeface="Calibri" panose="020F0502020204030204" charset="0"/>
                <a:cs typeface="Calibri" panose="020F0502020204030204" charset="0"/>
              </a:rPr>
              <a:t>1-day lag Bitcoin Price return rate:</a:t>
            </a:r>
          </a:p>
        </p:txBody>
      </p:sp>
      <p:sp>
        <p:nvSpPr>
          <p:cNvPr id="20" name="文本框 19"/>
          <p:cNvSpPr txBox="1"/>
          <p:nvPr/>
        </p:nvSpPr>
        <p:spPr>
          <a:xfrm>
            <a:off x="772202" y="4311043"/>
            <a:ext cx="11550501"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solidFill>
                  <a:prstClr val="black"/>
                </a:solidFill>
                <a:latin typeface="Calibri" panose="020F0502020204030204" charset="0"/>
                <a:cs typeface="Calibri" panose="020F0502020204030204" charset="0"/>
              </a:rPr>
              <a:t>3-day lag Bitcoin Price return rate:</a:t>
            </a:r>
          </a:p>
        </p:txBody>
      </p:sp>
      <mc:AlternateContent xmlns:mc="http://schemas.openxmlformats.org/markup-compatibility/2006" xmlns:a14="http://schemas.microsoft.com/office/drawing/2010/main">
        <mc:Choice Requires="a14">
          <p:sp>
            <p:nvSpPr>
              <p:cNvPr id="21" name="文本框 20"/>
              <p:cNvSpPr txBox="1"/>
              <p:nvPr/>
            </p:nvSpPr>
            <p:spPr>
              <a:xfrm>
                <a:off x="4389052" y="4154260"/>
                <a:ext cx="7410892" cy="87940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𝑅𝑒𝑡𝑢𝑟𝑛</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𝑑𝑎𝑦</m:t>
                          </m:r>
                        </m:sub>
                      </m:s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sub>
                          </m:s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−3</m:t>
                              </m:r>
                            </m:sub>
                          </m:sSub>
                        </m:num>
                        <m:den>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−3</m:t>
                              </m:r>
                            </m:sub>
                          </m:sSub>
                        </m:den>
                      </m:f>
                    </m:oMath>
                  </m:oMathPara>
                </a14:m>
                <a:endParaRPr kumimoji="1" lang="zh-CN" altLang="en-US" sz="2800" b="0" i="0" u="none" strike="noStrike" kern="0" cap="none" spc="0" normalizeH="0" baseline="0" noProof="0" dirty="0">
                  <a:ln>
                    <a:noFill/>
                  </a:ln>
                  <a:solidFill>
                    <a:prstClr val="black"/>
                  </a:solidFill>
                  <a:effectLst/>
                  <a:uLnTx/>
                  <a:uFillTx/>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4389052" y="4154260"/>
                <a:ext cx="7410892" cy="879408"/>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4389052" y="5353547"/>
                <a:ext cx="7410892" cy="879793"/>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𝑅𝑒𝑡𝑢𝑟𝑛</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𝑑𝑎𝑦</m:t>
                          </m:r>
                        </m:sub>
                      </m:s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sub>
                          </m:s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−5</m:t>
                              </m:r>
                            </m:sub>
                          </m:sSub>
                        </m:num>
                        <m:den>
                          <m:sSub>
                            <m:sSubPr>
                              <m:ctrlP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𝑃𝑟𝑖𝑐𝑒</m:t>
                              </m:r>
                            </m:e>
                            <m:sub>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1" lang="en-US" altLang="zh-CN" sz="2800" b="0" i="1" u="none" strike="noStrike" kern="0" cap="none" spc="0" normalizeH="0" baseline="0" noProof="0" smtClean="0">
                                  <a:ln>
                                    <a:noFill/>
                                  </a:ln>
                                  <a:solidFill>
                                    <a:prstClr val="black"/>
                                  </a:solidFill>
                                  <a:effectLst/>
                                  <a:uLnTx/>
                                  <a:uFillTx/>
                                  <a:latin typeface="Cambria Math" panose="02040503050406030204" pitchFamily="18" charset="0"/>
                                </a:rPr>
                                <m:t>−5</m:t>
                              </m:r>
                            </m:sub>
                          </m:sSub>
                        </m:den>
                      </m:f>
                    </m:oMath>
                  </m:oMathPara>
                </a14:m>
                <a:endParaRPr kumimoji="1" lang="zh-CN" altLang="en-US" sz="2800" b="0" i="0" u="none" strike="noStrike" kern="0" cap="none" spc="0" normalizeH="0" baseline="0" noProof="0" dirty="0">
                  <a:ln>
                    <a:noFill/>
                  </a:ln>
                  <a:solidFill>
                    <a:prstClr val="black"/>
                  </a:solidFill>
                  <a:effectLst/>
                  <a:uLnTx/>
                  <a:uFillTx/>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4389052" y="5353547"/>
                <a:ext cx="7410892" cy="879793"/>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
        <p:nvSpPr>
          <p:cNvPr id="23" name="文本框 22"/>
          <p:cNvSpPr txBox="1"/>
          <p:nvPr/>
        </p:nvSpPr>
        <p:spPr>
          <a:xfrm>
            <a:off x="772202" y="5593196"/>
            <a:ext cx="11550501"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solidFill>
                  <a:prstClr val="black"/>
                </a:solidFill>
                <a:latin typeface="Calibri" panose="020F0502020204030204" charset="0"/>
                <a:cs typeface="Calibri" panose="020F0502020204030204" charset="0"/>
              </a:rPr>
              <a:t>5-day  lag Bitcoin Price return rate:</a:t>
            </a:r>
          </a:p>
        </p:txBody>
      </p:sp>
      <p:sp>
        <p:nvSpPr>
          <p:cNvPr id="24"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Features Engineering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19" grpId="1"/>
      <p:bldP spid="20" grpId="0"/>
      <p:bldP spid="20" grpId="1"/>
      <p:bldP spid="21" grpId="0" animBg="1"/>
      <p:bldP spid="21" grpId="1" animBg="1"/>
      <p:bldP spid="22" grpId="0" animBg="1"/>
      <p:bldP spid="22" grpId="1" animBg="1"/>
      <p:bldP spid="23" grpId="0"/>
      <p:bldP spid="2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1565" y="1870016"/>
            <a:ext cx="11550501" cy="368300"/>
          </a:xfrm>
          <a:prstGeom prst="rect">
            <a:avLst/>
          </a:prstGeom>
          <a:noFill/>
        </p:spPr>
        <p:txBody>
          <a:bodyPr wrap="square" rtlCol="0">
            <a:spAutoFit/>
          </a:bodyPr>
          <a:lstStyle/>
          <a:p>
            <a:r>
              <a:rPr kumimoji="1" lang="en-US" altLang="zh-CN" dirty="0">
                <a:latin typeface="Calibri" panose="020F0502020204030204" charset="0"/>
                <a:cs typeface="Calibri" panose="020F0502020204030204" charset="0"/>
              </a:rPr>
              <a:t> lagging Crypto Currency Index (CCI)  </a:t>
            </a:r>
          </a:p>
        </p:txBody>
      </p:sp>
      <mc:AlternateContent xmlns:mc="http://schemas.openxmlformats.org/markup-compatibility/2006" xmlns:a14="http://schemas.microsoft.com/office/drawing/2010/main">
        <mc:Choice Requires="a14">
          <p:sp>
            <p:nvSpPr>
              <p:cNvPr id="18" name="文本框 17"/>
              <p:cNvSpPr txBox="1"/>
              <p:nvPr/>
            </p:nvSpPr>
            <p:spPr>
              <a:xfrm>
                <a:off x="4368415" y="2725280"/>
                <a:ext cx="7410892" cy="8822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acc>
                            <m:accPr>
                              <m:chr m:val="̂"/>
                              <m:ctrlPr>
                                <a:rPr kumimoji="1" lang="en-US" altLang="zh-CN" sz="2800" b="0" i="1" smtClean="0">
                                  <a:latin typeface="Cambria Math" panose="02040503050406030204" pitchFamily="18" charset="0"/>
                                </a:rPr>
                              </m:ctrlPr>
                            </m:accPr>
                            <m:e>
                              <m:r>
                                <a:rPr kumimoji="1" lang="en-US" altLang="zh-CN" sz="2800" b="0" i="1" smtClean="0">
                                  <a:latin typeface="Cambria Math" panose="02040503050406030204" pitchFamily="18" charset="0"/>
                                </a:rPr>
                                <m:t>𝐶𝐶𝐼</m:t>
                              </m:r>
                            </m:e>
                          </m:acc>
                        </m:e>
                        <m:sub>
                          <m:r>
                            <a:rPr kumimoji="1" lang="en-US" altLang="zh-CN" sz="2800" b="0" i="1" smtClean="0">
                              <a:latin typeface="Cambria Math" panose="02040503050406030204" pitchFamily="18" charset="0"/>
                            </a:rPr>
                            <m:t>1−</m:t>
                          </m:r>
                          <m:r>
                            <a:rPr kumimoji="1" lang="en-US" altLang="zh-CN" sz="2800" b="0" i="1" smtClean="0">
                              <a:latin typeface="Cambria Math" panose="02040503050406030204" pitchFamily="18" charset="0"/>
                            </a:rPr>
                            <m:t>𝑑𝑎𝑦</m:t>
                          </m:r>
                        </m:sub>
                      </m:sSub>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−1</m:t>
                              </m:r>
                            </m:sub>
                          </m:sSub>
                        </m:num>
                        <m:den>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−1</m:t>
                              </m:r>
                            </m:sub>
                          </m:sSub>
                        </m:den>
                      </m:f>
                    </m:oMath>
                  </m:oMathPara>
                </a14:m>
                <a:endParaRPr kumimoji="1" lang="zh-CN" altLang="en-US" sz="28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368415" y="2725280"/>
                <a:ext cx="7410892" cy="882229"/>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9" name="文本框 18"/>
          <p:cNvSpPr txBox="1"/>
          <p:nvPr/>
        </p:nvSpPr>
        <p:spPr>
          <a:xfrm>
            <a:off x="751566" y="2964929"/>
            <a:ext cx="4654356"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latin typeface="Calibri" panose="020F0502020204030204" charset="0"/>
                <a:cs typeface="Calibri" panose="020F0502020204030204" charset="0"/>
              </a:rPr>
              <a:t>1-day lag CCI increase rate:</a:t>
            </a:r>
          </a:p>
        </p:txBody>
      </p:sp>
      <p:sp>
        <p:nvSpPr>
          <p:cNvPr id="20" name="文本框 19"/>
          <p:cNvSpPr txBox="1"/>
          <p:nvPr/>
        </p:nvSpPr>
        <p:spPr>
          <a:xfrm>
            <a:off x="751565" y="4247082"/>
            <a:ext cx="11550501"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latin typeface="Calibri" panose="020F0502020204030204" charset="0"/>
                <a:cs typeface="Calibri" panose="020F0502020204030204" charset="0"/>
              </a:rPr>
              <a:t>3-day lag CCI increase rate:</a:t>
            </a:r>
          </a:p>
        </p:txBody>
      </p:sp>
      <mc:AlternateContent xmlns:mc="http://schemas.openxmlformats.org/markup-compatibility/2006" xmlns:a14="http://schemas.microsoft.com/office/drawing/2010/main">
        <mc:Choice Requires="a14">
          <p:sp>
            <p:nvSpPr>
              <p:cNvPr id="21" name="文本框 20"/>
              <p:cNvSpPr txBox="1"/>
              <p:nvPr/>
            </p:nvSpPr>
            <p:spPr>
              <a:xfrm>
                <a:off x="4368415" y="4090299"/>
                <a:ext cx="7410892" cy="8822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acc>
                            <m:accPr>
                              <m:chr m:val="̂"/>
                              <m:ctrlPr>
                                <a:rPr kumimoji="1" lang="en-US" altLang="zh-CN" sz="2800" b="0" i="1" smtClean="0">
                                  <a:latin typeface="Cambria Math" panose="02040503050406030204" pitchFamily="18" charset="0"/>
                                </a:rPr>
                              </m:ctrlPr>
                            </m:accPr>
                            <m:e>
                              <m:r>
                                <a:rPr kumimoji="1" lang="en-US" altLang="zh-CN" sz="2800" b="0" i="1" smtClean="0">
                                  <a:latin typeface="Cambria Math" panose="02040503050406030204" pitchFamily="18" charset="0"/>
                                </a:rPr>
                                <m:t>𝐶𝐶𝐼</m:t>
                              </m:r>
                            </m:e>
                          </m:acc>
                        </m:e>
                        <m:sub>
                          <m:r>
                            <a:rPr kumimoji="1" lang="en-US" altLang="zh-CN" sz="2800" b="0" i="1" smtClean="0">
                              <a:latin typeface="Cambria Math" panose="02040503050406030204" pitchFamily="18" charset="0"/>
                            </a:rPr>
                            <m:t>3−</m:t>
                          </m:r>
                          <m:r>
                            <a:rPr kumimoji="1" lang="en-US" altLang="zh-CN" sz="2800" b="0" i="1" smtClean="0">
                              <a:latin typeface="Cambria Math" panose="02040503050406030204" pitchFamily="18" charset="0"/>
                            </a:rPr>
                            <m:t>𝑑𝑎𝑦</m:t>
                          </m:r>
                        </m:sub>
                      </m:sSub>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−3</m:t>
                              </m:r>
                            </m:sub>
                          </m:sSub>
                        </m:num>
                        <m:den>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−3</m:t>
                              </m:r>
                            </m:sub>
                          </m:sSub>
                        </m:den>
                      </m:f>
                    </m:oMath>
                  </m:oMathPara>
                </a14:m>
                <a:endParaRPr kumimoji="1" lang="zh-CN" altLang="en-US" sz="28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4368415" y="4090299"/>
                <a:ext cx="7410892" cy="882229"/>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4368415" y="5289586"/>
                <a:ext cx="7410892" cy="8826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acc>
                            <m:accPr>
                              <m:chr m:val="̂"/>
                              <m:ctrlPr>
                                <a:rPr kumimoji="1" lang="en-US" altLang="zh-CN" sz="2800" b="0" i="1" smtClean="0">
                                  <a:latin typeface="Cambria Math" panose="02040503050406030204" pitchFamily="18" charset="0"/>
                                </a:rPr>
                              </m:ctrlPr>
                            </m:accPr>
                            <m:e>
                              <m:r>
                                <a:rPr kumimoji="1" lang="en-US" altLang="zh-CN" sz="2800" b="0" i="1" smtClean="0">
                                  <a:latin typeface="Cambria Math" panose="02040503050406030204" pitchFamily="18" charset="0"/>
                                </a:rPr>
                                <m:t>𝐶𝐶𝐼</m:t>
                              </m:r>
                            </m:e>
                          </m:acc>
                        </m:e>
                        <m:sub>
                          <m:r>
                            <a:rPr kumimoji="1" lang="en-US" altLang="zh-CN" sz="2800" b="0" i="1" smtClean="0">
                              <a:latin typeface="Cambria Math" panose="02040503050406030204" pitchFamily="18" charset="0"/>
                            </a:rPr>
                            <m:t>5−</m:t>
                          </m:r>
                          <m:r>
                            <a:rPr kumimoji="1" lang="en-US" altLang="zh-CN" sz="2800" b="0" i="1" smtClean="0">
                              <a:latin typeface="Cambria Math" panose="02040503050406030204" pitchFamily="18" charset="0"/>
                            </a:rPr>
                            <m:t>𝑑𝑎𝑦</m:t>
                          </m:r>
                        </m:sub>
                      </m:sSub>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−5</m:t>
                              </m:r>
                            </m:sub>
                          </m:sSub>
                        </m:num>
                        <m:den>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𝐶𝐶𝐼</m:t>
                              </m:r>
                            </m:e>
                            <m:sub>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−5</m:t>
                              </m:r>
                            </m:sub>
                          </m:sSub>
                        </m:den>
                      </m:f>
                    </m:oMath>
                  </m:oMathPara>
                </a14:m>
                <a:endParaRPr kumimoji="1" lang="zh-CN" altLang="en-US" sz="28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4368415" y="5289586"/>
                <a:ext cx="7410892" cy="882614"/>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
        <p:nvSpPr>
          <p:cNvPr id="23" name="文本框 22"/>
          <p:cNvSpPr txBox="1"/>
          <p:nvPr/>
        </p:nvSpPr>
        <p:spPr>
          <a:xfrm>
            <a:off x="751565" y="5529235"/>
            <a:ext cx="11550501"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dirty="0">
                <a:latin typeface="Calibri" panose="020F0502020204030204" charset="0"/>
                <a:cs typeface="Calibri" panose="020F0502020204030204" charset="0"/>
              </a:rPr>
              <a:t>5-day lag CCI increase rate:</a:t>
            </a:r>
          </a:p>
        </p:txBody>
      </p:sp>
      <p:sp>
        <p:nvSpPr>
          <p:cNvPr id="24" name="文本框 23"/>
          <p:cNvSpPr txBox="1"/>
          <p:nvPr/>
        </p:nvSpPr>
        <p:spPr>
          <a:xfrm>
            <a:off x="751565" y="1442495"/>
            <a:ext cx="4097764" cy="369332"/>
          </a:xfrm>
          <a:prstGeom prst="rect">
            <a:avLst/>
          </a:prstGeom>
          <a:noFill/>
        </p:spPr>
        <p:txBody>
          <a:bodyPr wrap="square" rtlCol="0">
            <a:spAutoFit/>
          </a:bodyPr>
          <a:lstStyle/>
          <a:p>
            <a:r>
              <a:rPr lang="en-US" altLang="zh-CN" b="1" dirty="0"/>
              <a:t>3. Add Lagging Effect Features</a:t>
            </a:r>
          </a:p>
        </p:txBody>
      </p:sp>
      <p:sp>
        <p:nvSpPr>
          <p:cNvPr id="13"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15"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rgbClr val="000000"/>
                </a:solidFill>
                <a:latin typeface="Arial Unicode MS" pitchFamily="34" charset="-122"/>
                <a:ea typeface="Arial Unicode MS" pitchFamily="34" charset="-122"/>
                <a:sym typeface="Arial Unicode MS" pitchFamily="34" charset="-122"/>
              </a:rPr>
              <a:t>Features Engineering</a:t>
            </a:r>
          </a:p>
        </p:txBody>
      </p:sp>
      <p:sp>
        <p:nvSpPr>
          <p:cNvPr id="16" name="文本框 6"/>
          <p:cNvSpPr>
            <a:spLocks noChangeArrowheads="1"/>
          </p:cNvSpPr>
          <p:nvPr/>
        </p:nvSpPr>
        <p:spPr bwMode="auto">
          <a:xfrm>
            <a:off x="576263" y="6299665"/>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bg1">
                    <a:lumMod val="65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bg1">
                  <a:lumMod val="65000"/>
                </a:schemeClr>
              </a:solidFill>
              <a:latin typeface="Arial Unicode MS" pitchFamily="34" charset="-122"/>
              <a:ea typeface="Arial Unicode MS" pitchFamily="34" charset="-122"/>
              <a:sym typeface="Arial Unicode MS" pitchFamily="34" charset="-122"/>
            </a:endParaRPr>
          </a:p>
        </p:txBody>
      </p:sp>
      <p:sp>
        <p:nvSpPr>
          <p:cNvPr id="25" name="文本框 24"/>
          <p:cNvSpPr txBox="1"/>
          <p:nvPr/>
        </p:nvSpPr>
        <p:spPr>
          <a:xfrm>
            <a:off x="10399776" y="6393527"/>
            <a:ext cx="6150428" cy="307777"/>
          </a:xfrm>
          <a:prstGeom prst="rect">
            <a:avLst/>
          </a:prstGeom>
          <a:noFill/>
        </p:spPr>
        <p:txBody>
          <a:bodyPr wrap="square">
            <a:spAutoFit/>
          </a:bodyPr>
          <a:lstStyle/>
          <a:p>
            <a:r>
              <a:rPr lang="en-US" sz="1400" dirty="0">
                <a:solidFill>
                  <a:schemeClr val="bg1">
                    <a:lumMod val="50000"/>
                  </a:schemeClr>
                </a:solidFill>
              </a:rPr>
              <a:t>https://cci30.com/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p:bldP spid="19" grpId="1"/>
      <p:bldP spid="20" grpId="0"/>
      <p:bldP spid="20" grpId="1"/>
      <p:bldP spid="21" grpId="0" animBg="1"/>
      <p:bldP spid="21" grpId="1" animBg="1"/>
      <p:bldP spid="22" grpId="0" animBg="1"/>
      <p:bldP spid="22" grpId="1" animBg="1"/>
      <p:bldP spid="23" grpId="0"/>
      <p:bldP spid="2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1212" y="870761"/>
            <a:ext cx="30806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High Volatility Features</a:t>
            </a:r>
          </a:p>
        </p:txBody>
      </p:sp>
      <p:sp>
        <p:nvSpPr>
          <p:cNvPr id="6" name="文本框 5"/>
          <p:cNvSpPr txBox="1"/>
          <p:nvPr/>
        </p:nvSpPr>
        <p:spPr>
          <a:xfrm>
            <a:off x="688180" y="1289904"/>
            <a:ext cx="8991598"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1" lang="en-US" altLang="zh-CN" sz="18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Visualized High Volatility Features</a:t>
            </a:r>
            <a:endParaRPr kumimoji="1" lang="zh-CN" altLang="en-US" sz="18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endParaRPr>
          </a:p>
        </p:txBody>
      </p:sp>
      <p:sp>
        <p:nvSpPr>
          <p:cNvPr id="11" name="文本框 10"/>
          <p:cNvSpPr txBox="1"/>
          <p:nvPr/>
        </p:nvSpPr>
        <p:spPr>
          <a:xfrm>
            <a:off x="1537018" y="4796301"/>
            <a:ext cx="337588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Bitcoin Price VS </a:t>
            </a:r>
            <a:r>
              <a:rPr kumimoji="1" lang="en-US" altLang="zh-CN" sz="1600" b="0" i="0" u="none" strike="noStrike" kern="1200" cap="none" spc="0" normalizeH="0" baseline="0" noProof="0" dirty="0" err="1">
                <a:ln>
                  <a:noFill/>
                </a:ln>
                <a:solidFill>
                  <a:prstClr val="black"/>
                </a:solidFill>
                <a:effectLst/>
                <a:uLnTx/>
                <a:uFillTx/>
                <a:latin typeface="Calibri" panose="020F0502020204030204" charset="0"/>
                <a:ea typeface="DengXian" panose="02010600030101010101" charset="-122"/>
                <a:cs typeface="Calibri" panose="020F0502020204030204" charset="0"/>
              </a:rPr>
              <a:t>Antpool</a:t>
            </a:r>
            <a:r>
              <a:rPr kumimoji="1" lang="en-US" altLang="zh-CN"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 Outflows </a:t>
            </a:r>
            <a:endParaRPr kumimoji="1" lang="zh-CN" altLang="en-US"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endParaRPr>
          </a:p>
        </p:txBody>
      </p:sp>
      <p:sp>
        <p:nvSpPr>
          <p:cNvPr id="13" name="文本框 12"/>
          <p:cNvSpPr txBox="1"/>
          <p:nvPr/>
        </p:nvSpPr>
        <p:spPr>
          <a:xfrm>
            <a:off x="7387502" y="4810095"/>
            <a:ext cx="4083106"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Bitcoin Price VS Volume Share </a:t>
            </a:r>
            <a:r>
              <a:rPr kumimoji="1" lang="en-US" altLang="zh-CN" sz="1600" b="0" i="0" u="none" strike="noStrike" kern="1200" cap="none" spc="0" normalizeH="0" baseline="0" noProof="0" dirty="0" err="1">
                <a:ln>
                  <a:noFill/>
                </a:ln>
                <a:solidFill>
                  <a:prstClr val="black"/>
                </a:solidFill>
                <a:effectLst/>
                <a:uLnTx/>
                <a:uFillTx/>
                <a:latin typeface="Calibri" panose="020F0502020204030204" charset="0"/>
                <a:ea typeface="DengXian" panose="02010600030101010101" charset="-122"/>
                <a:cs typeface="Calibri" panose="020F0502020204030204" charset="0"/>
              </a:rPr>
              <a:t>Antpool</a:t>
            </a:r>
            <a:endParaRPr kumimoji="1" lang="zh-CN" altLang="en-US"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endParaRPr>
          </a:p>
        </p:txBody>
      </p:sp>
      <p:sp>
        <p:nvSpPr>
          <p:cNvPr id="16" name="文本框 15"/>
          <p:cNvSpPr txBox="1"/>
          <p:nvPr/>
        </p:nvSpPr>
        <p:spPr>
          <a:xfrm>
            <a:off x="-1188269" y="5205960"/>
            <a:ext cx="6458673" cy="120032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Good trend!</a:t>
            </a:r>
          </a:p>
          <a:p>
            <a:pPr marL="0" marR="0" lvl="0" indent="0" algn="r" defTabSz="914400" rtl="0" eaLnBrk="1" fontAlgn="auto" latinLnBrk="0" hangingPunct="1">
              <a:lnSpc>
                <a:spcPct val="100000"/>
              </a:lnSpc>
              <a:spcBef>
                <a:spcPts val="0"/>
              </a:spcBef>
              <a:spcAft>
                <a:spcPts val="0"/>
              </a:spcAft>
              <a:buClrTx/>
              <a:buSzTx/>
              <a:buFontTx/>
              <a:buNone/>
              <a:defRPr/>
            </a:pPr>
            <a:endParaRPr kumimoji="1" lang="en-US" altLang="zh-CN" sz="24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endParaRPr>
          </a:p>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But too high Volatility!!!</a:t>
            </a:r>
          </a:p>
        </p:txBody>
      </p:sp>
      <p:sp>
        <p:nvSpPr>
          <p:cNvPr id="21" name="文本框 20"/>
          <p:cNvSpPr txBox="1"/>
          <p:nvPr/>
        </p:nvSpPr>
        <p:spPr>
          <a:xfrm>
            <a:off x="4406510" y="5575443"/>
            <a:ext cx="645867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Need Smoothing</a:t>
            </a:r>
          </a:p>
        </p:txBody>
      </p:sp>
      <p:sp>
        <p:nvSpPr>
          <p:cNvPr id="22" name="右箭头 21"/>
          <p:cNvSpPr/>
          <p:nvPr/>
        </p:nvSpPr>
        <p:spPr>
          <a:xfrm>
            <a:off x="5463250" y="5604008"/>
            <a:ext cx="833378" cy="36199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pic>
        <p:nvPicPr>
          <p:cNvPr id="23" name="图片 22"/>
          <p:cNvPicPr/>
          <p:nvPr/>
        </p:nvPicPr>
        <p:blipFill rotWithShape="1">
          <a:blip r:embed="rId3"/>
          <a:srcRect r="15184"/>
          <a:stretch>
            <a:fillRect/>
          </a:stretch>
        </p:blipFill>
        <p:spPr>
          <a:xfrm>
            <a:off x="638174" y="1768294"/>
            <a:ext cx="4924903" cy="3001949"/>
          </a:xfrm>
          <a:prstGeom prst="rect">
            <a:avLst/>
          </a:prstGeom>
          <a:ln>
            <a:solidFill>
              <a:schemeClr val="tx1">
                <a:lumMod val="85000"/>
                <a:lumOff val="15000"/>
              </a:schemeClr>
            </a:solidFill>
          </a:ln>
          <a:effectLst>
            <a:softEdge rad="112500"/>
          </a:effectLst>
        </p:spPr>
      </p:pic>
      <p:pic>
        <p:nvPicPr>
          <p:cNvPr id="24" name="图片 23"/>
          <p:cNvPicPr/>
          <p:nvPr/>
        </p:nvPicPr>
        <p:blipFill rotWithShape="1">
          <a:blip r:embed="rId4"/>
          <a:srcRect r="15028"/>
          <a:stretch>
            <a:fillRect/>
          </a:stretch>
        </p:blipFill>
        <p:spPr>
          <a:xfrm>
            <a:off x="6096000" y="1768294"/>
            <a:ext cx="4924903" cy="3001949"/>
          </a:xfrm>
          <a:prstGeom prst="rect">
            <a:avLst/>
          </a:prstGeom>
        </p:spPr>
      </p:pic>
      <p:sp>
        <p:nvSpPr>
          <p:cNvPr id="14" name="文本框 5"/>
          <p:cNvSpPr>
            <a:spLocks noChangeArrowheads="1"/>
          </p:cNvSpPr>
          <p:nvPr/>
        </p:nvSpPr>
        <p:spPr bwMode="auto">
          <a:xfrm>
            <a:off x="638174" y="330161"/>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rgbClr val="000000"/>
                </a:solidFill>
                <a:latin typeface="Arial Unicode MS" pitchFamily="34" charset="-122"/>
                <a:ea typeface="Arial Unicode MS" pitchFamily="34" charset="-122"/>
                <a:sym typeface="Arial Unicode MS" pitchFamily="34" charset="-122"/>
              </a:rPr>
              <a:t>Features Engineering</a:t>
            </a:r>
          </a:p>
        </p:txBody>
      </p:sp>
      <p:sp>
        <p:nvSpPr>
          <p:cNvPr id="15" name="直接连接符 6"/>
          <p:cNvSpPr>
            <a:spLocks noChangeShapeType="1"/>
          </p:cNvSpPr>
          <p:nvPr/>
        </p:nvSpPr>
        <p:spPr bwMode="auto">
          <a:xfrm flipH="1">
            <a:off x="588168" y="489881"/>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18"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bg1">
                    <a:lumMod val="65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bg1">
                  <a:lumMod val="65000"/>
                </a:schemeClr>
              </a:solidFill>
              <a:latin typeface="Arial Unicode MS" pitchFamily="34" charset="-122"/>
              <a:ea typeface="Arial Unicode MS" pitchFamily="34" charset="-122"/>
              <a:sym typeface="Arial Unicode MS"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21" grpId="0"/>
      <p:bldP spid="21" grpId="1"/>
      <p:bldP spid="22" grpId="0" animBg="1"/>
      <p:bldP spid="2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81376" y="1821955"/>
            <a:ext cx="9077888" cy="4215153"/>
          </a:xfrm>
          <a:prstGeom prst="rect">
            <a:avLst/>
          </a:prstGeom>
        </p:spPr>
      </p:pic>
      <p:sp>
        <p:nvSpPr>
          <p:cNvPr id="9" name="文本框 8"/>
          <p:cNvSpPr txBox="1"/>
          <p:nvPr/>
        </p:nvSpPr>
        <p:spPr>
          <a:xfrm>
            <a:off x="3863663" y="6130230"/>
            <a:ext cx="446467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Bitcoin Price VS </a:t>
            </a:r>
            <a:r>
              <a:rPr kumimoji="1" lang="en-US" altLang="zh-CN" sz="1600" b="0" i="0" u="none" strike="noStrike" kern="1200" cap="none" spc="0" normalizeH="0" baseline="0" noProof="0" dirty="0" err="1">
                <a:ln>
                  <a:noFill/>
                </a:ln>
                <a:solidFill>
                  <a:prstClr val="black"/>
                </a:solidFill>
                <a:effectLst/>
                <a:uLnTx/>
                <a:uFillTx/>
                <a:latin typeface="Calibri" panose="020F0502020204030204" charset="0"/>
                <a:ea typeface="DengXian" panose="02010600030101010101" charset="-122"/>
                <a:cs typeface="Calibri" panose="020F0502020204030204" charset="0"/>
              </a:rPr>
              <a:t>Antpool</a:t>
            </a:r>
            <a:r>
              <a:rPr kumimoji="1" lang="en-US" altLang="zh-CN"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 Outflows After Smoothing</a:t>
            </a:r>
            <a:endParaRPr kumimoji="1" lang="zh-CN" altLang="en-US" sz="16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endParaRPr>
          </a:p>
        </p:txBody>
      </p:sp>
      <p:sp>
        <p:nvSpPr>
          <p:cNvPr id="11" name="文本框 10"/>
          <p:cNvSpPr txBox="1"/>
          <p:nvPr/>
        </p:nvSpPr>
        <p:spPr>
          <a:xfrm>
            <a:off x="814390" y="1392542"/>
            <a:ext cx="8991598" cy="40011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defRPr/>
            </a:pPr>
            <a:r>
              <a:rPr kumimoji="1" lang="en-US" altLang="zh-CN" sz="20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rPr>
              <a:t>After Smoothing</a:t>
            </a:r>
            <a:r>
              <a:rPr kumimoji="1" lang="en-US" altLang="zh-CN" sz="2000" dirty="0">
                <a:solidFill>
                  <a:prstClr val="black"/>
                </a:solidFill>
                <a:latin typeface="Calibri" panose="020F0502020204030204" charset="0"/>
                <a:ea typeface="DengXian" panose="02010600030101010101" charset="-122"/>
                <a:cs typeface="Calibri" panose="020F0502020204030204" charset="0"/>
              </a:rPr>
              <a:t>…</a:t>
            </a:r>
            <a:endParaRPr kumimoji="1" lang="en-US" altLang="zh-CN" sz="2000" b="0" i="0" u="none" strike="noStrike" kern="1200" cap="none" spc="0" normalizeH="0" baseline="0" noProof="0" dirty="0">
              <a:ln>
                <a:noFill/>
              </a:ln>
              <a:solidFill>
                <a:prstClr val="black"/>
              </a:solidFill>
              <a:effectLst/>
              <a:uLnTx/>
              <a:uFillTx/>
              <a:latin typeface="Calibri" panose="020F0502020204030204" charset="0"/>
              <a:ea typeface="DengXian" panose="02010600030101010101" charset="-122"/>
              <a:cs typeface="Calibri" panose="020F0502020204030204" charset="0"/>
            </a:endParaRPr>
          </a:p>
        </p:txBody>
      </p:sp>
      <p:sp>
        <p:nvSpPr>
          <p:cNvPr id="12"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13"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rgbClr val="000000"/>
                </a:solidFill>
                <a:latin typeface="Arial Unicode MS" pitchFamily="34" charset="-122"/>
                <a:ea typeface="Arial Unicode MS" pitchFamily="34" charset="-122"/>
                <a:sym typeface="Arial Unicode MS" pitchFamily="34" charset="-122"/>
              </a:rPr>
              <a:t>Features Engineering</a:t>
            </a:r>
          </a:p>
        </p:txBody>
      </p:sp>
      <p:sp>
        <p:nvSpPr>
          <p:cNvPr id="14"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bg1">
                    <a:lumMod val="65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bg1">
                  <a:lumMod val="65000"/>
                </a:schemeClr>
              </a:solidFill>
              <a:latin typeface="Arial Unicode MS" pitchFamily="34" charset="-122"/>
              <a:ea typeface="Arial Unicode MS" pitchFamily="34" charset="-122"/>
              <a:sym typeface="Arial Unicode MS"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直接连接符 79"/>
          <p:cNvCxnSpPr/>
          <p:nvPr/>
        </p:nvCxnSpPr>
        <p:spPr bwMode="auto">
          <a:xfrm>
            <a:off x="217805" y="4618355"/>
            <a:ext cx="5878195" cy="0"/>
          </a:xfrm>
          <a:prstGeom prst="line">
            <a:avLst/>
          </a:prstGeom>
          <a:solidFill>
            <a:srgbClr val="5B9BD5"/>
          </a:solidFill>
        </p:spPr>
      </p:cxnSp>
      <p:graphicFrame>
        <p:nvGraphicFramePr>
          <p:cNvPr id="39" name="表格 38"/>
          <p:cNvGraphicFramePr>
            <a:graphicFrameLocks noGrp="1"/>
          </p:cNvGraphicFramePr>
          <p:nvPr>
            <p:custDataLst>
              <p:tags r:id="rId1"/>
            </p:custDataLst>
            <p:extLst>
              <p:ext uri="{D42A27DB-BD31-4B8C-83A1-F6EECF244321}">
                <p14:modId xmlns:p14="http://schemas.microsoft.com/office/powerpoint/2010/main" val="152507915"/>
              </p:ext>
            </p:extLst>
          </p:nvPr>
        </p:nvGraphicFramePr>
        <p:xfrm>
          <a:off x="478631" y="1132205"/>
          <a:ext cx="5590064" cy="5311458"/>
        </p:xfrm>
        <a:graphic>
          <a:graphicData uri="http://schemas.openxmlformats.org/drawingml/2006/table">
            <a:tbl>
              <a:tblPr firstRow="1" bandRow="1">
                <a:tableStyleId>{5C22544A-7EE6-4342-B048-85BDC9FD1C3A}</a:tableStyleId>
              </a:tblPr>
              <a:tblGrid>
                <a:gridCol w="2314412">
                  <a:extLst>
                    <a:ext uri="{9D8B030D-6E8A-4147-A177-3AD203B41FA5}">
                      <a16:colId xmlns:a16="http://schemas.microsoft.com/office/drawing/2014/main" val="20000"/>
                    </a:ext>
                  </a:extLst>
                </a:gridCol>
                <a:gridCol w="3275652">
                  <a:extLst>
                    <a:ext uri="{9D8B030D-6E8A-4147-A177-3AD203B41FA5}">
                      <a16:colId xmlns:a16="http://schemas.microsoft.com/office/drawing/2014/main" val="20001"/>
                    </a:ext>
                  </a:extLst>
                </a:gridCol>
              </a:tblGrid>
              <a:tr h="977859">
                <a:tc rowSpan="3">
                  <a:txBody>
                    <a:bodyPr/>
                    <a:lstStyle/>
                    <a:p>
                      <a:pPr algn="ctr">
                        <a:buNone/>
                      </a:pPr>
                      <a:r>
                        <a:rPr lang="en-US" altLang="zh-CN" sz="2400" b="1" dirty="0">
                          <a:solidFill>
                            <a:srgbClr val="FFFFFF"/>
                          </a:solidFill>
                          <a:latin typeface="Microsoft YaHei" panose="020B0503020204020204" charset="-122"/>
                          <a:ea typeface="Microsoft YaHei" panose="020B0503020204020204" charset="-122"/>
                          <a:sym typeface="Microsoft YaHei" panose="020B0503020204020204" charset="-122"/>
                        </a:rPr>
                        <a:t>Tuning </a:t>
                      </a:r>
                      <a:r>
                        <a:rPr lang="zh-CN" altLang="en-US" sz="2400" b="1" dirty="0">
                          <a:solidFill>
                            <a:srgbClr val="FFFFFF"/>
                          </a:solidFill>
                          <a:latin typeface="Microsoft YaHei" panose="020B0503020204020204" charset="-122"/>
                          <a:ea typeface="Microsoft YaHei" panose="020B0503020204020204" charset="-122"/>
                          <a:sym typeface="Microsoft YaHei" panose="020B0503020204020204" charset="-122"/>
                        </a:rPr>
                        <a:t>Model </a:t>
                      </a:r>
                      <a:r>
                        <a:rPr lang="en-US" altLang="zh-CN" sz="2400" b="1" dirty="0">
                          <a:solidFill>
                            <a:srgbClr val="FFFFFF"/>
                          </a:solidFill>
                          <a:latin typeface="Microsoft YaHei" panose="020B0503020204020204" charset="-122"/>
                          <a:ea typeface="Microsoft YaHei" panose="020B0503020204020204" charset="-122"/>
                          <a:sym typeface="Microsoft YaHei" panose="020B0503020204020204" charset="-122"/>
                        </a:rPr>
                        <a:t>A</a:t>
                      </a:r>
                      <a:r>
                        <a:rPr lang="zh-CN" altLang="en-US" sz="2400" b="1" dirty="0">
                          <a:solidFill>
                            <a:srgbClr val="FFFFFF"/>
                          </a:solidFill>
                          <a:latin typeface="Microsoft YaHei" panose="020B0503020204020204" charset="-122"/>
                          <a:ea typeface="Microsoft YaHei" panose="020B0503020204020204" charset="-122"/>
                          <a:sym typeface="Microsoft YaHei" panose="020B0503020204020204" charset="-122"/>
                        </a:rPr>
                        <a:t>rchitecture</a:t>
                      </a:r>
                    </a:p>
                    <a:p>
                      <a:pPr algn="ctr">
                        <a:buNone/>
                      </a:pPr>
                      <a:endParaRPr lang="zh-CN" altLang="en-US" sz="2400" b="1" dirty="0">
                        <a:solidFill>
                          <a:srgbClr val="FFFFFF"/>
                        </a:solidFill>
                        <a:latin typeface="Microsoft YaHei" panose="020B0503020204020204" charset="-122"/>
                        <a:ea typeface="Microsoft YaHei" panose="020B0503020204020204" charset="-122"/>
                        <a:sym typeface="Microsoft YaHei" panose="020B0503020204020204" charset="-122"/>
                      </a:endParaRPr>
                    </a:p>
                  </a:txBody>
                  <a:tcPr anchor="ctr">
                    <a:solidFill>
                      <a:schemeClr val="accent4">
                        <a:lumMod val="75000"/>
                        <a:alpha val="76000"/>
                      </a:schemeClr>
                    </a:solidFill>
                  </a:tcPr>
                </a:tc>
                <a:tc>
                  <a:txBody>
                    <a:bodyPr/>
                    <a:lstStyle/>
                    <a:p>
                      <a:pPr algn="ctr">
                        <a:buNone/>
                      </a:pPr>
                      <a:r>
                        <a:rPr lang="en-US" altLang="zh-CN" sz="2400" b="0" dirty="0">
                          <a:solidFill>
                            <a:schemeClr val="dk1"/>
                          </a:solidFill>
                          <a:latin typeface="Microsoft YaHei" panose="020B0503020204020204" charset="-122"/>
                          <a:ea typeface="Microsoft YaHei" panose="020B0503020204020204" charset="-122"/>
                          <a:sym typeface="Microsoft YaHei" panose="020B0503020204020204" charset="-122"/>
                        </a:rPr>
                        <a:t>Memory Cells</a:t>
                      </a:r>
                    </a:p>
                  </a:txBody>
                  <a:tcPr anchor="ctr">
                    <a:solidFill>
                      <a:schemeClr val="accent4">
                        <a:lumMod val="20000"/>
                        <a:lumOff val="80000"/>
                      </a:schemeClr>
                    </a:solidFill>
                  </a:tcPr>
                </a:tc>
                <a:extLst>
                  <a:ext uri="{0D108BD9-81ED-4DB2-BD59-A6C34878D82A}">
                    <a16:rowId xmlns:a16="http://schemas.microsoft.com/office/drawing/2014/main" val="10000"/>
                  </a:ext>
                </a:extLst>
              </a:tr>
              <a:tr h="977859">
                <a:tc vMerge="1">
                  <a:txBody>
                    <a:bodyPr/>
                    <a:lstStyle/>
                    <a:p>
                      <a:endParaRPr lang="en-US"/>
                    </a:p>
                  </a:txBody>
                  <a:tcPr anchor="ctr">
                    <a:solidFill>
                      <a:srgbClr val="4889FD">
                        <a:alpha val="76000"/>
                      </a:srgbClr>
                    </a:solidFill>
                  </a:tcPr>
                </a:tc>
                <a:tc>
                  <a:txBody>
                    <a:bodyPr/>
                    <a:lstStyle/>
                    <a:p>
                      <a:pPr algn="ctr"/>
                      <a:r>
                        <a:rPr lang="en-US" altLang="zh-CN" sz="2400" b="0" dirty="0">
                          <a:solidFill>
                            <a:schemeClr val="dk1"/>
                          </a:solidFill>
                          <a:latin typeface="Microsoft YaHei" panose="020B0503020204020204" charset="-122"/>
                          <a:ea typeface="Microsoft YaHei" panose="020B0503020204020204" charset="-122"/>
                          <a:sym typeface="Microsoft YaHei" panose="020B0503020204020204" charset="-122"/>
                        </a:rPr>
                        <a:t>Hidden Layers</a:t>
                      </a:r>
                    </a:p>
                  </a:txBody>
                  <a:tcPr anchor="ctr">
                    <a:solidFill>
                      <a:schemeClr val="accent4">
                        <a:lumMod val="20000"/>
                        <a:lumOff val="80000"/>
                      </a:schemeClr>
                    </a:solidFill>
                  </a:tcPr>
                </a:tc>
                <a:extLst>
                  <a:ext uri="{0D108BD9-81ED-4DB2-BD59-A6C34878D82A}">
                    <a16:rowId xmlns:a16="http://schemas.microsoft.com/office/drawing/2014/main" val="10001"/>
                  </a:ext>
                </a:extLst>
              </a:tr>
              <a:tr h="773066">
                <a:tc vMerge="1">
                  <a:txBody>
                    <a:bodyPr/>
                    <a:lstStyle/>
                    <a:p>
                      <a:endParaRPr lang="en-US"/>
                    </a:p>
                  </a:txBody>
                  <a:tcPr anchor="ctr"/>
                </a:tc>
                <a:tc>
                  <a:txBody>
                    <a:bodyPr/>
                    <a:lstStyle/>
                    <a:p>
                      <a:pPr algn="ctr"/>
                      <a:r>
                        <a:rPr lang="en-US" altLang="zh-CN" sz="2400" dirty="0">
                          <a:latin typeface="Microsoft YaHei" panose="020B0503020204020204" charset="-122"/>
                          <a:ea typeface="Microsoft YaHei" panose="020B0503020204020204" charset="-122"/>
                          <a:sym typeface="Microsoft YaHei" panose="020B0503020204020204" charset="-122"/>
                        </a:rPr>
                        <a:t>Weight Initialization</a:t>
                      </a:r>
                    </a:p>
                  </a:txBody>
                  <a:tcPr anchor="ctr">
                    <a:solidFill>
                      <a:schemeClr val="accent4">
                        <a:lumMod val="20000"/>
                        <a:lumOff val="80000"/>
                      </a:schemeClr>
                    </a:solidFill>
                  </a:tcPr>
                </a:tc>
                <a:extLst>
                  <a:ext uri="{0D108BD9-81ED-4DB2-BD59-A6C34878D82A}">
                    <a16:rowId xmlns:a16="http://schemas.microsoft.com/office/drawing/2014/main" val="10002"/>
                  </a:ext>
                </a:extLst>
              </a:tr>
              <a:tr h="837737">
                <a:tc rowSpan="3">
                  <a:txBody>
                    <a:bodyPr/>
                    <a:lstStyle/>
                    <a:p>
                      <a:pPr algn="ctr"/>
                      <a:r>
                        <a:rPr lang="en-US" altLang="zh-CN" sz="2400" b="1" dirty="0">
                          <a:solidFill>
                            <a:schemeClr val="lt1"/>
                          </a:solidFill>
                          <a:latin typeface="Microsoft YaHei" panose="020B0503020204020204" charset="-122"/>
                          <a:ea typeface="Microsoft YaHei" panose="020B0503020204020204" charset="-122"/>
                          <a:sym typeface="Microsoft YaHei" panose="020B0503020204020204" charset="-122"/>
                        </a:rPr>
                        <a:t>Tuning Learning Behavior</a:t>
                      </a:r>
                    </a:p>
                  </a:txBody>
                  <a:tcPr anchor="ctr">
                    <a:solidFill>
                      <a:schemeClr val="accent4">
                        <a:lumMod val="75000"/>
                        <a:alpha val="76000"/>
                      </a:schemeClr>
                    </a:solidFill>
                  </a:tcPr>
                </a:tc>
                <a:tc>
                  <a:txBody>
                    <a:bodyPr/>
                    <a:lstStyle/>
                    <a:p>
                      <a:pPr algn="ctr"/>
                      <a:r>
                        <a:rPr lang="en-US" altLang="zh-CN" sz="2400" dirty="0">
                          <a:latin typeface="Microsoft YaHei" panose="020B0503020204020204" charset="-122"/>
                          <a:ea typeface="Microsoft YaHei" panose="020B0503020204020204" charset="-122"/>
                          <a:sym typeface="Microsoft YaHei" panose="020B0503020204020204" charset="-122"/>
                        </a:rPr>
                        <a:t>Learning Rate</a:t>
                      </a:r>
                    </a:p>
                  </a:txBody>
                  <a:tcPr anchor="ctr">
                    <a:solidFill>
                      <a:schemeClr val="accent4">
                        <a:lumMod val="20000"/>
                        <a:lumOff val="80000"/>
                      </a:schemeClr>
                    </a:solidFill>
                  </a:tcPr>
                </a:tc>
                <a:extLst>
                  <a:ext uri="{0D108BD9-81ED-4DB2-BD59-A6C34878D82A}">
                    <a16:rowId xmlns:a16="http://schemas.microsoft.com/office/drawing/2014/main" val="10003"/>
                  </a:ext>
                </a:extLst>
              </a:tr>
              <a:tr h="873067">
                <a:tc vMerge="1">
                  <a:txBody>
                    <a:bodyPr/>
                    <a:lstStyle/>
                    <a:p>
                      <a:endParaRPr lang="en-US"/>
                    </a:p>
                  </a:txBody>
                  <a:tcPr/>
                </a:tc>
                <a:tc>
                  <a:txBody>
                    <a:bodyPr/>
                    <a:lstStyle/>
                    <a:p>
                      <a:pPr algn="ctr">
                        <a:buNone/>
                      </a:pPr>
                      <a:r>
                        <a:rPr lang="en-US" altLang="zh-CN" sz="2400" dirty="0">
                          <a:latin typeface="Microsoft YaHei" panose="020B0503020204020204" charset="-122"/>
                          <a:ea typeface="Microsoft YaHei" panose="020B0503020204020204" charset="-122"/>
                          <a:sym typeface="Microsoft YaHei" panose="020B0503020204020204" charset="-122"/>
                        </a:rPr>
                        <a:t>Optimization Algorithm</a:t>
                      </a:r>
                    </a:p>
                  </a:txBody>
                  <a:tcPr anchor="ctr">
                    <a:solidFill>
                      <a:schemeClr val="accent4">
                        <a:lumMod val="20000"/>
                        <a:lumOff val="80000"/>
                      </a:schemeClr>
                    </a:solidFill>
                  </a:tcPr>
                </a:tc>
                <a:extLst>
                  <a:ext uri="{0D108BD9-81ED-4DB2-BD59-A6C34878D82A}">
                    <a16:rowId xmlns:a16="http://schemas.microsoft.com/office/drawing/2014/main" val="10004"/>
                  </a:ext>
                </a:extLst>
              </a:tr>
              <a:tr h="871870">
                <a:tc vMerge="1">
                  <a:txBody>
                    <a:bodyPr/>
                    <a:lstStyle/>
                    <a:p>
                      <a:endParaRPr lang="en-US"/>
                    </a:p>
                  </a:txBody>
                  <a:tcPr anchor="ctr"/>
                </a:tc>
                <a:tc>
                  <a:txBody>
                    <a:bodyPr/>
                    <a:lstStyle/>
                    <a:p>
                      <a:pPr algn="ctr"/>
                      <a:r>
                        <a:rPr lang="en-US" altLang="zh-CN" sz="2400" dirty="0">
                          <a:latin typeface="Microsoft YaHei" panose="020B0503020204020204" charset="-122"/>
                          <a:ea typeface="Microsoft YaHei" panose="020B0503020204020204" charset="-122"/>
                          <a:sym typeface="Microsoft YaHei" panose="020B0503020204020204" charset="-122"/>
                        </a:rPr>
                        <a:t>Regularization</a:t>
                      </a:r>
                    </a:p>
                  </a:txBody>
                  <a:tcPr anchor="ctr">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4" name="矩形 3"/>
          <p:cNvSpPr/>
          <p:nvPr/>
        </p:nvSpPr>
        <p:spPr>
          <a:xfrm>
            <a:off x="6578600" y="1260475"/>
            <a:ext cx="4779010" cy="45231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1"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In Our Case</a:t>
            </a:r>
            <a:r>
              <a:rPr lang="zh-CN" altLang="en-US" sz="2400" b="1"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a:t>
            </a:r>
            <a:endParaRPr kumimoji="0"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1</a:t>
            </a:r>
            <a:r>
              <a:rPr lang="en-US" altLang="zh-CN" sz="2400" noProof="0" dirty="0">
                <a:solidFill>
                  <a:prstClr val="black"/>
                </a:solidFill>
                <a:latin typeface="Arial" panose="020B0604020202020204" pitchFamily="34" charset="0"/>
                <a:ea typeface="Microsoft JhengHei" panose="020B0604030504040204" charset="-120"/>
                <a:cs typeface="Arial" panose="020B0604020202020204" pitchFamily="34" charset="0"/>
                <a:sym typeface="+mn-ea"/>
              </a:rPr>
              <a:t>. </a:t>
            </a:r>
            <a:r>
              <a:rPr lang="en-US" altLang="zh-CN"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H</a:t>
            </a:r>
            <a:r>
              <a:rPr lang="zh-CN" altLang="en-US"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idden size and epochs size are set </a:t>
            </a:r>
            <a:r>
              <a:rPr lang="en-US" altLang="zh-CN"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low</a:t>
            </a:r>
            <a:r>
              <a:rPr lang="zh-CN" altLang="en-US"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 to prevent over-fitting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2</a:t>
            </a:r>
            <a:r>
              <a:rPr lang="en-US" altLang="zh-CN" sz="2400" dirty="0">
                <a:solidFill>
                  <a:prstClr val="black"/>
                </a:solidFill>
                <a:latin typeface="Arial" panose="020B0604020202020204" pitchFamily="34" charset="0"/>
                <a:ea typeface="Microsoft JhengHei" panose="020B0604030504040204" charset="-120"/>
                <a:cs typeface="Arial" panose="020B0604020202020204" pitchFamily="34" charset="0"/>
                <a:sym typeface="+mn-ea"/>
              </a:rPr>
              <a:t>. </a:t>
            </a:r>
            <a:r>
              <a:rPr lang="en-US" altLang="zh-CN"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U</a:t>
            </a:r>
            <a:r>
              <a:rPr lang="zh-CN" altLang="en-US"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sed GridSearchCV to find the best number of layers, learning rate, and </a:t>
            </a:r>
            <a:r>
              <a:rPr lang="en-US" altLang="zh-CN"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r</a:t>
            </a:r>
            <a:r>
              <a:rPr lang="en-US" altLang="zh-CN"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icrosoft YaHei" panose="020B0503020204020204" charset="-122"/>
              </a:rPr>
              <a:t>egularization</a:t>
            </a:r>
            <a:r>
              <a:rPr lang="zh-CN" altLang="en-US" sz="24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a:t>
            </a:r>
            <a:r>
              <a:rPr lang="zh-CN" altLang="en-US" sz="200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sym typeface="+mn-ea"/>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rPr>
              <a:t>Hidden Size:64,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rPr>
              <a:t>Epochs Size:100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rPr>
              <a:t>Learning Rate:0.01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rPr>
              <a:t>weight decay for Adam</a:t>
            </a:r>
            <a:r>
              <a:rPr kumimoji="0" lang="en-GB" altLang="zh-CN"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rPr>
              <a:t>:</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rPr>
              <a:t> 0.01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Microsoft JhengHei" panose="020B0604030504040204" charset="-120"/>
                <a:cs typeface="Arial" panose="020B0604020202020204" pitchFamily="34" charset="0"/>
              </a:rPr>
              <a:t>Regularization:0.01</a:t>
            </a:r>
          </a:p>
        </p:txBody>
      </p:sp>
      <p:sp>
        <p:nvSpPr>
          <p:cNvPr id="48" name="文本框 5"/>
          <p:cNvSpPr>
            <a:spLocks noChangeArrowheads="1"/>
          </p:cNvSpPr>
          <p:nvPr/>
        </p:nvSpPr>
        <p:spPr bwMode="auto">
          <a:xfrm>
            <a:off x="371159" y="175201"/>
            <a:ext cx="1005009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M</a:t>
            </a:r>
            <a:r>
              <a:rPr kumimoji="0" lang="en-GB" altLang="en-US"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odel Tuning</a:t>
            </a:r>
          </a:p>
        </p:txBody>
      </p:sp>
      <p:sp>
        <p:nvSpPr>
          <p:cNvPr id="50" name="直接连接符 6"/>
          <p:cNvSpPr>
            <a:spLocks noChangeShapeType="1"/>
          </p:cNvSpPr>
          <p:nvPr/>
        </p:nvSpPr>
        <p:spPr bwMode="auto">
          <a:xfrm flipH="1">
            <a:off x="271148" y="32772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6583680" y="1527810"/>
            <a:ext cx="4937760" cy="3328593"/>
            <a:chOff x="14729" y="7699"/>
            <a:chExt cx="3580" cy="2790"/>
          </a:xfrm>
        </p:grpSpPr>
        <p:pic>
          <p:nvPicPr>
            <p:cNvPr id="40" name="图片 39"/>
            <p:cNvPicPr>
              <a:picLocks noChangeAspect="1"/>
            </p:cNvPicPr>
            <p:nvPr/>
          </p:nvPicPr>
          <p:blipFill>
            <a:blip r:embed="rId3"/>
            <a:stretch>
              <a:fillRect/>
            </a:stretch>
          </p:blipFill>
          <p:spPr>
            <a:xfrm>
              <a:off x="14729" y="8096"/>
              <a:ext cx="3580" cy="2393"/>
            </a:xfrm>
            <a:prstGeom prst="rect">
              <a:avLst/>
            </a:prstGeom>
          </p:spPr>
        </p:pic>
        <p:sp>
          <p:nvSpPr>
            <p:cNvPr id="43" name="文本框 42"/>
            <p:cNvSpPr txBox="1"/>
            <p:nvPr/>
          </p:nvSpPr>
          <p:spPr>
            <a:xfrm>
              <a:off x="15454" y="7699"/>
              <a:ext cx="2580" cy="2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black"/>
                  </a:solidFill>
                  <a:effectLst/>
                  <a:uLnTx/>
                  <a:uFillTx/>
                  <a:latin typeface="Microsoft YaHei" panose="020B0503020204020204" charset="-122"/>
                  <a:ea typeface="Microsoft YaHei" panose="020B0503020204020204" charset="-122"/>
                  <a:cs typeface="+mn-cs"/>
                </a:rPr>
                <a:t>Predict &amp; True</a:t>
              </a:r>
            </a:p>
          </p:txBody>
        </p:sp>
      </p:grpSp>
      <p:sp>
        <p:nvSpPr>
          <p:cNvPr id="46" name="矩形 45"/>
          <p:cNvSpPr/>
          <p:nvPr/>
        </p:nvSpPr>
        <p:spPr>
          <a:xfrm>
            <a:off x="527685" y="1179195"/>
            <a:ext cx="6237605" cy="48926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1</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a:t>
            </a: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Performance</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RMSE </a:t>
            </a:r>
            <a:r>
              <a:rPr kumimoji="0" lang="en-GB" altLang="zh-CN"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 </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0.02631</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not over-fitted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2</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a:t>
            </a: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sym typeface="+mn-ea"/>
              </a:rPr>
              <a:t>Results</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last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1</a:t>
            </a: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0 da</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ys</a:t>
            </a: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 </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data</a:t>
            </a:r>
            <a:endPar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to </a:t>
            </a: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predict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BTC price of the next day that is not in the data set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P</a:t>
            </a: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rice for 2021.9.15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Predicted: </a:t>
            </a: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48847.453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T</a:t>
            </a: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rue price</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 </a:t>
            </a:r>
            <a:r>
              <a:rPr kumimoji="0"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48150.90</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rPr>
              <a:t>.</a:t>
            </a:r>
          </a:p>
        </p:txBody>
      </p:sp>
      <p:sp>
        <p:nvSpPr>
          <p:cNvPr id="48" name="文本框 5"/>
          <p:cNvSpPr>
            <a:spLocks noChangeArrowheads="1"/>
          </p:cNvSpPr>
          <p:nvPr/>
        </p:nvSpPr>
        <p:spPr bwMode="auto">
          <a:xfrm>
            <a:off x="371159" y="175201"/>
            <a:ext cx="1005009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F</a:t>
            </a:r>
            <a:r>
              <a:rPr kumimoji="0" lang="en-GB" altLang="en-US"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inal</a:t>
            </a:r>
            <a:r>
              <a:rPr kumimoji="0" lang="en-US" altLang="zh-CN"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 M</a:t>
            </a:r>
            <a:r>
              <a:rPr kumimoji="0" lang="en-GB" altLang="en-US"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odel</a:t>
            </a:r>
            <a:r>
              <a:rPr kumimoji="0" lang="en-US" altLang="zh-CN"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 P</a:t>
            </a:r>
            <a:r>
              <a:rPr kumimoji="0" lang="en-GB" altLang="en-US"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erformance</a:t>
            </a:r>
          </a:p>
        </p:txBody>
      </p:sp>
      <p:sp>
        <p:nvSpPr>
          <p:cNvPr id="50" name="直接连接符 6"/>
          <p:cNvSpPr>
            <a:spLocks noChangeShapeType="1"/>
          </p:cNvSpPr>
          <p:nvPr/>
        </p:nvSpPr>
        <p:spPr bwMode="auto">
          <a:xfrm flipH="1">
            <a:off x="271148" y="32772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SimSun" panose="02010600030101010101" pitchFamily="2" charset="-122"/>
              <a:cs typeface="+mn-cs"/>
            </a:endParaRPr>
          </a:p>
        </p:txBody>
      </p:sp>
      <p:sp>
        <p:nvSpPr>
          <p:cNvPr id="9" name="矩形 8">
            <a:extLst>
              <a:ext uri="{FF2B5EF4-FFF2-40B4-BE49-F238E27FC236}">
                <a16:creationId xmlns:a16="http://schemas.microsoft.com/office/drawing/2014/main" id="{C099FC90-9C18-4F6E-957B-C530A7C13DD5}"/>
              </a:ext>
            </a:extLst>
          </p:cNvPr>
          <p:cNvSpPr/>
          <p:nvPr/>
        </p:nvSpPr>
        <p:spPr bwMode="auto">
          <a:xfrm>
            <a:off x="9236869" y="0"/>
            <a:ext cx="2102600" cy="685800"/>
          </a:xfrm>
          <a:prstGeom prst="rect">
            <a:avLst/>
          </a:prstGeom>
          <a:solidFill>
            <a:srgbClr val="FFFF00"/>
          </a:solidFill>
          <a:ln w="25400" cap="flat" cmpd="sng" algn="ctr">
            <a:solidFill>
              <a:srgbClr val="FF0000"/>
            </a:solidFill>
            <a:prstDash val="soli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content requires update</a:t>
            </a:r>
          </a:p>
        </p:txBody>
      </p:sp>
      <p:sp>
        <p:nvSpPr>
          <p:cNvPr id="3" name="矩形 2">
            <a:extLst>
              <a:ext uri="{FF2B5EF4-FFF2-40B4-BE49-F238E27FC236}">
                <a16:creationId xmlns:a16="http://schemas.microsoft.com/office/drawing/2014/main" id="{69B3770E-110D-417A-A3BA-992C20752163}"/>
              </a:ext>
            </a:extLst>
          </p:cNvPr>
          <p:cNvSpPr/>
          <p:nvPr/>
        </p:nvSpPr>
        <p:spPr>
          <a:xfrm>
            <a:off x="371159" y="5214938"/>
            <a:ext cx="3350735" cy="385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blinds(horizontal)">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blinds(horizontal)">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xEl>
                                              <p:pRg st="2" end="2"/>
                                            </p:txEl>
                                          </p:spTgt>
                                        </p:tgtEl>
                                        <p:attrNameLst>
                                          <p:attrName>style.visibility</p:attrName>
                                        </p:attrNameLst>
                                      </p:cBhvr>
                                      <p:to>
                                        <p:strVal val="visible"/>
                                      </p:to>
                                    </p:set>
                                    <p:animEffect transition="in" filter="blinds(horizontal)">
                                      <p:cBhvr>
                                        <p:cTn id="17" dur="500"/>
                                        <p:tgtEl>
                                          <p:spTgt spid="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
                                            <p:txEl>
                                              <p:pRg st="4" end="4"/>
                                            </p:txEl>
                                          </p:spTgt>
                                        </p:tgtEl>
                                        <p:attrNameLst>
                                          <p:attrName>style.visibility</p:attrName>
                                        </p:attrNameLst>
                                      </p:cBhvr>
                                      <p:to>
                                        <p:strVal val="visible"/>
                                      </p:to>
                                    </p:set>
                                    <p:animEffect transition="in" filter="blinds(horizontal)">
                                      <p:cBhvr>
                                        <p:cTn id="22" dur="500"/>
                                        <p:tgtEl>
                                          <p:spTgt spid="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xEl>
                                              <p:pRg st="5" end="5"/>
                                            </p:txEl>
                                          </p:spTgt>
                                        </p:tgtEl>
                                        <p:attrNameLst>
                                          <p:attrName>style.visibility</p:attrName>
                                        </p:attrNameLst>
                                      </p:cBhvr>
                                      <p:to>
                                        <p:strVal val="visible"/>
                                      </p:to>
                                    </p:set>
                                    <p:animEffect transition="in" filter="blinds(horizontal)">
                                      <p:cBhvr>
                                        <p:cTn id="27" dur="500"/>
                                        <p:tgtEl>
                                          <p:spTgt spid="4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
                                            <p:txEl>
                                              <p:pRg st="6" end="6"/>
                                            </p:txEl>
                                          </p:spTgt>
                                        </p:tgtEl>
                                        <p:attrNameLst>
                                          <p:attrName>style.visibility</p:attrName>
                                        </p:attrNameLst>
                                      </p:cBhvr>
                                      <p:to>
                                        <p:strVal val="visible"/>
                                      </p:to>
                                    </p:set>
                                    <p:animEffect transition="in" filter="blinds(horizontal)">
                                      <p:cBhvr>
                                        <p:cTn id="32" dur="500"/>
                                        <p:tgtEl>
                                          <p:spTgt spid="4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
                                            <p:txEl>
                                              <p:pRg st="7" end="7"/>
                                            </p:txEl>
                                          </p:spTgt>
                                        </p:tgtEl>
                                        <p:attrNameLst>
                                          <p:attrName>style.visibility</p:attrName>
                                        </p:attrNameLst>
                                      </p:cBhvr>
                                      <p:to>
                                        <p:strVal val="visible"/>
                                      </p:to>
                                    </p:set>
                                    <p:animEffect transition="in" filter="blinds(horizontal)">
                                      <p:cBhvr>
                                        <p:cTn id="37" dur="500"/>
                                        <p:tgtEl>
                                          <p:spTgt spid="4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
                                            <p:txEl>
                                              <p:pRg st="9" end="9"/>
                                            </p:txEl>
                                          </p:spTgt>
                                        </p:tgtEl>
                                        <p:attrNameLst>
                                          <p:attrName>style.visibility</p:attrName>
                                        </p:attrNameLst>
                                      </p:cBhvr>
                                      <p:to>
                                        <p:strVal val="visible"/>
                                      </p:to>
                                    </p:set>
                                    <p:animEffect transition="in" filter="blinds(horizontal)">
                                      <p:cBhvr>
                                        <p:cTn id="42" dur="500"/>
                                        <p:tgtEl>
                                          <p:spTgt spid="4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6">
                                            <p:txEl>
                                              <p:pRg st="10" end="10"/>
                                            </p:txEl>
                                          </p:spTgt>
                                        </p:tgtEl>
                                        <p:attrNameLst>
                                          <p:attrName>style.visibility</p:attrName>
                                        </p:attrNameLst>
                                      </p:cBhvr>
                                      <p:to>
                                        <p:strVal val="visible"/>
                                      </p:to>
                                    </p:set>
                                    <p:animEffect transition="in" filter="blinds(horizontal)">
                                      <p:cBhvr>
                                        <p:cTn id="47" dur="500"/>
                                        <p:tgtEl>
                                          <p:spTgt spid="4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6">
                                            <p:txEl>
                                              <p:pRg st="11" end="11"/>
                                            </p:txEl>
                                          </p:spTgt>
                                        </p:tgtEl>
                                        <p:attrNameLst>
                                          <p:attrName>style.visibility</p:attrName>
                                        </p:attrNameLst>
                                      </p:cBhvr>
                                      <p:to>
                                        <p:strVal val="visible"/>
                                      </p:to>
                                    </p:set>
                                    <p:animEffect transition="in" filter="blinds(horizontal)">
                                      <p:cBhvr>
                                        <p:cTn id="52" dur="500"/>
                                        <p:tgtEl>
                                          <p:spTgt spid="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64005" y="999490"/>
            <a:ext cx="9195435" cy="4027170"/>
          </a:xfrm>
        </p:spPr>
      </p:pic>
      <p:sp>
        <p:nvSpPr>
          <p:cNvPr id="6" name="右箭头 1"/>
          <p:cNvSpPr>
            <a:spLocks noChangeArrowheads="1"/>
          </p:cNvSpPr>
          <p:nvPr/>
        </p:nvSpPr>
        <p:spPr bwMode="auto">
          <a:xfrm>
            <a:off x="1566417" y="5326130"/>
            <a:ext cx="9648144" cy="866399"/>
          </a:xfrm>
          <a:prstGeom prst="rightArrow">
            <a:avLst>
              <a:gd name="adj1" fmla="val 50000"/>
              <a:gd name="adj2" fmla="val 50003"/>
            </a:avLst>
          </a:prstGeom>
          <a:noFill/>
          <a:ln w="19050">
            <a:solidFill>
              <a:schemeClr val="accent1">
                <a:lumMod val="75000"/>
              </a:schemeClr>
            </a:solid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grpSp>
        <p:nvGrpSpPr>
          <p:cNvPr id="26" name="组合 25"/>
          <p:cNvGrpSpPr/>
          <p:nvPr/>
        </p:nvGrpSpPr>
        <p:grpSpPr>
          <a:xfrm>
            <a:off x="2283587" y="5130781"/>
            <a:ext cx="2071443" cy="1178708"/>
            <a:chOff x="2619669" y="4929186"/>
            <a:chExt cx="1852178" cy="1905187"/>
          </a:xfrm>
        </p:grpSpPr>
        <p:sp>
          <p:nvSpPr>
            <p:cNvPr id="7" name="椭圆 5"/>
            <p:cNvSpPr>
              <a:spLocks noChangeArrowheads="1"/>
            </p:cNvSpPr>
            <p:nvPr/>
          </p:nvSpPr>
          <p:spPr bwMode="auto">
            <a:xfrm>
              <a:off x="2644320" y="4929186"/>
              <a:ext cx="1827527" cy="1905187"/>
            </a:xfrm>
            <a:prstGeom prst="roundRect">
              <a:avLst/>
            </a:prstGeom>
            <a:solidFill>
              <a:srgbClr val="DDEAF6"/>
            </a:solidFill>
            <a:ln w="6350">
              <a:solidFill>
                <a:srgbClr val="1F1F1F"/>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12" name="文本框 47"/>
            <p:cNvSpPr>
              <a:spLocks noChangeArrowheads="1"/>
            </p:cNvSpPr>
            <p:nvPr/>
          </p:nvSpPr>
          <p:spPr bwMode="auto">
            <a:xfrm>
              <a:off x="3387005" y="5077111"/>
              <a:ext cx="254000" cy="886594"/>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lumMod val="50000"/>
                    </a:schemeClr>
                  </a:solidFill>
                  <a:latin typeface="Arial Black" panose="020B0A04020102020204" charset="0"/>
                  <a:ea typeface="SimSun" panose="02010600030101010101" pitchFamily="2" charset="-122"/>
                  <a:sym typeface="Arial Black" panose="020B0A04020102020204" charset="0"/>
                </a:rPr>
                <a:t>1</a:t>
              </a:r>
              <a:endParaRPr lang="zh-CN" altLang="en-US" dirty="0">
                <a:solidFill>
                  <a:schemeClr val="bg1">
                    <a:lumMod val="50000"/>
                  </a:schemeClr>
                </a:solidFill>
                <a:latin typeface="Arial Black" panose="020B0A04020102020204" charset="0"/>
                <a:ea typeface="SimSun" panose="02010600030101010101" pitchFamily="2" charset="-122"/>
                <a:sym typeface="Arial Black" panose="020B0A04020102020204" charset="0"/>
              </a:endParaRPr>
            </a:p>
          </p:txBody>
        </p:sp>
        <p:sp>
          <p:nvSpPr>
            <p:cNvPr id="13" name="文本框 48"/>
            <p:cNvSpPr>
              <a:spLocks noChangeArrowheads="1"/>
            </p:cNvSpPr>
            <p:nvPr/>
          </p:nvSpPr>
          <p:spPr bwMode="auto">
            <a:xfrm>
              <a:off x="2619669" y="5724552"/>
              <a:ext cx="1827526" cy="1047237"/>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20000"/>
                </a:lnSpc>
                <a:spcBef>
                  <a:spcPct val="0"/>
                </a:spcBef>
                <a:buFont typeface="Arial" panose="020B0604020202020204" pitchFamily="34" charset="0"/>
                <a:buNone/>
              </a:pPr>
              <a:r>
                <a:rPr lang="en-US" altLang="zh-CN" sz="1400" dirty="0">
                  <a:cs typeface="Arial" panose="020B0604020202020204" pitchFamily="34" charset="0"/>
                  <a:sym typeface="Microsoft YaHei" panose="020B0503020204020204" charset="-122"/>
                </a:rPr>
                <a:t>Add return rate of Bitcoin as features</a:t>
              </a:r>
              <a:endParaRPr lang="zh-CN" altLang="en-US" sz="1400" dirty="0">
                <a:cs typeface="Arial" panose="020B0604020202020204" pitchFamily="34" charset="0"/>
                <a:sym typeface="Microsoft YaHei" panose="020B0503020204020204" charset="-122"/>
              </a:endParaRPr>
            </a:p>
          </p:txBody>
        </p:sp>
      </p:grpSp>
      <p:sp>
        <p:nvSpPr>
          <p:cNvPr id="30"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rgbClr val="000000"/>
                </a:solidFill>
                <a:latin typeface="Arial Unicode MS" pitchFamily="34" charset="-122"/>
                <a:ea typeface="Arial Unicode MS" pitchFamily="34" charset="-122"/>
                <a:sym typeface="Arial Unicode MS" pitchFamily="34" charset="-122"/>
              </a:rPr>
              <a:t>Model Improvement</a:t>
            </a:r>
          </a:p>
        </p:txBody>
      </p:sp>
      <p:sp>
        <p:nvSpPr>
          <p:cNvPr id="31"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32" name="文本框 31"/>
          <p:cNvSpPr txBox="1"/>
          <p:nvPr/>
        </p:nvSpPr>
        <p:spPr>
          <a:xfrm>
            <a:off x="5173705" y="660999"/>
            <a:ext cx="1821543" cy="338554"/>
          </a:xfrm>
          <a:prstGeom prst="rect">
            <a:avLst/>
          </a:prstGeom>
          <a:solidFill>
            <a:schemeClr val="bg1"/>
          </a:solidFill>
        </p:spPr>
        <p:txBody>
          <a:bodyPr wrap="square" rtlCol="0">
            <a:spAutoFit/>
          </a:bodyPr>
          <a:lstStyle/>
          <a:p>
            <a:r>
              <a:rPr lang="zh-CN" altLang="en-US" sz="1600" b="1" dirty="0"/>
              <a:t> </a:t>
            </a:r>
            <a:r>
              <a:rPr lang="en-US" altLang="zh-CN" sz="1600" b="1" dirty="0"/>
              <a:t>Test RMSE</a:t>
            </a:r>
            <a:endParaRPr lang="zh-CN" altLang="en-US" sz="1600" b="1" dirty="0"/>
          </a:p>
        </p:txBody>
      </p:sp>
      <p:grpSp>
        <p:nvGrpSpPr>
          <p:cNvPr id="41" name="组合 40"/>
          <p:cNvGrpSpPr/>
          <p:nvPr/>
        </p:nvGrpSpPr>
        <p:grpSpPr>
          <a:xfrm>
            <a:off x="5112385" y="5138206"/>
            <a:ext cx="2071443" cy="1178708"/>
            <a:chOff x="2644320" y="4929186"/>
            <a:chExt cx="1852178" cy="1905187"/>
          </a:xfrm>
        </p:grpSpPr>
        <p:sp>
          <p:nvSpPr>
            <p:cNvPr id="42" name="椭圆 5"/>
            <p:cNvSpPr>
              <a:spLocks noChangeArrowheads="1"/>
            </p:cNvSpPr>
            <p:nvPr/>
          </p:nvSpPr>
          <p:spPr bwMode="auto">
            <a:xfrm>
              <a:off x="2644320" y="4929186"/>
              <a:ext cx="1827527" cy="1905187"/>
            </a:xfrm>
            <a:prstGeom prst="roundRect">
              <a:avLst/>
            </a:prstGeom>
            <a:solidFill>
              <a:srgbClr val="DDEAF6"/>
            </a:solidFill>
            <a:ln w="6350">
              <a:solidFill>
                <a:srgbClr val="1F1F1F"/>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43" name="文本框 47"/>
            <p:cNvSpPr>
              <a:spLocks noChangeArrowheads="1"/>
            </p:cNvSpPr>
            <p:nvPr/>
          </p:nvSpPr>
          <p:spPr bwMode="auto">
            <a:xfrm>
              <a:off x="3387005" y="5077111"/>
              <a:ext cx="254000" cy="886594"/>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lumMod val="50000"/>
                    </a:schemeClr>
                  </a:solidFill>
                  <a:latin typeface="Arial Black" panose="020B0A04020102020204" charset="0"/>
                  <a:ea typeface="SimSun" panose="02010600030101010101" pitchFamily="2" charset="-122"/>
                  <a:sym typeface="Arial Black" panose="020B0A04020102020204" charset="0"/>
                </a:rPr>
                <a:t>2</a:t>
              </a:r>
              <a:endParaRPr lang="zh-CN" altLang="en-US" dirty="0">
                <a:solidFill>
                  <a:schemeClr val="bg1">
                    <a:lumMod val="50000"/>
                  </a:schemeClr>
                </a:solidFill>
                <a:latin typeface="Arial Black" panose="020B0A04020102020204" charset="0"/>
                <a:ea typeface="SimSun" panose="02010600030101010101" pitchFamily="2" charset="-122"/>
                <a:sym typeface="Arial Black" panose="020B0A04020102020204" charset="0"/>
              </a:endParaRPr>
            </a:p>
          </p:txBody>
        </p:sp>
        <p:sp>
          <p:nvSpPr>
            <p:cNvPr id="44" name="文本框 48"/>
            <p:cNvSpPr>
              <a:spLocks noChangeArrowheads="1"/>
            </p:cNvSpPr>
            <p:nvPr/>
          </p:nvSpPr>
          <p:spPr bwMode="auto">
            <a:xfrm>
              <a:off x="2668972" y="5819182"/>
              <a:ext cx="1827526" cy="625580"/>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20000"/>
                </a:lnSpc>
                <a:spcBef>
                  <a:spcPct val="0"/>
                </a:spcBef>
                <a:buFont typeface="Arial" panose="020B0604020202020204" pitchFamily="34" charset="0"/>
                <a:buNone/>
              </a:pPr>
              <a:r>
                <a:rPr lang="en-US" altLang="zh-CN" sz="1400" dirty="0">
                  <a:cs typeface="Arial" panose="020B0604020202020204" pitchFamily="34" charset="0"/>
                  <a:sym typeface="Microsoft YaHei" panose="020B0503020204020204" charset="-122"/>
                </a:rPr>
                <a:t> feature selection</a:t>
              </a:r>
              <a:endParaRPr lang="zh-CN" altLang="en-US" sz="1400" dirty="0">
                <a:cs typeface="Arial" panose="020B0604020202020204" pitchFamily="34" charset="0"/>
                <a:sym typeface="Microsoft YaHei" panose="020B0503020204020204" charset="-122"/>
              </a:endParaRPr>
            </a:p>
          </p:txBody>
        </p:sp>
      </p:grpSp>
      <p:grpSp>
        <p:nvGrpSpPr>
          <p:cNvPr id="45" name="组合 44"/>
          <p:cNvGrpSpPr/>
          <p:nvPr/>
        </p:nvGrpSpPr>
        <p:grpSpPr>
          <a:xfrm>
            <a:off x="7969865" y="5171226"/>
            <a:ext cx="2071442" cy="1178708"/>
            <a:chOff x="2595018" y="4929186"/>
            <a:chExt cx="1852177" cy="1905187"/>
          </a:xfrm>
        </p:grpSpPr>
        <p:sp>
          <p:nvSpPr>
            <p:cNvPr id="46" name="椭圆 5"/>
            <p:cNvSpPr>
              <a:spLocks noChangeArrowheads="1"/>
            </p:cNvSpPr>
            <p:nvPr/>
          </p:nvSpPr>
          <p:spPr bwMode="auto">
            <a:xfrm>
              <a:off x="2595018" y="4929186"/>
              <a:ext cx="1827527" cy="1905187"/>
            </a:xfrm>
            <a:prstGeom prst="roundRect">
              <a:avLst/>
            </a:prstGeom>
            <a:solidFill>
              <a:srgbClr val="DDEAF6"/>
            </a:solidFill>
            <a:ln w="6350">
              <a:solidFill>
                <a:schemeClr val="tx1">
                  <a:lumMod val="85000"/>
                  <a:lumOff val="15000"/>
                </a:schemeClr>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47" name="文本框 47"/>
            <p:cNvSpPr>
              <a:spLocks noChangeArrowheads="1"/>
            </p:cNvSpPr>
            <p:nvPr/>
          </p:nvSpPr>
          <p:spPr bwMode="auto">
            <a:xfrm>
              <a:off x="3387005" y="5077111"/>
              <a:ext cx="254000" cy="886594"/>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lumMod val="50000"/>
                    </a:schemeClr>
                  </a:solidFill>
                  <a:latin typeface="Arial Black" panose="020B0A04020102020204" charset="0"/>
                  <a:ea typeface="SimSun" panose="02010600030101010101" pitchFamily="2" charset="-122"/>
                  <a:sym typeface="Arial Black" panose="020B0A04020102020204" charset="0"/>
                </a:rPr>
                <a:t>3</a:t>
              </a:r>
              <a:endParaRPr lang="zh-CN" altLang="en-US" dirty="0">
                <a:solidFill>
                  <a:schemeClr val="bg1">
                    <a:lumMod val="50000"/>
                  </a:schemeClr>
                </a:solidFill>
                <a:latin typeface="Arial Black" panose="020B0A04020102020204" charset="0"/>
                <a:ea typeface="SimSun" panose="02010600030101010101" pitchFamily="2" charset="-122"/>
                <a:sym typeface="Arial Black" panose="020B0A04020102020204" charset="0"/>
              </a:endParaRPr>
            </a:p>
          </p:txBody>
        </p:sp>
        <p:sp>
          <p:nvSpPr>
            <p:cNvPr id="48" name="文本框 48"/>
            <p:cNvSpPr>
              <a:spLocks noChangeArrowheads="1"/>
            </p:cNvSpPr>
            <p:nvPr/>
          </p:nvSpPr>
          <p:spPr bwMode="auto">
            <a:xfrm>
              <a:off x="2619669" y="5933130"/>
              <a:ext cx="1827526" cy="587544"/>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20000"/>
                </a:lnSpc>
                <a:spcBef>
                  <a:spcPct val="0"/>
                </a:spcBef>
                <a:buFont typeface="Arial" panose="020B0604020202020204" pitchFamily="34" charset="0"/>
                <a:buNone/>
              </a:pPr>
              <a:r>
                <a:rPr lang="en-US" altLang="zh-CN" sz="1400" dirty="0">
                  <a:cs typeface="Arial" panose="020B0604020202020204" pitchFamily="34" charset="0"/>
                  <a:sym typeface="Microsoft YaHei" panose="020B0503020204020204" charset="-122"/>
                </a:rPr>
                <a:t>After</a:t>
              </a:r>
              <a:r>
                <a:rPr lang="en-US" altLang="zh-CN" sz="1400" dirty="0">
                  <a:latin typeface="Microsoft YaHei" panose="020B0503020204020204" charset="-122"/>
                  <a:sym typeface="Microsoft YaHei" panose="020B0503020204020204" charset="-122"/>
                </a:rPr>
                <a:t> smoothing</a:t>
              </a:r>
              <a:endParaRPr lang="zh-CN" altLang="en-US" sz="1400" dirty="0">
                <a:latin typeface="Microsoft YaHei" panose="020B0503020204020204" charset="-122"/>
                <a:sym typeface="Microsoft YaHei" panose="020B0503020204020204" charset="-122"/>
              </a:endParaRPr>
            </a:p>
          </p:txBody>
        </p:sp>
      </p:grpSp>
      <p:sp>
        <p:nvSpPr>
          <p:cNvPr id="20"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bg1">
                    <a:lumMod val="65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bg1">
                  <a:lumMod val="65000"/>
                </a:schemeClr>
              </a:solidFill>
              <a:latin typeface="Arial Unicode MS" pitchFamily="34" charset="-122"/>
              <a:ea typeface="Arial Unicode MS" pitchFamily="34" charset="-122"/>
              <a:sym typeface="Arial Unicode MS" pitchFamily="34" charset="-122"/>
            </a:endParaRPr>
          </a:p>
        </p:txBody>
      </p:sp>
      <p:grpSp>
        <p:nvGrpSpPr>
          <p:cNvPr id="2" name="组合 1"/>
          <p:cNvGrpSpPr/>
          <p:nvPr/>
        </p:nvGrpSpPr>
        <p:grpSpPr>
          <a:xfrm rot="21288288">
            <a:off x="4818425" y="1696903"/>
            <a:ext cx="3144129" cy="654423"/>
            <a:chOff x="4207945" y="3304247"/>
            <a:chExt cx="3144129" cy="654423"/>
          </a:xfrm>
        </p:grpSpPr>
        <p:sp>
          <p:nvSpPr>
            <p:cNvPr id="22" name="箭头: 右 21"/>
            <p:cNvSpPr/>
            <p:nvPr/>
          </p:nvSpPr>
          <p:spPr bwMode="auto">
            <a:xfrm rot="1642181">
              <a:off x="4207945" y="3304247"/>
              <a:ext cx="3144129" cy="654423"/>
            </a:xfrm>
            <a:prstGeom prst="rightArrow">
              <a:avLst/>
            </a:prstGeom>
            <a:solidFill>
              <a:srgbClr val="ED7D31">
                <a:lumMod val="60000"/>
                <a:lumOff val="40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24" name="文本框 23"/>
            <p:cNvSpPr txBox="1"/>
            <p:nvPr/>
          </p:nvSpPr>
          <p:spPr>
            <a:xfrm rot="1695219">
              <a:off x="4458672" y="3509827"/>
              <a:ext cx="2753073" cy="3371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000000"/>
                  </a:solidFill>
                  <a:effectLst/>
                  <a:uLnTx/>
                  <a:uFillTx/>
                </a:rPr>
                <a:t>RMSE Reduced by ~40%</a:t>
              </a:r>
              <a:endParaRPr kumimoji="0" lang="zh-CN" altLang="en-US" sz="1600" b="0" i="0" u="none" strike="noStrike" kern="0" cap="none" spc="0" normalizeH="0" baseline="0" noProof="0" dirty="0">
                <a:ln>
                  <a:noFill/>
                </a:ln>
                <a:solidFill>
                  <a:srgbClr val="000000"/>
                </a:solidFill>
                <a:effectLst/>
                <a:uLnTx/>
                <a:uFillTx/>
              </a:endParaRPr>
            </a:p>
          </p:txBody>
        </p:sp>
      </p:grpSp>
      <p:sp>
        <p:nvSpPr>
          <p:cNvPr id="25" name="矩形 24">
            <a:extLst>
              <a:ext uri="{FF2B5EF4-FFF2-40B4-BE49-F238E27FC236}">
                <a16:creationId xmlns:a16="http://schemas.microsoft.com/office/drawing/2014/main" id="{7F26AD19-196E-41D1-A70F-A12D0F145550}"/>
              </a:ext>
            </a:extLst>
          </p:cNvPr>
          <p:cNvSpPr/>
          <p:nvPr/>
        </p:nvSpPr>
        <p:spPr bwMode="auto">
          <a:xfrm>
            <a:off x="9236869" y="0"/>
            <a:ext cx="2102600" cy="685800"/>
          </a:xfrm>
          <a:prstGeom prst="rect">
            <a:avLst/>
          </a:prstGeom>
          <a:solidFill>
            <a:srgbClr val="FFFF00"/>
          </a:solidFill>
          <a:ln w="25400" cap="flat" cmpd="sng" algn="ctr">
            <a:solidFill>
              <a:srgbClr val="FF0000"/>
            </a:solidFill>
            <a:prstDash val="soli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content requires update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2"/>
          <p:cNvSpPr>
            <a:spLocks noChangeArrowheads="1"/>
          </p:cNvSpPr>
          <p:nvPr/>
        </p:nvSpPr>
        <p:spPr bwMode="auto">
          <a:xfrm>
            <a:off x="579438" y="568325"/>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Agenda</a:t>
            </a:r>
            <a:endParaRPr lang="zh-CN" altLang="en-US" b="1" dirty="0">
              <a:solidFill>
                <a:schemeClr val="bg1"/>
              </a:solidFill>
              <a:latin typeface="Arial Unicode MS" pitchFamily="34" charset="-122"/>
              <a:ea typeface="Arial Unicode MS" pitchFamily="34" charset="-122"/>
              <a:sym typeface="Arial Unicode MS" pitchFamily="34" charset="-122"/>
            </a:endParaRPr>
          </a:p>
        </p:txBody>
      </p:sp>
      <p:sp>
        <p:nvSpPr>
          <p:cNvPr id="5124" name="矩形 3"/>
          <p:cNvSpPr>
            <a:spLocks noChangeArrowheads="1"/>
          </p:cNvSpPr>
          <p:nvPr/>
        </p:nvSpPr>
        <p:spPr bwMode="auto">
          <a:xfrm>
            <a:off x="11002963" y="6126163"/>
            <a:ext cx="625475" cy="747712"/>
          </a:xfrm>
          <a:prstGeom prst="rect">
            <a:avLst/>
          </a:prstGeom>
          <a:solidFill>
            <a:srgbClr val="FFCD00"/>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a:ea typeface="SimSun" panose="02010600030101010101" pitchFamily="2" charset="-122"/>
                <a:cs typeface="Arial" panose="020B0604020202020204" pitchFamily="34" charset="0"/>
              </a:rPr>
              <a:t>03</a:t>
            </a:r>
            <a:endParaRPr lang="zh-CN" altLang="en-US">
              <a:ea typeface="SimSun" panose="02010600030101010101" pitchFamily="2" charset="-122"/>
              <a:cs typeface="Arial" panose="020B0604020202020204" pitchFamily="34" charset="0"/>
            </a:endParaRPr>
          </a:p>
        </p:txBody>
      </p:sp>
      <p:sp>
        <p:nvSpPr>
          <p:cNvPr id="5125" name="直接连接符 5"/>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6"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5127" name="文本框 7"/>
          <p:cNvSpPr>
            <a:spLocks noChangeArrowheads="1"/>
          </p:cNvSpPr>
          <p:nvPr/>
        </p:nvSpPr>
        <p:spPr bwMode="auto">
          <a:xfrm>
            <a:off x="576263" y="1552575"/>
            <a:ext cx="4884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800" b="1" dirty="0">
                <a:solidFill>
                  <a:srgbClr val="FFCD00"/>
                </a:solidFill>
                <a:latin typeface="Microsoft YaHei" panose="020B0503020204020204" charset="-122"/>
                <a:ea typeface="SimSun" panose="02010600030101010101" pitchFamily="2" charset="-122"/>
                <a:sym typeface="Microsoft YaHei" panose="020B0503020204020204" charset="-122"/>
              </a:rPr>
              <a:t>Bitcoin Price Prediction</a:t>
            </a:r>
            <a:endParaRPr lang="zh-CN" altLang="en-US" sz="1800" dirty="0">
              <a:ea typeface="SimSun" panose="02010600030101010101" pitchFamily="2" charset="-122"/>
            </a:endParaRPr>
          </a:p>
        </p:txBody>
      </p:sp>
      <p:sp>
        <p:nvSpPr>
          <p:cNvPr id="5128" name="文本框 8"/>
          <p:cNvSpPr>
            <a:spLocks noChangeArrowheads="1"/>
          </p:cNvSpPr>
          <p:nvPr/>
        </p:nvSpPr>
        <p:spPr bwMode="auto">
          <a:xfrm>
            <a:off x="557457" y="1955372"/>
            <a:ext cx="4872037"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marL="285750" indent="-285750" eaLnBrk="1" hangingPunct="1">
              <a:lnSpc>
                <a:spcPct val="150000"/>
              </a:lnSpc>
              <a:spcBef>
                <a:spcPct val="0"/>
              </a:spcBef>
            </a:pPr>
            <a:r>
              <a:rPr lang="en-US" altLang="zh-CN" sz="1800" dirty="0">
                <a:solidFill>
                  <a:schemeClr val="bg1"/>
                </a:solidFill>
                <a:latin typeface="Microsoft YaHei" panose="020B0503020204020204" charset="-122"/>
                <a:sym typeface="Microsoft YaHei" panose="020B0503020204020204" charset="-122"/>
              </a:rPr>
              <a:t>Data </a:t>
            </a:r>
            <a:r>
              <a:rPr lang="en-GB" altLang="en-US" sz="1800" dirty="0">
                <a:solidFill>
                  <a:schemeClr val="bg1"/>
                </a:solidFill>
                <a:latin typeface="Microsoft YaHei" panose="020B0503020204020204" charset="-122"/>
                <a:sym typeface="Microsoft YaHei" panose="020B0503020204020204" charset="-122"/>
              </a:rPr>
              <a:t>collection</a:t>
            </a:r>
            <a:endParaRPr lang="en-US" altLang="zh-CN" sz="1800" dirty="0">
              <a:solidFill>
                <a:schemeClr val="bg1"/>
              </a:solidFill>
              <a:latin typeface="Microsoft YaHei" panose="020B0503020204020204" charset="-122"/>
              <a:sym typeface="Microsoft YaHei" panose="020B0503020204020204" charset="-122"/>
            </a:endParaRPr>
          </a:p>
          <a:p>
            <a:pPr marL="285750" indent="-285750" eaLnBrk="1" hangingPunct="1">
              <a:lnSpc>
                <a:spcPct val="150000"/>
              </a:lnSpc>
              <a:spcBef>
                <a:spcPct val="0"/>
              </a:spcBef>
            </a:pPr>
            <a:r>
              <a:rPr lang="en-US" altLang="zh-CN" sz="1800" dirty="0">
                <a:solidFill>
                  <a:schemeClr val="bg1"/>
                </a:solidFill>
                <a:latin typeface="Microsoft YaHei" panose="020B0503020204020204" charset="-122"/>
                <a:sym typeface="Microsoft YaHei" panose="020B0503020204020204" charset="-122"/>
              </a:rPr>
              <a:t>Data cleaning and preprocessing</a:t>
            </a:r>
          </a:p>
          <a:p>
            <a:pPr marL="285750" indent="-285750" eaLnBrk="1" hangingPunct="1">
              <a:lnSpc>
                <a:spcPct val="150000"/>
              </a:lnSpc>
              <a:spcBef>
                <a:spcPct val="0"/>
              </a:spcBef>
            </a:pPr>
            <a:r>
              <a:rPr lang="en-GB" altLang="en-US" sz="1800" dirty="0">
                <a:solidFill>
                  <a:schemeClr val="bg1"/>
                </a:solidFill>
                <a:latin typeface="Microsoft YaHei" panose="020B0503020204020204" charset="-122"/>
                <a:sym typeface="Microsoft YaHei" panose="020B0503020204020204" charset="-122"/>
              </a:rPr>
              <a:t>Basic</a:t>
            </a:r>
            <a:r>
              <a:rPr lang="en-US" altLang="zh-CN" sz="1800" dirty="0">
                <a:solidFill>
                  <a:schemeClr val="bg1"/>
                </a:solidFill>
                <a:latin typeface="Microsoft YaHei" panose="020B0503020204020204" charset="-122"/>
                <a:sym typeface="Microsoft YaHei" panose="020B0503020204020204" charset="-122"/>
              </a:rPr>
              <a:t> LSTM Model </a:t>
            </a:r>
            <a:r>
              <a:rPr lang="en-GB" altLang="en-US" sz="1800" dirty="0">
                <a:solidFill>
                  <a:schemeClr val="bg1"/>
                </a:solidFill>
                <a:latin typeface="Microsoft YaHei" panose="020B0503020204020204" charset="-122"/>
                <a:sym typeface="Microsoft YaHei" panose="020B0503020204020204" charset="-122"/>
              </a:rPr>
              <a:t>baseline</a:t>
            </a:r>
            <a:endParaRPr lang="en-US" altLang="zh-CN" sz="1800" dirty="0">
              <a:solidFill>
                <a:schemeClr val="bg1"/>
              </a:solidFill>
              <a:latin typeface="Microsoft YaHei" panose="020B0503020204020204" charset="-122"/>
              <a:sym typeface="Microsoft YaHei" panose="020B0503020204020204" charset="-122"/>
            </a:endParaRPr>
          </a:p>
          <a:p>
            <a:pPr marL="285750" indent="-285750" eaLnBrk="1" hangingPunct="1">
              <a:lnSpc>
                <a:spcPct val="150000"/>
              </a:lnSpc>
              <a:spcBef>
                <a:spcPct val="0"/>
              </a:spcBef>
            </a:pPr>
            <a:r>
              <a:rPr lang="en-US" altLang="zh-CN" sz="1800" dirty="0">
                <a:solidFill>
                  <a:schemeClr val="bg1"/>
                </a:solidFill>
                <a:latin typeface="Microsoft YaHei" panose="020B0503020204020204" charset="-122"/>
                <a:sym typeface="Microsoft YaHei" panose="020B0503020204020204" charset="-122"/>
              </a:rPr>
              <a:t>Features Engineering</a:t>
            </a:r>
          </a:p>
          <a:p>
            <a:pPr marL="285750" indent="-285750" eaLnBrk="1" hangingPunct="1">
              <a:lnSpc>
                <a:spcPct val="150000"/>
              </a:lnSpc>
              <a:spcBef>
                <a:spcPct val="0"/>
              </a:spcBef>
            </a:pPr>
            <a:r>
              <a:rPr lang="en-US" altLang="zh-CN" sz="1800" dirty="0">
                <a:solidFill>
                  <a:schemeClr val="bg1"/>
                </a:solidFill>
                <a:latin typeface="Microsoft YaHei" panose="020B0503020204020204" charset="-122"/>
                <a:sym typeface="Microsoft YaHei" panose="020B0503020204020204" charset="-122"/>
              </a:rPr>
              <a:t>Modeling and optimization</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851" y="-182079"/>
            <a:ext cx="6530149" cy="367470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851" y="3492622"/>
            <a:ext cx="6762506" cy="338125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blinds(horizontal)">
                                      <p:cBhvr>
                                        <p:cTn id="7" dur="500"/>
                                        <p:tgtEl>
                                          <p:spTgt spid="5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8">
                                            <p:txEl>
                                              <p:pRg st="1" end="1"/>
                                            </p:txEl>
                                          </p:spTgt>
                                        </p:tgtEl>
                                        <p:attrNameLst>
                                          <p:attrName>style.visibility</p:attrName>
                                        </p:attrNameLst>
                                      </p:cBhvr>
                                      <p:to>
                                        <p:strVal val="visible"/>
                                      </p:to>
                                    </p:set>
                                    <p:animEffect transition="in" filter="blinds(horizontal)">
                                      <p:cBhvr>
                                        <p:cTn id="12" dur="500"/>
                                        <p:tgtEl>
                                          <p:spTgt spid="5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8">
                                            <p:txEl>
                                              <p:pRg st="2" end="2"/>
                                            </p:txEl>
                                          </p:spTgt>
                                        </p:tgtEl>
                                        <p:attrNameLst>
                                          <p:attrName>style.visibility</p:attrName>
                                        </p:attrNameLst>
                                      </p:cBhvr>
                                      <p:to>
                                        <p:strVal val="visible"/>
                                      </p:to>
                                    </p:set>
                                    <p:animEffect transition="in" filter="blinds(horizontal)">
                                      <p:cBhvr>
                                        <p:cTn id="17" dur="500"/>
                                        <p:tgtEl>
                                          <p:spTgt spid="5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8">
                                            <p:txEl>
                                              <p:pRg st="3" end="3"/>
                                            </p:txEl>
                                          </p:spTgt>
                                        </p:tgtEl>
                                        <p:attrNameLst>
                                          <p:attrName>style.visibility</p:attrName>
                                        </p:attrNameLst>
                                      </p:cBhvr>
                                      <p:to>
                                        <p:strVal val="visible"/>
                                      </p:to>
                                    </p:set>
                                    <p:animEffect transition="in" filter="blinds(horizontal)">
                                      <p:cBhvr>
                                        <p:cTn id="22" dur="500"/>
                                        <p:tgtEl>
                                          <p:spTgt spid="5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8">
                                            <p:txEl>
                                              <p:pRg st="4" end="4"/>
                                            </p:txEl>
                                          </p:spTgt>
                                        </p:tgtEl>
                                        <p:attrNameLst>
                                          <p:attrName>style.visibility</p:attrName>
                                        </p:attrNameLst>
                                      </p:cBhvr>
                                      <p:to>
                                        <p:strVal val="visible"/>
                                      </p:to>
                                    </p:set>
                                    <p:animEffect transition="in" filter="blinds(horizontal)">
                                      <p:cBhvr>
                                        <p:cTn id="27" dur="500"/>
                                        <p:tgtEl>
                                          <p:spTgt spid="5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617980" y="1757045"/>
            <a:ext cx="2736850" cy="2980062"/>
            <a:chOff x="2619669" y="4929186"/>
            <a:chExt cx="1852178" cy="1905187"/>
          </a:xfrm>
        </p:grpSpPr>
        <p:sp>
          <p:nvSpPr>
            <p:cNvPr id="7" name="椭圆 5"/>
            <p:cNvSpPr>
              <a:spLocks noChangeArrowheads="1"/>
            </p:cNvSpPr>
            <p:nvPr/>
          </p:nvSpPr>
          <p:spPr bwMode="auto">
            <a:xfrm>
              <a:off x="2644320" y="4929186"/>
              <a:ext cx="1827527" cy="1905187"/>
            </a:xfrm>
            <a:prstGeom prst="roundRect">
              <a:avLst/>
            </a:prstGeom>
            <a:solidFill>
              <a:srgbClr val="DDEAF6"/>
            </a:solidFill>
            <a:ln w="6350">
              <a:solidFill>
                <a:srgbClr val="1F1F1F"/>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12" name="文本框 47"/>
            <p:cNvSpPr>
              <a:spLocks noChangeArrowheads="1"/>
            </p:cNvSpPr>
            <p:nvPr/>
          </p:nvSpPr>
          <p:spPr bwMode="auto">
            <a:xfrm>
              <a:off x="3387005" y="5077111"/>
              <a:ext cx="254000" cy="357127"/>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lumMod val="50000"/>
                    </a:schemeClr>
                  </a:solidFill>
                  <a:latin typeface="Arial Black" panose="020B0A04020102020204" charset="0"/>
                  <a:ea typeface="SimSun" panose="02010600030101010101" pitchFamily="2" charset="-122"/>
                  <a:sym typeface="Arial Black" panose="020B0A04020102020204" charset="0"/>
                </a:rPr>
                <a:t>1</a:t>
              </a:r>
              <a:endParaRPr lang="zh-CN" altLang="en-US" dirty="0">
                <a:solidFill>
                  <a:schemeClr val="bg1">
                    <a:lumMod val="50000"/>
                  </a:schemeClr>
                </a:solidFill>
                <a:latin typeface="Arial Black" panose="020B0A04020102020204" charset="0"/>
                <a:ea typeface="SimSun" panose="02010600030101010101" pitchFamily="2" charset="-122"/>
                <a:sym typeface="Arial Black" panose="020B0A04020102020204" charset="0"/>
              </a:endParaRPr>
            </a:p>
          </p:txBody>
        </p:sp>
        <p:sp>
          <p:nvSpPr>
            <p:cNvPr id="13" name="文本框 48"/>
            <p:cNvSpPr>
              <a:spLocks noChangeArrowheads="1"/>
            </p:cNvSpPr>
            <p:nvPr/>
          </p:nvSpPr>
          <p:spPr bwMode="auto">
            <a:xfrm>
              <a:off x="2619669" y="5724552"/>
              <a:ext cx="1827526" cy="1002205"/>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20000"/>
                </a:lnSpc>
                <a:spcBef>
                  <a:spcPct val="0"/>
                </a:spcBef>
                <a:buFont typeface="Arial" panose="020B0604020202020204" pitchFamily="34" charset="0"/>
                <a:buNone/>
              </a:pPr>
              <a:r>
                <a:rPr sz="1800">
                  <a:sym typeface="+mn-ea"/>
                </a:rPr>
                <a:t>average error is low</a:t>
              </a:r>
            </a:p>
            <a:p>
              <a:pPr algn="ctr" eaLnBrk="1" hangingPunct="1">
                <a:lnSpc>
                  <a:spcPct val="120000"/>
                </a:lnSpc>
                <a:spcBef>
                  <a:spcPct val="0"/>
                </a:spcBef>
                <a:buFont typeface="Arial" panose="020B0604020202020204" pitchFamily="34" charset="0"/>
                <a:buNone/>
              </a:pPr>
              <a:r>
                <a:rPr lang="en-GB" sz="1800">
                  <a:sym typeface="+mn-ea"/>
                </a:rPr>
                <a:t>while </a:t>
              </a:r>
              <a:r>
                <a:rPr sz="1800">
                  <a:sym typeface="+mn-ea"/>
                </a:rPr>
                <a:t>the error of each day is sometimes significant </a:t>
              </a:r>
              <a:endParaRPr lang="zh-CN" altLang="en-US" sz="1800" dirty="0">
                <a:cs typeface="Arial" panose="020B0604020202020204" pitchFamily="34" charset="0"/>
                <a:sym typeface="Microsoft YaHei" panose="020B0503020204020204" charset="-122"/>
              </a:endParaRPr>
            </a:p>
          </p:txBody>
        </p:sp>
      </p:grpSp>
      <p:sp>
        <p:nvSpPr>
          <p:cNvPr id="30" name="文本框 5"/>
          <p:cNvSpPr>
            <a:spLocks noChangeArrowheads="1"/>
          </p:cNvSpPr>
          <p:nvPr/>
        </p:nvSpPr>
        <p:spPr bwMode="auto">
          <a:xfrm>
            <a:off x="638175" y="569278"/>
            <a:ext cx="38560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rgbClr val="000000"/>
                </a:solidFill>
                <a:latin typeface="Arial Unicode MS" pitchFamily="34" charset="-122"/>
                <a:ea typeface="Arial Unicode MS" pitchFamily="34" charset="-122"/>
                <a:sym typeface="Arial Unicode MS" pitchFamily="34" charset="-122"/>
              </a:rPr>
              <a:t>Model </a:t>
            </a:r>
            <a:r>
              <a:rPr lang="en-GB" altLang="en-US" b="1" dirty="0">
                <a:solidFill>
                  <a:srgbClr val="000000"/>
                </a:solidFill>
                <a:latin typeface="Arial Unicode MS" pitchFamily="34" charset="-122"/>
                <a:ea typeface="Arial Unicode MS" pitchFamily="34" charset="-122"/>
                <a:sym typeface="Arial Unicode MS" pitchFamily="34" charset="-122"/>
              </a:rPr>
              <a:t>Limitation</a:t>
            </a:r>
          </a:p>
        </p:txBody>
      </p:sp>
      <p:sp>
        <p:nvSpPr>
          <p:cNvPr id="31"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grpSp>
        <p:nvGrpSpPr>
          <p:cNvPr id="41" name="组合 40"/>
          <p:cNvGrpSpPr/>
          <p:nvPr/>
        </p:nvGrpSpPr>
        <p:grpSpPr>
          <a:xfrm>
            <a:off x="4900930" y="1764665"/>
            <a:ext cx="2390140" cy="2972435"/>
            <a:chOff x="2644320" y="4929186"/>
            <a:chExt cx="1852178" cy="1905187"/>
          </a:xfrm>
        </p:grpSpPr>
        <p:sp>
          <p:nvSpPr>
            <p:cNvPr id="42" name="椭圆 5"/>
            <p:cNvSpPr>
              <a:spLocks noChangeArrowheads="1"/>
            </p:cNvSpPr>
            <p:nvPr/>
          </p:nvSpPr>
          <p:spPr bwMode="auto">
            <a:xfrm>
              <a:off x="2644320" y="4929186"/>
              <a:ext cx="1827527" cy="1905187"/>
            </a:xfrm>
            <a:prstGeom prst="roundRect">
              <a:avLst/>
            </a:prstGeom>
            <a:solidFill>
              <a:srgbClr val="DDEAF6"/>
            </a:solidFill>
            <a:ln w="6350">
              <a:solidFill>
                <a:srgbClr val="1F1F1F"/>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43" name="文本框 47"/>
            <p:cNvSpPr>
              <a:spLocks noChangeArrowheads="1"/>
            </p:cNvSpPr>
            <p:nvPr/>
          </p:nvSpPr>
          <p:spPr bwMode="auto">
            <a:xfrm>
              <a:off x="3387005" y="5077111"/>
              <a:ext cx="254000" cy="355068"/>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lumMod val="50000"/>
                    </a:schemeClr>
                  </a:solidFill>
                  <a:latin typeface="Arial Black" panose="020B0A04020102020204" charset="0"/>
                  <a:ea typeface="SimSun" panose="02010600030101010101" pitchFamily="2" charset="-122"/>
                  <a:sym typeface="Arial Black" panose="020B0A04020102020204" charset="0"/>
                </a:rPr>
                <a:t>2</a:t>
              </a:r>
              <a:endParaRPr lang="zh-CN" altLang="en-US" dirty="0">
                <a:solidFill>
                  <a:schemeClr val="bg1">
                    <a:lumMod val="50000"/>
                  </a:schemeClr>
                </a:solidFill>
                <a:latin typeface="Arial Black" panose="020B0A04020102020204" charset="0"/>
                <a:ea typeface="SimSun" panose="02010600030101010101" pitchFamily="2" charset="-122"/>
                <a:sym typeface="Arial Black" panose="020B0A04020102020204" charset="0"/>
              </a:endParaRPr>
            </a:p>
          </p:txBody>
        </p:sp>
        <p:sp>
          <p:nvSpPr>
            <p:cNvPr id="44" name="文本框 48"/>
            <p:cNvSpPr>
              <a:spLocks noChangeArrowheads="1"/>
            </p:cNvSpPr>
            <p:nvPr/>
          </p:nvSpPr>
          <p:spPr bwMode="auto">
            <a:xfrm>
              <a:off x="2668972" y="5819182"/>
              <a:ext cx="1827526" cy="770899"/>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20000"/>
                </a:lnSpc>
                <a:spcBef>
                  <a:spcPct val="0"/>
                </a:spcBef>
                <a:buFont typeface="Arial" panose="020B0604020202020204" pitchFamily="34" charset="0"/>
                <a:buNone/>
              </a:pPr>
              <a:r>
                <a:rPr sz="1800">
                  <a:sym typeface="+mn-ea"/>
                </a:rPr>
                <a:t>LSTM can only be used for predicting very near future</a:t>
              </a:r>
              <a:endParaRPr lang="zh-CN" altLang="en-US" sz="1800" dirty="0">
                <a:cs typeface="Arial" panose="020B0604020202020204" pitchFamily="34" charset="0"/>
                <a:sym typeface="+mn-ea"/>
              </a:endParaRPr>
            </a:p>
          </p:txBody>
        </p:sp>
      </p:grpSp>
      <p:grpSp>
        <p:nvGrpSpPr>
          <p:cNvPr id="45" name="组合 44"/>
          <p:cNvGrpSpPr/>
          <p:nvPr/>
        </p:nvGrpSpPr>
        <p:grpSpPr>
          <a:xfrm>
            <a:off x="7826376" y="1744345"/>
            <a:ext cx="2956528" cy="3065809"/>
            <a:chOff x="2595018" y="4929186"/>
            <a:chExt cx="1827527" cy="1965035"/>
          </a:xfrm>
        </p:grpSpPr>
        <p:sp>
          <p:nvSpPr>
            <p:cNvPr id="46" name="椭圆 5"/>
            <p:cNvSpPr>
              <a:spLocks noChangeArrowheads="1"/>
            </p:cNvSpPr>
            <p:nvPr/>
          </p:nvSpPr>
          <p:spPr bwMode="auto">
            <a:xfrm>
              <a:off x="2595018" y="4929186"/>
              <a:ext cx="1827527" cy="1905187"/>
            </a:xfrm>
            <a:prstGeom prst="roundRect">
              <a:avLst/>
            </a:prstGeom>
            <a:solidFill>
              <a:srgbClr val="DDEAF6"/>
            </a:solidFill>
            <a:ln w="6350">
              <a:solidFill>
                <a:schemeClr val="tx1">
                  <a:lumMod val="85000"/>
                  <a:lumOff val="15000"/>
                </a:schemeClr>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47" name="文本框 47"/>
            <p:cNvSpPr>
              <a:spLocks noChangeArrowheads="1"/>
            </p:cNvSpPr>
            <p:nvPr/>
          </p:nvSpPr>
          <p:spPr bwMode="auto">
            <a:xfrm>
              <a:off x="3387005" y="5077111"/>
              <a:ext cx="254000" cy="354147"/>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lumMod val="50000"/>
                    </a:schemeClr>
                  </a:solidFill>
                  <a:latin typeface="Arial Black" panose="020B0A04020102020204" charset="0"/>
                  <a:ea typeface="SimSun" panose="02010600030101010101" pitchFamily="2" charset="-122"/>
                  <a:sym typeface="Arial Black" panose="020B0A04020102020204" charset="0"/>
                </a:rPr>
                <a:t>3</a:t>
              </a:r>
              <a:endParaRPr lang="zh-CN" altLang="en-US" dirty="0">
                <a:solidFill>
                  <a:schemeClr val="bg1">
                    <a:lumMod val="50000"/>
                  </a:schemeClr>
                </a:solidFill>
                <a:latin typeface="Arial Black" panose="020B0A04020102020204" charset="0"/>
                <a:ea typeface="SimSun" panose="02010600030101010101" pitchFamily="2" charset="-122"/>
                <a:sym typeface="Arial Black" panose="020B0A04020102020204" charset="0"/>
              </a:endParaRPr>
            </a:p>
          </p:txBody>
        </p:sp>
        <p:sp>
          <p:nvSpPr>
            <p:cNvPr id="48" name="文本框 48"/>
            <p:cNvSpPr>
              <a:spLocks noChangeArrowheads="1"/>
            </p:cNvSpPr>
            <p:nvPr/>
          </p:nvSpPr>
          <p:spPr bwMode="auto">
            <a:xfrm>
              <a:off x="2619669" y="5652300"/>
              <a:ext cx="1802876" cy="1241921"/>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20000"/>
                </a:lnSpc>
                <a:spcBef>
                  <a:spcPct val="0"/>
                </a:spcBef>
                <a:buFont typeface="Arial" panose="020B0604020202020204" pitchFamily="34" charset="0"/>
                <a:buNone/>
              </a:pPr>
              <a:r>
                <a:rPr lang="en-GB" altLang="zh-CN" sz="1800" dirty="0">
                  <a:latin typeface="Microsoft YaHei" panose="020B0503020204020204" charset="-122"/>
                  <a:sym typeface="Microsoft YaHei" panose="020B0503020204020204" charset="-122"/>
                </a:rPr>
                <a:t>small dataset</a:t>
              </a:r>
            </a:p>
            <a:p>
              <a:pPr algn="ctr" eaLnBrk="1" hangingPunct="1">
                <a:lnSpc>
                  <a:spcPct val="120000"/>
                </a:lnSpc>
                <a:spcBef>
                  <a:spcPct val="0"/>
                </a:spcBef>
                <a:buFont typeface="Arial" panose="020B0604020202020204" pitchFamily="34" charset="0"/>
                <a:buNone/>
              </a:pPr>
              <a:r>
                <a:rPr lang="en-GB" altLang="zh-CN" sz="1800" dirty="0">
                  <a:latin typeface="Microsoft YaHei" panose="020B0503020204020204" charset="-122"/>
                  <a:sym typeface="Microsoft YaHei" panose="020B0503020204020204" charset="-122"/>
                </a:rPr>
                <a:t>no validation seperation</a:t>
              </a:r>
            </a:p>
            <a:p>
              <a:pPr algn="ctr" eaLnBrk="1" hangingPunct="1">
                <a:lnSpc>
                  <a:spcPct val="120000"/>
                </a:lnSpc>
                <a:spcBef>
                  <a:spcPct val="0"/>
                </a:spcBef>
                <a:buFont typeface="Arial" panose="020B0604020202020204" pitchFamily="34" charset="0"/>
                <a:buNone/>
              </a:pPr>
              <a:r>
                <a:rPr lang="en-GB" altLang="zh-CN" sz="1800" dirty="0">
                  <a:latin typeface="Microsoft YaHei" panose="020B0503020204020204" charset="-122"/>
                  <a:sym typeface="Microsoft YaHei" panose="020B0503020204020204" charset="-122"/>
                </a:rPr>
                <a:t>hence have risk for overfit</a:t>
              </a:r>
            </a:p>
          </p:txBody>
        </p:sp>
      </p:grpSp>
      <p:sp>
        <p:nvSpPr>
          <p:cNvPr id="20"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bg1">
                    <a:lumMod val="65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bg1">
                  <a:lumMod val="65000"/>
                </a:schemeClr>
              </a:solidFill>
              <a:latin typeface="Arial Unicode MS" pitchFamily="34" charset="-122"/>
              <a:ea typeface="Arial Unicode MS" pitchFamily="34" charset="-122"/>
              <a:sym typeface="Arial Unicode MS"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linds(horizontal)">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ïṡļíḓè"/>
          <p:cNvSpPr/>
          <p:nvPr/>
        </p:nvSpPr>
        <p:spPr bwMode="auto">
          <a:xfrm>
            <a:off x="1054735" y="902335"/>
            <a:ext cx="10368915" cy="5780405"/>
          </a:xfrm>
          <a:prstGeom prst="rect">
            <a:avLst/>
          </a:prstGeom>
          <a:noFill/>
          <a:ln w="19050" cap="flat" cmpd="sng" algn="ctr">
            <a:solidFill>
              <a:srgbClr val="5B9BD5"/>
            </a:solidFill>
            <a:prstDash val="dash"/>
          </a:ln>
          <a:effectLst/>
        </p:spPr>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defRPr/>
            </a:pPr>
            <a:endParaRPr kumimoji="0" sz="2400" b="1" i="0" u="none" strike="noStrike" kern="0" cap="none" spc="0" normalizeH="0" baseline="0" noProof="0" dirty="0">
              <a:ln>
                <a:noFill/>
              </a:ln>
              <a:solidFill>
                <a:prstClr val="black"/>
              </a:solidFill>
              <a:effectLst/>
              <a:uLnTx/>
              <a:uFillTx/>
              <a:latin typeface="Arial" panose="020B0604020202020204" pitchFamily="34" charset="0"/>
              <a:ea typeface="Microsoft YaHei" panose="020B0503020204020204" charset="-122"/>
              <a:cs typeface="Arial" panose="020B0604020202020204" pitchFamily="34" charset="0"/>
            </a:endParaRPr>
          </a:p>
        </p:txBody>
      </p:sp>
      <p:sp>
        <p:nvSpPr>
          <p:cNvPr id="48" name="文本框 5"/>
          <p:cNvSpPr>
            <a:spLocks noChangeArrowheads="1"/>
          </p:cNvSpPr>
          <p:nvPr/>
        </p:nvSpPr>
        <p:spPr bwMode="auto">
          <a:xfrm>
            <a:off x="370524" y="196156"/>
            <a:ext cx="1005009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GB" altLang="en-US" sz="2800" b="1" i="0" u="none" strike="noStrike" kern="1200" cap="none" spc="0" normalizeH="0" baseline="0" noProof="0" dirty="0">
                <a:ln>
                  <a:noFill/>
                </a:ln>
                <a:solidFill>
                  <a:srgbClr val="000000"/>
                </a:solidFill>
                <a:effectLst/>
                <a:uLnTx/>
                <a:uFillTx/>
                <a:latin typeface="Arial Unicode MS" pitchFamily="34" charset="-122"/>
                <a:ea typeface="Arial Unicode MS" pitchFamily="34" charset="-122"/>
                <a:cs typeface="+mn-cs"/>
                <a:sym typeface="Arial Unicode MS" pitchFamily="34" charset="-122"/>
              </a:rPr>
              <a:t>Conclusion</a:t>
            </a:r>
          </a:p>
        </p:txBody>
      </p:sp>
      <p:sp>
        <p:nvSpPr>
          <p:cNvPr id="50" name="直接连接符 6"/>
          <p:cNvSpPr>
            <a:spLocks noChangeShapeType="1"/>
          </p:cNvSpPr>
          <p:nvPr/>
        </p:nvSpPr>
        <p:spPr bwMode="auto">
          <a:xfrm flipH="1">
            <a:off x="271148" y="32772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SimSun" panose="02010600030101010101" pitchFamily="2" charset="-122"/>
              <a:cs typeface="+mn-cs"/>
            </a:endParaRPr>
          </a:p>
        </p:txBody>
      </p:sp>
      <p:pic>
        <p:nvPicPr>
          <p:cNvPr id="5" name="Content Placeholder 4" descr="Picture2"/>
          <p:cNvPicPr>
            <a:picLocks noGrp="1" noChangeAspect="1"/>
          </p:cNvPicPr>
          <p:nvPr>
            <p:ph idx="1"/>
          </p:nvPr>
        </p:nvPicPr>
        <p:blipFill>
          <a:blip r:embed="rId3"/>
          <a:stretch>
            <a:fillRect/>
          </a:stretch>
        </p:blipFill>
        <p:spPr>
          <a:xfrm>
            <a:off x="1532890" y="902335"/>
            <a:ext cx="14758035" cy="5476240"/>
          </a:xfrm>
          <a:prstGeom prst="rect">
            <a:avLst/>
          </a:prstGeom>
        </p:spPr>
      </p:pic>
      <p:sp>
        <p:nvSpPr>
          <p:cNvPr id="7" name="矩形 6">
            <a:extLst>
              <a:ext uri="{FF2B5EF4-FFF2-40B4-BE49-F238E27FC236}">
                <a16:creationId xmlns:a16="http://schemas.microsoft.com/office/drawing/2014/main" id="{F7AC8581-7544-471E-8C36-6EAC55BC2514}"/>
              </a:ext>
            </a:extLst>
          </p:cNvPr>
          <p:cNvSpPr/>
          <p:nvPr/>
        </p:nvSpPr>
        <p:spPr bwMode="auto">
          <a:xfrm>
            <a:off x="9236869" y="0"/>
            <a:ext cx="2102600" cy="685800"/>
          </a:xfrm>
          <a:prstGeom prst="rect">
            <a:avLst/>
          </a:prstGeom>
          <a:solidFill>
            <a:srgbClr val="FFFF00"/>
          </a:solidFill>
          <a:ln w="25400" cap="flat" cmpd="sng" algn="ctr">
            <a:solidFill>
              <a:srgbClr val="FF0000"/>
            </a:solidFill>
            <a:prstDash val="soli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content requires update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l="-124" t="23523" r="124" b="3221"/>
          <a:stretch>
            <a:fillRect/>
          </a:stretch>
        </p:blipFill>
        <p:spPr bwMode="auto">
          <a:xfrm>
            <a:off x="0" y="0"/>
            <a:ext cx="12192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2"/>
          <p:cNvSpPr>
            <a:spLocks noChangeArrowheads="1"/>
          </p:cNvSpPr>
          <p:nvPr/>
        </p:nvSpPr>
        <p:spPr bwMode="auto">
          <a:xfrm>
            <a:off x="-78581" y="-85724"/>
            <a:ext cx="12270581" cy="6973888"/>
          </a:xfrm>
          <a:prstGeom prst="rect">
            <a:avLst/>
          </a:prstGeom>
          <a:solidFill>
            <a:srgbClr val="1F1F1F">
              <a:alpha val="85097"/>
            </a:srgbClr>
          </a:solidFill>
          <a:ln w="12700">
            <a:solidFill>
              <a:srgbClr val="42719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ea typeface="SimSun" panose="02010600030101010101" pitchFamily="2" charset="-122"/>
            </a:endParaRPr>
          </a:p>
        </p:txBody>
      </p:sp>
      <p:sp>
        <p:nvSpPr>
          <p:cNvPr id="3076" name="文本框 3"/>
          <p:cNvSpPr>
            <a:spLocks noChangeArrowheads="1"/>
          </p:cNvSpPr>
          <p:nvPr/>
        </p:nvSpPr>
        <p:spPr bwMode="auto">
          <a:xfrm>
            <a:off x="906462" y="1414889"/>
            <a:ext cx="40385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4800" b="1" dirty="0">
                <a:solidFill>
                  <a:srgbClr val="FFCD00"/>
                </a:solidFill>
                <a:latin typeface="Microsoft YaHei" panose="020B0503020204020204" charset="-122"/>
                <a:ea typeface="SimSun" panose="02010600030101010101" pitchFamily="2" charset="-122"/>
                <a:sym typeface="Microsoft YaHei" panose="020B0503020204020204" charset="-122"/>
              </a:rPr>
              <a:t>REFERENCE</a:t>
            </a:r>
            <a:endParaRPr lang="zh-CN" altLang="en-US" sz="4800" dirty="0">
              <a:ea typeface="SimSun" panose="02010600030101010101" pitchFamily="2" charset="-122"/>
            </a:endParaRPr>
          </a:p>
        </p:txBody>
      </p:sp>
      <p:sp>
        <p:nvSpPr>
          <p:cNvPr id="3080" name="椭圆 7"/>
          <p:cNvSpPr>
            <a:spLocks noChangeArrowheads="1"/>
          </p:cNvSpPr>
          <p:nvPr/>
        </p:nvSpPr>
        <p:spPr bwMode="auto">
          <a:xfrm>
            <a:off x="9723438" y="685800"/>
            <a:ext cx="1919287" cy="1920875"/>
          </a:xfrm>
          <a:prstGeom prst="ellipse">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3081" name="文本框 8"/>
          <p:cNvSpPr>
            <a:spLocks noChangeArrowheads="1"/>
          </p:cNvSpPr>
          <p:nvPr/>
        </p:nvSpPr>
        <p:spPr bwMode="auto">
          <a:xfrm>
            <a:off x="10080625" y="1460500"/>
            <a:ext cx="120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rPr>
              <a:t>LOGO</a:t>
            </a:r>
            <a:endParaRPr lang="zh-CN" altLang="en-US" sz="1800" b="1" dirty="0">
              <a:solidFill>
                <a:schemeClr val="bg1"/>
              </a:solidFill>
            </a:endParaRPr>
          </a:p>
        </p:txBody>
      </p:sp>
      <p:sp>
        <p:nvSpPr>
          <p:cNvPr id="3084" name="文本框 11"/>
          <p:cNvSpPr>
            <a:spLocks noChangeArrowheads="1"/>
          </p:cNvSpPr>
          <p:nvPr/>
        </p:nvSpPr>
        <p:spPr bwMode="auto">
          <a:xfrm>
            <a:off x="970528" y="3010941"/>
            <a:ext cx="1062241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1. Chen,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Zheshi</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et al. “Bitcoin price prediction using machine learning: An approach to sample dimension engineering.” J.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Comput</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Appl. Math. 365 (2020): n.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pag</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2. Raju, Shobha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Manival</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and Ali Mohammad Tarif. “Real-Time Prediction of BITCOIN Price using Machine Learning Techniques and Public Sentiment Analysis.”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ArXiv</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abs/2006.14473 (2020): n.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pag</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3.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Bollen</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Johan et al. “Twitter mood predicts the stock market.”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ArXiv</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abs/1010.3003 (2011): n.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pag</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800" dirty="0">
                <a:solidFill>
                  <a:srgbClr val="FFFFFF"/>
                </a:solidFill>
              </a:rPr>
              <a:t>4</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Dutta, Aniruddha et al. “A Gated Recurrent Unit Approach to Bitcoin Price Prediction.”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arXiv</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 Pricing of Securities (2019): n. </a:t>
            </a:r>
            <a:r>
              <a:rPr kumimoji="0" lang="en-US" altLang="zh-CN" sz="1800" b="0" i="0" u="none" strike="noStrike" kern="1200" cap="none" spc="0" normalizeH="0" baseline="0" noProof="0" dirty="0" err="1">
                <a:ln>
                  <a:noFill/>
                </a:ln>
                <a:solidFill>
                  <a:srgbClr val="FFFFFF"/>
                </a:solidFill>
                <a:effectLst/>
                <a:uLnTx/>
                <a:uFillTx/>
                <a:sym typeface="Arial" panose="020B0604020202020204" pitchFamily="34" charset="0"/>
              </a:rPr>
              <a:t>pag</a:t>
            </a:r>
            <a:r>
              <a:rPr kumimoji="0" lang="en-US" altLang="zh-CN" sz="1800" b="0" i="0" u="none" strike="noStrike" kern="1200" cap="none" spc="0" normalizeH="0" baseline="0" noProof="0" dirty="0">
                <a:ln>
                  <a:noFill/>
                </a:ln>
                <a:solidFill>
                  <a:srgbClr val="FFFFFF"/>
                </a:solidFill>
                <a:effectLst/>
                <a:uLnTx/>
                <a:uFillTx/>
                <a:sym typeface="Arial" panose="020B0604020202020204" pitchFamily="34" charset="0"/>
              </a:rPr>
              <a:t>.</a:t>
            </a:r>
          </a:p>
          <a:p>
            <a:pPr eaLnBrk="1" hangingPunct="1">
              <a:lnSpc>
                <a:spcPct val="100000"/>
              </a:lnSpc>
              <a:spcBef>
                <a:spcPct val="0"/>
              </a:spcBef>
              <a:buFont typeface="Arial" panose="020B0604020202020204" pitchFamily="34" charset="0"/>
              <a:buNone/>
            </a:pPr>
            <a:endParaRPr lang="zh-CN" altLang="en-US" sz="1800" dirty="0">
              <a:solidFill>
                <a:srgbClr val="FFFFFF"/>
              </a:solidFill>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6438" y="569546"/>
            <a:ext cx="2166937" cy="21669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l="-124" t="23523" r="124" b="3221"/>
          <a:stretch>
            <a:fillRect/>
          </a:stretch>
        </p:blipFill>
        <p:spPr bwMode="auto">
          <a:xfrm>
            <a:off x="0" y="0"/>
            <a:ext cx="12192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2"/>
          <p:cNvSpPr>
            <a:spLocks noChangeArrowheads="1"/>
          </p:cNvSpPr>
          <p:nvPr/>
        </p:nvSpPr>
        <p:spPr bwMode="auto">
          <a:xfrm>
            <a:off x="-78581" y="-85724"/>
            <a:ext cx="12270581" cy="6973888"/>
          </a:xfrm>
          <a:prstGeom prst="rect">
            <a:avLst/>
          </a:prstGeom>
          <a:solidFill>
            <a:srgbClr val="1F1F1F">
              <a:alpha val="85097"/>
            </a:srgbClr>
          </a:solidFill>
          <a:ln w="12700">
            <a:solidFill>
              <a:srgbClr val="42719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ea typeface="SimSun" panose="02010600030101010101" pitchFamily="2" charset="-122"/>
            </a:endParaRPr>
          </a:p>
        </p:txBody>
      </p:sp>
      <p:sp>
        <p:nvSpPr>
          <p:cNvPr id="3076" name="文本框 3"/>
          <p:cNvSpPr>
            <a:spLocks noChangeArrowheads="1"/>
          </p:cNvSpPr>
          <p:nvPr/>
        </p:nvSpPr>
        <p:spPr bwMode="auto">
          <a:xfrm>
            <a:off x="986633" y="1330261"/>
            <a:ext cx="76144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4800" b="1" dirty="0">
                <a:solidFill>
                  <a:srgbClr val="FFCD00"/>
                </a:solidFill>
                <a:latin typeface="Microsoft YaHei" panose="020B0503020204020204" charset="-122"/>
                <a:ea typeface="SimSun" panose="02010600030101010101" pitchFamily="2" charset="-122"/>
                <a:sym typeface="Microsoft YaHei" panose="020B0503020204020204" charset="-122"/>
              </a:rPr>
              <a:t>Group member</a:t>
            </a:r>
            <a:endParaRPr lang="zh-CN" altLang="en-US" sz="4800" dirty="0">
              <a:ea typeface="SimSun" panose="02010600030101010101" pitchFamily="2" charset="-122"/>
            </a:endParaRPr>
          </a:p>
        </p:txBody>
      </p:sp>
      <p:sp>
        <p:nvSpPr>
          <p:cNvPr id="3080" name="椭圆 7"/>
          <p:cNvSpPr>
            <a:spLocks noChangeArrowheads="1"/>
          </p:cNvSpPr>
          <p:nvPr/>
        </p:nvSpPr>
        <p:spPr bwMode="auto">
          <a:xfrm>
            <a:off x="9723438" y="685800"/>
            <a:ext cx="1919287" cy="1920875"/>
          </a:xfrm>
          <a:prstGeom prst="ellipse">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3081" name="文本框 8"/>
          <p:cNvSpPr>
            <a:spLocks noChangeArrowheads="1"/>
          </p:cNvSpPr>
          <p:nvPr/>
        </p:nvSpPr>
        <p:spPr bwMode="auto">
          <a:xfrm>
            <a:off x="10080625" y="1460500"/>
            <a:ext cx="120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rPr>
              <a:t>LOGO</a:t>
            </a:r>
            <a:endParaRPr lang="zh-CN" altLang="en-US" sz="1800" b="1" dirty="0">
              <a:solidFill>
                <a:schemeClr val="bg1"/>
              </a:solidFill>
            </a:endParaRPr>
          </a:p>
        </p:txBody>
      </p:sp>
      <p:sp>
        <p:nvSpPr>
          <p:cNvPr id="3084" name="文本框 11"/>
          <p:cNvSpPr>
            <a:spLocks noChangeArrowheads="1"/>
          </p:cNvSpPr>
          <p:nvPr/>
        </p:nvSpPr>
        <p:spPr bwMode="auto">
          <a:xfrm>
            <a:off x="1089818" y="2501352"/>
            <a:ext cx="77517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2400" dirty="0">
                <a:solidFill>
                  <a:srgbClr val="FFFFFF"/>
                </a:solidFill>
              </a:rPr>
              <a:t>Ke Ma			A0212524U</a:t>
            </a:r>
          </a:p>
          <a:p>
            <a:pPr eaLnBrk="1" hangingPunct="1">
              <a:lnSpc>
                <a:spcPct val="100000"/>
              </a:lnSpc>
              <a:spcBef>
                <a:spcPct val="0"/>
              </a:spcBef>
              <a:buFont typeface="Arial" panose="020B0604020202020204" pitchFamily="34" charset="0"/>
              <a:buNone/>
            </a:pPr>
            <a:r>
              <a:rPr lang="en-US" altLang="zh-CN" sz="2400" dirty="0">
                <a:solidFill>
                  <a:srgbClr val="FFFFFF"/>
                </a:solidFill>
              </a:rPr>
              <a:t>Xiao liang		A0232007X</a:t>
            </a:r>
          </a:p>
          <a:p>
            <a:pPr eaLnBrk="1" hangingPunct="1">
              <a:lnSpc>
                <a:spcPct val="100000"/>
              </a:lnSpc>
              <a:spcBef>
                <a:spcPct val="0"/>
              </a:spcBef>
              <a:buFont typeface="Arial" panose="020B0604020202020204" pitchFamily="34" charset="0"/>
              <a:buNone/>
            </a:pPr>
            <a:r>
              <a:rPr lang="en-US" altLang="zh-CN" sz="2400" dirty="0" err="1">
                <a:solidFill>
                  <a:srgbClr val="FFFFFF"/>
                </a:solidFill>
              </a:rPr>
              <a:t>Mingzhe</a:t>
            </a:r>
            <a:r>
              <a:rPr lang="en-US" altLang="zh-CN" sz="2400" dirty="0">
                <a:solidFill>
                  <a:srgbClr val="FFFFFF"/>
                </a:solidFill>
              </a:rPr>
              <a:t> Xu		A0232022A</a:t>
            </a:r>
          </a:p>
          <a:p>
            <a:pPr eaLnBrk="1" hangingPunct="1">
              <a:lnSpc>
                <a:spcPct val="100000"/>
              </a:lnSpc>
              <a:spcBef>
                <a:spcPct val="0"/>
              </a:spcBef>
              <a:buFont typeface="Arial" panose="020B0604020202020204" pitchFamily="34" charset="0"/>
              <a:buNone/>
            </a:pPr>
            <a:r>
              <a:rPr lang="en-US" altLang="zh-CN" sz="2400" dirty="0" err="1">
                <a:solidFill>
                  <a:srgbClr val="FFFFFF"/>
                </a:solidFill>
              </a:rPr>
              <a:t>Shaobin</a:t>
            </a:r>
            <a:r>
              <a:rPr lang="en-US" altLang="zh-CN" sz="2400" dirty="0">
                <a:solidFill>
                  <a:srgbClr val="FFFFFF"/>
                </a:solidFill>
              </a:rPr>
              <a:t> </a:t>
            </a:r>
            <a:r>
              <a:rPr lang="en-US" altLang="zh-CN" sz="2400" dirty="0" err="1">
                <a:solidFill>
                  <a:srgbClr val="FFFFFF"/>
                </a:solidFill>
              </a:rPr>
              <a:t>Qiao</a:t>
            </a:r>
            <a:r>
              <a:rPr lang="en-US" altLang="zh-CN" sz="2400" dirty="0">
                <a:solidFill>
                  <a:srgbClr val="FFFFFF"/>
                </a:solidFill>
              </a:rPr>
              <a:t>	A0232196E</a:t>
            </a:r>
          </a:p>
          <a:p>
            <a:pPr eaLnBrk="1" hangingPunct="1">
              <a:lnSpc>
                <a:spcPct val="100000"/>
              </a:lnSpc>
              <a:spcBef>
                <a:spcPct val="0"/>
              </a:spcBef>
              <a:buFont typeface="Arial" panose="020B0604020202020204" pitchFamily="34" charset="0"/>
              <a:buNone/>
            </a:pPr>
            <a:r>
              <a:rPr lang="en-US" altLang="zh-CN" sz="2400" dirty="0">
                <a:solidFill>
                  <a:srgbClr val="FFFFFF"/>
                </a:solidFill>
              </a:rPr>
              <a:t>Yishun Liu		A0231849X</a:t>
            </a:r>
          </a:p>
          <a:p>
            <a:pPr eaLnBrk="1" hangingPunct="1">
              <a:lnSpc>
                <a:spcPct val="100000"/>
              </a:lnSpc>
              <a:spcBef>
                <a:spcPct val="0"/>
              </a:spcBef>
              <a:buFont typeface="Arial" panose="020B0604020202020204" pitchFamily="34" charset="0"/>
              <a:buNone/>
            </a:pPr>
            <a:r>
              <a:rPr lang="en-US" altLang="zh-CN" sz="2400" dirty="0" err="1">
                <a:solidFill>
                  <a:srgbClr val="FFFFFF"/>
                </a:solidFill>
              </a:rPr>
              <a:t>Yunyi</a:t>
            </a:r>
            <a:r>
              <a:rPr lang="en-US" altLang="zh-CN" sz="2400" dirty="0">
                <a:solidFill>
                  <a:srgbClr val="FFFFFF"/>
                </a:solidFill>
              </a:rPr>
              <a:t> Gao		A0231927A</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6438" y="569546"/>
            <a:ext cx="2166937" cy="21669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l="-124" t="23523" r="124" b="3221"/>
          <a:stretch>
            <a:fillRect/>
          </a:stretch>
        </p:blipFill>
        <p:spPr bwMode="auto">
          <a:xfrm>
            <a:off x="0" y="0"/>
            <a:ext cx="12192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2"/>
          <p:cNvSpPr>
            <a:spLocks noChangeArrowheads="1"/>
          </p:cNvSpPr>
          <p:nvPr/>
        </p:nvSpPr>
        <p:spPr bwMode="auto">
          <a:xfrm>
            <a:off x="-78581" y="-85724"/>
            <a:ext cx="12270581" cy="6973888"/>
          </a:xfrm>
          <a:prstGeom prst="rect">
            <a:avLst/>
          </a:prstGeom>
          <a:solidFill>
            <a:srgbClr val="1F1F1F">
              <a:alpha val="85097"/>
            </a:srgbClr>
          </a:solidFill>
          <a:ln w="12700">
            <a:solidFill>
              <a:srgbClr val="42719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ea typeface="SimSun" panose="02010600030101010101" pitchFamily="2" charset="-122"/>
            </a:endParaRPr>
          </a:p>
        </p:txBody>
      </p:sp>
      <p:sp>
        <p:nvSpPr>
          <p:cNvPr id="3076" name="文本框 3"/>
          <p:cNvSpPr>
            <a:spLocks noChangeArrowheads="1"/>
          </p:cNvSpPr>
          <p:nvPr/>
        </p:nvSpPr>
        <p:spPr bwMode="auto">
          <a:xfrm>
            <a:off x="1095490" y="2896141"/>
            <a:ext cx="761444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4800" b="1" dirty="0">
                <a:solidFill>
                  <a:srgbClr val="FFCD00"/>
                </a:solidFill>
                <a:latin typeface="Microsoft YaHei" panose="020B0503020204020204" charset="-122"/>
                <a:ea typeface="SimSun" panose="02010600030101010101" pitchFamily="2" charset="-122"/>
                <a:sym typeface="Microsoft YaHei" panose="020B0503020204020204" charset="-122"/>
              </a:rPr>
              <a:t>Thank </a:t>
            </a:r>
            <a:r>
              <a:rPr lang="en-GB" altLang="en-US" sz="4800" b="1" dirty="0">
                <a:solidFill>
                  <a:srgbClr val="FFCD00"/>
                </a:solidFill>
                <a:latin typeface="Microsoft YaHei" panose="020B0503020204020204" charset="-122"/>
                <a:ea typeface="SimSun" panose="02010600030101010101" pitchFamily="2" charset="-122"/>
                <a:sym typeface="Microsoft YaHei" panose="020B0503020204020204" charset="-122"/>
              </a:rPr>
              <a:t>you!</a:t>
            </a:r>
          </a:p>
        </p:txBody>
      </p:sp>
      <p:sp>
        <p:nvSpPr>
          <p:cNvPr id="3080" name="椭圆 7"/>
          <p:cNvSpPr>
            <a:spLocks noChangeArrowheads="1"/>
          </p:cNvSpPr>
          <p:nvPr/>
        </p:nvSpPr>
        <p:spPr bwMode="auto">
          <a:xfrm>
            <a:off x="9723438" y="685800"/>
            <a:ext cx="1919287" cy="1920875"/>
          </a:xfrm>
          <a:prstGeom prst="ellipse">
            <a:avLst/>
          </a:prstGeom>
          <a:solidFill>
            <a:schemeClr val="tx1"/>
          </a:solid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3081" name="文本框 8"/>
          <p:cNvSpPr>
            <a:spLocks noChangeArrowheads="1"/>
          </p:cNvSpPr>
          <p:nvPr/>
        </p:nvSpPr>
        <p:spPr bwMode="auto">
          <a:xfrm>
            <a:off x="10080625" y="1460500"/>
            <a:ext cx="120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r>
              <a:rPr lang="en-US" altLang="zh-CN" sz="1800" b="1" dirty="0">
                <a:solidFill>
                  <a:schemeClr val="bg1"/>
                </a:solidFill>
              </a:rPr>
              <a:t>LOGO</a:t>
            </a:r>
            <a:endParaRPr lang="zh-CN" altLang="en-US" sz="1800" b="1" dirty="0">
              <a:solidFill>
                <a:schemeClr val="bg1"/>
              </a:solidFill>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6438" y="569546"/>
            <a:ext cx="2166937" cy="21669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
          <p:cNvSpPr>
            <a:spLocks noChangeArrowheads="1"/>
          </p:cNvSpPr>
          <p:nvPr/>
        </p:nvSpPr>
        <p:spPr bwMode="auto">
          <a:xfrm>
            <a:off x="579437" y="568652"/>
            <a:ext cx="3317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None/>
            </a:pPr>
            <a:r>
              <a:rPr lang="en-US" altLang="zh-CN" sz="2800" b="1" dirty="0">
                <a:solidFill>
                  <a:srgbClr val="000000"/>
                </a:solidFill>
                <a:latin typeface="Arial Unicode MS" panose="02010600030101010101" pitchFamily="34" charset="-128"/>
                <a:ea typeface="Arial Unicode MS" panose="02010600030101010101" pitchFamily="34" charset="-128"/>
                <a:cs typeface="Arial Unicode MS" panose="02010600030101010101" pitchFamily="34" charset="-128"/>
              </a:rPr>
              <a:t>Data </a:t>
            </a:r>
            <a:r>
              <a:rPr lang="en-US" altLang="zh-CN" b="1" dirty="0">
                <a:solidFill>
                  <a:srgbClr val="000000"/>
                </a:solidFill>
                <a:latin typeface="Arial Unicode MS" panose="02010600030101010101" pitchFamily="34" charset="-128"/>
                <a:ea typeface="Arial Unicode MS" panose="02010600030101010101" pitchFamily="34" charset="-128"/>
                <a:cs typeface="Arial Unicode MS" panose="02010600030101010101" pitchFamily="34" charset="-128"/>
              </a:rPr>
              <a:t>Input</a:t>
            </a:r>
            <a:endParaRPr lang="zh-CN" altLang="en-US" sz="2800" b="1" dirty="0">
              <a:solidFill>
                <a:srgbClr val="000000"/>
              </a:solidFill>
              <a:latin typeface="Arial Unicode MS" panose="02010600030101010101" pitchFamily="34" charset="-128"/>
              <a:ea typeface="Arial Unicode MS" panose="02010600030101010101" pitchFamily="34" charset="-128"/>
              <a:cs typeface="Arial Unicode MS" panose="02010600030101010101" pitchFamily="34" charset="-128"/>
              <a:sym typeface="SimSun" panose="02010600030101010101" pitchFamily="2" charset="-122"/>
            </a:endParaRPr>
          </a:p>
        </p:txBody>
      </p:sp>
      <p:sp>
        <p:nvSpPr>
          <p:cNvPr id="26" name="直接连接符 5"/>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 name="文本框 94"/>
          <p:cNvSpPr>
            <a:spLocks noChangeArrowheads="1"/>
          </p:cNvSpPr>
          <p:nvPr/>
        </p:nvSpPr>
        <p:spPr bwMode="auto">
          <a:xfrm>
            <a:off x="5870653" y="244475"/>
            <a:ext cx="4239182" cy="1200329"/>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9pPr>
          </a:lstStyle>
          <a:p>
            <a:pPr eaLnBrk="1" hangingPunct="1">
              <a:lnSpc>
                <a:spcPct val="100000"/>
              </a:lnSpc>
              <a:spcBef>
                <a:spcPct val="0"/>
              </a:spcBef>
              <a:buNone/>
            </a:pPr>
            <a:r>
              <a:rPr lang="en-US" altLang="zh-CN" sz="1800" b="1" dirty="0">
                <a:solidFill>
                  <a:srgbClr val="000000"/>
                </a:solidFill>
                <a:latin typeface="+mn-lt"/>
              </a:rPr>
              <a:t>1 Bitcoin property and network</a:t>
            </a:r>
          </a:p>
          <a:p>
            <a:pPr eaLnBrk="1" hangingPunct="1">
              <a:lnSpc>
                <a:spcPct val="100000"/>
              </a:lnSpc>
              <a:spcBef>
                <a:spcPct val="0"/>
              </a:spcBef>
              <a:buNone/>
            </a:pPr>
            <a:r>
              <a:rPr lang="en-US" altLang="zh-CN" sz="1800" dirty="0">
                <a:solidFill>
                  <a:srgbClr val="000000"/>
                </a:solidFill>
              </a:rPr>
              <a:t>Bitcoin Daily Average Prices, Hash Rate, Miner Rewards, Miner Reserves,…</a:t>
            </a:r>
          </a:p>
          <a:p>
            <a:pPr eaLnBrk="1" hangingPunct="1">
              <a:lnSpc>
                <a:spcPct val="100000"/>
              </a:lnSpc>
              <a:spcBef>
                <a:spcPct val="0"/>
              </a:spcBef>
              <a:buNone/>
            </a:pPr>
            <a:endParaRPr lang="en-US" altLang="zh-CN" sz="1800" dirty="0">
              <a:solidFill>
                <a:srgbClr val="000000"/>
              </a:solidFill>
            </a:endParaRPr>
          </a:p>
        </p:txBody>
      </p:sp>
      <p:sp>
        <p:nvSpPr>
          <p:cNvPr id="41" name="文本框 94"/>
          <p:cNvSpPr>
            <a:spLocks noChangeArrowheads="1"/>
          </p:cNvSpPr>
          <p:nvPr/>
        </p:nvSpPr>
        <p:spPr bwMode="auto">
          <a:xfrm>
            <a:off x="5870653" y="1552953"/>
            <a:ext cx="4446351" cy="1384995"/>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b="1" dirty="0">
                <a:solidFill>
                  <a:srgbClr val="000000"/>
                </a:solidFill>
                <a:latin typeface="+mn-lt"/>
              </a:rPr>
              <a:t>2 Bitcoin Marketing and trading</a:t>
            </a:r>
          </a:p>
          <a:p>
            <a:pPr eaLnBrk="1" hangingPunct="1">
              <a:buFont typeface="Arial" panose="020B0604020202020204" pitchFamily="34" charset="0"/>
              <a:buNone/>
            </a:pPr>
            <a:r>
              <a:rPr lang="en-US" altLang="zh-CN" sz="1600" dirty="0">
                <a:solidFill>
                  <a:srgbClr val="000000"/>
                </a:solidFill>
                <a:latin typeface="+mn-lt"/>
              </a:rPr>
              <a:t>Number of Large Transactions, Average Transaction Size, </a:t>
            </a:r>
            <a:r>
              <a:rPr lang="en-US" sz="1600" b="0" i="0" dirty="0">
                <a:solidFill>
                  <a:srgbClr val="000000"/>
                </a:solidFill>
                <a:effectLst/>
                <a:latin typeface="Arial" panose="020B0604020202020204" pitchFamily="34" charset="0"/>
              </a:rPr>
              <a:t>Average Balance, Average Time Between Transactions, …</a:t>
            </a:r>
            <a:endParaRPr lang="en-US" altLang="zh-CN" sz="1600" dirty="0">
              <a:solidFill>
                <a:srgbClr val="000000"/>
              </a:solidFill>
              <a:latin typeface="+mn-lt"/>
            </a:endParaRPr>
          </a:p>
          <a:p>
            <a:pPr eaLnBrk="1" hangingPunct="1">
              <a:buFont typeface="Arial" panose="020B0604020202020204" pitchFamily="34" charset="0"/>
              <a:buNone/>
            </a:pPr>
            <a:endParaRPr lang="en-US" altLang="zh-CN" b="1" dirty="0">
              <a:solidFill>
                <a:srgbClr val="000000"/>
              </a:solidFill>
              <a:latin typeface="+mn-lt"/>
            </a:endParaRPr>
          </a:p>
        </p:txBody>
      </p:sp>
      <p:sp>
        <p:nvSpPr>
          <p:cNvPr id="42" name="文本框 94"/>
          <p:cNvSpPr>
            <a:spLocks noChangeArrowheads="1"/>
          </p:cNvSpPr>
          <p:nvPr/>
        </p:nvSpPr>
        <p:spPr bwMode="auto">
          <a:xfrm>
            <a:off x="5870653" y="3044468"/>
            <a:ext cx="3150379" cy="1138773"/>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b="1" dirty="0">
                <a:solidFill>
                  <a:srgbClr val="000000"/>
                </a:solidFill>
                <a:latin typeface="+mn-lt"/>
              </a:rPr>
              <a:t>3 Global economic indicators</a:t>
            </a:r>
          </a:p>
          <a:p>
            <a:pPr eaLnBrk="1" hangingPunct="1">
              <a:buFont typeface="Arial" panose="020B0604020202020204" pitchFamily="34" charset="0"/>
              <a:buNone/>
            </a:pPr>
            <a:r>
              <a:rPr lang="en-US" altLang="zh-CN" sz="1600" dirty="0">
                <a:solidFill>
                  <a:srgbClr val="000000"/>
                </a:solidFill>
                <a:latin typeface="+mn-lt"/>
              </a:rPr>
              <a:t>Gold price, US dollar index, </a:t>
            </a:r>
          </a:p>
          <a:p>
            <a:pPr eaLnBrk="1" hangingPunct="1">
              <a:buFont typeface="Arial" panose="020B0604020202020204" pitchFamily="34" charset="0"/>
              <a:buNone/>
            </a:pPr>
            <a:r>
              <a:rPr lang="en-US" altLang="zh-CN" sz="1600" dirty="0">
                <a:solidFill>
                  <a:srgbClr val="000000"/>
                </a:solidFill>
                <a:latin typeface="+mn-lt"/>
              </a:rPr>
              <a:t>Dow Jones Commodity index, … </a:t>
            </a:r>
          </a:p>
        </p:txBody>
      </p:sp>
      <p:sp>
        <p:nvSpPr>
          <p:cNvPr id="43" name="文本框 94"/>
          <p:cNvSpPr>
            <a:spLocks noChangeArrowheads="1"/>
          </p:cNvSpPr>
          <p:nvPr/>
        </p:nvSpPr>
        <p:spPr bwMode="auto">
          <a:xfrm>
            <a:off x="5870652" y="4289420"/>
            <a:ext cx="3150379" cy="1138773"/>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b="1" dirty="0">
                <a:solidFill>
                  <a:srgbClr val="000000"/>
                </a:solidFill>
                <a:latin typeface="+mn-lt"/>
              </a:rPr>
              <a:t>4 Investors and Media Attention</a:t>
            </a:r>
          </a:p>
          <a:p>
            <a:pPr eaLnBrk="1" hangingPunct="1">
              <a:buFont typeface="Arial" panose="020B0604020202020204" pitchFamily="34" charset="0"/>
              <a:buNone/>
            </a:pPr>
            <a:r>
              <a:rPr lang="en-US" altLang="zh-CN" sz="1600" dirty="0">
                <a:solidFill>
                  <a:srgbClr val="000000"/>
                </a:solidFill>
                <a:latin typeface="+mn-lt"/>
              </a:rPr>
              <a:t>Google trend, Twitter positive, Twitter negative, …</a:t>
            </a:r>
          </a:p>
        </p:txBody>
      </p:sp>
      <p:sp>
        <p:nvSpPr>
          <p:cNvPr id="27" name="文本框 94"/>
          <p:cNvSpPr>
            <a:spLocks noChangeArrowheads="1"/>
          </p:cNvSpPr>
          <p:nvPr/>
        </p:nvSpPr>
        <p:spPr bwMode="auto">
          <a:xfrm>
            <a:off x="5870653" y="5595239"/>
            <a:ext cx="4053445" cy="923330"/>
          </a:xfrm>
          <a:prstGeom prst="rect">
            <a:avLst/>
          </a:prstGeom>
          <a:solidFill>
            <a:srgbClr val="E7AA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b="1" dirty="0">
                <a:solidFill>
                  <a:srgbClr val="000000"/>
                </a:solidFill>
                <a:latin typeface="+mn-lt"/>
              </a:rPr>
              <a:t>5 Prices of Other Cryptocurrencies and BTC Index</a:t>
            </a:r>
          </a:p>
          <a:p>
            <a:pPr eaLnBrk="1" hangingPunct="1">
              <a:buFont typeface="Arial" panose="020B0604020202020204" pitchFamily="34" charset="0"/>
              <a:buNone/>
            </a:pPr>
            <a:r>
              <a:rPr lang="en-US" altLang="zh-CN" b="1" dirty="0">
                <a:solidFill>
                  <a:srgbClr val="000000"/>
                </a:solidFill>
                <a:latin typeface="+mn-lt"/>
              </a:rPr>
              <a:t> </a:t>
            </a:r>
            <a:r>
              <a:rPr lang="en-US" altLang="zh-CN" sz="1600" dirty="0">
                <a:solidFill>
                  <a:srgbClr val="000000"/>
                </a:solidFill>
                <a:latin typeface="+mn-lt"/>
              </a:rPr>
              <a:t>Ethereum, Dogecoin, CCI30</a:t>
            </a:r>
            <a:r>
              <a:rPr lang="en-US" altLang="zh-CN" sz="1600" baseline="30000" dirty="0">
                <a:solidFill>
                  <a:srgbClr val="000000"/>
                </a:solidFill>
                <a:latin typeface="+mn-lt"/>
              </a:rPr>
              <a:t>*</a:t>
            </a:r>
            <a:endParaRPr lang="en-US" altLang="zh-CN" sz="1600" dirty="0">
              <a:solidFill>
                <a:srgbClr val="000000"/>
              </a:solidFill>
              <a:latin typeface="+mn-lt"/>
            </a:endParaRPr>
          </a:p>
        </p:txBody>
      </p:sp>
      <p:sp>
        <p:nvSpPr>
          <p:cNvPr id="28" name="矩形 13"/>
          <p:cNvSpPr>
            <a:spLocks noChangeArrowheads="1"/>
          </p:cNvSpPr>
          <p:nvPr/>
        </p:nvSpPr>
        <p:spPr bwMode="auto">
          <a:xfrm>
            <a:off x="379730" y="1721485"/>
            <a:ext cx="407416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sym typeface="Calibri" panose="020F0502020204030204" charset="0"/>
              </a:defRPr>
            </a:lvl9pPr>
          </a:lstStyle>
          <a:p>
            <a:pPr eaLnBrk="1" hangingPunct="1">
              <a:lnSpc>
                <a:spcPct val="100000"/>
              </a:lnSpc>
              <a:spcBef>
                <a:spcPts val="0"/>
              </a:spcBef>
              <a:buNone/>
            </a:pPr>
            <a:r>
              <a:rPr lang="en-US" altLang="zh-CN" sz="2400" b="1" dirty="0">
                <a:solidFill>
                  <a:srgbClr val="595959"/>
                </a:solidFill>
                <a:latin typeface="+mj-lt"/>
                <a:cs typeface="+mj-lt"/>
              </a:rPr>
              <a:t>Collected from</a:t>
            </a:r>
            <a:r>
              <a:rPr lang="zh-CN" altLang="en-US" sz="2400" b="1" dirty="0">
                <a:solidFill>
                  <a:srgbClr val="595959"/>
                </a:solidFill>
                <a:latin typeface="+mj-lt"/>
                <a:cs typeface="+mj-lt"/>
              </a:rPr>
              <a:t>：</a:t>
            </a:r>
          </a:p>
          <a:p>
            <a:pPr eaLnBrk="1" hangingPunct="1">
              <a:lnSpc>
                <a:spcPct val="100000"/>
              </a:lnSpc>
              <a:spcBef>
                <a:spcPts val="0"/>
              </a:spcBef>
              <a:buNone/>
            </a:pPr>
            <a:r>
              <a:rPr lang="en-US" altLang="zh-CN" sz="2400" dirty="0">
                <a:solidFill>
                  <a:srgbClr val="595959"/>
                </a:solidFill>
                <a:latin typeface="+mj-lt"/>
                <a:cs typeface="+mj-lt"/>
              </a:rPr>
              <a:t>Downloading open-source database </a:t>
            </a:r>
          </a:p>
          <a:p>
            <a:pPr eaLnBrk="1" hangingPunct="1">
              <a:lnSpc>
                <a:spcPct val="100000"/>
              </a:lnSpc>
              <a:spcBef>
                <a:spcPts val="0"/>
              </a:spcBef>
              <a:buNone/>
            </a:pPr>
            <a:r>
              <a:rPr lang="en-US" altLang="zh-CN" sz="2400" dirty="0">
                <a:solidFill>
                  <a:srgbClr val="595959"/>
                </a:solidFill>
                <a:latin typeface="+mj-lt"/>
                <a:cs typeface="+mj-lt"/>
              </a:rPr>
              <a:t>Web crawler</a:t>
            </a:r>
          </a:p>
          <a:p>
            <a:pPr eaLnBrk="1" hangingPunct="1">
              <a:lnSpc>
                <a:spcPct val="100000"/>
              </a:lnSpc>
              <a:spcBef>
                <a:spcPts val="0"/>
              </a:spcBef>
              <a:buNone/>
            </a:pPr>
            <a:endParaRPr lang="en-US" altLang="zh-CN" sz="2400" dirty="0">
              <a:solidFill>
                <a:srgbClr val="595959"/>
              </a:solidFill>
              <a:latin typeface="+mj-lt"/>
              <a:cs typeface="+mj-lt"/>
            </a:endParaRPr>
          </a:p>
          <a:p>
            <a:pPr eaLnBrk="1" hangingPunct="1">
              <a:lnSpc>
                <a:spcPct val="100000"/>
              </a:lnSpc>
              <a:spcBef>
                <a:spcPts val="0"/>
              </a:spcBef>
              <a:buNone/>
            </a:pPr>
            <a:r>
              <a:rPr lang="en-US" altLang="zh-CN" sz="2400" b="1" dirty="0">
                <a:solidFill>
                  <a:srgbClr val="595959"/>
                </a:solidFill>
                <a:latin typeface="+mj-lt"/>
                <a:cs typeface="+mj-lt"/>
                <a:sym typeface="SimSun" panose="02010600030101010101" pitchFamily="2" charset="-122"/>
              </a:rPr>
              <a:t>Collated to be</a:t>
            </a:r>
            <a:r>
              <a:rPr lang="zh-CN" altLang="en-US" sz="2400" b="1" dirty="0">
                <a:solidFill>
                  <a:srgbClr val="595959"/>
                </a:solidFill>
                <a:latin typeface="+mj-lt"/>
                <a:cs typeface="+mj-lt"/>
                <a:sym typeface="SimSun" panose="02010600030101010101" pitchFamily="2" charset="-122"/>
              </a:rPr>
              <a:t>：</a:t>
            </a:r>
            <a:r>
              <a:rPr lang="en-US" altLang="zh-CN" sz="2400" b="1" dirty="0">
                <a:solidFill>
                  <a:srgbClr val="595959"/>
                </a:solidFill>
                <a:latin typeface="+mj-lt"/>
                <a:cs typeface="+mj-lt"/>
                <a:sym typeface="SimSun" panose="02010600030101010101" pitchFamily="2" charset="-122"/>
              </a:rPr>
              <a:t> structured</a:t>
            </a:r>
            <a:r>
              <a:rPr lang="en-US" altLang="zh-CN" sz="2400" dirty="0">
                <a:solidFill>
                  <a:srgbClr val="595959"/>
                </a:solidFill>
                <a:latin typeface="+mj-lt"/>
                <a:cs typeface="+mj-lt"/>
                <a:sym typeface="SimSun" panose="02010600030101010101" pitchFamily="2" charset="-122"/>
              </a:rPr>
              <a:t> </a:t>
            </a:r>
          </a:p>
          <a:p>
            <a:pPr eaLnBrk="1" hangingPunct="1">
              <a:lnSpc>
                <a:spcPct val="100000"/>
              </a:lnSpc>
              <a:spcBef>
                <a:spcPts val="0"/>
              </a:spcBef>
              <a:buNone/>
            </a:pPr>
            <a:r>
              <a:rPr lang="en-US" altLang="zh-CN" sz="2400" dirty="0">
                <a:solidFill>
                  <a:srgbClr val="595959"/>
                </a:solidFill>
                <a:latin typeface="+mj-lt"/>
                <a:cs typeface="+mj-lt"/>
                <a:sym typeface="SimSun" panose="02010600030101010101" pitchFamily="2" charset="-122"/>
              </a:rPr>
              <a:t>sequenced in time series.</a:t>
            </a:r>
          </a:p>
          <a:p>
            <a:pPr eaLnBrk="1" hangingPunct="1">
              <a:lnSpc>
                <a:spcPct val="100000"/>
              </a:lnSpc>
              <a:spcBef>
                <a:spcPts val="0"/>
              </a:spcBef>
              <a:buNone/>
            </a:pPr>
            <a:endParaRPr lang="en-US" altLang="zh-CN" sz="2400" dirty="0">
              <a:solidFill>
                <a:srgbClr val="595959"/>
              </a:solidFill>
              <a:latin typeface="+mj-lt"/>
              <a:cs typeface="+mj-lt"/>
              <a:sym typeface="SimSun" panose="02010600030101010101" pitchFamily="2" charset="-122"/>
            </a:endParaRPr>
          </a:p>
          <a:p>
            <a:pPr eaLnBrk="1" hangingPunct="1">
              <a:lnSpc>
                <a:spcPct val="100000"/>
              </a:lnSpc>
              <a:spcBef>
                <a:spcPts val="0"/>
              </a:spcBef>
              <a:buNone/>
            </a:pPr>
            <a:r>
              <a:rPr lang="en-US" altLang="zh-CN" sz="2400" b="1" dirty="0">
                <a:solidFill>
                  <a:srgbClr val="595959"/>
                </a:solidFill>
                <a:latin typeface="+mj-lt"/>
                <a:cs typeface="+mj-lt"/>
                <a:sym typeface="SimSun" panose="02010600030101010101" pitchFamily="2" charset="-122"/>
              </a:rPr>
              <a:t>Dated Between</a:t>
            </a:r>
            <a:r>
              <a:rPr lang="zh-CN" altLang="en-US" sz="2400" b="1" dirty="0">
                <a:solidFill>
                  <a:srgbClr val="595959"/>
                </a:solidFill>
                <a:latin typeface="+mj-lt"/>
                <a:cs typeface="+mj-lt"/>
                <a:sym typeface="SimSun" panose="02010600030101010101" pitchFamily="2" charset="-122"/>
              </a:rPr>
              <a:t>：</a:t>
            </a:r>
            <a:endParaRPr lang="en-US" altLang="zh-CN" sz="2400" b="1" dirty="0">
              <a:solidFill>
                <a:srgbClr val="595959"/>
              </a:solidFill>
              <a:latin typeface="+mj-lt"/>
              <a:cs typeface="+mj-lt"/>
              <a:sym typeface="SimSun" panose="02010600030101010101" pitchFamily="2" charset="-122"/>
            </a:endParaRPr>
          </a:p>
          <a:p>
            <a:pPr eaLnBrk="1" hangingPunct="1">
              <a:lnSpc>
                <a:spcPct val="100000"/>
              </a:lnSpc>
              <a:spcBef>
                <a:spcPts val="0"/>
              </a:spcBef>
              <a:buNone/>
            </a:pPr>
            <a:r>
              <a:rPr lang="en-US" altLang="zh-CN" sz="2400" dirty="0">
                <a:solidFill>
                  <a:srgbClr val="595959"/>
                </a:solidFill>
                <a:latin typeface="+mj-lt"/>
                <a:cs typeface="+mj-lt"/>
                <a:sym typeface="SimSun" panose="02010600030101010101" pitchFamily="2" charset="-122"/>
              </a:rPr>
              <a:t>2020/9/16 ~ 2021/9/17</a:t>
            </a:r>
            <a:endParaRPr lang="zh-CN" altLang="en-US" sz="2400" dirty="0">
              <a:solidFill>
                <a:srgbClr val="595959"/>
              </a:solidFill>
              <a:latin typeface="+mj-lt"/>
              <a:cs typeface="+mj-lt"/>
              <a:sym typeface="SimSun" panose="02010600030101010101" pitchFamily="2" charset="-122"/>
            </a:endParaRPr>
          </a:p>
        </p:txBody>
      </p:sp>
      <p:cxnSp>
        <p:nvCxnSpPr>
          <p:cNvPr id="23" name="直接连接符 22"/>
          <p:cNvCxnSpPr/>
          <p:nvPr/>
        </p:nvCxnSpPr>
        <p:spPr bwMode="auto">
          <a:xfrm>
            <a:off x="4677410" y="778510"/>
            <a:ext cx="0" cy="5669848"/>
          </a:xfrm>
          <a:prstGeom prst="line">
            <a:avLst/>
          </a:prstGeom>
          <a:ln>
            <a:prstDash val="dash"/>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38"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linds(horizontal)">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blinds(horizontal)">
                                      <p:cBhvr>
                                        <p:cTn id="17" dur="5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blinds(horizontal)">
                                      <p:cBhvr>
                                        <p:cTn id="22" dur="500"/>
                                        <p:tgtEl>
                                          <p:spTgt spid="2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animEffect transition="in" filter="blinds(horizontal)">
                                      <p:cBhvr>
                                        <p:cTn id="27" dur="500"/>
                                        <p:tgtEl>
                                          <p:spTgt spid="2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
                                            <p:txEl>
                                              <p:pRg st="7" end="7"/>
                                            </p:txEl>
                                          </p:spTgt>
                                        </p:tgtEl>
                                        <p:attrNameLst>
                                          <p:attrName>style.visibility</p:attrName>
                                        </p:attrNameLst>
                                      </p:cBhvr>
                                      <p:to>
                                        <p:strVal val="visible"/>
                                      </p:to>
                                    </p:set>
                                    <p:animEffect transition="in" filter="blinds(horizontal)">
                                      <p:cBhvr>
                                        <p:cTn id="32" dur="500"/>
                                        <p:tgtEl>
                                          <p:spTgt spid="2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
                                            <p:txEl>
                                              <p:pRg st="8" end="8"/>
                                            </p:txEl>
                                          </p:spTgt>
                                        </p:tgtEl>
                                        <p:attrNameLst>
                                          <p:attrName>style.visibility</p:attrName>
                                        </p:attrNameLst>
                                      </p:cBhvr>
                                      <p:to>
                                        <p:strVal val="visible"/>
                                      </p:to>
                                    </p:set>
                                    <p:animEffect transition="in" filter="blinds(horizontal)">
                                      <p:cBhvr>
                                        <p:cTn id="37" dur="500"/>
                                        <p:tgtEl>
                                          <p:spTgt spid="2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linds(horizont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blinds(horizontal)">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blinds(horizontal)">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linds(horizont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linds(horizontal)">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animBg="1"/>
      <p:bldP spid="42" grpId="1" animBg="1"/>
      <p:bldP spid="43" grpId="0" animBg="1"/>
      <p:bldP spid="43" grpId="1" animBg="1"/>
      <p:bldP spid="27" grpId="0" animBg="1"/>
      <p:bldP spid="27" grpId="1" animBg="1"/>
      <p:bldP spid="2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nSpc>
                <a:spcPct val="100000"/>
              </a:lnSpc>
              <a:spcBef>
                <a:spcPct val="0"/>
              </a:spcBef>
              <a:buFont typeface="Arial" panose="020B0604020202020204" pitchFamily="34" charset="0"/>
              <a:buNone/>
            </a:pPr>
            <a:fld id="{070D5FB0-D297-4F7B-91C6-BD8A2942203B}" type="slidenum">
              <a:rPr lang="zh-CN" altLang="en-US" sz="1200">
                <a:solidFill>
                  <a:srgbClr val="FFFFFF"/>
                </a:solidFill>
                <a:ea typeface="SimSun" panose="02010600030101010101" pitchFamily="2" charset="-122"/>
              </a:rPr>
              <a:t>4</a:t>
            </a:fld>
            <a:endParaRPr lang="zh-CN" altLang="en-US" sz="1800">
              <a:ea typeface="SimSun" panose="02010600030101010101" pitchFamily="2" charset="-122"/>
            </a:endParaRPr>
          </a:p>
        </p:txBody>
      </p:sp>
      <p:sp>
        <p:nvSpPr>
          <p:cNvPr id="7171" name="椭圆 1"/>
          <p:cNvSpPr>
            <a:spLocks noChangeArrowheads="1"/>
          </p:cNvSpPr>
          <p:nvPr/>
        </p:nvSpPr>
        <p:spPr bwMode="auto">
          <a:xfrm>
            <a:off x="660400" y="1593850"/>
            <a:ext cx="1938338" cy="1938338"/>
          </a:xfrm>
          <a:prstGeom prst="ellipse">
            <a:avLst/>
          </a:prstGeom>
          <a:blipFill dpi="0" rotWithShape="1">
            <a:blip r:embed="rId3"/>
            <a:srcRect/>
            <a:tile tx="0" ty="0" sx="100000" sy="100000" flip="none" algn="tl"/>
          </a:blip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7173"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Data Preprocessing</a:t>
            </a:r>
          </a:p>
        </p:txBody>
      </p:sp>
      <p:sp>
        <p:nvSpPr>
          <p:cNvPr id="7174"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bwMode="auto">
          <a:xfrm>
            <a:off x="266065" y="1259205"/>
            <a:ext cx="4961255" cy="4970145"/>
          </a:xfrm>
          <a:prstGeom prst="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4" name="文本框 3"/>
          <p:cNvSpPr txBox="1"/>
          <p:nvPr/>
        </p:nvSpPr>
        <p:spPr>
          <a:xfrm>
            <a:off x="1286034" y="1409184"/>
            <a:ext cx="2560320" cy="369332"/>
          </a:xfrm>
          <a:prstGeom prst="rect">
            <a:avLst/>
          </a:prstGeom>
          <a:noFill/>
        </p:spPr>
        <p:txBody>
          <a:bodyPr wrap="square" rtlCol="0">
            <a:spAutoFit/>
          </a:bodyPr>
          <a:lstStyle/>
          <a:p>
            <a:pPr algn="ctr"/>
            <a:r>
              <a:rPr lang="en-US" altLang="zh-CN" b="1" dirty="0">
                <a:solidFill>
                  <a:schemeClr val="bg1"/>
                </a:solidFill>
              </a:rPr>
              <a:t>Description Analysis </a:t>
            </a:r>
            <a:endParaRPr lang="zh-CN" altLang="en-US" b="1" dirty="0">
              <a:solidFill>
                <a:schemeClr val="bg1"/>
              </a:solidFill>
            </a:endParaRPr>
          </a:p>
        </p:txBody>
      </p:sp>
      <p:sp>
        <p:nvSpPr>
          <p:cNvPr id="27" name="矩形 26"/>
          <p:cNvSpPr/>
          <p:nvPr/>
        </p:nvSpPr>
        <p:spPr bwMode="auto">
          <a:xfrm>
            <a:off x="5436870" y="1258570"/>
            <a:ext cx="6611620" cy="4970780"/>
          </a:xfrm>
          <a:prstGeom prst="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pic>
        <p:nvPicPr>
          <p:cNvPr id="7191"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85" y="4240530"/>
            <a:ext cx="4775835" cy="183705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534" b="23147"/>
          <a:stretch>
            <a:fillRect/>
          </a:stretch>
        </p:blipFill>
        <p:spPr>
          <a:xfrm>
            <a:off x="5551170" y="1303020"/>
            <a:ext cx="6453505" cy="4774565"/>
          </a:xfrm>
          <a:prstGeom prst="rect">
            <a:avLst/>
          </a:prstGeom>
        </p:spPr>
      </p:pic>
      <p:sp>
        <p:nvSpPr>
          <p:cNvPr id="8" name="文本框 7"/>
          <p:cNvSpPr txBox="1"/>
          <p:nvPr/>
        </p:nvSpPr>
        <p:spPr>
          <a:xfrm>
            <a:off x="324745" y="3852227"/>
            <a:ext cx="2401638" cy="338554"/>
          </a:xfrm>
          <a:prstGeom prst="rect">
            <a:avLst/>
          </a:prstGeom>
          <a:noFill/>
        </p:spPr>
        <p:txBody>
          <a:bodyPr wrap="square" rtlCol="0">
            <a:spAutoFit/>
          </a:bodyPr>
          <a:lstStyle/>
          <a:p>
            <a:pPr algn="l"/>
            <a:r>
              <a:rPr lang="en-US" altLang="zh-CN" sz="1600" i="1" dirty="0">
                <a:solidFill>
                  <a:schemeClr val="bg1">
                    <a:lumMod val="65000"/>
                    <a:lumOff val="35000"/>
                  </a:schemeClr>
                </a:solidFill>
              </a:rPr>
              <a:t>Basic Statistics</a:t>
            </a:r>
            <a:endParaRPr lang="zh-CN" altLang="en-US" sz="1600" i="1" dirty="0" err="1">
              <a:solidFill>
                <a:schemeClr val="bg1">
                  <a:lumMod val="65000"/>
                  <a:lumOff val="35000"/>
                </a:schemeClr>
              </a:solidFill>
            </a:endParaRPr>
          </a:p>
        </p:txBody>
      </p:sp>
      <p:sp>
        <p:nvSpPr>
          <p:cNvPr id="37" name="文本框 36"/>
          <p:cNvSpPr txBox="1"/>
          <p:nvPr/>
        </p:nvSpPr>
        <p:spPr>
          <a:xfrm>
            <a:off x="5580005" y="1440131"/>
            <a:ext cx="2401638" cy="337185"/>
          </a:xfrm>
          <a:prstGeom prst="rect">
            <a:avLst/>
          </a:prstGeom>
          <a:noFill/>
        </p:spPr>
        <p:txBody>
          <a:bodyPr wrap="square" rtlCol="0">
            <a:spAutoFit/>
          </a:bodyPr>
          <a:lstStyle/>
          <a:p>
            <a:pPr algn="l"/>
            <a:r>
              <a:rPr lang="en-US" altLang="zh-CN" sz="1600" b="1" i="1" dirty="0">
                <a:solidFill>
                  <a:schemeClr val="bg1">
                    <a:lumMod val="65000"/>
                    <a:lumOff val="35000"/>
                  </a:schemeClr>
                </a:solidFill>
              </a:rPr>
              <a:t>Correlation Matrix</a:t>
            </a:r>
          </a:p>
        </p:txBody>
      </p:sp>
      <p:sp>
        <p:nvSpPr>
          <p:cNvPr id="9" name="箭头: 右 8"/>
          <p:cNvSpPr/>
          <p:nvPr/>
        </p:nvSpPr>
        <p:spPr bwMode="auto">
          <a:xfrm>
            <a:off x="5019040" y="3128645"/>
            <a:ext cx="560705" cy="106172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1"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pic>
        <p:nvPicPr>
          <p:cNvPr id="3" name="Picture 2" descr="Picture1"/>
          <p:cNvPicPr>
            <a:picLocks noChangeAspect="1"/>
          </p:cNvPicPr>
          <p:nvPr/>
        </p:nvPicPr>
        <p:blipFill>
          <a:blip r:embed="rId6"/>
          <a:stretch>
            <a:fillRect/>
          </a:stretch>
        </p:blipFill>
        <p:spPr>
          <a:xfrm>
            <a:off x="1709420" y="1906270"/>
            <a:ext cx="2560955" cy="23342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nodeType="withEffect">
                                  <p:stCondLst>
                                    <p:cond delay="0"/>
                                  </p:stCondLst>
                                  <p:childTnLst>
                                    <p:set>
                                      <p:cBhvr>
                                        <p:cTn id="22" dur="1" fill="hold">
                                          <p:stCondLst>
                                            <p:cond delay="0"/>
                                          </p:stCondLst>
                                        </p:cTn>
                                        <p:tgtEl>
                                          <p:spTgt spid="7191"/>
                                        </p:tgtEl>
                                        <p:attrNameLst>
                                          <p:attrName>style.visibility</p:attrName>
                                        </p:attrNameLst>
                                      </p:cBhvr>
                                      <p:to>
                                        <p:strVal val="visible"/>
                                      </p:to>
                                    </p:set>
                                    <p:animEffect transition="in" filter="blinds(horizontal)">
                                      <p:cBhvr>
                                        <p:cTn id="23" dur="500"/>
                                        <p:tgtEl>
                                          <p:spTgt spid="719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p:bldP spid="4" grpId="1"/>
      <p:bldP spid="27" grpId="0" animBg="1"/>
      <p:bldP spid="27" grpId="1" animBg="1"/>
      <p:bldP spid="8" grpId="0"/>
      <p:bldP spid="8" grpId="1"/>
      <p:bldP spid="37" grpId="0"/>
      <p:bldP spid="37" grpId="1"/>
      <p:bldP spid="9" grpId="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nSpc>
                <a:spcPct val="100000"/>
              </a:lnSpc>
              <a:spcBef>
                <a:spcPct val="0"/>
              </a:spcBef>
              <a:buFont typeface="Arial" panose="020B0604020202020204" pitchFamily="34" charset="0"/>
              <a:buNone/>
            </a:pPr>
            <a:fld id="{070D5FB0-D297-4F7B-91C6-BD8A2942203B}" type="slidenum">
              <a:rPr lang="zh-CN" altLang="en-US" sz="1200">
                <a:solidFill>
                  <a:srgbClr val="FFFFFF"/>
                </a:solidFill>
                <a:ea typeface="SimSun" panose="02010600030101010101" pitchFamily="2" charset="-122"/>
              </a:rPr>
              <a:t>5</a:t>
            </a:fld>
            <a:endParaRPr lang="zh-CN" altLang="en-US" sz="1800">
              <a:ea typeface="SimSun" panose="02010600030101010101" pitchFamily="2" charset="-122"/>
            </a:endParaRPr>
          </a:p>
        </p:txBody>
      </p:sp>
      <p:sp>
        <p:nvSpPr>
          <p:cNvPr id="7171" name="椭圆 1"/>
          <p:cNvSpPr>
            <a:spLocks noChangeArrowheads="1"/>
          </p:cNvSpPr>
          <p:nvPr/>
        </p:nvSpPr>
        <p:spPr bwMode="auto">
          <a:xfrm>
            <a:off x="660400" y="1593850"/>
            <a:ext cx="1938338" cy="1938338"/>
          </a:xfrm>
          <a:prstGeom prst="ellipse">
            <a:avLst/>
          </a:prstGeom>
          <a:blipFill dpi="0" rotWithShape="1">
            <a:blip r:embed="rId3"/>
            <a:srcRect/>
            <a:tile tx="0" ty="0" sx="100000" sy="100000" flip="none" algn="tl"/>
          </a:blip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7173" name="文本框 5"/>
          <p:cNvSpPr>
            <a:spLocks noChangeArrowheads="1"/>
          </p:cNvSpPr>
          <p:nvPr/>
        </p:nvSpPr>
        <p:spPr bwMode="auto">
          <a:xfrm>
            <a:off x="638175" y="56832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Data Preprocessing</a:t>
            </a:r>
          </a:p>
        </p:txBody>
      </p:sp>
      <p:sp>
        <p:nvSpPr>
          <p:cNvPr id="7174"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7177" name="椭圆 10"/>
          <p:cNvSpPr>
            <a:spLocks noChangeArrowheads="1"/>
          </p:cNvSpPr>
          <p:nvPr/>
        </p:nvSpPr>
        <p:spPr bwMode="auto">
          <a:xfrm>
            <a:off x="9188450" y="1593850"/>
            <a:ext cx="1938338" cy="1938338"/>
          </a:xfrm>
          <a:prstGeom prst="ellipse">
            <a:avLst/>
          </a:prstGeom>
          <a:blipFill dpi="0" rotWithShape="1">
            <a:blip r:embed="rId3"/>
            <a:srcRect/>
            <a:tile tx="0" ty="0" sx="100000" sy="100000" flip="none" algn="tl"/>
          </a:blip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a typeface="SimSun" panose="02010600030101010101" pitchFamily="2" charset="-122"/>
            </a:endParaRPr>
          </a:p>
        </p:txBody>
      </p:sp>
      <p:sp>
        <p:nvSpPr>
          <p:cNvPr id="2" name="矩形 1"/>
          <p:cNvSpPr/>
          <p:nvPr/>
        </p:nvSpPr>
        <p:spPr bwMode="auto">
          <a:xfrm>
            <a:off x="735479" y="1259058"/>
            <a:ext cx="3538792" cy="4970293"/>
          </a:xfrm>
          <a:prstGeom prst="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7" name="矩形 26"/>
          <p:cNvSpPr/>
          <p:nvPr/>
        </p:nvSpPr>
        <p:spPr bwMode="auto">
          <a:xfrm>
            <a:off x="4405889" y="1259058"/>
            <a:ext cx="3538792" cy="4970293"/>
          </a:xfrm>
          <a:prstGeom prst="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8" name="矩形 27"/>
          <p:cNvSpPr/>
          <p:nvPr/>
        </p:nvSpPr>
        <p:spPr bwMode="auto">
          <a:xfrm>
            <a:off x="8031849" y="1259058"/>
            <a:ext cx="3538792" cy="4970293"/>
          </a:xfrm>
          <a:prstGeom prst="rect">
            <a:avLst/>
          </a:prstGeom>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9" name="文本框 28"/>
          <p:cNvSpPr txBox="1"/>
          <p:nvPr/>
        </p:nvSpPr>
        <p:spPr>
          <a:xfrm>
            <a:off x="1019042" y="1486571"/>
            <a:ext cx="2560320" cy="369332"/>
          </a:xfrm>
          <a:prstGeom prst="rect">
            <a:avLst/>
          </a:prstGeom>
          <a:noFill/>
        </p:spPr>
        <p:txBody>
          <a:bodyPr wrap="square" rtlCol="0">
            <a:spAutoFit/>
          </a:bodyPr>
          <a:lstStyle/>
          <a:p>
            <a:r>
              <a:rPr lang="en-US" altLang="zh-CN" b="1" dirty="0">
                <a:solidFill>
                  <a:schemeClr val="bg1"/>
                </a:solidFill>
              </a:rPr>
              <a:t>Data Cleaning</a:t>
            </a:r>
            <a:endParaRPr lang="zh-CN" altLang="en-US" b="1" dirty="0">
              <a:solidFill>
                <a:schemeClr val="bg1"/>
              </a:solidFill>
            </a:endParaRPr>
          </a:p>
        </p:txBody>
      </p:sp>
      <p:sp>
        <p:nvSpPr>
          <p:cNvPr id="30" name="文本框 29"/>
          <p:cNvSpPr txBox="1"/>
          <p:nvPr/>
        </p:nvSpPr>
        <p:spPr>
          <a:xfrm>
            <a:off x="4522337" y="1486698"/>
            <a:ext cx="2560320" cy="369332"/>
          </a:xfrm>
          <a:prstGeom prst="rect">
            <a:avLst/>
          </a:prstGeom>
          <a:noFill/>
        </p:spPr>
        <p:txBody>
          <a:bodyPr wrap="square" rtlCol="0">
            <a:spAutoFit/>
          </a:bodyPr>
          <a:lstStyle/>
          <a:p>
            <a:r>
              <a:rPr lang="en-US" altLang="zh-CN" b="1" dirty="0">
                <a:solidFill>
                  <a:schemeClr val="bg1"/>
                </a:solidFill>
              </a:rPr>
              <a:t>Data Normalization</a:t>
            </a:r>
            <a:endParaRPr lang="zh-CN" altLang="en-US" b="1" dirty="0">
              <a:solidFill>
                <a:schemeClr val="bg1"/>
              </a:solidFill>
            </a:endParaRPr>
          </a:p>
        </p:txBody>
      </p:sp>
      <p:sp>
        <p:nvSpPr>
          <p:cNvPr id="9" name="箭头: 右 8"/>
          <p:cNvSpPr/>
          <p:nvPr/>
        </p:nvSpPr>
        <p:spPr bwMode="auto">
          <a:xfrm>
            <a:off x="4126912" y="3128445"/>
            <a:ext cx="499057" cy="106180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1" name="文本框 10"/>
          <p:cNvSpPr txBox="1"/>
          <p:nvPr/>
        </p:nvSpPr>
        <p:spPr>
          <a:xfrm>
            <a:off x="1019042" y="1919360"/>
            <a:ext cx="2980960" cy="4323080"/>
          </a:xfrm>
          <a:prstGeom prst="rect">
            <a:avLst/>
          </a:prstGeom>
          <a:noFill/>
        </p:spPr>
        <p:txBody>
          <a:bodyPr wrap="square" rtlCol="0">
            <a:spAutoFit/>
          </a:bodyPr>
          <a:lstStyle/>
          <a:p>
            <a:pPr algn="l"/>
            <a:r>
              <a:rPr lang="en-US" altLang="zh-CN" b="1" i="1" dirty="0">
                <a:solidFill>
                  <a:schemeClr val="bg1"/>
                </a:solidFill>
              </a:rPr>
              <a:t>Imputation:</a:t>
            </a:r>
            <a:endParaRPr lang="en-US" altLang="zh-CN" b="1" dirty="0">
              <a:solidFill>
                <a:schemeClr val="bg1"/>
              </a:solidFill>
            </a:endParaRPr>
          </a:p>
          <a:p>
            <a:pPr algn="l"/>
            <a:r>
              <a:rPr lang="en-US" altLang="zh-CN" dirty="0">
                <a:solidFill>
                  <a:schemeClr val="accent1">
                    <a:lumMod val="75000"/>
                  </a:schemeClr>
                </a:solidFill>
              </a:rPr>
              <a:t>Google trend, Titter trend </a:t>
            </a:r>
          </a:p>
          <a:p>
            <a:pPr algn="l"/>
            <a:r>
              <a:rPr lang="en-US" altLang="zh-CN" dirty="0">
                <a:solidFill>
                  <a:srgbClr val="FF0000"/>
                </a:solidFill>
              </a:rPr>
              <a:t>Too many missing values - dropped</a:t>
            </a:r>
          </a:p>
          <a:p>
            <a:pPr algn="l"/>
            <a:endParaRPr lang="en-US" altLang="zh-CN" dirty="0">
              <a:solidFill>
                <a:srgbClr val="FF0000"/>
              </a:solidFill>
            </a:endParaRPr>
          </a:p>
          <a:p>
            <a:pPr algn="l"/>
            <a:r>
              <a:rPr lang="en-US" altLang="zh-CN" dirty="0">
                <a:solidFill>
                  <a:schemeClr val="accent1">
                    <a:lumMod val="75000"/>
                  </a:schemeClr>
                </a:solidFill>
              </a:rPr>
              <a:t>US index, Gold price, </a:t>
            </a:r>
            <a:r>
              <a:rPr lang="en-US" altLang="zh-CN" dirty="0" err="1">
                <a:solidFill>
                  <a:schemeClr val="accent1">
                    <a:lumMod val="75000"/>
                  </a:schemeClr>
                </a:solidFill>
              </a:rPr>
              <a:t>etc</a:t>
            </a:r>
            <a:r>
              <a:rPr lang="en-US" altLang="zh-CN" dirty="0">
                <a:solidFill>
                  <a:schemeClr val="accent1">
                    <a:lumMod val="75000"/>
                  </a:schemeClr>
                </a:solidFill>
              </a:rPr>
              <a:t>,</a:t>
            </a:r>
          </a:p>
          <a:p>
            <a:pPr algn="l"/>
            <a:r>
              <a:rPr lang="en-US" altLang="zh-CN" dirty="0">
                <a:solidFill>
                  <a:srgbClr val="FF0000"/>
                </a:solidFill>
              </a:rPr>
              <a:t>Impute by Friday numbers</a:t>
            </a:r>
          </a:p>
          <a:p>
            <a:pPr algn="l"/>
            <a:endParaRPr lang="en-US" altLang="zh-CN" dirty="0">
              <a:solidFill>
                <a:srgbClr val="FF0000"/>
              </a:solidFill>
            </a:endParaRPr>
          </a:p>
          <a:p>
            <a:pPr algn="l">
              <a:spcBef>
                <a:spcPts val="600"/>
              </a:spcBef>
            </a:pPr>
            <a:r>
              <a:rPr lang="en-US" altLang="zh-CN" b="1" i="1" dirty="0">
                <a:solidFill>
                  <a:schemeClr val="bg1"/>
                </a:solidFill>
              </a:rPr>
              <a:t>Redundancy:</a:t>
            </a:r>
          </a:p>
          <a:p>
            <a:pPr algn="l">
              <a:spcBef>
                <a:spcPts val="0"/>
              </a:spcBef>
            </a:pPr>
            <a:r>
              <a:rPr lang="en-US" altLang="zh-CN" dirty="0">
                <a:solidFill>
                  <a:schemeClr val="accent1">
                    <a:lumMod val="75000"/>
                  </a:schemeClr>
                </a:solidFill>
              </a:rPr>
              <a:t>Miners related features</a:t>
            </a:r>
          </a:p>
          <a:p>
            <a:pPr algn="l"/>
            <a:r>
              <a:rPr lang="en-US" altLang="zh-CN" dirty="0">
                <a:solidFill>
                  <a:srgbClr val="FF0000"/>
                </a:solidFill>
              </a:rPr>
              <a:t>Drop similar miner pools</a:t>
            </a:r>
          </a:p>
          <a:p>
            <a:pPr algn="l"/>
            <a:endParaRPr lang="en-US" altLang="zh-CN" dirty="0">
              <a:solidFill>
                <a:srgbClr val="FF0000"/>
              </a:solidFill>
            </a:endParaRPr>
          </a:p>
          <a:p>
            <a:pPr algn="l"/>
            <a:r>
              <a:rPr lang="en-US" altLang="zh-CN" dirty="0">
                <a:solidFill>
                  <a:schemeClr val="accent1">
                    <a:lumMod val="75000"/>
                  </a:schemeClr>
                </a:solidFill>
              </a:rPr>
              <a:t>BTC price similarity</a:t>
            </a:r>
          </a:p>
          <a:p>
            <a:pPr algn="l"/>
            <a:r>
              <a:rPr lang="en-US" altLang="zh-CN" dirty="0">
                <a:solidFill>
                  <a:srgbClr val="FF0000"/>
                </a:solidFill>
              </a:rPr>
              <a:t>High correlation but no contribution - dropped</a:t>
            </a:r>
          </a:p>
        </p:txBody>
      </p:sp>
      <p:sp>
        <p:nvSpPr>
          <p:cNvPr id="47" name="文本框 46"/>
          <p:cNvSpPr txBox="1"/>
          <p:nvPr/>
        </p:nvSpPr>
        <p:spPr>
          <a:xfrm>
            <a:off x="8918973" y="1455446"/>
            <a:ext cx="1902716" cy="369332"/>
          </a:xfrm>
          <a:prstGeom prst="rect">
            <a:avLst/>
          </a:prstGeom>
          <a:noFill/>
        </p:spPr>
        <p:txBody>
          <a:bodyPr wrap="square" rtlCol="0">
            <a:spAutoFit/>
          </a:bodyPr>
          <a:lstStyle/>
          <a:p>
            <a:pPr algn="l"/>
            <a:r>
              <a:rPr lang="en-US" altLang="zh-CN" b="1" dirty="0">
                <a:solidFill>
                  <a:schemeClr val="bg1"/>
                </a:solidFill>
              </a:rPr>
              <a:t>Data outcome</a:t>
            </a:r>
            <a:endParaRPr lang="zh-CN" altLang="en-US" b="1" dirty="0" err="1">
              <a:solidFill>
                <a:schemeClr val="bg1"/>
              </a:solidFill>
            </a:endParaRPr>
          </a:p>
        </p:txBody>
      </p:sp>
      <p:grpSp>
        <p:nvGrpSpPr>
          <p:cNvPr id="20" name="组合 19"/>
          <p:cNvGrpSpPr/>
          <p:nvPr/>
        </p:nvGrpSpPr>
        <p:grpSpPr>
          <a:xfrm>
            <a:off x="8043152" y="2284471"/>
            <a:ext cx="3460407" cy="3236994"/>
            <a:chOff x="8043152" y="2284471"/>
            <a:chExt cx="3460407" cy="3236994"/>
          </a:xfrm>
        </p:grpSpPr>
        <p:grpSp>
          <p:nvGrpSpPr>
            <p:cNvPr id="17" name="组合 16"/>
            <p:cNvGrpSpPr/>
            <p:nvPr/>
          </p:nvGrpSpPr>
          <p:grpSpPr>
            <a:xfrm>
              <a:off x="8043152" y="2284471"/>
              <a:ext cx="3460407" cy="3236994"/>
              <a:chOff x="8066114" y="2268387"/>
              <a:chExt cx="3460407" cy="3236994"/>
            </a:xfrm>
          </p:grpSpPr>
          <p:cxnSp>
            <p:nvCxnSpPr>
              <p:cNvPr id="43" name="直接箭头连接符 42"/>
              <p:cNvCxnSpPr/>
              <p:nvPr/>
            </p:nvCxnSpPr>
            <p:spPr bwMode="auto">
              <a:xfrm>
                <a:off x="8572849" y="2764718"/>
                <a:ext cx="2765813" cy="0"/>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44" name="直接箭头连接符 43"/>
              <p:cNvCxnSpPr/>
              <p:nvPr/>
            </p:nvCxnSpPr>
            <p:spPr bwMode="auto">
              <a:xfrm>
                <a:off x="8467620" y="2900849"/>
                <a:ext cx="0" cy="2604532"/>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45" name="文本框 44"/>
              <p:cNvSpPr txBox="1"/>
              <p:nvPr/>
            </p:nvSpPr>
            <p:spPr>
              <a:xfrm>
                <a:off x="8961092" y="2268387"/>
                <a:ext cx="2565429" cy="369332"/>
              </a:xfrm>
              <a:prstGeom prst="rect">
                <a:avLst/>
              </a:prstGeom>
              <a:noFill/>
            </p:spPr>
            <p:txBody>
              <a:bodyPr wrap="square" rtlCol="0">
                <a:spAutoFit/>
              </a:bodyPr>
              <a:lstStyle/>
              <a:p>
                <a:pPr algn="l"/>
                <a:r>
                  <a:rPr lang="en-US" altLang="zh-CN" dirty="0">
                    <a:solidFill>
                      <a:schemeClr val="bg1"/>
                    </a:solidFill>
                  </a:rPr>
                  <a:t>1 Date + 61 features</a:t>
                </a:r>
              </a:p>
            </p:txBody>
          </p:sp>
          <p:sp>
            <p:nvSpPr>
              <p:cNvPr id="46" name="文本框 45"/>
              <p:cNvSpPr txBox="1"/>
              <p:nvPr/>
            </p:nvSpPr>
            <p:spPr>
              <a:xfrm rot="16200000">
                <a:off x="7619837" y="3878797"/>
                <a:ext cx="1261885" cy="369332"/>
              </a:xfrm>
              <a:prstGeom prst="rect">
                <a:avLst/>
              </a:prstGeom>
              <a:noFill/>
            </p:spPr>
            <p:txBody>
              <a:bodyPr wrap="square" rtlCol="0">
                <a:spAutoFit/>
              </a:bodyPr>
              <a:lstStyle/>
              <a:p>
                <a:pPr algn="l"/>
                <a:r>
                  <a:rPr lang="en-US" altLang="zh-CN" dirty="0">
                    <a:solidFill>
                      <a:schemeClr val="bg1"/>
                    </a:solidFill>
                  </a:rPr>
                  <a:t>365 days</a:t>
                </a:r>
                <a:endParaRPr lang="zh-CN" altLang="en-US" dirty="0" err="1">
                  <a:solidFill>
                    <a:schemeClr val="bg1"/>
                  </a:solidFill>
                </a:endParaRPr>
              </a:p>
            </p:txBody>
          </p:sp>
        </p:grpSp>
        <p:pic>
          <p:nvPicPr>
            <p:cNvPr id="19" name="图片 18"/>
            <p:cNvPicPr>
              <a:picLocks noChangeAspect="1"/>
            </p:cNvPicPr>
            <p:nvPr/>
          </p:nvPicPr>
          <p:blipFill rotWithShape="1">
            <a:blip r:embed="rId4"/>
            <a:srcRect t="-389" r="18767" b="389"/>
            <a:stretch>
              <a:fillRect/>
            </a:stretch>
          </p:blipFill>
          <p:spPr>
            <a:xfrm>
              <a:off x="8610601" y="2968041"/>
              <a:ext cx="2705100" cy="2553424"/>
            </a:xfrm>
            <a:prstGeom prst="rect">
              <a:avLst/>
            </a:prstGeom>
          </p:spPr>
        </p:pic>
      </p:grpSp>
      <p:sp>
        <p:nvSpPr>
          <p:cNvPr id="21" name="文本框 20"/>
          <p:cNvSpPr txBox="1"/>
          <p:nvPr/>
        </p:nvSpPr>
        <p:spPr>
          <a:xfrm>
            <a:off x="4625975" y="2327275"/>
            <a:ext cx="3101975" cy="829945"/>
          </a:xfrm>
          <a:prstGeom prst="rect">
            <a:avLst/>
          </a:prstGeom>
          <a:noFill/>
        </p:spPr>
        <p:txBody>
          <a:bodyPr wrap="square" rtlCol="0">
            <a:spAutoFit/>
          </a:bodyPr>
          <a:lstStyle/>
          <a:p>
            <a:pPr algn="l"/>
            <a:r>
              <a:rPr lang="en-US" altLang="zh-CN" sz="2400" dirty="0">
                <a:solidFill>
                  <a:schemeClr val="bg1"/>
                </a:solidFill>
              </a:rPr>
              <a:t>Min-Max Scaler to </a:t>
            </a:r>
          </a:p>
          <a:p>
            <a:pPr algn="l"/>
            <a:r>
              <a:rPr lang="en-US" altLang="zh-CN" sz="2400" dirty="0">
                <a:solidFill>
                  <a:schemeClr val="bg1"/>
                </a:solidFill>
              </a:rPr>
              <a:t>normalize the data.</a:t>
            </a:r>
            <a:endParaRPr lang="zh-CN" altLang="en-US" sz="2400" dirty="0" err="1">
              <a:solidFill>
                <a:schemeClr val="bg1"/>
              </a:solidFill>
            </a:endParaRPr>
          </a:p>
        </p:txBody>
      </p:sp>
      <p:sp>
        <p:nvSpPr>
          <p:cNvPr id="58" name="箭头: 右 57"/>
          <p:cNvSpPr/>
          <p:nvPr/>
        </p:nvSpPr>
        <p:spPr bwMode="auto">
          <a:xfrm>
            <a:off x="7727624" y="3128445"/>
            <a:ext cx="499057" cy="106180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31"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26" name="矩形 25">
            <a:extLst>
              <a:ext uri="{FF2B5EF4-FFF2-40B4-BE49-F238E27FC236}">
                <a16:creationId xmlns:a16="http://schemas.microsoft.com/office/drawing/2014/main" id="{AEA74B45-8D3A-471E-9F8E-7D2F95DBA274}"/>
              </a:ext>
            </a:extLst>
          </p:cNvPr>
          <p:cNvSpPr/>
          <p:nvPr/>
        </p:nvSpPr>
        <p:spPr bwMode="auto">
          <a:xfrm>
            <a:off x="9236869" y="0"/>
            <a:ext cx="2102600" cy="685800"/>
          </a:xfrm>
          <a:prstGeom prst="rect">
            <a:avLst/>
          </a:prstGeom>
          <a:solidFill>
            <a:srgbClr val="FFFF00"/>
          </a:solid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dirty="0">
                <a:solidFill>
                  <a:schemeClr val="bg1"/>
                </a:solidFill>
                <a:latin typeface="Arial" panose="020B0604020202020204" pitchFamily="34" charset="0"/>
                <a:ea typeface="SimSun" panose="02010600030101010101" pitchFamily="2" charset="-122"/>
              </a:rPr>
              <a:t>content requires update</a:t>
            </a:r>
            <a:endParaRPr kumimoji="0" lang="en-US" sz="1800" b="0" i="0" u="none" strike="noStrike" cap="none" normalizeH="0" baseline="0" dirty="0">
              <a:ln>
                <a:noFill/>
              </a:ln>
              <a:solidFill>
                <a:schemeClr val="bg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blinds(horizontal)">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blinds(horizontal)">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blinds(horizontal)">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blinds(horizontal)">
                                      <p:cBhvr>
                                        <p:cTn id="30" dur="500"/>
                                        <p:tgtEl>
                                          <p:spTgt spid="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blinds(horizontal)">
                                      <p:cBhvr>
                                        <p:cTn id="35" dur="500"/>
                                        <p:tgtEl>
                                          <p:spTgt spid="1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blinds(horizontal)">
                                      <p:cBhvr>
                                        <p:cTn id="40" dur="500"/>
                                        <p:tgtEl>
                                          <p:spTgt spid="1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animEffect transition="in" filter="blinds(horizontal)">
                                      <p:cBhvr>
                                        <p:cTn id="45" dur="500"/>
                                        <p:tgtEl>
                                          <p:spTgt spid="1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1">
                                            <p:txEl>
                                              <p:pRg st="9" end="9"/>
                                            </p:txEl>
                                          </p:spTgt>
                                        </p:tgtEl>
                                        <p:attrNameLst>
                                          <p:attrName>style.visibility</p:attrName>
                                        </p:attrNameLst>
                                      </p:cBhvr>
                                      <p:to>
                                        <p:strVal val="visible"/>
                                      </p:to>
                                    </p:set>
                                    <p:animEffect transition="in" filter="blinds(horizontal)">
                                      <p:cBhvr>
                                        <p:cTn id="50" dur="500"/>
                                        <p:tgtEl>
                                          <p:spTgt spid="1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Effect transition="in" filter="blinds(horizontal)">
                                      <p:cBhvr>
                                        <p:cTn id="55" dur="500"/>
                                        <p:tgtEl>
                                          <p:spTgt spid="11">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1">
                                            <p:txEl>
                                              <p:pRg st="12" end="12"/>
                                            </p:txEl>
                                          </p:spTgt>
                                        </p:tgtEl>
                                        <p:attrNameLst>
                                          <p:attrName>style.visibility</p:attrName>
                                        </p:attrNameLst>
                                      </p:cBhvr>
                                      <p:to>
                                        <p:strVal val="visible"/>
                                      </p:to>
                                    </p:set>
                                    <p:animEffect transition="in" filter="blinds(horizontal)">
                                      <p:cBhvr>
                                        <p:cTn id="60" dur="500"/>
                                        <p:tgtEl>
                                          <p:spTgt spid="11">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blinds(horizontal)">
                                      <p:cBhvr>
                                        <p:cTn id="65" dur="500"/>
                                        <p:tgtEl>
                                          <p:spTgt spid="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linds(horizontal)">
                                      <p:cBhvr>
                                        <p:cTn id="68" dur="500"/>
                                        <p:tgtEl>
                                          <p:spTgt spid="2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blinds(horizontal)">
                                      <p:cBhvr>
                                        <p:cTn id="71" dur="500"/>
                                        <p:tgtEl>
                                          <p:spTgt spid="3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blinds(horizontal)">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blinds(horizontal)">
                                      <p:cBhvr>
                                        <p:cTn id="79" dur="500"/>
                                        <p:tgtEl>
                                          <p:spTgt spid="5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blinds(horizontal)">
                                      <p:cBhvr>
                                        <p:cTn id="85" dur="500"/>
                                        <p:tgtEl>
                                          <p:spTgt spid="47"/>
                                        </p:tgtEl>
                                      </p:cBhvr>
                                    </p:animEffect>
                                  </p:childTnLst>
                                </p:cTn>
                              </p:par>
                              <p:par>
                                <p:cTn id="86" presetID="3" presetClass="entr" presetSubtype="1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blinds(horizontal)">
                                      <p:cBhvr>
                                        <p:cTn id="8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7" grpId="0" animBg="1"/>
      <p:bldP spid="27" grpId="1" animBg="1"/>
      <p:bldP spid="28" grpId="0" animBg="1"/>
      <p:bldP spid="28" grpId="1" animBg="1"/>
      <p:bldP spid="29" grpId="0"/>
      <p:bldP spid="29" grpId="1"/>
      <p:bldP spid="30" grpId="0"/>
      <p:bldP spid="30" grpId="1"/>
      <p:bldP spid="9" grpId="0" animBg="1"/>
      <p:bldP spid="9" grpId="1" animBg="1"/>
      <p:bldP spid="47" grpId="0"/>
      <p:bldP spid="47" grpId="1"/>
      <p:bldP spid="21" grpId="0"/>
      <p:bldP spid="21" grpId="1"/>
      <p:bldP spid="58" grpId="0" animBg="1"/>
      <p:bldP spid="5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直接连接符 4"/>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dirty="0"/>
          </a:p>
        </p:txBody>
      </p:sp>
      <p:sp>
        <p:nvSpPr>
          <p:cNvPr id="20490" name="文本框 12"/>
          <p:cNvSpPr>
            <a:spLocks noChangeArrowheads="1"/>
          </p:cNvSpPr>
          <p:nvPr/>
        </p:nvSpPr>
        <p:spPr bwMode="auto">
          <a:xfrm>
            <a:off x="676275" y="1424315"/>
            <a:ext cx="3244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rgbClr val="FFCD00"/>
                </a:solidFill>
                <a:latin typeface="Microsoft YaHei" panose="020B0503020204020204" charset="-122"/>
                <a:sym typeface="Microsoft YaHei" panose="020B0503020204020204" charset="-122"/>
              </a:rPr>
              <a:t>Purpose</a:t>
            </a:r>
            <a:endParaRPr lang="zh-CN" altLang="en-US" dirty="0">
              <a:ea typeface="SimSun" panose="02010600030101010101" pitchFamily="2" charset="-122"/>
            </a:endParaRPr>
          </a:p>
        </p:txBody>
      </p:sp>
      <p:sp>
        <p:nvSpPr>
          <p:cNvPr id="20491" name="文本框 13"/>
          <p:cNvSpPr>
            <a:spLocks noChangeArrowheads="1"/>
          </p:cNvSpPr>
          <p:nvPr/>
        </p:nvSpPr>
        <p:spPr bwMode="auto">
          <a:xfrm>
            <a:off x="676275" y="1915017"/>
            <a:ext cx="2857500" cy="363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20000"/>
              </a:lnSpc>
              <a:spcBef>
                <a:spcPct val="0"/>
              </a:spcBef>
              <a:buFont typeface="Arial" panose="020B0604020202020204" pitchFamily="34" charset="0"/>
              <a:buNone/>
            </a:pPr>
            <a:r>
              <a:rPr lang="zh-CN" altLang="en-US" sz="2400">
                <a:solidFill>
                  <a:schemeClr val="bg1"/>
                </a:solidFill>
                <a:sym typeface="+mn-ea"/>
              </a:rPr>
              <a:t>capable of learning long-term dependencies</a:t>
            </a:r>
          </a:p>
          <a:p>
            <a:pPr eaLnBrk="1" hangingPunct="1">
              <a:lnSpc>
                <a:spcPct val="120000"/>
              </a:lnSpc>
              <a:spcBef>
                <a:spcPct val="0"/>
              </a:spcBef>
              <a:buFont typeface="Arial" panose="020B0604020202020204" pitchFamily="34" charset="0"/>
              <a:buNone/>
            </a:pPr>
            <a:endParaRPr lang="zh-CN" altLang="en-US" sz="2400" dirty="0">
              <a:solidFill>
                <a:schemeClr val="bg1"/>
              </a:solidFill>
              <a:sym typeface="+mn-ea"/>
            </a:endParaRPr>
          </a:p>
          <a:p>
            <a:pPr eaLnBrk="1" hangingPunct="1">
              <a:lnSpc>
                <a:spcPct val="120000"/>
              </a:lnSpc>
              <a:spcBef>
                <a:spcPct val="0"/>
              </a:spcBef>
              <a:buFont typeface="Arial" panose="020B0604020202020204" pitchFamily="34" charset="0"/>
              <a:buNone/>
            </a:pPr>
            <a:r>
              <a:rPr lang="zh-CN" altLang="en-US" sz="2400">
                <a:solidFill>
                  <a:schemeClr val="bg1"/>
                </a:solidFill>
                <a:sym typeface="+mn-ea"/>
              </a:rPr>
              <a:t>use prior experience to inform future outcomes</a:t>
            </a:r>
            <a:endParaRPr lang="zh-CN" altLang="en-US" sz="2400" dirty="0">
              <a:solidFill>
                <a:schemeClr val="bg1"/>
              </a:solidFill>
              <a:sym typeface="+mn-ea"/>
            </a:endParaRPr>
          </a:p>
        </p:txBody>
      </p:sp>
      <p:pic>
        <p:nvPicPr>
          <p:cNvPr id="7" name="Picture 6"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184" y="1598372"/>
            <a:ext cx="5967593" cy="443425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10" name="文本框 5"/>
          <p:cNvSpPr>
            <a:spLocks noChangeArrowheads="1"/>
          </p:cNvSpPr>
          <p:nvPr/>
        </p:nvSpPr>
        <p:spPr bwMode="auto">
          <a:xfrm>
            <a:off x="638174" y="569277"/>
            <a:ext cx="596759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Long short-term memory</a:t>
            </a:r>
            <a:r>
              <a:rPr lang="en-GB" altLang="en-US" b="1" dirty="0">
                <a:solidFill>
                  <a:schemeClr val="bg1"/>
                </a:solidFill>
                <a:latin typeface="Arial Unicode MS" pitchFamily="34" charset="-122"/>
                <a:ea typeface="Arial Unicode MS" pitchFamily="34" charset="-122"/>
                <a:sym typeface="Arial Unicode MS" pitchFamily="34" charset="-122"/>
              </a:rPr>
              <a:t>(LSTM)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91">
                                            <p:txEl>
                                              <p:pRg st="0" end="0"/>
                                            </p:txEl>
                                          </p:spTgt>
                                        </p:tgtEl>
                                        <p:attrNameLst>
                                          <p:attrName>style.visibility</p:attrName>
                                        </p:attrNameLst>
                                      </p:cBhvr>
                                      <p:to>
                                        <p:strVal val="visible"/>
                                      </p:to>
                                    </p:set>
                                    <p:animEffect transition="in" filter="blinds(horizontal)">
                                      <p:cBhvr>
                                        <p:cTn id="7" dur="500"/>
                                        <p:tgtEl>
                                          <p:spTgt spid="20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91">
                                            <p:txEl>
                                              <p:pRg st="2" end="2"/>
                                            </p:txEl>
                                          </p:spTgt>
                                        </p:tgtEl>
                                        <p:attrNameLst>
                                          <p:attrName>style.visibility</p:attrName>
                                        </p:attrNameLst>
                                      </p:cBhvr>
                                      <p:to>
                                        <p:strVal val="visible"/>
                                      </p:to>
                                    </p:set>
                                    <p:animEffect transition="in" filter="blinds(horizontal)">
                                      <p:cBhvr>
                                        <p:cTn id="12" dur="500"/>
                                        <p:tgtEl>
                                          <p:spTgt spid="20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a:spLocks noChangeArrowheads="1"/>
          </p:cNvSpPr>
          <p:nvPr/>
        </p:nvSpPr>
        <p:spPr bwMode="auto">
          <a:xfrm>
            <a:off x="638175" y="569278"/>
            <a:ext cx="38560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b="1" dirty="0">
                <a:solidFill>
                  <a:schemeClr val="bg1"/>
                </a:solidFill>
                <a:latin typeface="Arial Unicode MS" pitchFamily="34" charset="-122"/>
                <a:ea typeface="Arial Unicode MS" pitchFamily="34" charset="-122"/>
                <a:sym typeface="Arial Unicode MS" pitchFamily="34" charset="-122"/>
              </a:rPr>
              <a:t>Data </a:t>
            </a:r>
            <a:r>
              <a:rPr lang="en-GB" altLang="en-US" b="1" dirty="0">
                <a:solidFill>
                  <a:schemeClr val="bg1"/>
                </a:solidFill>
                <a:latin typeface="Arial Unicode MS" pitchFamily="34" charset="-122"/>
                <a:ea typeface="Arial Unicode MS" pitchFamily="34" charset="-122"/>
                <a:sym typeface="Arial Unicode MS" pitchFamily="34" charset="-122"/>
              </a:rPr>
              <a:t>Split</a:t>
            </a:r>
          </a:p>
        </p:txBody>
      </p:sp>
      <p:sp>
        <p:nvSpPr>
          <p:cNvPr id="5" name="直接连接符 6"/>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文本框 5"/>
          <p:cNvSpPr txBox="1"/>
          <p:nvPr/>
        </p:nvSpPr>
        <p:spPr>
          <a:xfrm>
            <a:off x="396875" y="2095500"/>
            <a:ext cx="1894205" cy="3415030"/>
          </a:xfrm>
          <a:prstGeom prst="rect">
            <a:avLst/>
          </a:prstGeom>
          <a:noFill/>
        </p:spPr>
        <p:txBody>
          <a:bodyPr wrap="square" rtlCol="0">
            <a:spAutoFit/>
          </a:bodyPr>
          <a:lstStyle/>
          <a:p>
            <a:pPr algn="l"/>
            <a:r>
              <a:rPr lang="en-US" altLang="zh-CN" sz="2400" b="1" dirty="0">
                <a:solidFill>
                  <a:schemeClr val="bg1"/>
                </a:solidFill>
              </a:rPr>
              <a:t>Train Test Split</a:t>
            </a:r>
          </a:p>
          <a:p>
            <a:pPr algn="l"/>
            <a:endParaRPr lang="en-US" altLang="zh-CN" sz="2400" b="1" dirty="0">
              <a:solidFill>
                <a:schemeClr val="bg1"/>
              </a:solidFill>
            </a:endParaRPr>
          </a:p>
          <a:p>
            <a:pPr algn="l"/>
            <a:endParaRPr lang="en-US" altLang="zh-CN" sz="2400" b="1" dirty="0">
              <a:solidFill>
                <a:schemeClr val="bg1"/>
              </a:solidFill>
            </a:endParaRPr>
          </a:p>
          <a:p>
            <a:pPr algn="l"/>
            <a:endParaRPr lang="en-US" altLang="zh-CN" sz="2400" b="1" dirty="0">
              <a:solidFill>
                <a:schemeClr val="bg1"/>
              </a:solidFill>
            </a:endParaRPr>
          </a:p>
          <a:p>
            <a:pPr algn="l"/>
            <a:endParaRPr lang="en-US" altLang="zh-CN" sz="2400" b="1" dirty="0">
              <a:solidFill>
                <a:schemeClr val="bg1"/>
              </a:solidFill>
            </a:endParaRPr>
          </a:p>
          <a:p>
            <a:pPr algn="l"/>
            <a:r>
              <a:rPr lang="en-SG" sz="2400" b="1" dirty="0">
                <a:solidFill>
                  <a:schemeClr val="bg1"/>
                </a:solidFill>
                <a:sym typeface="+mn-ea"/>
              </a:rPr>
              <a:t>split ratio </a:t>
            </a:r>
          </a:p>
          <a:p>
            <a:pPr algn="l"/>
            <a:r>
              <a:rPr lang="en-GB" altLang="en-SG" sz="2400" b="1" dirty="0">
                <a:solidFill>
                  <a:schemeClr val="bg1"/>
                </a:solidFill>
                <a:sym typeface="+mn-ea"/>
              </a:rPr>
              <a:t>=</a:t>
            </a:r>
            <a:r>
              <a:rPr lang="en-SG" sz="2400" b="1" dirty="0">
                <a:solidFill>
                  <a:schemeClr val="bg1"/>
                </a:solidFill>
                <a:sym typeface="+mn-ea"/>
              </a:rPr>
              <a:t> 0.2</a:t>
            </a:r>
            <a:endParaRPr lang="en-US" altLang="zh-CN" sz="2400" b="1" dirty="0">
              <a:solidFill>
                <a:schemeClr val="bg1"/>
              </a:solidFill>
            </a:endParaRPr>
          </a:p>
          <a:p>
            <a:pPr algn="l"/>
            <a:r>
              <a:rPr lang="en-US" altLang="zh-CN" sz="2400" b="1" dirty="0">
                <a:solidFill>
                  <a:schemeClr val="bg1"/>
                </a:solidFill>
              </a:rPr>
              <a:t>                                                                        </a:t>
            </a:r>
            <a:endParaRPr lang="zh-CN" altLang="en-US" sz="2400" b="1" dirty="0" err="1">
              <a:solidFill>
                <a:schemeClr val="bg1"/>
              </a:solidFill>
            </a:endParaRPr>
          </a:p>
        </p:txBody>
      </p:sp>
      <p:sp>
        <p:nvSpPr>
          <p:cNvPr id="10"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2" name="矩形 1"/>
          <p:cNvSpPr/>
          <p:nvPr/>
        </p:nvSpPr>
        <p:spPr bwMode="auto">
          <a:xfrm>
            <a:off x="4494213" y="1726418"/>
            <a:ext cx="200025" cy="195512"/>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1" name="矩形 10"/>
          <p:cNvSpPr/>
          <p:nvPr/>
        </p:nvSpPr>
        <p:spPr bwMode="auto">
          <a:xfrm>
            <a:off x="3872706" y="2397930"/>
            <a:ext cx="200025" cy="195512"/>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2" name="矩形 11"/>
          <p:cNvSpPr/>
          <p:nvPr/>
        </p:nvSpPr>
        <p:spPr bwMode="auto">
          <a:xfrm>
            <a:off x="5666865" y="2464594"/>
            <a:ext cx="133860" cy="12884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6" name="矩形 15"/>
          <p:cNvSpPr/>
          <p:nvPr/>
        </p:nvSpPr>
        <p:spPr bwMode="auto">
          <a:xfrm>
            <a:off x="8917611" y="3642614"/>
            <a:ext cx="133860" cy="12884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7" name="矩形 16"/>
          <p:cNvSpPr/>
          <p:nvPr/>
        </p:nvSpPr>
        <p:spPr bwMode="auto">
          <a:xfrm>
            <a:off x="9903109" y="4000239"/>
            <a:ext cx="133860" cy="12884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8" name="矩形 17"/>
          <p:cNvSpPr/>
          <p:nvPr/>
        </p:nvSpPr>
        <p:spPr bwMode="auto">
          <a:xfrm>
            <a:off x="2685086" y="1966658"/>
            <a:ext cx="133860" cy="12884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cxnSp>
        <p:nvCxnSpPr>
          <p:cNvPr id="23" name="直接连接符 22"/>
          <p:cNvCxnSpPr/>
          <p:nvPr/>
        </p:nvCxnSpPr>
        <p:spPr bwMode="auto">
          <a:xfrm>
            <a:off x="2570480" y="1224915"/>
            <a:ext cx="0" cy="5669848"/>
          </a:xfrm>
          <a:prstGeom prst="line">
            <a:avLst/>
          </a:prstGeom>
          <a:ln>
            <a:prstDash val="dash"/>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3" name="文本框 5"/>
          <p:cNvSpPr txBox="1"/>
          <p:nvPr/>
        </p:nvSpPr>
        <p:spPr>
          <a:xfrm>
            <a:off x="6632575" y="1081405"/>
            <a:ext cx="4104005" cy="829945"/>
          </a:xfrm>
          <a:prstGeom prst="rect">
            <a:avLst/>
          </a:prstGeom>
          <a:noFill/>
        </p:spPr>
        <p:txBody>
          <a:bodyPr wrap="square" rtlCol="0">
            <a:spAutoFit/>
          </a:bodyPr>
          <a:lstStyle/>
          <a:p>
            <a:pPr algn="l"/>
            <a:r>
              <a:rPr lang="en-US" altLang="zh-CN" sz="2400" b="1" dirty="0">
                <a:solidFill>
                  <a:schemeClr val="bg1"/>
                </a:solidFill>
                <a:sym typeface="+mn-ea"/>
              </a:rPr>
              <a:t>Extract data windows</a:t>
            </a:r>
            <a:endParaRPr lang="zh-CN" altLang="en-US" sz="2400" b="1" dirty="0" err="1">
              <a:solidFill>
                <a:schemeClr val="bg1"/>
              </a:solidFill>
            </a:endParaRPr>
          </a:p>
          <a:p>
            <a:pPr algn="l"/>
            <a:r>
              <a:rPr lang="en-US" altLang="zh-CN" sz="2400" b="1" dirty="0">
                <a:solidFill>
                  <a:schemeClr val="bg1"/>
                </a:solidFill>
              </a:rPr>
              <a:t>                                                                        </a:t>
            </a:r>
            <a:endParaRPr lang="zh-CN" altLang="en-US" sz="2400" b="1" dirty="0" err="1">
              <a:solidFill>
                <a:schemeClr val="bg1"/>
              </a:solidFill>
            </a:endParaRPr>
          </a:p>
        </p:txBody>
      </p:sp>
      <p:grpSp>
        <p:nvGrpSpPr>
          <p:cNvPr id="7" name="Group 6"/>
          <p:cNvGrpSpPr/>
          <p:nvPr/>
        </p:nvGrpSpPr>
        <p:grpSpPr>
          <a:xfrm>
            <a:off x="2684780" y="1593215"/>
            <a:ext cx="9373870" cy="5182235"/>
            <a:chOff x="2887" y="2719"/>
            <a:chExt cx="13764" cy="6944"/>
          </a:xfrm>
        </p:grpSpPr>
        <p:pic>
          <p:nvPicPr>
            <p:cNvPr id="9"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 y="2719"/>
              <a:ext cx="13765" cy="6944"/>
            </a:xfrm>
            <a:prstGeom prst="rect">
              <a:avLst/>
            </a:prstGeom>
          </p:spPr>
        </p:pic>
        <p:sp>
          <p:nvSpPr>
            <p:cNvPr id="19" name="矩形 1"/>
            <p:cNvSpPr/>
            <p:nvPr/>
          </p:nvSpPr>
          <p:spPr bwMode="auto">
            <a:xfrm>
              <a:off x="7078" y="2719"/>
              <a:ext cx="315" cy="30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0" name="矩形 10"/>
            <p:cNvSpPr/>
            <p:nvPr/>
          </p:nvSpPr>
          <p:spPr bwMode="auto">
            <a:xfrm>
              <a:off x="6099" y="3776"/>
              <a:ext cx="315" cy="30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1" name="矩形 11"/>
            <p:cNvSpPr/>
            <p:nvPr/>
          </p:nvSpPr>
          <p:spPr bwMode="auto">
            <a:xfrm>
              <a:off x="8924" y="3881"/>
              <a:ext cx="211" cy="2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2" name="矩形 12"/>
            <p:cNvSpPr/>
            <p:nvPr/>
          </p:nvSpPr>
          <p:spPr bwMode="auto">
            <a:xfrm>
              <a:off x="10274" y="5845"/>
              <a:ext cx="211" cy="2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4" name="矩形 13"/>
            <p:cNvSpPr/>
            <p:nvPr/>
          </p:nvSpPr>
          <p:spPr bwMode="auto">
            <a:xfrm>
              <a:off x="11455" y="6840"/>
              <a:ext cx="211" cy="2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5" name="矩形 14"/>
            <p:cNvSpPr/>
            <p:nvPr/>
          </p:nvSpPr>
          <p:spPr bwMode="auto">
            <a:xfrm>
              <a:off x="12907" y="6457"/>
              <a:ext cx="211" cy="2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6" name="矩形 15"/>
            <p:cNvSpPr/>
            <p:nvPr/>
          </p:nvSpPr>
          <p:spPr bwMode="auto">
            <a:xfrm>
              <a:off x="14043" y="5736"/>
              <a:ext cx="211" cy="2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7" name="矩形 16"/>
            <p:cNvSpPr/>
            <p:nvPr/>
          </p:nvSpPr>
          <p:spPr bwMode="auto">
            <a:xfrm>
              <a:off x="15595" y="6300"/>
              <a:ext cx="211" cy="2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8" name="矩形 17"/>
            <p:cNvSpPr/>
            <p:nvPr/>
          </p:nvSpPr>
          <p:spPr bwMode="auto">
            <a:xfrm>
              <a:off x="4228" y="3097"/>
              <a:ext cx="211" cy="2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grpSp>
      <p:sp>
        <p:nvSpPr>
          <p:cNvPr id="13" name="矩形 12">
            <a:extLst>
              <a:ext uri="{FF2B5EF4-FFF2-40B4-BE49-F238E27FC236}">
                <a16:creationId xmlns:a16="http://schemas.microsoft.com/office/drawing/2014/main" id="{757A4F0C-5C20-4ED0-9179-8539319D532D}"/>
              </a:ext>
            </a:extLst>
          </p:cNvPr>
          <p:cNvSpPr/>
          <p:nvPr/>
        </p:nvSpPr>
        <p:spPr bwMode="auto">
          <a:xfrm>
            <a:off x="9236869" y="0"/>
            <a:ext cx="2102600" cy="685800"/>
          </a:xfrm>
          <a:prstGeom prst="rect">
            <a:avLst/>
          </a:prstGeom>
          <a:solidFill>
            <a:srgbClr val="FFFF00"/>
          </a:solid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dirty="0">
                <a:solidFill>
                  <a:schemeClr val="bg1"/>
                </a:solidFill>
                <a:latin typeface="Arial" panose="020B0604020202020204" pitchFamily="34" charset="0"/>
                <a:ea typeface="SimSun" panose="02010600030101010101" pitchFamily="2" charset="-122"/>
              </a:rPr>
              <a:t>content requires update</a:t>
            </a:r>
            <a:endParaRPr kumimoji="0" lang="en-US" sz="1800" b="0" i="0" u="none" strike="noStrike" cap="none" normalizeH="0" baseline="0" dirty="0">
              <a:ln>
                <a:noFill/>
              </a:ln>
              <a:solidFill>
                <a:schemeClr val="bg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文本框 5"/>
          <p:cNvSpPr txBox="1"/>
          <p:nvPr/>
        </p:nvSpPr>
        <p:spPr>
          <a:xfrm>
            <a:off x="683895" y="568652"/>
            <a:ext cx="3764598"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defRPr sz="2800">
                <a:solidFill>
                  <a:srgbClr val="000000"/>
                </a:solidFill>
                <a:latin typeface="Arial Unicode MS"/>
                <a:ea typeface="Arial Unicode MS"/>
                <a:cs typeface="Arial Unicode MS"/>
                <a:sym typeface="Arial Unicode MS"/>
              </a:defRPr>
            </a:pPr>
            <a:r>
              <a:rPr lang="en-US" dirty="0"/>
              <a:t>Data Preprocessing</a:t>
            </a:r>
          </a:p>
        </p:txBody>
      </p:sp>
      <p:sp>
        <p:nvSpPr>
          <p:cNvPr id="186" name="直接连接符 6"/>
          <p:cNvSpPr/>
          <p:nvPr/>
        </p:nvSpPr>
        <p:spPr>
          <a:xfrm flipH="1">
            <a:off x="576262" y="685799"/>
            <a:ext cx="100013" cy="258764"/>
          </a:xfrm>
          <a:prstGeom prst="line">
            <a:avLst/>
          </a:prstGeom>
          <a:ln w="34925">
            <a:solidFill>
              <a:srgbClr val="FFCD00"/>
            </a:solidFill>
            <a:bevel/>
          </a:ln>
        </p:spPr>
        <p:txBody>
          <a:bodyPr lIns="45719" rIns="45719"/>
          <a:lstStyle/>
          <a:p>
            <a:pPr>
              <a:defRPr>
                <a:solidFill>
                  <a:srgbClr val="FFFFFF"/>
                </a:solidFill>
              </a:defRPr>
            </a:pPr>
            <a:endParaRPr/>
          </a:p>
        </p:txBody>
      </p:sp>
      <p:sp>
        <p:nvSpPr>
          <p:cNvPr id="188" name="文本框 6"/>
          <p:cNvSpPr txBox="1"/>
          <p:nvPr/>
        </p:nvSpPr>
        <p:spPr>
          <a:xfrm>
            <a:off x="442594" y="6376987"/>
            <a:ext cx="2750187"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solidFill>
                  <a:srgbClr val="808080"/>
                </a:solidFill>
                <a:latin typeface="Arial Unicode MS"/>
                <a:ea typeface="Arial Unicode MS"/>
                <a:cs typeface="Arial Unicode MS"/>
                <a:sym typeface="Arial Unicode MS"/>
              </a:defRPr>
            </a:lvl1pPr>
          </a:lstStyle>
          <a:p>
            <a:r>
              <a:t>DataEureka</a:t>
            </a:r>
          </a:p>
        </p:txBody>
      </p:sp>
      <p:sp>
        <p:nvSpPr>
          <p:cNvPr id="189" name="矩形 1"/>
          <p:cNvSpPr/>
          <p:nvPr/>
        </p:nvSpPr>
        <p:spPr>
          <a:xfrm>
            <a:off x="4494212" y="1726418"/>
            <a:ext cx="200026" cy="195513"/>
          </a:xfrm>
          <a:prstGeom prst="rect">
            <a:avLst/>
          </a:prstGeom>
          <a:solidFill>
            <a:srgbClr val="FFFFFF"/>
          </a:solidFill>
          <a:ln w="12700">
            <a:miter lim="400000"/>
          </a:ln>
        </p:spPr>
        <p:txBody>
          <a:bodyPr lIns="45719" rIns="45719"/>
          <a:lstStyle/>
          <a:p>
            <a:pPr>
              <a:defRPr>
                <a:solidFill>
                  <a:srgbClr val="FFFFFF"/>
                </a:solidFill>
              </a:defRPr>
            </a:pPr>
            <a:endParaRPr/>
          </a:p>
        </p:txBody>
      </p:sp>
      <p:sp>
        <p:nvSpPr>
          <p:cNvPr id="190" name="矩形 10"/>
          <p:cNvSpPr/>
          <p:nvPr/>
        </p:nvSpPr>
        <p:spPr>
          <a:xfrm>
            <a:off x="3872705" y="2397929"/>
            <a:ext cx="200026" cy="195513"/>
          </a:xfrm>
          <a:prstGeom prst="rect">
            <a:avLst/>
          </a:prstGeom>
          <a:solidFill>
            <a:srgbClr val="FFFFFF"/>
          </a:solidFill>
          <a:ln w="12700">
            <a:miter lim="400000"/>
          </a:ln>
        </p:spPr>
        <p:txBody>
          <a:bodyPr lIns="45719" rIns="45719"/>
          <a:lstStyle/>
          <a:p>
            <a:pPr>
              <a:defRPr>
                <a:solidFill>
                  <a:srgbClr val="FFFFFF"/>
                </a:solidFill>
              </a:defRPr>
            </a:pPr>
            <a:endParaRPr/>
          </a:p>
        </p:txBody>
      </p:sp>
      <p:sp>
        <p:nvSpPr>
          <p:cNvPr id="191" name="矩形 11"/>
          <p:cNvSpPr/>
          <p:nvPr/>
        </p:nvSpPr>
        <p:spPr>
          <a:xfrm>
            <a:off x="5666864" y="2464593"/>
            <a:ext cx="133861" cy="128849"/>
          </a:xfrm>
          <a:prstGeom prst="rect">
            <a:avLst/>
          </a:prstGeom>
          <a:solidFill>
            <a:srgbClr val="FFFFFF"/>
          </a:solidFill>
          <a:ln w="12700">
            <a:miter lim="400000"/>
          </a:ln>
        </p:spPr>
        <p:txBody>
          <a:bodyPr lIns="45719" rIns="45719"/>
          <a:lstStyle/>
          <a:p>
            <a:pPr>
              <a:defRPr>
                <a:solidFill>
                  <a:srgbClr val="FFFFFF"/>
                </a:solidFill>
              </a:defRPr>
            </a:pPr>
            <a:endParaRPr/>
          </a:p>
        </p:txBody>
      </p:sp>
      <p:sp>
        <p:nvSpPr>
          <p:cNvPr id="192" name="矩形 15"/>
          <p:cNvSpPr/>
          <p:nvPr/>
        </p:nvSpPr>
        <p:spPr>
          <a:xfrm>
            <a:off x="8917610" y="3642614"/>
            <a:ext cx="133861" cy="128849"/>
          </a:xfrm>
          <a:prstGeom prst="rect">
            <a:avLst/>
          </a:prstGeom>
          <a:solidFill>
            <a:srgbClr val="FFFFFF"/>
          </a:solidFill>
          <a:ln w="12700">
            <a:miter lim="400000"/>
          </a:ln>
        </p:spPr>
        <p:txBody>
          <a:bodyPr lIns="45719" rIns="45719"/>
          <a:lstStyle/>
          <a:p>
            <a:pPr>
              <a:defRPr>
                <a:solidFill>
                  <a:srgbClr val="FFFFFF"/>
                </a:solidFill>
              </a:defRPr>
            </a:pPr>
            <a:endParaRPr/>
          </a:p>
        </p:txBody>
      </p:sp>
      <p:sp>
        <p:nvSpPr>
          <p:cNvPr id="193" name="矩形 16"/>
          <p:cNvSpPr/>
          <p:nvPr/>
        </p:nvSpPr>
        <p:spPr>
          <a:xfrm>
            <a:off x="9903108" y="4000239"/>
            <a:ext cx="133861" cy="128849"/>
          </a:xfrm>
          <a:prstGeom prst="rect">
            <a:avLst/>
          </a:prstGeom>
          <a:solidFill>
            <a:srgbClr val="FFFFFF"/>
          </a:solidFill>
          <a:ln w="12700">
            <a:miter lim="400000"/>
          </a:ln>
        </p:spPr>
        <p:txBody>
          <a:bodyPr lIns="45719" rIns="45719"/>
          <a:lstStyle/>
          <a:p>
            <a:pPr>
              <a:defRPr>
                <a:solidFill>
                  <a:srgbClr val="FFFFFF"/>
                </a:solidFill>
              </a:defRPr>
            </a:pPr>
            <a:endParaRPr/>
          </a:p>
        </p:txBody>
      </p:sp>
      <p:sp>
        <p:nvSpPr>
          <p:cNvPr id="194" name="矩形 17"/>
          <p:cNvSpPr/>
          <p:nvPr/>
        </p:nvSpPr>
        <p:spPr>
          <a:xfrm>
            <a:off x="2685085" y="1966658"/>
            <a:ext cx="133861" cy="128849"/>
          </a:xfrm>
          <a:prstGeom prst="rect">
            <a:avLst/>
          </a:prstGeom>
          <a:solidFill>
            <a:srgbClr val="FFFFFF"/>
          </a:solidFill>
          <a:ln w="12700">
            <a:miter lim="400000"/>
          </a:ln>
        </p:spPr>
        <p:txBody>
          <a:bodyPr lIns="45719" rIns="45719"/>
          <a:lstStyle/>
          <a:p>
            <a:pPr>
              <a:defRPr>
                <a:solidFill>
                  <a:srgbClr val="FFFFFF"/>
                </a:solidFill>
              </a:defRPr>
            </a:pPr>
            <a:endParaRPr/>
          </a:p>
        </p:txBody>
      </p:sp>
      <p:sp>
        <p:nvSpPr>
          <p:cNvPr id="195" name="直接连接符 22"/>
          <p:cNvSpPr/>
          <p:nvPr/>
        </p:nvSpPr>
        <p:spPr>
          <a:xfrm flipH="1">
            <a:off x="6287057" y="944563"/>
            <a:ext cx="1" cy="5669849"/>
          </a:xfrm>
          <a:prstGeom prst="line">
            <a:avLst/>
          </a:prstGeom>
          <a:ln w="25400">
            <a:solidFill>
              <a:schemeClr val="accent2"/>
            </a:solidFill>
            <a:prstDash val="dash"/>
          </a:ln>
          <a:effectLst>
            <a:outerShdw blurRad="38100" dist="20000" dir="5400000" rotWithShape="0">
              <a:srgbClr val="000000">
                <a:alpha val="38000"/>
              </a:srgbClr>
            </a:outerShdw>
          </a:effectLst>
        </p:spPr>
        <p:txBody>
          <a:bodyPr lIns="45719" rIns="45719"/>
          <a:lstStyle/>
          <a:p>
            <a:pPr>
              <a:defRPr>
                <a:solidFill>
                  <a:srgbClr val="FFFFFF"/>
                </a:solidFill>
              </a:defRPr>
            </a:pPr>
            <a:endParaRPr/>
          </a:p>
        </p:txBody>
      </p:sp>
      <p:sp>
        <p:nvSpPr>
          <p:cNvPr id="196" name="文本框 5"/>
          <p:cNvSpPr txBox="1"/>
          <p:nvPr/>
        </p:nvSpPr>
        <p:spPr>
          <a:xfrm>
            <a:off x="626268" y="1199755"/>
            <a:ext cx="401256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b="1">
                <a:solidFill>
                  <a:srgbClr val="000000"/>
                </a:solidFill>
              </a:defRPr>
            </a:pPr>
            <a:r>
              <a:rPr sz="2000" dirty="0"/>
              <a:t>Extract data windows</a:t>
            </a:r>
          </a:p>
          <a:p>
            <a:pPr>
              <a:defRPr sz="2400" b="1">
                <a:solidFill>
                  <a:srgbClr val="000000"/>
                </a:solidFill>
              </a:defRPr>
            </a:pPr>
            <a:r>
              <a:rPr sz="2000" dirty="0"/>
              <a:t>                                                                        </a:t>
            </a:r>
          </a:p>
        </p:txBody>
      </p:sp>
      <p:grpSp>
        <p:nvGrpSpPr>
          <p:cNvPr id="207" name="Group 6"/>
          <p:cNvGrpSpPr/>
          <p:nvPr/>
        </p:nvGrpSpPr>
        <p:grpSpPr>
          <a:xfrm>
            <a:off x="716922" y="1726418"/>
            <a:ext cx="5101270" cy="2849906"/>
            <a:chOff x="0" y="0"/>
            <a:chExt cx="9374552" cy="5182235"/>
          </a:xfrm>
        </p:grpSpPr>
        <p:pic>
          <p:nvPicPr>
            <p:cNvPr id="197" name="图片 7" descr="图片 7"/>
            <p:cNvPicPr>
              <a:picLocks noChangeAspect="1"/>
            </p:cNvPicPr>
            <p:nvPr/>
          </p:nvPicPr>
          <p:blipFill>
            <a:blip r:embed="rId3"/>
            <a:stretch>
              <a:fillRect/>
            </a:stretch>
          </p:blipFill>
          <p:spPr>
            <a:xfrm>
              <a:off x="0" y="0"/>
              <a:ext cx="9374552" cy="5182235"/>
            </a:xfrm>
            <a:prstGeom prst="rect">
              <a:avLst/>
            </a:prstGeom>
            <a:ln w="12700" cap="flat">
              <a:noFill/>
              <a:miter lim="400000"/>
            </a:ln>
            <a:effectLst/>
          </p:spPr>
        </p:pic>
        <p:sp>
          <p:nvSpPr>
            <p:cNvPr id="198" name="矩形 1"/>
            <p:cNvSpPr/>
            <p:nvPr/>
          </p:nvSpPr>
          <p:spPr>
            <a:xfrm>
              <a:off x="2854249" y="0"/>
              <a:ext cx="214529" cy="22985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99" name="矩形 10"/>
            <p:cNvSpPr/>
            <p:nvPr/>
          </p:nvSpPr>
          <p:spPr>
            <a:xfrm>
              <a:off x="2187508" y="788828"/>
              <a:ext cx="214529" cy="229858"/>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00" name="矩形 11"/>
            <p:cNvSpPr/>
            <p:nvPr/>
          </p:nvSpPr>
          <p:spPr>
            <a:xfrm>
              <a:off x="4111454" y="867188"/>
              <a:ext cx="143700" cy="15149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01" name="矩形 12"/>
            <p:cNvSpPr/>
            <p:nvPr/>
          </p:nvSpPr>
          <p:spPr>
            <a:xfrm>
              <a:off x="5030861" y="2332901"/>
              <a:ext cx="143700" cy="15149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02" name="矩形 13"/>
            <p:cNvSpPr/>
            <p:nvPr/>
          </p:nvSpPr>
          <p:spPr>
            <a:xfrm>
              <a:off x="5835172" y="3075459"/>
              <a:ext cx="143700" cy="15149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03" name="矩形 14"/>
            <p:cNvSpPr/>
            <p:nvPr/>
          </p:nvSpPr>
          <p:spPr>
            <a:xfrm>
              <a:off x="6818321" y="2748212"/>
              <a:ext cx="143699" cy="15149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sz="800" spc="-300" dirty="0">
                <a:solidFill>
                  <a:schemeClr val="bg2"/>
                </a:solidFill>
              </a:endParaRPr>
            </a:p>
          </p:txBody>
        </p:sp>
        <p:sp>
          <p:nvSpPr>
            <p:cNvPr id="204" name="矩形 15"/>
            <p:cNvSpPr/>
            <p:nvPr/>
          </p:nvSpPr>
          <p:spPr>
            <a:xfrm>
              <a:off x="7554022" y="2256085"/>
              <a:ext cx="181049" cy="15149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05" name="矩形 16"/>
            <p:cNvSpPr/>
            <p:nvPr/>
          </p:nvSpPr>
          <p:spPr>
            <a:xfrm>
              <a:off x="8654688" y="2672463"/>
              <a:ext cx="143700" cy="15149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06" name="矩形 17"/>
            <p:cNvSpPr/>
            <p:nvPr/>
          </p:nvSpPr>
          <p:spPr>
            <a:xfrm>
              <a:off x="913278" y="282097"/>
              <a:ext cx="143700" cy="151497"/>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grpSp>
      <p:sp>
        <p:nvSpPr>
          <p:cNvPr id="26" name="We decided to combine data of a certain time window as input to predict bitcoin price of next day.…">
            <a:extLst>
              <a:ext uri="{FF2B5EF4-FFF2-40B4-BE49-F238E27FC236}">
                <a16:creationId xmlns:a16="http://schemas.microsoft.com/office/drawing/2014/main" id="{964FA3AE-35BF-4D6C-A0E5-FA6D014094ED}"/>
              </a:ext>
            </a:extLst>
          </p:cNvPr>
          <p:cNvSpPr txBox="1"/>
          <p:nvPr/>
        </p:nvSpPr>
        <p:spPr>
          <a:xfrm>
            <a:off x="703427" y="4565921"/>
            <a:ext cx="4880983" cy="2133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0000"/>
              </a:lnSpc>
              <a:defRPr sz="1600">
                <a:solidFill>
                  <a:srgbClr val="333333"/>
                </a:solidFill>
              </a:defRPr>
            </a:pPr>
            <a:r>
              <a:rPr dirty="0"/>
              <a:t>We decided to combine data of a certain time window as input to predict bitcoin price of next day.</a:t>
            </a:r>
            <a:endParaRPr lang="en-US" dirty="0"/>
          </a:p>
          <a:p>
            <a:pPr>
              <a:lnSpc>
                <a:spcPct val="120000"/>
              </a:lnSpc>
              <a:defRPr sz="1600">
                <a:solidFill>
                  <a:srgbClr val="333333"/>
                </a:solidFill>
              </a:defRPr>
            </a:pPr>
            <a:endParaRPr lang="en-US" dirty="0"/>
          </a:p>
          <a:p>
            <a:pPr>
              <a:lnSpc>
                <a:spcPct val="120000"/>
              </a:lnSpc>
              <a:defRPr sz="1600">
                <a:solidFill>
                  <a:srgbClr val="333333"/>
                </a:solidFill>
              </a:defRPr>
            </a:pPr>
            <a:r>
              <a:rPr dirty="0"/>
              <a:t>After experiments, we found that the time window of 10 would be a reasonable choice.</a:t>
            </a:r>
          </a:p>
          <a:p>
            <a:pPr>
              <a:lnSpc>
                <a:spcPct val="120000"/>
              </a:lnSpc>
              <a:defRPr sz="1600">
                <a:solidFill>
                  <a:srgbClr val="333333"/>
                </a:solidFill>
              </a:defRPr>
            </a:pPr>
            <a:endParaRPr dirty="0"/>
          </a:p>
          <a:p>
            <a:pPr>
              <a:lnSpc>
                <a:spcPct val="120000"/>
              </a:lnSpc>
              <a:defRPr sz="1600" b="1">
                <a:solidFill>
                  <a:srgbClr val="333333"/>
                </a:solidFill>
              </a:defRPr>
            </a:pPr>
            <a:endParaRPr dirty="0"/>
          </a:p>
        </p:txBody>
      </p:sp>
      <p:grpSp>
        <p:nvGrpSpPr>
          <p:cNvPr id="14" name="组合 13">
            <a:extLst>
              <a:ext uri="{FF2B5EF4-FFF2-40B4-BE49-F238E27FC236}">
                <a16:creationId xmlns:a16="http://schemas.microsoft.com/office/drawing/2014/main" id="{E0D10311-DC5F-4060-8569-03FE130EB41F}"/>
              </a:ext>
            </a:extLst>
          </p:cNvPr>
          <p:cNvGrpSpPr/>
          <p:nvPr/>
        </p:nvGrpSpPr>
        <p:grpSpPr>
          <a:xfrm>
            <a:off x="6922945" y="1117283"/>
            <a:ext cx="4983148" cy="5244513"/>
            <a:chOff x="6981871" y="1199755"/>
            <a:chExt cx="4983148" cy="5244513"/>
          </a:xfrm>
        </p:grpSpPr>
        <p:sp>
          <p:nvSpPr>
            <p:cNvPr id="25" name="We used a ratio of 0.2 to split train and test sets. So the data of last 60+ days was used for testing.…">
              <a:extLst>
                <a:ext uri="{FF2B5EF4-FFF2-40B4-BE49-F238E27FC236}">
                  <a16:creationId xmlns:a16="http://schemas.microsoft.com/office/drawing/2014/main" id="{37815108-AC9D-4710-846E-BACA2F73DE46}"/>
                </a:ext>
              </a:extLst>
            </p:cNvPr>
            <p:cNvSpPr txBox="1"/>
            <p:nvPr/>
          </p:nvSpPr>
          <p:spPr>
            <a:xfrm>
              <a:off x="6981871" y="1199755"/>
              <a:ext cx="4983148" cy="52445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400" b="1">
                  <a:solidFill>
                    <a:srgbClr val="000000"/>
                  </a:solidFill>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Train Test Split</a:t>
              </a:r>
            </a:p>
            <a:p>
              <a:pPr>
                <a:lnSpc>
                  <a:spcPct val="120000"/>
                </a:lnSpc>
                <a:defRPr sz="1600">
                  <a:solidFill>
                    <a:srgbClr val="333333"/>
                  </a:solidFill>
                </a:defRPr>
              </a:pPr>
              <a:endParaRPr lang="en-US" dirty="0"/>
            </a:p>
            <a:p>
              <a:pPr>
                <a:lnSpc>
                  <a:spcPct val="120000"/>
                </a:lnSpc>
                <a:defRPr sz="1600">
                  <a:solidFill>
                    <a:srgbClr val="333333"/>
                  </a:solidFill>
                </a:defRPr>
              </a:pPr>
              <a:r>
                <a:rPr dirty="0"/>
                <a:t>We used a </a:t>
              </a:r>
              <a:r>
                <a:rPr b="1" dirty="0"/>
                <a:t>ratio of 0.2 </a:t>
              </a:r>
              <a:r>
                <a:rPr dirty="0"/>
                <a:t>to split train and test sets. So the data of last 60+ days was used for testing.</a:t>
              </a:r>
            </a:p>
            <a:p>
              <a:pPr>
                <a:lnSpc>
                  <a:spcPct val="120000"/>
                </a:lnSpc>
                <a:defRPr sz="1600">
                  <a:solidFill>
                    <a:srgbClr val="333333"/>
                  </a:solidFill>
                </a:defRPr>
              </a:pPr>
              <a:endParaRPr dirty="0"/>
            </a:p>
            <a:p>
              <a:pPr>
                <a:lnSpc>
                  <a:spcPct val="120000"/>
                </a:lnSpc>
                <a:defRPr sz="1600" b="1">
                  <a:solidFill>
                    <a:srgbClr val="333333"/>
                  </a:solidFill>
                </a:defRPr>
              </a:pPr>
              <a:endParaRPr lang="en-US" dirty="0"/>
            </a:p>
            <a:p>
              <a:pPr>
                <a:lnSpc>
                  <a:spcPct val="120000"/>
                </a:lnSpc>
                <a:defRPr sz="1600" b="1">
                  <a:solidFill>
                    <a:srgbClr val="333333"/>
                  </a:solidFill>
                </a:defRPr>
              </a:pPr>
              <a:endParaRPr lang="en-US" dirty="0"/>
            </a:p>
            <a:p>
              <a:pPr>
                <a:lnSpc>
                  <a:spcPct val="120000"/>
                </a:lnSpc>
                <a:defRPr sz="1600" b="1">
                  <a:solidFill>
                    <a:srgbClr val="333333"/>
                  </a:solidFill>
                </a:defRPr>
              </a:pPr>
              <a:endParaRPr lang="en-US" dirty="0"/>
            </a:p>
            <a:p>
              <a:pPr>
                <a:lnSpc>
                  <a:spcPct val="120000"/>
                </a:lnSpc>
                <a:defRPr sz="1600" b="1">
                  <a:solidFill>
                    <a:srgbClr val="333333"/>
                  </a:solidFill>
                </a:defRPr>
              </a:pPr>
              <a:endParaRPr lang="en-US" dirty="0"/>
            </a:p>
            <a:p>
              <a:pPr>
                <a:lnSpc>
                  <a:spcPct val="120000"/>
                </a:lnSpc>
                <a:defRPr sz="1600" b="1">
                  <a:solidFill>
                    <a:srgbClr val="333333"/>
                  </a:solidFill>
                </a:defRPr>
              </a:pPr>
              <a:endParaRPr lang="en-SG" dirty="0"/>
            </a:p>
            <a:p>
              <a:pPr>
                <a:defRPr sz="1600" b="1">
                  <a:solidFill>
                    <a:srgbClr val="333333"/>
                  </a:solidFill>
                </a:defRPr>
              </a:pPr>
              <a:endParaRPr lang="en-SG" sz="1400" dirty="0"/>
            </a:p>
            <a:p>
              <a:pPr>
                <a:defRPr sz="1600" b="1">
                  <a:solidFill>
                    <a:srgbClr val="333333"/>
                  </a:solidFill>
                </a:defRPr>
              </a:pPr>
              <a:endParaRPr lang="en-SG" sz="1600" dirty="0"/>
            </a:p>
            <a:p>
              <a:pPr>
                <a:defRPr sz="1600" b="1">
                  <a:solidFill>
                    <a:srgbClr val="333333"/>
                  </a:solidFill>
                </a:defRPr>
              </a:pPr>
              <a:r>
                <a:rPr lang="en-SG" sz="1600" dirty="0"/>
                <a:t>Original data shape</a:t>
              </a:r>
            </a:p>
            <a:p>
              <a:pPr>
                <a:defRPr sz="1600">
                  <a:solidFill>
                    <a:srgbClr val="333333"/>
                  </a:solidFill>
                </a:defRPr>
              </a:pPr>
              <a:r>
                <a:rPr lang="en-SG" sz="1600" dirty="0"/>
                <a:t>X: (366 * 61)          Y: (366 * 1)</a:t>
              </a:r>
            </a:p>
            <a:p>
              <a:pPr>
                <a:defRPr sz="1600" b="1">
                  <a:solidFill>
                    <a:srgbClr val="333333"/>
                  </a:solidFill>
                </a:defRPr>
              </a:pPr>
              <a:r>
                <a:rPr lang="en-SG" sz="1600" dirty="0"/>
                <a:t>After concatenating</a:t>
              </a:r>
            </a:p>
            <a:p>
              <a:pPr>
                <a:defRPr sz="1600">
                  <a:solidFill>
                    <a:srgbClr val="333333"/>
                  </a:solidFill>
                </a:defRPr>
              </a:pPr>
              <a:r>
                <a:rPr lang="en-SG" sz="1600" dirty="0"/>
                <a:t>X: (366 * 10 * 61)   Y: (366 * 1)</a:t>
              </a:r>
              <a:endParaRPr lang="en-US" sz="1600" dirty="0"/>
            </a:p>
            <a:p>
              <a:pPr>
                <a:defRPr sz="1600" b="1">
                  <a:solidFill>
                    <a:srgbClr val="333333"/>
                  </a:solidFill>
                </a:defRPr>
              </a:pPr>
              <a:r>
                <a:rPr sz="1600" dirty="0"/>
                <a:t>After splitting</a:t>
              </a:r>
            </a:p>
            <a:p>
              <a:pPr>
                <a:defRPr sz="1600">
                  <a:solidFill>
                    <a:srgbClr val="333333"/>
                  </a:solidFill>
                </a:defRPr>
              </a:pPr>
              <a:r>
                <a:rPr sz="1600" dirty="0" err="1"/>
                <a:t>X_train</a:t>
              </a:r>
              <a:r>
                <a:rPr sz="1600" dirty="0"/>
                <a:t>: (300 * 10 * 61)     </a:t>
              </a:r>
              <a:r>
                <a:rPr sz="1600" dirty="0" err="1"/>
                <a:t>X_test</a:t>
              </a:r>
              <a:r>
                <a:rPr sz="1600" dirty="0"/>
                <a:t>: (66 * 10 * 61)    Y:_train: (300 * 1)     </a:t>
              </a:r>
              <a:r>
                <a:rPr sz="1600" dirty="0" err="1"/>
                <a:t>Y_test</a:t>
              </a:r>
              <a:r>
                <a:rPr sz="1600" dirty="0"/>
                <a:t>: (66 * 1)</a:t>
              </a:r>
            </a:p>
          </p:txBody>
        </p:sp>
        <p:grpSp>
          <p:nvGrpSpPr>
            <p:cNvPr id="11" name="组合 10">
              <a:extLst>
                <a:ext uri="{FF2B5EF4-FFF2-40B4-BE49-F238E27FC236}">
                  <a16:creationId xmlns:a16="http://schemas.microsoft.com/office/drawing/2014/main" id="{7161F5C4-F963-4BBC-B459-70B68621BEB0}"/>
                </a:ext>
              </a:extLst>
            </p:cNvPr>
            <p:cNvGrpSpPr/>
            <p:nvPr/>
          </p:nvGrpSpPr>
          <p:grpSpPr>
            <a:xfrm>
              <a:off x="7268298" y="2774830"/>
              <a:ext cx="1973287" cy="1452426"/>
              <a:chOff x="7034262" y="2897930"/>
              <a:chExt cx="1632338" cy="1206226"/>
            </a:xfrm>
          </p:grpSpPr>
          <p:pic>
            <p:nvPicPr>
              <p:cNvPr id="3" name="图片 2">
                <a:extLst>
                  <a:ext uri="{FF2B5EF4-FFF2-40B4-BE49-F238E27FC236}">
                    <a16:creationId xmlns:a16="http://schemas.microsoft.com/office/drawing/2014/main" id="{DD3C9507-87CD-4284-9271-FFD7EBEBFA21}"/>
                  </a:ext>
                </a:extLst>
              </p:cNvPr>
              <p:cNvPicPr>
                <a:picLocks noChangeAspect="1"/>
              </p:cNvPicPr>
              <p:nvPr/>
            </p:nvPicPr>
            <p:blipFill>
              <a:blip r:embed="rId4"/>
              <a:stretch>
                <a:fillRect/>
              </a:stretch>
            </p:blipFill>
            <p:spPr>
              <a:xfrm>
                <a:off x="7034262" y="2897930"/>
                <a:ext cx="1632338" cy="1206226"/>
              </a:xfrm>
              <a:prstGeom prst="rect">
                <a:avLst/>
              </a:prstGeom>
            </p:spPr>
          </p:pic>
          <p:sp>
            <p:nvSpPr>
              <p:cNvPr id="6" name="矩形 5">
                <a:extLst>
                  <a:ext uri="{FF2B5EF4-FFF2-40B4-BE49-F238E27FC236}">
                    <a16:creationId xmlns:a16="http://schemas.microsoft.com/office/drawing/2014/main" id="{5077DAB0-3F77-4ED5-9564-AD27C2FD5C5B}"/>
                  </a:ext>
                </a:extLst>
              </p:cNvPr>
              <p:cNvSpPr/>
              <p:nvPr/>
            </p:nvSpPr>
            <p:spPr>
              <a:xfrm>
                <a:off x="7745067" y="3065463"/>
                <a:ext cx="533746" cy="71437"/>
              </a:xfrm>
              <a:prstGeom prst="rect">
                <a:avLst/>
              </a:prstGeom>
              <a:solidFill>
                <a:srgbClr val="FF0000">
                  <a:alpha val="61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44546A"/>
                  </a:solidFill>
                  <a:effectLst/>
                  <a:uFillTx/>
                  <a:latin typeface="Arial"/>
                  <a:ea typeface="Arial"/>
                  <a:cs typeface="Arial"/>
                  <a:sym typeface="Arial"/>
                </a:endParaRPr>
              </a:p>
            </p:txBody>
          </p:sp>
          <p:sp>
            <p:nvSpPr>
              <p:cNvPr id="32" name="矩形 31">
                <a:extLst>
                  <a:ext uri="{FF2B5EF4-FFF2-40B4-BE49-F238E27FC236}">
                    <a16:creationId xmlns:a16="http://schemas.microsoft.com/office/drawing/2014/main" id="{975E2ECD-8FB1-48E8-AE73-D22F612526A3}"/>
                  </a:ext>
                </a:extLst>
              </p:cNvPr>
              <p:cNvSpPr/>
              <p:nvPr/>
            </p:nvSpPr>
            <p:spPr>
              <a:xfrm rot="5400000">
                <a:off x="8039893" y="3232946"/>
                <a:ext cx="406402" cy="71437"/>
              </a:xfrm>
              <a:prstGeom prst="rect">
                <a:avLst/>
              </a:prstGeom>
              <a:solidFill>
                <a:srgbClr val="FF0000">
                  <a:alpha val="61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44546A"/>
                  </a:solidFill>
                  <a:effectLst/>
                  <a:uFillTx/>
                  <a:latin typeface="Arial"/>
                  <a:ea typeface="Arial"/>
                  <a:cs typeface="Arial"/>
                  <a:sym typeface="Arial"/>
                </a:endParaRPr>
              </a:p>
            </p:txBody>
          </p:sp>
        </p:grpSp>
        <p:grpSp>
          <p:nvGrpSpPr>
            <p:cNvPr id="10" name="组合 9">
              <a:extLst>
                <a:ext uri="{FF2B5EF4-FFF2-40B4-BE49-F238E27FC236}">
                  <a16:creationId xmlns:a16="http://schemas.microsoft.com/office/drawing/2014/main" id="{40C252AB-AE17-479D-89D5-7B260D25E5BD}"/>
                </a:ext>
              </a:extLst>
            </p:cNvPr>
            <p:cNvGrpSpPr/>
            <p:nvPr/>
          </p:nvGrpSpPr>
          <p:grpSpPr>
            <a:xfrm>
              <a:off x="9444201" y="2739696"/>
              <a:ext cx="1756448" cy="1452427"/>
              <a:chOff x="9839713" y="2749550"/>
              <a:chExt cx="1347831" cy="1192896"/>
            </a:xfrm>
          </p:grpSpPr>
          <p:pic>
            <p:nvPicPr>
              <p:cNvPr id="8" name="图片 7">
                <a:extLst>
                  <a:ext uri="{FF2B5EF4-FFF2-40B4-BE49-F238E27FC236}">
                    <a16:creationId xmlns:a16="http://schemas.microsoft.com/office/drawing/2014/main" id="{553DDAC8-E4D3-4875-BA1D-52BFE84F5414}"/>
                  </a:ext>
                </a:extLst>
              </p:cNvPr>
              <p:cNvPicPr>
                <a:picLocks noChangeAspect="1"/>
              </p:cNvPicPr>
              <p:nvPr/>
            </p:nvPicPr>
            <p:blipFill>
              <a:blip r:embed="rId5"/>
              <a:stretch>
                <a:fillRect/>
              </a:stretch>
            </p:blipFill>
            <p:spPr>
              <a:xfrm>
                <a:off x="9839713" y="2749550"/>
                <a:ext cx="1347831" cy="1192896"/>
              </a:xfrm>
              <a:prstGeom prst="rect">
                <a:avLst/>
              </a:prstGeom>
            </p:spPr>
          </p:pic>
          <p:sp>
            <p:nvSpPr>
              <p:cNvPr id="36" name="矩形 35">
                <a:extLst>
                  <a:ext uri="{FF2B5EF4-FFF2-40B4-BE49-F238E27FC236}">
                    <a16:creationId xmlns:a16="http://schemas.microsoft.com/office/drawing/2014/main" id="{B2B2F6BB-2D05-4BBC-896F-2717D07D46A7}"/>
                  </a:ext>
                </a:extLst>
              </p:cNvPr>
              <p:cNvSpPr/>
              <p:nvPr/>
            </p:nvSpPr>
            <p:spPr>
              <a:xfrm rot="5400000">
                <a:off x="10407451" y="3013727"/>
                <a:ext cx="478629" cy="73422"/>
              </a:xfrm>
              <a:prstGeom prst="rect">
                <a:avLst/>
              </a:prstGeom>
              <a:solidFill>
                <a:srgbClr val="FF0000">
                  <a:alpha val="61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44546A"/>
                  </a:solidFill>
                  <a:effectLst/>
                  <a:uFillTx/>
                  <a:latin typeface="Arial"/>
                  <a:ea typeface="Arial"/>
                  <a:cs typeface="Arial"/>
                  <a:sym typeface="Arial"/>
                </a:endParaRPr>
              </a:p>
            </p:txBody>
          </p:sp>
        </p:grpSp>
        <p:sp>
          <p:nvSpPr>
            <p:cNvPr id="13" name="文本框 12">
              <a:extLst>
                <a:ext uri="{FF2B5EF4-FFF2-40B4-BE49-F238E27FC236}">
                  <a16:creationId xmlns:a16="http://schemas.microsoft.com/office/drawing/2014/main" id="{1A8800BA-5C09-42CD-929F-58AB77956785}"/>
                </a:ext>
              </a:extLst>
            </p:cNvPr>
            <p:cNvSpPr txBox="1"/>
            <p:nvPr/>
          </p:nvSpPr>
          <p:spPr>
            <a:xfrm>
              <a:off x="7505379" y="4197829"/>
              <a:ext cx="16927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1" u="none" strike="noStrike" cap="none" spc="0" normalizeH="0" baseline="0" dirty="0" err="1">
                  <a:ln>
                    <a:noFill/>
                  </a:ln>
                  <a:solidFill>
                    <a:srgbClr val="44546A"/>
                  </a:solidFill>
                  <a:effectLst/>
                  <a:uFillTx/>
                  <a:latin typeface="Arial"/>
                  <a:ea typeface="Arial"/>
                  <a:cs typeface="Arial"/>
                  <a:sym typeface="Arial"/>
                </a:rPr>
                <a:t>X_train</a:t>
              </a:r>
              <a:r>
                <a:rPr kumimoji="0" lang="en-US" sz="1400" b="0" i="1" u="none" strike="noStrike" cap="none" spc="0" normalizeH="0" baseline="0" dirty="0">
                  <a:ln>
                    <a:noFill/>
                  </a:ln>
                  <a:solidFill>
                    <a:srgbClr val="44546A"/>
                  </a:solidFill>
                  <a:effectLst/>
                  <a:uFillTx/>
                  <a:latin typeface="Arial"/>
                  <a:ea typeface="Arial"/>
                  <a:cs typeface="Arial"/>
                  <a:sym typeface="Arial"/>
                </a:rPr>
                <a:t>, </a:t>
              </a:r>
              <a:r>
                <a:rPr kumimoji="0" lang="en-US" sz="1400" b="0" i="1" u="none" strike="noStrike" cap="none" spc="0" normalizeH="0" baseline="0" dirty="0" err="1">
                  <a:ln>
                    <a:noFill/>
                  </a:ln>
                  <a:solidFill>
                    <a:srgbClr val="FF0000"/>
                  </a:solidFill>
                  <a:effectLst/>
                  <a:uFillTx/>
                  <a:latin typeface="Arial"/>
                  <a:ea typeface="Arial"/>
                  <a:cs typeface="Arial"/>
                  <a:sym typeface="Arial"/>
                </a:rPr>
                <a:t>X_test</a:t>
              </a:r>
              <a:endParaRPr kumimoji="0" lang="en-US" sz="1400" b="0" i="1" u="none" strike="noStrike" cap="none" spc="0" normalizeH="0" baseline="0" dirty="0">
                <a:ln>
                  <a:noFill/>
                </a:ln>
                <a:solidFill>
                  <a:srgbClr val="FF0000"/>
                </a:solidFill>
                <a:effectLst/>
                <a:uFillTx/>
                <a:latin typeface="Arial"/>
                <a:ea typeface="Arial"/>
                <a:cs typeface="Arial"/>
                <a:sym typeface="Arial"/>
              </a:endParaRPr>
            </a:p>
          </p:txBody>
        </p:sp>
        <p:sp>
          <p:nvSpPr>
            <p:cNvPr id="41" name="文本框 40">
              <a:extLst>
                <a:ext uri="{FF2B5EF4-FFF2-40B4-BE49-F238E27FC236}">
                  <a16:creationId xmlns:a16="http://schemas.microsoft.com/office/drawing/2014/main" id="{C35FD633-960C-45B7-ABE0-7772449D8C63}"/>
                </a:ext>
              </a:extLst>
            </p:cNvPr>
            <p:cNvSpPr txBox="1"/>
            <p:nvPr/>
          </p:nvSpPr>
          <p:spPr>
            <a:xfrm>
              <a:off x="9654415" y="4197829"/>
              <a:ext cx="16927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400" i="1" dirty="0" err="1"/>
                <a:t>Y</a:t>
              </a:r>
              <a:r>
                <a:rPr kumimoji="0" lang="en-US" sz="1400" b="0" i="1" u="none" strike="noStrike" cap="none" spc="0" normalizeH="0" baseline="0" dirty="0" err="1">
                  <a:ln>
                    <a:noFill/>
                  </a:ln>
                  <a:solidFill>
                    <a:srgbClr val="44546A"/>
                  </a:solidFill>
                  <a:effectLst/>
                  <a:uFillTx/>
                  <a:latin typeface="Arial"/>
                  <a:ea typeface="Arial"/>
                  <a:cs typeface="Arial"/>
                  <a:sym typeface="Arial"/>
                </a:rPr>
                <a:t>_train</a:t>
              </a:r>
              <a:r>
                <a:rPr kumimoji="0" lang="en-US" sz="1400" b="0" i="1" u="none" strike="noStrike" cap="none" spc="0" normalizeH="0" baseline="0" dirty="0">
                  <a:ln>
                    <a:noFill/>
                  </a:ln>
                  <a:solidFill>
                    <a:srgbClr val="44546A"/>
                  </a:solidFill>
                  <a:effectLst/>
                  <a:uFillTx/>
                  <a:latin typeface="Arial"/>
                  <a:ea typeface="Arial"/>
                  <a:cs typeface="Arial"/>
                  <a:sym typeface="Arial"/>
                </a:rPr>
                <a:t>, </a:t>
              </a:r>
              <a:r>
                <a:rPr kumimoji="0" lang="en-US" sz="1400" b="0" i="1" u="none" strike="noStrike" cap="none" spc="0" normalizeH="0" baseline="0" dirty="0" err="1">
                  <a:ln>
                    <a:noFill/>
                  </a:ln>
                  <a:solidFill>
                    <a:srgbClr val="FF0000"/>
                  </a:solidFill>
                  <a:effectLst/>
                  <a:uFillTx/>
                  <a:latin typeface="Arial"/>
                  <a:ea typeface="Arial"/>
                  <a:cs typeface="Arial"/>
                  <a:sym typeface="Arial"/>
                </a:rPr>
                <a:t>Y_test</a:t>
              </a:r>
              <a:endParaRPr kumimoji="0" lang="en-US" sz="1400" b="0" i="1" u="none" strike="noStrike" cap="none" spc="0" normalizeH="0" baseline="0" dirty="0">
                <a:ln>
                  <a:noFill/>
                </a:ln>
                <a:solidFill>
                  <a:srgbClr val="FF0000"/>
                </a:solidFill>
                <a:effectLst/>
                <a:uFillTx/>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直接连接符 4"/>
          <p:cNvSpPr>
            <a:spLocks noChangeShapeType="1"/>
          </p:cNvSpPr>
          <p:nvPr/>
        </p:nvSpPr>
        <p:spPr bwMode="auto">
          <a:xfrm flipH="1">
            <a:off x="576263" y="685800"/>
            <a:ext cx="100012" cy="258763"/>
          </a:xfrm>
          <a:prstGeom prst="line">
            <a:avLst/>
          </a:prstGeom>
          <a:noFill/>
          <a:ln w="34925">
            <a:solidFill>
              <a:srgbClr val="FFCD00"/>
            </a:solidFill>
            <a:bevel/>
          </a:ln>
          <a:extLst>
            <a:ext uri="{909E8E84-426E-40DD-AFC4-6F175D3DCCD1}">
              <a14:hiddenFill xmlns:a14="http://schemas.microsoft.com/office/drawing/2010/main">
                <a:noFill/>
              </a14:hiddenFill>
            </a:ext>
          </a:extLst>
        </p:spPr>
        <p:txBody>
          <a:bodyPr/>
          <a:lstStyle/>
          <a:p>
            <a:endParaRPr lang="zh-CN" altLang="en-US" dirty="0"/>
          </a:p>
        </p:txBody>
      </p:sp>
      <p:sp>
        <p:nvSpPr>
          <p:cNvPr id="9" name="文本框 6"/>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US" altLang="zh-CN" sz="1400" b="1" dirty="0" err="1">
                <a:solidFill>
                  <a:schemeClr val="tx1">
                    <a:lumMod val="50000"/>
                  </a:schemeClr>
                </a:solidFill>
                <a:latin typeface="Arial Unicode MS" pitchFamily="34" charset="-122"/>
                <a:ea typeface="Arial Unicode MS" pitchFamily="34" charset="-122"/>
                <a:sym typeface="Arial Unicode MS" pitchFamily="34" charset="-122"/>
              </a:rPr>
              <a:t>DataEureka</a:t>
            </a:r>
            <a:endParaRPr lang="zh-CN" altLang="en-US" sz="1400" b="1" dirty="0">
              <a:solidFill>
                <a:schemeClr val="tx1">
                  <a:lumMod val="50000"/>
                </a:schemeClr>
              </a:solidFill>
              <a:latin typeface="Arial Unicode MS" pitchFamily="34" charset="-122"/>
              <a:ea typeface="Arial Unicode MS" pitchFamily="34" charset="-122"/>
              <a:sym typeface="Arial Unicode MS" pitchFamily="34" charset="-122"/>
            </a:endParaRPr>
          </a:p>
        </p:txBody>
      </p:sp>
      <p:sp>
        <p:nvSpPr>
          <p:cNvPr id="10" name="文本框 5"/>
          <p:cNvSpPr>
            <a:spLocks noChangeArrowheads="1"/>
          </p:cNvSpPr>
          <p:nvPr/>
        </p:nvSpPr>
        <p:spPr bwMode="auto">
          <a:xfrm>
            <a:off x="638174" y="569277"/>
            <a:ext cx="596759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Microsoft YaHei" panose="020B0503020204020204" charset="-122"/>
                <a:sym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Microsoft YaHei" panose="020B0503020204020204" charset="-122"/>
                <a:sym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Microsoft YaHei" panose="020B0503020204020204" charset="-122"/>
                <a:sym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Microsoft YaHei" panose="020B0503020204020204" charset="-122"/>
                <a:sym typeface="Arial" panose="020B0604020202020204" pitchFamily="34" charset="0"/>
              </a:defRPr>
            </a:lvl9pPr>
          </a:lstStyle>
          <a:p>
            <a:pPr eaLnBrk="1" hangingPunct="1">
              <a:lnSpc>
                <a:spcPct val="100000"/>
              </a:lnSpc>
              <a:spcBef>
                <a:spcPct val="0"/>
              </a:spcBef>
              <a:buFont typeface="Arial" panose="020B0604020202020204" pitchFamily="34" charset="0"/>
              <a:buNone/>
            </a:pPr>
            <a:r>
              <a:rPr lang="en-GB" altLang="en-US" b="1" dirty="0">
                <a:solidFill>
                  <a:schemeClr val="bg1"/>
                </a:solidFill>
                <a:latin typeface="Arial Unicode MS" pitchFamily="34" charset="-122"/>
                <a:ea typeface="Arial Unicode MS" pitchFamily="34" charset="-122"/>
                <a:sym typeface="Arial Unicode MS" pitchFamily="34" charset="-122"/>
              </a:rPr>
              <a:t>Model Evaluation</a:t>
            </a:r>
          </a:p>
        </p:txBody>
      </p:sp>
      <p:pic>
        <p:nvPicPr>
          <p:cNvPr id="418" name="图像" descr="图像"/>
          <p:cNvPicPr>
            <a:picLocks noChangeAspect="1"/>
          </p:cNvPicPr>
          <p:nvPr/>
        </p:nvPicPr>
        <p:blipFill>
          <a:blip r:embed="rId3"/>
          <a:stretch>
            <a:fillRect/>
          </a:stretch>
        </p:blipFill>
        <p:spPr>
          <a:xfrm>
            <a:off x="4418330" y="78105"/>
            <a:ext cx="7215505" cy="6779895"/>
          </a:xfrm>
          <a:prstGeom prst="rect">
            <a:avLst/>
          </a:prstGeom>
          <a:ln w="12700">
            <a:miter lim="400000"/>
            <a:headEnd/>
            <a:tailEnd/>
          </a:ln>
        </p:spPr>
      </p:pic>
      <p:sp>
        <p:nvSpPr>
          <p:cNvPr id="2" name="Text Box 1"/>
          <p:cNvSpPr txBox="1"/>
          <p:nvPr/>
        </p:nvSpPr>
        <p:spPr>
          <a:xfrm>
            <a:off x="100330" y="1743075"/>
            <a:ext cx="3845560" cy="4154170"/>
          </a:xfrm>
          <a:prstGeom prst="rect">
            <a:avLst/>
          </a:prstGeom>
          <a:noFill/>
        </p:spPr>
        <p:txBody>
          <a:bodyPr wrap="square" rtlCol="0">
            <a:spAutoFit/>
          </a:bodyPr>
          <a:lstStyle/>
          <a:p>
            <a:pPr algn="l"/>
            <a:r>
              <a:rPr sz="2400">
                <a:solidFill>
                  <a:schemeClr val="bg1"/>
                </a:solidFill>
                <a:sym typeface="+mn-ea"/>
              </a:rPr>
              <a:t>train and test the model 5 rounds </a:t>
            </a:r>
          </a:p>
          <a:p>
            <a:pPr algn="l"/>
            <a:endParaRPr sz="2400">
              <a:solidFill>
                <a:schemeClr val="bg1"/>
              </a:solidFill>
              <a:sym typeface="+mn-ea"/>
            </a:endParaRPr>
          </a:p>
          <a:p>
            <a:pPr algn="l"/>
            <a:r>
              <a:rPr sz="2400">
                <a:solidFill>
                  <a:schemeClr val="bg1"/>
                </a:solidFill>
                <a:sym typeface="+mn-ea"/>
              </a:rPr>
              <a:t>calculate their average RMSE as a indicator of its performance</a:t>
            </a:r>
          </a:p>
          <a:p>
            <a:pPr algn="l"/>
            <a:endParaRPr sz="2400">
              <a:solidFill>
                <a:schemeClr val="bg1"/>
              </a:solidFill>
              <a:sym typeface="+mn-ea"/>
            </a:endParaRPr>
          </a:p>
          <a:p>
            <a:pPr algn="l"/>
            <a:endParaRPr sz="2400">
              <a:solidFill>
                <a:schemeClr val="bg1"/>
              </a:solidFill>
              <a:sym typeface="+mn-ea"/>
            </a:endParaRPr>
          </a:p>
          <a:p>
            <a:pPr algn="l"/>
            <a:r>
              <a:rPr sz="2400">
                <a:solidFill>
                  <a:schemeClr val="bg1"/>
                </a:solidFill>
                <a:sym typeface="+mn-ea"/>
              </a:rPr>
              <a:t> fixed the random seed in each round </a:t>
            </a:r>
            <a:r>
              <a:rPr lang="en-GB" sz="2400">
                <a:solidFill>
                  <a:schemeClr val="bg1"/>
                </a:solidFill>
                <a:sym typeface="+mn-ea"/>
              </a:rPr>
              <a:t>to ensure it can be reproduced</a:t>
            </a:r>
            <a:endParaRPr lang="en-GB" sz="2400" dirty="0" err="1">
              <a:solidFill>
                <a:schemeClr val="bg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blinds(horizontal)">
                                      <p:cBhvr>
                                        <p:cTn id="7" dur="500"/>
                                        <p:tgtEl>
                                          <p:spTgt spid="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5d4d311-8617-429d-ad44-743d68c6d3bf}"/>
</p:tagLst>
</file>

<file path=ppt/theme/theme1.xml><?xml version="1.0" encoding="utf-8"?>
<a:theme xmlns:a="http://schemas.openxmlformats.org/drawingml/2006/main" name="Office 主题">
  <a:themeElements>
    <a:clrScheme name="">
      <a:dk1>
        <a:srgbClr val="44546A"/>
      </a:dk1>
      <a:lt1>
        <a:srgbClr val="FFFFFF"/>
      </a:lt1>
      <a:dk2>
        <a:srgbClr val="000000"/>
      </a:dk2>
      <a:lt2>
        <a:srgbClr val="E7E6E6"/>
      </a:lt2>
      <a:accent1>
        <a:srgbClr val="5B9BD5"/>
      </a:accent1>
      <a:accent2>
        <a:srgbClr val="ED7D31"/>
      </a:accent2>
      <a:accent3>
        <a:srgbClr val="AAAAAA"/>
      </a:accent3>
      <a:accent4>
        <a:srgbClr val="DADADA"/>
      </a:accent4>
      <a:accent5>
        <a:srgbClr val="B5CBE7"/>
      </a:accent5>
      <a:accent6>
        <a:srgbClr val="D7712B"/>
      </a:accent6>
      <a:hlink>
        <a:srgbClr val="0563C1"/>
      </a:hlink>
      <a:folHlink>
        <a:srgbClr val="954F72"/>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rgbClr val="FF0000"/>
          </a:solidFill>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sz="1800" b="0" i="0" u="none" strike="noStrike" cap="none" normalizeH="0" baseline="0">
            <a:ln>
              <a:noFill/>
            </a:ln>
            <a:solidFill>
              <a:schemeClr val="tx1"/>
            </a:solidFill>
            <a:effectLst/>
            <a:latin typeface="Arial" panose="020B0604020202020204" pitchFamily="34" charset="0"/>
            <a:ea typeface="SimSun" panose="02010600030101010101" pitchFamily="2" charset="-122"/>
          </a:defRPr>
        </a:defPPr>
      </a:lstStyle>
      <a:style>
        <a:lnRef idx="2">
          <a:schemeClr val="accent6"/>
        </a:lnRef>
        <a:fillRef idx="1">
          <a:schemeClr val="lt1"/>
        </a:fillRef>
        <a:effectRef idx="0">
          <a:schemeClr val="accent6"/>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txDef>
      <a:spPr>
        <a:noFill/>
      </a:spPr>
      <a:bodyPr wrap="square" rtlCol="0">
        <a:spAutoFit/>
      </a:bodyPr>
      <a:lstStyle>
        <a:defPPr algn="l">
          <a:defRPr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2756</Words>
  <Application>Microsoft Office PowerPoint</Application>
  <PresentationFormat>宽屏</PresentationFormat>
  <Paragraphs>387</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24</vt:i4>
      </vt:variant>
    </vt:vector>
  </HeadingPairs>
  <TitlesOfParts>
    <vt:vector size="37" baseType="lpstr">
      <vt:lpstr>Arial Unicode MS</vt:lpstr>
      <vt:lpstr>等线</vt:lpstr>
      <vt:lpstr>等线</vt:lpstr>
      <vt:lpstr>等线 Light</vt:lpstr>
      <vt:lpstr>Microsoft YaHei</vt:lpstr>
      <vt:lpstr>Arial</vt:lpstr>
      <vt:lpstr>Arial Black</vt:lpstr>
      <vt:lpstr>Calibri</vt:lpstr>
      <vt:lpstr>Cambria Math</vt:lpstr>
      <vt:lpstr>Roboto</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马可</dc:creator>
  <cp:lastModifiedBy>马 可</cp:lastModifiedBy>
  <cp:revision>10</cp:revision>
  <dcterms:created xsi:type="dcterms:W3CDTF">2021-10-02T18:44:10Z</dcterms:created>
  <dcterms:modified xsi:type="dcterms:W3CDTF">2021-10-07T10:44:20Z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