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35367ee2_23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a435367ee2_23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d2c23fd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d2c23fd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4d2c23fd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4b44c1d64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4b44c1d64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4b44c1d64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ea769b53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ea769b53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9ea769b533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a769b533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a769b533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9ea769b533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a769b53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ea769b53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ea769b53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ea769b53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ea769b53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ea769b53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dd5ea09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4dd5ea09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a4dd5ea09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4dd5ea09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4dd5ea09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a4dd5ea09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ea769b53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ea769b53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9ea769b53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ea769b53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ea769b53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9ea769b533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b44c1d64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a4b44c1d64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ea769b533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ea769b533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9ea769b533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35367ee2_23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a435367ee2_23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b44c1d64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b44c1d64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4b44c1d64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d2c23f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d2c23f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4d2c23fd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a769b53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a769b53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9ea769b53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ea769b53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ea769b53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ea769b53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a769b53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ea769b53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9ea769b53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d2c23fd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d2c23fd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4d2c23fd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339713" y="304800"/>
            <a:ext cx="7162800" cy="0"/>
          </a:xfrm>
          <a:prstGeom prst="straightConnector1">
            <a:avLst/>
          </a:prstGeom>
          <a:noFill/>
          <a:ln cap="flat" cmpd="sng" w="76200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2225413" y="152400"/>
            <a:ext cx="7505700" cy="0"/>
          </a:xfrm>
          <a:prstGeom prst="straightConnector1">
            <a:avLst/>
          </a:prstGeom>
          <a:noFill/>
          <a:ln cap="flat" cmpd="sng" w="76200">
            <a:solidFill>
              <a:srgbClr val="66CC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drawing of a face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4731" y="146818"/>
            <a:ext cx="1647716" cy="10312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051/epjconf/201921407020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rishnan-r.github.io/sparkmonitor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39.png"/><Relationship Id="rId7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park.apache.org/" TargetMode="External"/><Relationship Id="rId4" Type="http://schemas.openxmlformats.org/officeDocument/2006/relationships/hyperlink" Target="https://jupyter.org/index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altig.infn.it/infn-cloud/ccr_utenti_2020/-/tree/master/k8s-spark-jupyter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INFN Cloud Spark + Jupyter as a Service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Marco	Verlato (INFN Padova)</a:t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CCR Tutorial Days</a:t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28-29/10/2020</a:t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38200" y="441325"/>
            <a:ext cx="9176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Elastic resource provisioning with Spark on Kubernetes: the CERN experience</a:t>
            </a:r>
            <a:endParaRPr sz="30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915375" y="14745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From </a:t>
            </a:r>
            <a:r>
              <a:rPr i="1" lang="en-US" sz="1700"/>
              <a:t>EPJ Web of Conferences 214, 07020 (2019)</a:t>
            </a:r>
            <a:r>
              <a:rPr lang="en-US" sz="1700"/>
              <a:t>,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https://doi.org/10.1051/epjconf/201921407020</a:t>
            </a:r>
            <a:r>
              <a:rPr lang="en-US"/>
              <a:t> </a:t>
            </a:r>
            <a:endParaRPr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100" y="2198100"/>
            <a:ext cx="9176499" cy="39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01" name="Google Shape;20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533400" y="1673225"/>
            <a:ext cx="5103600" cy="48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</a:t>
            </a:r>
            <a:r>
              <a:rPr lang="en-US" sz="2000"/>
              <a:t>opular </a:t>
            </a:r>
            <a:r>
              <a:rPr lang="en-US" sz="2000"/>
              <a:t>open-source web application that allows you to create and share documents that contain live code, equations, visualizations and narrative text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Born out of the IPython Project in 2014 as it evolved to support interactive data science and scientific computing across all programming languages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Has a multi-user version: Jupyterhub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centralized deployment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pluggable authentication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container friendly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Has been deployed on Kubernetes and connected to Spark</a:t>
            </a:r>
            <a:endParaRPr sz="2000"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125" y="1770225"/>
            <a:ext cx="5869676" cy="41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13" name="Google Shape;21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Connector Jupyter extension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7003650" y="4745625"/>
            <a:ext cx="4914900" cy="16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Users can specify additional Spark configuration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CERN development adapted to INFN Cloud</a:t>
            </a:r>
            <a:endParaRPr sz="2400"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97025"/>
            <a:ext cx="5970599" cy="477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0670" y="1462225"/>
            <a:ext cx="4914899" cy="306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5" name="Google Shape;225;p24"/>
          <p:cNvCxnSpPr/>
          <p:nvPr/>
        </p:nvCxnSpPr>
        <p:spPr>
          <a:xfrm>
            <a:off x="5602125" y="2298550"/>
            <a:ext cx="1265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4"/>
          <p:cNvSpPr txBox="1"/>
          <p:nvPr/>
        </p:nvSpPr>
        <p:spPr>
          <a:xfrm>
            <a:off x="8681025" y="1456475"/>
            <a:ext cx="5555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065850" y="2095975"/>
            <a:ext cx="440700" cy="414900"/>
          </a:xfrm>
          <a:prstGeom prst="ellipse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29" name="Google Shape;22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Monitor Jupyter extension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698850" y="4288425"/>
            <a:ext cx="4914900" cy="16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Developed at Google Summer of Code 2017 - HEP Software Foundation</a:t>
            </a:r>
            <a:r>
              <a:rPr lang="en-US" sz="1200"/>
              <a:t> (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https://krishnan-r.github.io/sparkmonitor/</a:t>
            </a:r>
            <a:r>
              <a:rPr lang="en-US" sz="1200"/>
              <a:t>)</a:t>
            </a:r>
            <a:endParaRPr sz="12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..and</a:t>
            </a:r>
            <a:r>
              <a:rPr lang="en-US" sz="2400"/>
              <a:t> adapted to INFN Cloud</a:t>
            </a:r>
            <a:endParaRPr sz="2400"/>
          </a:p>
        </p:txBody>
      </p:sp>
      <p:sp>
        <p:nvSpPr>
          <p:cNvPr id="238" name="Google Shape;238;p25"/>
          <p:cNvSpPr txBox="1"/>
          <p:nvPr/>
        </p:nvSpPr>
        <p:spPr>
          <a:xfrm>
            <a:off x="8681025" y="1456475"/>
            <a:ext cx="5555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00" y="1690825"/>
            <a:ext cx="6078650" cy="15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125" y="1662850"/>
            <a:ext cx="4852451" cy="238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075" y="3493375"/>
            <a:ext cx="6013049" cy="2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43" name="Google Shape;243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INFN Cloud deployment of the service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6301575" y="1479625"/>
            <a:ext cx="5726400" cy="480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usual PaaS workflow that through a TOSCA template, Ansible roles and Helm charts install and configure Kubernetes, Prometheus &amp;   Grafana for monitoring and Jupyterhub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kubespawner software (also known as Jupyterhub Kubernetes Spawner) enables Jupyterhub to spawn single-user notebook servers on a Kubernetes cluster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Users authenticate with INFN Cloud IAM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User notebooks run into Kubernetes pods as container with Spark software installed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progress: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user notebooks on their own Kubernetes namespace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working area persistency baked up to S3 storage with INFN Cloud IAM authentication</a:t>
            </a:r>
            <a:endParaRPr sz="1600"/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75" y="1593950"/>
            <a:ext cx="5052100" cy="49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55" name="Google Shape;25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2076061" y="1577050"/>
            <a:ext cx="7684987" cy="119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Arial"/>
              </a:rPr>
              <a:t>Live Demo</a:t>
            </a:r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4122262" y="2970134"/>
            <a:ext cx="2880670" cy="284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66" name="Google Shape;266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the deployment from the Dashboard</a:t>
            </a:r>
            <a:endParaRPr/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58025"/>
            <a:ext cx="4241826" cy="26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26" y="1843225"/>
            <a:ext cx="3765601" cy="436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400" y="2814575"/>
            <a:ext cx="4602151" cy="31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8"/>
          <p:cNvCxnSpPr/>
          <p:nvPr/>
        </p:nvCxnSpPr>
        <p:spPr>
          <a:xfrm flipH="1" rot="10800000">
            <a:off x="4533425" y="1938675"/>
            <a:ext cx="405000" cy="13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8"/>
          <p:cNvCxnSpPr/>
          <p:nvPr/>
        </p:nvCxnSpPr>
        <p:spPr>
          <a:xfrm>
            <a:off x="4543075" y="3280450"/>
            <a:ext cx="366600" cy="28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81" name="Google Shape;281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42574"/>
            <a:ext cx="4996375" cy="19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>
            <p:ph type="title"/>
          </p:nvPr>
        </p:nvSpPr>
        <p:spPr>
          <a:xfrm>
            <a:off x="457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the deployment details</a:t>
            </a:r>
            <a:endParaRPr/>
          </a:p>
        </p:txBody>
      </p:sp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5141100" y="1642575"/>
            <a:ext cx="405000" cy="13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/>
          <p:nvPr/>
        </p:nvCxnSpPr>
        <p:spPr>
          <a:xfrm>
            <a:off x="5170025" y="3028700"/>
            <a:ext cx="3375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097" y="1642575"/>
            <a:ext cx="3486227" cy="2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100" y="2049225"/>
            <a:ext cx="3956601" cy="45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5090" y="4453225"/>
            <a:ext cx="3648497" cy="199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9"/>
          <p:cNvCxnSpPr/>
          <p:nvPr/>
        </p:nvCxnSpPr>
        <p:spPr>
          <a:xfrm flipH="1" rot="10800000">
            <a:off x="1823025" y="3014100"/>
            <a:ext cx="33420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298" name="Google Shape;298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299" name="Google Shape;29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your Jupyter notebook</a:t>
            </a:r>
            <a:endParaRPr/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13" y="1690816"/>
            <a:ext cx="1656162" cy="241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875" y="2045077"/>
            <a:ext cx="2743199" cy="197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9" y="4645512"/>
            <a:ext cx="3701320" cy="1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25" y="2087646"/>
            <a:ext cx="35352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0600" y="5099548"/>
            <a:ext cx="3000025" cy="71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1325" y="4638016"/>
            <a:ext cx="2377451" cy="1826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/>
          <p:nvPr/>
        </p:nvCxnSpPr>
        <p:spPr>
          <a:xfrm flipH="1" rot="10800000">
            <a:off x="4058850" y="3076975"/>
            <a:ext cx="7716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0"/>
          <p:cNvCxnSpPr/>
          <p:nvPr/>
        </p:nvCxnSpPr>
        <p:spPr>
          <a:xfrm flipH="1" rot="10800000">
            <a:off x="7156050" y="3076975"/>
            <a:ext cx="7716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0"/>
          <p:cNvCxnSpPr/>
          <p:nvPr/>
        </p:nvCxnSpPr>
        <p:spPr>
          <a:xfrm flipH="1">
            <a:off x="10105663" y="4243075"/>
            <a:ext cx="9900" cy="5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0"/>
          <p:cNvCxnSpPr/>
          <p:nvPr/>
        </p:nvCxnSpPr>
        <p:spPr>
          <a:xfrm flipH="1">
            <a:off x="7810950" y="5305075"/>
            <a:ext cx="5778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0"/>
          <p:cNvCxnSpPr/>
          <p:nvPr/>
        </p:nvCxnSpPr>
        <p:spPr>
          <a:xfrm flipH="1">
            <a:off x="4305750" y="5305075"/>
            <a:ext cx="5778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319" name="Google Shape;319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320" name="Google Shape;32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457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your notebook and connect to Spark </a:t>
            </a:r>
            <a:endParaRPr/>
          </a:p>
        </p:txBody>
      </p:sp>
      <p:sp>
        <p:nvSpPr>
          <p:cNvPr id="327" name="Google Shape;32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0" y="1844326"/>
            <a:ext cx="3633901" cy="1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075" y="1844325"/>
            <a:ext cx="3913750" cy="31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/>
          <p:nvPr/>
        </p:nvSpPr>
        <p:spPr>
          <a:xfrm>
            <a:off x="6980100" y="2098825"/>
            <a:ext cx="333000" cy="365100"/>
          </a:xfrm>
          <a:prstGeom prst="ellipse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1"/>
          <p:cNvCxnSpPr/>
          <p:nvPr/>
        </p:nvCxnSpPr>
        <p:spPr>
          <a:xfrm>
            <a:off x="3659300" y="3113600"/>
            <a:ext cx="96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00" y="4315528"/>
            <a:ext cx="4763375" cy="216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9425" y="5014726"/>
            <a:ext cx="4816175" cy="1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3293" y="1613650"/>
            <a:ext cx="3976683" cy="3363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1"/>
          <p:cNvCxnSpPr/>
          <p:nvPr/>
        </p:nvCxnSpPr>
        <p:spPr>
          <a:xfrm flipH="1">
            <a:off x="7504112" y="4633826"/>
            <a:ext cx="1038600" cy="73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1"/>
          <p:cNvCxnSpPr>
            <a:stCxn id="330" idx="6"/>
          </p:cNvCxnSpPr>
          <p:nvPr/>
        </p:nvCxnSpPr>
        <p:spPr>
          <a:xfrm flipH="1" rot="10800000">
            <a:off x="7313100" y="2276275"/>
            <a:ext cx="6927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1"/>
          <p:cNvCxnSpPr/>
          <p:nvPr/>
        </p:nvCxnSpPr>
        <p:spPr>
          <a:xfrm rot="10800000">
            <a:off x="3202225" y="5390950"/>
            <a:ext cx="21993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339" name="Google Shape;339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85800" y="1825625"/>
            <a:ext cx="6027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introduction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overview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glossary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abstractions and operations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on Kubernetes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Jupyter notebooks and extensions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INFN Cloud deployment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Live demo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</a:t>
            </a:r>
            <a:r>
              <a:rPr lang="en-US"/>
              <a:t>/10/20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6553200" y="1825625"/>
            <a:ext cx="6027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https://spark.apache.org/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https://jupyter.org/index.html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your Spark code interactively</a:t>
            </a:r>
            <a:endParaRPr/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838200" y="3349625"/>
            <a:ext cx="3425100" cy="137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Hands-on notebook 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https://baltig.infn.it/infn-cloud/ccr_utenti_2020/-/tree/master/k8s-spark-jupyter</a:t>
            </a:r>
            <a:r>
              <a:rPr lang="en-US" sz="1500"/>
              <a:t> </a:t>
            </a:r>
            <a:endParaRPr sz="1500"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75" y="1327324"/>
            <a:ext cx="6342800" cy="5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351" name="Google Shape;351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Hadoop ecosystem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0375" y="1292225"/>
            <a:ext cx="1120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</a:t>
            </a:r>
            <a:r>
              <a:rPr lang="en-US" sz="2500"/>
              <a:t>ince 2004 MapReduce + HDFS, inspired by Google File System​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00"/>
              <a:t>Contributions from Yahoo, Facebook, LinkedIn, eBay, IBM</a:t>
            </a:r>
            <a:r>
              <a:rPr lang="en-US"/>
              <a:t>​. etc.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50" y="2184450"/>
            <a:ext cx="8467175" cy="41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4538425" y="2213700"/>
            <a:ext cx="722400" cy="2709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overview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81000" y="1749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is “a unified analytics engine for large-scale data processing”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</a:t>
            </a:r>
            <a:r>
              <a:rPr lang="en-US"/>
              <a:t>pen-source, general-purpose cluster-computing framework up to 100x faster than MapReduce-Hadoop (in-memory computing, lazy evaluation)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SQL, batch, stream, graph                                           processing and 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various </a:t>
            </a:r>
            <a:r>
              <a:rPr lang="en-US"/>
              <a:t>programming</a:t>
            </a:r>
            <a:r>
              <a:rPr lang="en-US"/>
              <a:t> languages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various resource managers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HDFS, S3, Swift, GCS, Azure, etc.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825" y="3685575"/>
            <a:ext cx="4200324" cy="24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50" y="4085850"/>
            <a:ext cx="4885725" cy="2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750" y="1999500"/>
            <a:ext cx="6888350" cy="40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77775" y="1597025"/>
            <a:ext cx="4495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</a:t>
            </a:r>
            <a:r>
              <a:rPr lang="en-US" sz="1900"/>
              <a:t>aster-Slave architecture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SparkContext object is the entry point of the user application: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connects to the cluster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acquire the executors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send the code to the executors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divide the jobs in DAGs of stages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send the tasks to the executors</a:t>
            </a:r>
            <a:endParaRPr sz="1600"/>
          </a:p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basic abstractions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RDD</a:t>
            </a:r>
            <a:r>
              <a:rPr lang="en-US" sz="2400"/>
              <a:t> (Resilient Distributed Dataset): an immutable, partitioned collection of elements distributed across the cluster that can be operated on in parallel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created from the SparkContext object, e.g.: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or from a file: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DataFrame: a distributed collection of data organized into named columns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conceptually equivalent to a table in a relational database, or a DataFrame in R/Python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simpler syntax and much faster with extra optimizations from the Spark SQL engine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created from and existing rdd 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rdd.toDF()</a:t>
            </a:r>
            <a:r>
              <a:rPr lang="en-US" sz="2000"/>
              <a:t>) or the SparkSession object, e.g.:</a:t>
            </a:r>
            <a:endParaRPr sz="2000"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00" y="3805950"/>
            <a:ext cx="5698950" cy="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675" y="5775575"/>
            <a:ext cx="6310150" cy="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575" y="2931825"/>
            <a:ext cx="5698950" cy="31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9500" y="2499249"/>
            <a:ext cx="3421400" cy="1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basic operations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38200" y="1368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Transformations</a:t>
            </a:r>
            <a:endParaRPr sz="24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 a new dataset from an existing one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lazy: are only computed when you run an action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examples: map, filter, flatMap, sortBy, sortByKey, reduceByKey, etc.</a:t>
            </a:r>
            <a:endParaRPr sz="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Actions</a:t>
            </a:r>
            <a:endParaRPr sz="24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return a value to the driver program (or save it on external storage) after running a computation on the dataset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eager: their result is immediately computed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examples: collect, count, reduce, take, max, saveAsTextFile, etc.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150" y="4756752"/>
            <a:ext cx="5716326" cy="16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monitoring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12500" y="1757163"/>
            <a:ext cx="5879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Every SparkContext launches a Web UI, by default on port 4040, that displays useful information about the application:</a:t>
            </a:r>
            <a:endParaRPr sz="24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list of scheduler stages and tasks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summary of RDD sizes and memory usage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environmental information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information about the running executors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By default is only available for the duration of the application</a:t>
            </a:r>
            <a:endParaRPr sz="2000"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925" y="1841100"/>
            <a:ext cx="5320025" cy="4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00" y="1338800"/>
            <a:ext cx="5486825" cy="38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85825" y="1514350"/>
            <a:ext cx="6780900" cy="49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Cloud-native support of Kubernetes from Spark v. 2.3 (Feb 2018)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Advantages: fast provisioning, self-healing, elasticity, seamlessly integration with monitoring solutions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Spark ships with Dockerfile and tools to build and push images (possibly customized) that can be deployed into containers within pods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Spark driver and executors run within K8s pods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When the application completes:</a:t>
            </a:r>
            <a:endParaRPr sz="18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</a:t>
            </a:r>
            <a:r>
              <a:rPr lang="en-US" sz="1600"/>
              <a:t>xecutor pods terminate and are cleaned up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-US" sz="1600"/>
              <a:t>driver pod persists logs and remains in “completed” state (not using CPU/RAM resources) until it’s eventually garbage collected or manually cleaned up</a:t>
            </a:r>
            <a:endParaRPr sz="1600"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3595500"/>
            <a:ext cx="59055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29/10/20</a:t>
            </a:r>
            <a:endParaRPr/>
          </a:p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INFN Cloud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