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1"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6"/>
    <p:restoredTop sz="94643"/>
  </p:normalViewPr>
  <p:slideViewPr>
    <p:cSldViewPr snapToGrid="0" snapToObjects="1">
      <p:cViewPr varScale="1">
        <p:scale>
          <a:sx n="118" d="100"/>
          <a:sy n="118" d="100"/>
        </p:scale>
        <p:origin x="23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ADB6-1604-CB4B-92D0-5670267DFFCF}" type="datetimeFigureOut">
              <a:rPr lang="en-US" smtClean="0"/>
              <a:t>11/25/17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B2617-54D6-BB44-8DE0-75470417BA64}" type="slidenum">
              <a:rPr lang="en-US" smtClean="0"/>
              <a:t>‹#›</a:t>
            </a:fld>
            <a:endParaRPr lang="en-US"/>
          </a:p>
        </p:txBody>
      </p:sp>
    </p:spTree>
    <p:extLst>
      <p:ext uri="{BB962C8B-B14F-4D97-AF65-F5344CB8AC3E}">
        <p14:creationId xmlns:p14="http://schemas.microsoft.com/office/powerpoint/2010/main" val="210199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B2617-54D6-BB44-8DE0-75470417BA64}" type="slidenum">
              <a:rPr lang="en-US" smtClean="0"/>
              <a:t>2</a:t>
            </a:fld>
            <a:endParaRPr lang="en-US"/>
          </a:p>
        </p:txBody>
      </p:sp>
    </p:spTree>
    <p:extLst>
      <p:ext uri="{BB962C8B-B14F-4D97-AF65-F5344CB8AC3E}">
        <p14:creationId xmlns:p14="http://schemas.microsoft.com/office/powerpoint/2010/main" val="166480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VPC can also be used in this phase to record your discovery</a:t>
            </a:r>
          </a:p>
          <a:p>
            <a:r>
              <a:rPr lang="en-US" dirty="0" smtClean="0"/>
              <a:t>Focus on customer first, put your discovery</a:t>
            </a:r>
            <a:r>
              <a:rPr lang="en-US" baseline="0" dirty="0" smtClean="0"/>
              <a:t> result in the canvas </a:t>
            </a:r>
            <a:r>
              <a:rPr lang="mr-IN" baseline="0" dirty="0" smtClean="0"/>
              <a:t>–</a:t>
            </a:r>
            <a:r>
              <a:rPr lang="en-US" baseline="0" dirty="0" smtClean="0"/>
              <a:t> what jobs or tasks customer needs to achieve, what are the ideal outcomes - gains, what are the outcomes that will make customer unhappy - pains.</a:t>
            </a:r>
          </a:p>
          <a:p>
            <a:r>
              <a:rPr lang="en-US" dirty="0" smtClean="0"/>
              <a:t>And then you can do brainstorming</a:t>
            </a:r>
            <a:r>
              <a:rPr lang="en-US" baseline="0" dirty="0" smtClean="0"/>
              <a:t> on your solutions, and how your solutions will map back the customer gains and pains.</a:t>
            </a:r>
          </a:p>
          <a:p>
            <a:r>
              <a:rPr lang="en-US" baseline="0" dirty="0" smtClean="0"/>
              <a:t>Again, it’s always putting customer in the center. Solutions come afterward.</a:t>
            </a: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118706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4</a:t>
            </a:fld>
            <a:endParaRPr lang="en-US"/>
          </a:p>
        </p:txBody>
      </p:sp>
    </p:spTree>
    <p:extLst>
      <p:ext uri="{BB962C8B-B14F-4D97-AF65-F5344CB8AC3E}">
        <p14:creationId xmlns:p14="http://schemas.microsoft.com/office/powerpoint/2010/main" val="4611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55839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133090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409996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8175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46218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086D3-E70A-4749-9CE3-AC9416B97E5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51072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086D3-E70A-4749-9CE3-AC9416B97E5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27258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7086D3-E70A-4749-9CE3-AC9416B97E55}" type="datetimeFigureOut">
              <a:rPr lang="en-US" smtClean="0"/>
              <a:t>11/25/17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75614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7086D3-E70A-4749-9CE3-AC9416B97E55}" type="datetimeFigureOut">
              <a:rPr lang="en-US" smtClean="0"/>
              <a:t>11/25/17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192310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086D3-E70A-4749-9CE3-AC9416B97E55}" type="datetimeFigureOut">
              <a:rPr lang="en-US" smtClean="0"/>
              <a:t>11/25/17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191508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086D3-E70A-4749-9CE3-AC9416B97E5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29146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086D3-E70A-4749-9CE3-AC9416B97E5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8C6DA-7EEE-134A-8216-7957AE5CED22}" type="slidenum">
              <a:rPr lang="en-US" smtClean="0"/>
              <a:t>‹#›</a:t>
            </a:fld>
            <a:endParaRPr lang="en-US"/>
          </a:p>
        </p:txBody>
      </p:sp>
    </p:spTree>
    <p:extLst>
      <p:ext uri="{BB962C8B-B14F-4D97-AF65-F5344CB8AC3E}">
        <p14:creationId xmlns:p14="http://schemas.microsoft.com/office/powerpoint/2010/main" val="2576698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086D3-E70A-4749-9CE3-AC9416B97E55}" type="datetimeFigureOut">
              <a:rPr lang="en-US" smtClean="0"/>
              <a:t>11/25/17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8C6DA-7EEE-134A-8216-7957AE5CED22}" type="slidenum">
              <a:rPr lang="en-US" smtClean="0"/>
              <a:t>‹#›</a:t>
            </a:fld>
            <a:endParaRPr lang="en-US"/>
          </a:p>
        </p:txBody>
      </p:sp>
    </p:spTree>
    <p:extLst>
      <p:ext uri="{BB962C8B-B14F-4D97-AF65-F5344CB8AC3E}">
        <p14:creationId xmlns:p14="http://schemas.microsoft.com/office/powerpoint/2010/main" val="211493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43" y="117332"/>
            <a:ext cx="2481943" cy="597580"/>
          </a:xfrm>
        </p:spPr>
        <p:txBody>
          <a:bodyPr>
            <a:noAutofit/>
          </a:bodyPr>
          <a:lstStyle/>
          <a:p>
            <a:r>
              <a:rPr lang="en-US" sz="3600" dirty="0" smtClean="0">
                <a:solidFill>
                  <a:srgbClr val="00B050"/>
                </a:solidFill>
              </a:rPr>
              <a:t>User Story</a:t>
            </a:r>
            <a:endParaRPr lang="en-US" sz="3600" dirty="0">
              <a:solidFill>
                <a:srgbClr val="00B050"/>
              </a:solidFill>
            </a:endParaRPr>
          </a:p>
        </p:txBody>
      </p:sp>
      <p:sp>
        <p:nvSpPr>
          <p:cNvPr id="3" name="Subtitle 2"/>
          <p:cNvSpPr>
            <a:spLocks noGrp="1"/>
          </p:cNvSpPr>
          <p:nvPr>
            <p:ph type="subTitle" idx="1"/>
          </p:nvPr>
        </p:nvSpPr>
        <p:spPr>
          <a:xfrm>
            <a:off x="195942" y="814655"/>
            <a:ext cx="11680371" cy="5780315"/>
          </a:xfrm>
        </p:spPr>
        <p:txBody>
          <a:bodyPr>
            <a:normAutofit/>
          </a:bodyPr>
          <a:lstStyle/>
          <a:p>
            <a:pPr algn="l"/>
            <a:r>
              <a:rPr lang="en-GB" sz="1600" dirty="0" smtClean="0"/>
              <a:t>Company XYZ is </a:t>
            </a:r>
            <a:r>
              <a:rPr lang="en-GB" sz="1600" dirty="0"/>
              <a:t>running on ACI deployed Datacentre </a:t>
            </a:r>
            <a:r>
              <a:rPr lang="en-GB" sz="1600" dirty="0"/>
              <a:t>network managed by Network operations </a:t>
            </a:r>
            <a:r>
              <a:rPr lang="en-GB" sz="1600" dirty="0" smtClean="0"/>
              <a:t>team</a:t>
            </a:r>
            <a:r>
              <a:rPr lang="en-GB" sz="1600" dirty="0" smtClean="0"/>
              <a:t>.  </a:t>
            </a:r>
            <a:r>
              <a:rPr lang="en-GB" sz="1600" dirty="0" smtClean="0"/>
              <a:t>It also has </a:t>
            </a:r>
            <a:r>
              <a:rPr lang="en-GB" sz="1600" dirty="0"/>
              <a:t>large VM farm requires network access for different type of servers/applications. </a:t>
            </a:r>
            <a:endParaRPr lang="en-GB" sz="1600" dirty="0"/>
          </a:p>
          <a:p>
            <a:pPr algn="l"/>
            <a:endParaRPr lang="en-GB" sz="1600" dirty="0" smtClean="0"/>
          </a:p>
          <a:p>
            <a:pPr algn="l"/>
            <a:r>
              <a:rPr lang="en-GB" sz="1600" dirty="0" smtClean="0"/>
              <a:t>Reduce </a:t>
            </a:r>
            <a:r>
              <a:rPr lang="en-GB" sz="1600" dirty="0"/>
              <a:t>the errors caused when making ACI network changes</a:t>
            </a:r>
          </a:p>
          <a:p>
            <a:pPr algn="l"/>
            <a:endParaRPr lang="en-GB" sz="1600" dirty="0" smtClean="0"/>
          </a:p>
          <a:p>
            <a:pPr algn="l"/>
            <a:r>
              <a:rPr lang="en-GB" sz="1600" dirty="0" smtClean="0"/>
              <a:t>ACI </a:t>
            </a:r>
            <a:r>
              <a:rPr lang="en-GB" sz="1600" dirty="0"/>
              <a:t>platform does not provide end-to-end configuration wizard/validation for features.  The lack of this, is increasing the length of time in completing successful changes and increasing risk that bulk changes may cause network outages</a:t>
            </a:r>
            <a:r>
              <a:rPr lang="en-GB" sz="1600" dirty="0" smtClean="0"/>
              <a:t>.</a:t>
            </a:r>
          </a:p>
          <a:p>
            <a:pPr algn="l"/>
            <a:endParaRPr lang="en-GB" sz="1600" dirty="0" smtClean="0"/>
          </a:p>
          <a:p>
            <a:pPr algn="l"/>
            <a:r>
              <a:rPr lang="en-GB" sz="1600" dirty="0" smtClean="0"/>
              <a:t>A </a:t>
            </a:r>
            <a:r>
              <a:rPr lang="en-GB" sz="1600" dirty="0" smtClean="0"/>
              <a:t>single </a:t>
            </a:r>
            <a:r>
              <a:rPr lang="en-GB" sz="1600" dirty="0"/>
              <a:t>request from VM infrastructure team came for adding/removing a EPG(VLAN) from network port where the ESX hosts/servers are connecting </a:t>
            </a:r>
            <a:r>
              <a:rPr lang="en-GB" sz="1600" dirty="0" smtClean="0"/>
              <a:t>to</a:t>
            </a:r>
            <a:r>
              <a:rPr lang="en-GB" sz="1600" dirty="0"/>
              <a:t> </a:t>
            </a:r>
            <a:r>
              <a:rPr lang="en-GB" sz="1600" dirty="0" smtClean="0"/>
              <a:t>which taking them large amount of operation time to do this task manually</a:t>
            </a:r>
            <a:r>
              <a:rPr lang="en-GB" sz="1600" dirty="0" smtClean="0"/>
              <a:t>.</a:t>
            </a:r>
            <a:endParaRPr lang="en-GB" sz="1600" dirty="0" smtClean="0"/>
          </a:p>
          <a:p>
            <a:pPr algn="l"/>
            <a:r>
              <a:rPr lang="en-GB" sz="1600" dirty="0" smtClean="0"/>
              <a:t>Customer </a:t>
            </a:r>
            <a:r>
              <a:rPr lang="en-GB" sz="1600" dirty="0"/>
              <a:t>has a workflow defined and documented about how to creating/removing a new network, but still human error happens all the time </a:t>
            </a:r>
            <a:r>
              <a:rPr lang="en-GB" sz="1600" dirty="0" smtClean="0"/>
              <a:t>ex. missing </a:t>
            </a:r>
            <a:r>
              <a:rPr lang="en-GB" sz="1600" dirty="0"/>
              <a:t>a little small tick box. </a:t>
            </a:r>
            <a:r>
              <a:rPr lang="en-GB" sz="1600" dirty="0" smtClean="0"/>
              <a:t>A </a:t>
            </a:r>
            <a:r>
              <a:rPr lang="en-GB" sz="1600" dirty="0"/>
              <a:t>request for 10 networks to be created would </a:t>
            </a:r>
            <a:r>
              <a:rPr lang="en-GB" sz="1600" dirty="0" smtClean="0"/>
              <a:t>always be </a:t>
            </a:r>
            <a:r>
              <a:rPr lang="en-GB" sz="1600" dirty="0"/>
              <a:t>a challenge. </a:t>
            </a:r>
            <a:endParaRPr lang="en-GB" sz="1600" dirty="0" smtClean="0"/>
          </a:p>
          <a:p>
            <a:pPr algn="l"/>
            <a:endParaRPr lang="en-GB" sz="1600" dirty="0"/>
          </a:p>
          <a:p>
            <a:pPr algn="l"/>
            <a:r>
              <a:rPr lang="en-GB" sz="1600" dirty="0"/>
              <a:t>Coordination between server </a:t>
            </a:r>
            <a:r>
              <a:rPr lang="en-GB" sz="1600" dirty="0" smtClean="0"/>
              <a:t>team, VM team </a:t>
            </a:r>
            <a:r>
              <a:rPr lang="en-GB" sz="1600" dirty="0"/>
              <a:t>and network </a:t>
            </a:r>
            <a:r>
              <a:rPr lang="en-GB" sz="1600" dirty="0" smtClean="0"/>
              <a:t>team: </a:t>
            </a:r>
            <a:r>
              <a:rPr lang="en-GB" sz="1600" dirty="0"/>
              <a:t>server team is troubleshooting a couple new VM servers are not able to communicate to the rest of network, VM team confirm the network setting is configured correctly, and would like have network team to check if the correct EPG has been assigned to the ESX </a:t>
            </a:r>
            <a:r>
              <a:rPr lang="en-GB" sz="1600" dirty="0" smtClean="0"/>
              <a:t>hosts.</a:t>
            </a:r>
            <a:r>
              <a:rPr lang="en-GB" sz="1600" dirty="0"/>
              <a:t> </a:t>
            </a:r>
            <a:r>
              <a:rPr lang="en-GB" sz="1600" dirty="0" smtClean="0"/>
              <a:t>Working </a:t>
            </a:r>
            <a:r>
              <a:rPr lang="en-GB" sz="1600" dirty="0"/>
              <a:t>the process manually on ACI costs large operation effort just for the simple network management tasks. Network engineers have no single page of </a:t>
            </a:r>
            <a:r>
              <a:rPr lang="en-GB" sz="1600" dirty="0" smtClean="0"/>
              <a:t>visibility on what </a:t>
            </a:r>
            <a:r>
              <a:rPr lang="en-GB" sz="1600" dirty="0"/>
              <a:t>are the </a:t>
            </a:r>
            <a:r>
              <a:rPr lang="en-GB" sz="1600" dirty="0" smtClean="0"/>
              <a:t>VLANS/networks are configured to the switch </a:t>
            </a:r>
            <a:r>
              <a:rPr lang="en-GB" sz="1600" dirty="0" smtClean="0"/>
              <a:t>ports</a:t>
            </a:r>
          </a:p>
          <a:p>
            <a:pPr algn="l"/>
            <a:r>
              <a:rPr lang="en-GB" sz="1600" dirty="0" smtClean="0"/>
              <a:t>Have web portal to run the different workflows with python scripts at the background. This would adding the value for the whole infrastructure team.</a:t>
            </a:r>
            <a:endParaRPr lang="en-GB" sz="1600" dirty="0"/>
          </a:p>
          <a:p>
            <a:pPr algn="l"/>
            <a:endParaRPr lang="en-US" sz="1600" dirty="0"/>
          </a:p>
        </p:txBody>
      </p:sp>
      <p:sp>
        <p:nvSpPr>
          <p:cNvPr id="4" name="Rectangle 3"/>
          <p:cNvSpPr/>
          <p:nvPr/>
        </p:nvSpPr>
        <p:spPr>
          <a:xfrm>
            <a:off x="2601685" y="476101"/>
            <a:ext cx="1742785" cy="338554"/>
          </a:xfrm>
          <a:prstGeom prst="rect">
            <a:avLst/>
          </a:prstGeom>
          <a:solidFill>
            <a:srgbClr val="FFE14F"/>
          </a:solidFill>
        </p:spPr>
        <p:txBody>
          <a:bodyPr wrap="none">
            <a:spAutoFit/>
          </a:bodyPr>
          <a:lstStyle/>
          <a:p>
            <a:r>
              <a:rPr lang="en-US" sz="1600" kern="0" dirty="0">
                <a:solidFill>
                  <a:srgbClr val="000000"/>
                </a:solidFill>
                <a:latin typeface="CiscoSans ExtraLight"/>
                <a:ea typeface="CiscoSans ExtraLight"/>
                <a:cs typeface="CiscoSans ExtraLight"/>
                <a:sym typeface="CiscoSans ExtraLight"/>
              </a:rPr>
              <a:t>[A. CORE USER] </a:t>
            </a:r>
            <a:endParaRPr lang="en-US" sz="2400" dirty="0"/>
          </a:p>
        </p:txBody>
      </p:sp>
      <p:sp>
        <p:nvSpPr>
          <p:cNvPr id="5" name="Rectangle 4"/>
          <p:cNvSpPr/>
          <p:nvPr/>
        </p:nvSpPr>
        <p:spPr>
          <a:xfrm>
            <a:off x="1530718" y="1398782"/>
            <a:ext cx="2141933" cy="338554"/>
          </a:xfrm>
          <a:prstGeom prst="rect">
            <a:avLst/>
          </a:prstGeom>
          <a:solidFill>
            <a:srgbClr val="FFE14F"/>
          </a:solidFill>
        </p:spPr>
        <p:txBody>
          <a:bodyPr wrap="none">
            <a:spAutoFit/>
          </a:bodyPr>
          <a:lstStyle/>
          <a:p>
            <a:r>
              <a:rPr lang="en-US" sz="1600" kern="0" dirty="0">
                <a:solidFill>
                  <a:srgbClr val="000000"/>
                </a:solidFill>
                <a:latin typeface="CiscoSans ExtraLight"/>
                <a:ea typeface="CiscoSans ExtraLight"/>
                <a:cs typeface="CiscoSans ExtraLight"/>
                <a:sym typeface="CiscoSans ExtraLight"/>
              </a:rPr>
              <a:t>[B. PRIMARY NEED] </a:t>
            </a:r>
            <a:endParaRPr lang="en-US" sz="2400" dirty="0"/>
          </a:p>
        </p:txBody>
      </p:sp>
      <p:sp>
        <p:nvSpPr>
          <p:cNvPr id="6" name="Rectangle 5"/>
          <p:cNvSpPr/>
          <p:nvPr/>
        </p:nvSpPr>
        <p:spPr>
          <a:xfrm>
            <a:off x="4968111" y="2077963"/>
            <a:ext cx="4470399" cy="338554"/>
          </a:xfrm>
          <a:prstGeom prst="rect">
            <a:avLst/>
          </a:prstGeom>
          <a:solidFill>
            <a:srgbClr val="FFE14F"/>
          </a:solidFill>
        </p:spPr>
        <p:txBody>
          <a:bodyPr wrap="square">
            <a:spAutoFit/>
          </a:bodyPr>
          <a:lstStyle/>
          <a:p>
            <a:r>
              <a:rPr lang="en-US" sz="1600" kern="0" dirty="0">
                <a:solidFill>
                  <a:srgbClr val="000000"/>
                </a:solidFill>
                <a:latin typeface="CiscoSans ExtraLight"/>
                <a:ea typeface="CiscoSans ExtraLight"/>
                <a:cs typeface="CiscoSans ExtraLight"/>
                <a:sym typeface="CiscoSans ExtraLight"/>
              </a:rPr>
              <a:t>[C. SURPRISING USER-VALIDATED INSIGHT]</a:t>
            </a:r>
            <a:endParaRPr lang="en-US" sz="2400" dirty="0"/>
          </a:p>
        </p:txBody>
      </p:sp>
      <p:sp>
        <p:nvSpPr>
          <p:cNvPr id="7" name="Rectangle 6"/>
          <p:cNvSpPr/>
          <p:nvPr/>
        </p:nvSpPr>
        <p:spPr>
          <a:xfrm>
            <a:off x="305339" y="2895061"/>
            <a:ext cx="4662772" cy="338554"/>
          </a:xfrm>
          <a:prstGeom prst="rect">
            <a:avLst/>
          </a:prstGeom>
          <a:solidFill>
            <a:srgbClr val="FFE14F"/>
          </a:solidFill>
        </p:spPr>
        <p:txBody>
          <a:bodyPr wrap="square">
            <a:spAutoFit/>
          </a:bodyPr>
          <a:lstStyle/>
          <a:p>
            <a:pPr hangingPunct="0">
              <a:defRPr sz="2600">
                <a:solidFill>
                  <a:srgbClr val="000000"/>
                </a:solidFill>
                <a:latin typeface="CiscoSans ExtraLight"/>
                <a:ea typeface="CiscoSans ExtraLight"/>
                <a:cs typeface="CiscoSans ExtraLight"/>
                <a:sym typeface="CiscoSans ExtraLight"/>
              </a:defRPr>
            </a:pPr>
            <a:r>
              <a:rPr lang="en-US" sz="1600" kern="0" dirty="0">
                <a:solidFill>
                  <a:srgbClr val="000000"/>
                </a:solidFill>
                <a:latin typeface="CiscoSans ExtraLight"/>
                <a:ea typeface="CiscoSans ExtraLight"/>
                <a:cs typeface="CiscoSans ExtraLight"/>
                <a:sym typeface="CiscoSans ExtraLight"/>
              </a:rPr>
              <a:t>[D. </a:t>
            </a:r>
            <a:r>
              <a:rPr lang="en-US" sz="1600" kern="0" cap="all" dirty="0">
                <a:solidFill>
                  <a:srgbClr val="000000"/>
                </a:solidFill>
                <a:latin typeface="CiscoSans ExtraLight"/>
                <a:ea typeface="CiscoSans ExtraLight"/>
                <a:cs typeface="CiscoSans ExtraLight"/>
                <a:sym typeface="CiscoSans ExtraLight"/>
              </a:rPr>
              <a:t>HOW current solutions fall short.</a:t>
            </a:r>
            <a:r>
              <a:rPr lang="en-US" sz="1600" kern="0" dirty="0">
                <a:solidFill>
                  <a:srgbClr val="000000"/>
                </a:solidFill>
                <a:latin typeface="CiscoSans ExtraLight"/>
                <a:ea typeface="CiscoSans ExtraLight"/>
                <a:cs typeface="CiscoSans ExtraLight"/>
                <a:sym typeface="CiscoSans ExtraLight"/>
              </a:rPr>
              <a:t>]</a:t>
            </a:r>
          </a:p>
        </p:txBody>
      </p:sp>
      <p:sp>
        <p:nvSpPr>
          <p:cNvPr id="8" name="Rectangle 7"/>
          <p:cNvSpPr/>
          <p:nvPr/>
        </p:nvSpPr>
        <p:spPr>
          <a:xfrm>
            <a:off x="5898553" y="3042566"/>
            <a:ext cx="3539957" cy="338554"/>
          </a:xfrm>
          <a:prstGeom prst="rect">
            <a:avLst/>
          </a:prstGeom>
          <a:solidFill>
            <a:srgbClr val="FFE14F"/>
          </a:solidFill>
        </p:spPr>
        <p:txBody>
          <a:bodyPr wrap="square">
            <a:spAutoFit/>
          </a:bodyPr>
          <a:lstStyle/>
          <a:p>
            <a:pPr hangingPunct="0">
              <a:defRPr sz="2600">
                <a:solidFill>
                  <a:srgbClr val="000000"/>
                </a:solidFill>
                <a:latin typeface="CiscoSans ExtraLight"/>
                <a:ea typeface="CiscoSans ExtraLight"/>
                <a:cs typeface="CiscoSans ExtraLight"/>
                <a:sym typeface="CiscoSans ExtraLight"/>
              </a:defRPr>
            </a:pPr>
            <a:r>
              <a:rPr lang="en-US" sz="1600" kern="0" dirty="0">
                <a:solidFill>
                  <a:srgbClr val="000000"/>
                </a:solidFill>
                <a:latin typeface="CiscoSans ExtraLight"/>
                <a:ea typeface="CiscoSans ExtraLight"/>
                <a:cs typeface="CiscoSans ExtraLight"/>
                <a:sym typeface="CiscoSans ExtraLight"/>
              </a:rPr>
              <a:t>[1. PRIMARY PROBLEM TO SOLVE], </a:t>
            </a:r>
            <a:endParaRPr lang="en-US" sz="1600" b="1" kern="0" dirty="0">
              <a:solidFill>
                <a:srgbClr val="000000"/>
              </a:solidFill>
              <a:latin typeface="CiscoSans"/>
              <a:ea typeface="CiscoSans"/>
              <a:cs typeface="CiscoSans"/>
              <a:sym typeface="CiscoSans"/>
            </a:endParaRPr>
          </a:p>
        </p:txBody>
      </p:sp>
      <p:sp>
        <p:nvSpPr>
          <p:cNvPr id="9" name="Rectangle 8"/>
          <p:cNvSpPr/>
          <p:nvPr/>
        </p:nvSpPr>
        <p:spPr>
          <a:xfrm>
            <a:off x="846707" y="4439135"/>
            <a:ext cx="3879588" cy="338554"/>
          </a:xfrm>
          <a:prstGeom prst="rect">
            <a:avLst/>
          </a:prstGeom>
          <a:solidFill>
            <a:srgbClr val="FFE14F"/>
          </a:solidFill>
        </p:spPr>
        <p:txBody>
          <a:bodyPr wrap="none">
            <a:spAutoFit/>
          </a:bodyPr>
          <a:lstStyle/>
          <a:p>
            <a:r>
              <a:rPr lang="en-US" sz="1600" kern="0" dirty="0">
                <a:solidFill>
                  <a:srgbClr val="000000"/>
                </a:solidFill>
                <a:latin typeface="CiscoSans ExtraLight"/>
                <a:ea typeface="CiscoSans ExtraLight"/>
                <a:cs typeface="CiscoSans ExtraLight"/>
                <a:sym typeface="CiscoSans ExtraLight"/>
              </a:rPr>
              <a:t>[2. SECONDARY PROBLEM TO SOLVE],</a:t>
            </a:r>
            <a:endParaRPr lang="en-US" sz="2400" dirty="0"/>
          </a:p>
        </p:txBody>
      </p:sp>
      <p:sp>
        <p:nvSpPr>
          <p:cNvPr id="10" name="Rectangle 9"/>
          <p:cNvSpPr/>
          <p:nvPr/>
        </p:nvSpPr>
        <p:spPr>
          <a:xfrm>
            <a:off x="1824223" y="5728585"/>
            <a:ext cx="3988941" cy="338554"/>
          </a:xfrm>
          <a:prstGeom prst="rect">
            <a:avLst/>
          </a:prstGeom>
          <a:solidFill>
            <a:srgbClr val="FFE14F"/>
          </a:solidFill>
        </p:spPr>
        <p:txBody>
          <a:bodyPr wrap="square">
            <a:spAutoFit/>
          </a:bodyPr>
          <a:lstStyle/>
          <a:p>
            <a:pPr hangingPunct="0">
              <a:defRPr sz="2600">
                <a:solidFill>
                  <a:srgbClr val="000000"/>
                </a:solidFill>
                <a:latin typeface="CiscoSans ExtraLight"/>
                <a:ea typeface="CiscoSans ExtraLight"/>
                <a:cs typeface="CiscoSans ExtraLight"/>
                <a:sym typeface="CiscoSans ExtraLight"/>
              </a:defRPr>
            </a:pPr>
            <a:r>
              <a:rPr lang="en-US" sz="1600" kern="0" dirty="0">
                <a:solidFill>
                  <a:srgbClr val="000000"/>
                </a:solidFill>
                <a:latin typeface="CiscoSans ExtraLight"/>
                <a:ea typeface="CiscoSans ExtraLight"/>
                <a:cs typeface="CiscoSans ExtraLight"/>
                <a:sym typeface="CiscoSans ExtraLight"/>
              </a:rPr>
              <a:t>[3. TERTIARY PROBLEM TO SOLVE].</a:t>
            </a:r>
          </a:p>
        </p:txBody>
      </p:sp>
    </p:spTree>
    <p:extLst>
      <p:ext uri="{BB962C8B-B14F-4D97-AF65-F5344CB8AC3E}">
        <p14:creationId xmlns:p14="http://schemas.microsoft.com/office/powerpoint/2010/main" val="169015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7540"/>
            <a:ext cx="10515600" cy="4351338"/>
          </a:xfrm>
        </p:spPr>
        <p:txBody>
          <a:bodyPr/>
          <a:lstStyle/>
          <a:p>
            <a:r>
              <a:rPr lang="en-US" dirty="0" smtClean="0"/>
              <a:t>Introduce ACI </a:t>
            </a:r>
            <a:r>
              <a:rPr lang="en-US" dirty="0" smtClean="0"/>
              <a:t>north API </a:t>
            </a:r>
            <a:r>
              <a:rPr lang="en-US" dirty="0" smtClean="0"/>
              <a:t>interface to build customized data for the </a:t>
            </a:r>
            <a:r>
              <a:rPr lang="en-US" smtClean="0"/>
              <a:t>company requirements/operation workflow</a:t>
            </a:r>
            <a:endParaRPr lang="en-US" dirty="0" smtClean="0"/>
          </a:p>
          <a:p>
            <a:r>
              <a:rPr lang="en-US" dirty="0"/>
              <a:t>Have python script to import </a:t>
            </a:r>
            <a:r>
              <a:rPr lang="en-US" dirty="0" smtClean="0"/>
              <a:t>interested data to database</a:t>
            </a:r>
          </a:p>
          <a:p>
            <a:r>
              <a:rPr lang="en-US" dirty="0" smtClean="0"/>
              <a:t>Present the data with correct mapping to web html and allow search by VLAN / EPG</a:t>
            </a:r>
          </a:p>
          <a:p>
            <a:r>
              <a:rPr lang="en-US" dirty="0" smtClean="0"/>
              <a:t>Provide </a:t>
            </a:r>
            <a:r>
              <a:rPr lang="en-US" dirty="0"/>
              <a:t>python script to read CSV file </a:t>
            </a:r>
            <a:r>
              <a:rPr lang="en-US" dirty="0" smtClean="0"/>
              <a:t>built and based </a:t>
            </a:r>
            <a:r>
              <a:rPr lang="en-US" dirty="0"/>
              <a:t>on the information presented on the web</a:t>
            </a:r>
          </a:p>
          <a:p>
            <a:r>
              <a:rPr lang="en-US" dirty="0" smtClean="0"/>
              <a:t>Automate workflow to create/delete VLAN from EPG </a:t>
            </a:r>
            <a:endParaRPr lang="en-US" dirty="0"/>
          </a:p>
        </p:txBody>
      </p:sp>
      <p:sp>
        <p:nvSpPr>
          <p:cNvPr id="5" name="Title 1"/>
          <p:cNvSpPr txBox="1">
            <a:spLocks/>
          </p:cNvSpPr>
          <p:nvPr/>
        </p:nvSpPr>
        <p:spPr>
          <a:xfrm>
            <a:off x="838200" y="403907"/>
            <a:ext cx="7750628" cy="8044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B050"/>
                </a:solidFill>
              </a:rPr>
              <a:t>Solution: </a:t>
            </a:r>
            <a:r>
              <a:rPr lang="en-US" sz="3600" smtClean="0">
                <a:solidFill>
                  <a:srgbClr val="00B050"/>
                </a:solidFill>
              </a:rPr>
              <a:t>Leverage ACI API interface</a:t>
            </a:r>
            <a:endParaRPr lang="en-US" sz="3600" dirty="0">
              <a:solidFill>
                <a:srgbClr val="00B050"/>
              </a:solidFill>
            </a:endParaRPr>
          </a:p>
        </p:txBody>
      </p:sp>
    </p:spTree>
    <p:extLst>
      <p:ext uri="{BB962C8B-B14F-4D97-AF65-F5344CB8AC3E}">
        <p14:creationId xmlns:p14="http://schemas.microsoft.com/office/powerpoint/2010/main" val="138950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srcRect r="50552"/>
          <a:stretch/>
        </p:blipFill>
        <p:spPr>
          <a:xfrm>
            <a:off x="1503945" y="1270445"/>
            <a:ext cx="4367465" cy="4857835"/>
          </a:xfrm>
          <a:prstGeom prst="rect">
            <a:avLst/>
          </a:prstGeom>
        </p:spPr>
      </p:pic>
      <p:sp>
        <p:nvSpPr>
          <p:cNvPr id="3" name="Title 2"/>
          <p:cNvSpPr>
            <a:spLocks noGrp="1"/>
          </p:cNvSpPr>
          <p:nvPr>
            <p:ph type="title"/>
          </p:nvPr>
        </p:nvSpPr>
        <p:spPr/>
        <p:txBody>
          <a:bodyPr/>
          <a:lstStyle/>
          <a:p>
            <a:r>
              <a:rPr lang="en-US" dirty="0" smtClean="0"/>
              <a:t>Value Proposition Canvas</a:t>
            </a:r>
            <a:endParaRPr lang="en-US" dirty="0"/>
          </a:p>
        </p:txBody>
      </p:sp>
      <p:pic>
        <p:nvPicPr>
          <p:cNvPr id="4" name="Picture 3"/>
          <p:cNvPicPr>
            <a:picLocks noChangeAspect="1"/>
          </p:cNvPicPr>
          <p:nvPr/>
        </p:nvPicPr>
        <p:blipFill rotWithShape="1">
          <a:blip r:embed="rId3"/>
          <a:srcRect l="49364"/>
          <a:stretch/>
        </p:blipFill>
        <p:spPr>
          <a:xfrm>
            <a:off x="5871410" y="1270445"/>
            <a:ext cx="4472412" cy="4857835"/>
          </a:xfrm>
          <a:prstGeom prst="rect">
            <a:avLst/>
          </a:prstGeom>
        </p:spPr>
      </p:pic>
      <p:grpSp>
        <p:nvGrpSpPr>
          <p:cNvPr id="11" name="Group 10"/>
          <p:cNvGrpSpPr/>
          <p:nvPr/>
        </p:nvGrpSpPr>
        <p:grpSpPr>
          <a:xfrm>
            <a:off x="6145059" y="1295336"/>
            <a:ext cx="5150217" cy="4239850"/>
            <a:chOff x="4608794" y="971502"/>
            <a:chExt cx="3862663" cy="3179887"/>
          </a:xfrm>
        </p:grpSpPr>
        <p:sp>
          <p:nvSpPr>
            <p:cNvPr id="2" name="Rectangle 1"/>
            <p:cNvSpPr/>
            <p:nvPr/>
          </p:nvSpPr>
          <p:spPr>
            <a:xfrm>
              <a:off x="6733782" y="2205996"/>
              <a:ext cx="1725314" cy="434149"/>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Run automated script to complete task</a:t>
              </a:r>
            </a:p>
          </p:txBody>
        </p:sp>
        <p:sp>
          <p:nvSpPr>
            <p:cNvPr id="5" name="Rectangle 4"/>
            <p:cNvSpPr/>
            <p:nvPr/>
          </p:nvSpPr>
          <p:spPr>
            <a:xfrm>
              <a:off x="5080617" y="1396058"/>
              <a:ext cx="1676991" cy="493720"/>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Eliminate human errors causing network outage</a:t>
              </a:r>
            </a:p>
          </p:txBody>
        </p:sp>
        <p:sp>
          <p:nvSpPr>
            <p:cNvPr id="7" name="Rectangle 6"/>
            <p:cNvSpPr/>
            <p:nvPr/>
          </p:nvSpPr>
          <p:spPr>
            <a:xfrm>
              <a:off x="4608794" y="2985604"/>
              <a:ext cx="2020606" cy="667092"/>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Manfully repeating the same workflow causing human error and time effort</a:t>
              </a:r>
            </a:p>
          </p:txBody>
        </p:sp>
        <p:sp>
          <p:nvSpPr>
            <p:cNvPr id="8" name="Rectangle 7"/>
            <p:cNvSpPr/>
            <p:nvPr/>
          </p:nvSpPr>
          <p:spPr>
            <a:xfrm>
              <a:off x="4618773" y="1881879"/>
              <a:ext cx="1435768" cy="425566"/>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Visibility to other infrastructure teams</a:t>
              </a:r>
            </a:p>
          </p:txBody>
        </p:sp>
        <p:sp>
          <p:nvSpPr>
            <p:cNvPr id="14" name="Rectangle 13"/>
            <p:cNvSpPr/>
            <p:nvPr/>
          </p:nvSpPr>
          <p:spPr>
            <a:xfrm>
              <a:off x="4898572" y="3725823"/>
              <a:ext cx="1859036" cy="425566"/>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No visibility for other infra teams</a:t>
              </a:r>
              <a:endParaRPr lang="en-US" sz="1600" dirty="0"/>
            </a:p>
          </p:txBody>
        </p:sp>
        <p:sp>
          <p:nvSpPr>
            <p:cNvPr id="27" name="Rectangle 26"/>
            <p:cNvSpPr/>
            <p:nvPr/>
          </p:nvSpPr>
          <p:spPr>
            <a:xfrm>
              <a:off x="6746143" y="2726725"/>
              <a:ext cx="1725314" cy="434149"/>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Search for result on single web page</a:t>
              </a:r>
              <a:endParaRPr lang="en-US" sz="1600" dirty="0">
                <a:solidFill>
                  <a:schemeClr val="tx2"/>
                </a:solidFill>
              </a:endParaRPr>
            </a:p>
          </p:txBody>
        </p:sp>
        <p:sp>
          <p:nvSpPr>
            <p:cNvPr id="30" name="Rectangle 29"/>
            <p:cNvSpPr/>
            <p:nvPr/>
          </p:nvSpPr>
          <p:spPr>
            <a:xfrm>
              <a:off x="5717189" y="971502"/>
              <a:ext cx="1435768" cy="425566"/>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Reduce operation cost and work </a:t>
              </a:r>
              <a:r>
                <a:rPr lang="en-US" sz="1600" dirty="0" smtClean="0"/>
                <a:t>effort</a:t>
              </a:r>
              <a:endParaRPr lang="en-US" sz="1600" dirty="0"/>
            </a:p>
          </p:txBody>
        </p:sp>
      </p:grpSp>
      <p:grpSp>
        <p:nvGrpSpPr>
          <p:cNvPr id="29" name="Group 28"/>
          <p:cNvGrpSpPr/>
          <p:nvPr/>
        </p:nvGrpSpPr>
        <p:grpSpPr>
          <a:xfrm>
            <a:off x="10074413" y="5649341"/>
            <a:ext cx="1758313" cy="369332"/>
            <a:chOff x="1448766" y="1877629"/>
            <a:chExt cx="1318735" cy="276999"/>
          </a:xfrm>
        </p:grpSpPr>
        <p:grpSp>
          <p:nvGrpSpPr>
            <p:cNvPr id="31" name="Group 30"/>
            <p:cNvGrpSpPr>
              <a:grpSpLocks noChangeAspect="1"/>
            </p:cNvGrpSpPr>
            <p:nvPr/>
          </p:nvGrpSpPr>
          <p:grpSpPr>
            <a:xfrm>
              <a:off x="1997186" y="1877629"/>
              <a:ext cx="770315" cy="276999"/>
              <a:chOff x="926263" y="1497406"/>
              <a:chExt cx="1828800" cy="657622"/>
            </a:xfrm>
          </p:grpSpPr>
          <p:sp>
            <p:nvSpPr>
              <p:cNvPr id="33" name="Rectangle"/>
              <p:cNvSpPr>
                <a:spLocks noChangeAspect="1"/>
              </p:cNvSpPr>
              <p:nvPr/>
            </p:nvSpPr>
            <p:spPr>
              <a:xfrm>
                <a:off x="926263" y="1497406"/>
                <a:ext cx="334460" cy="656975"/>
              </a:xfrm>
              <a:prstGeom prst="rect">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sp>
            <p:nvSpPr>
              <p:cNvPr id="34" name="Arrow"/>
              <p:cNvSpPr>
                <a:spLocks noChangeAspect="1"/>
              </p:cNvSpPr>
              <p:nvPr/>
            </p:nvSpPr>
            <p:spPr>
              <a:xfrm>
                <a:off x="2370203" y="1498053"/>
                <a:ext cx="384860" cy="656975"/>
              </a:xfrm>
              <a:prstGeom prst="rightArrow">
                <a:avLst>
                  <a:gd name="adj1" fmla="val 99879"/>
                  <a:gd name="adj2" fmla="val 26204"/>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pic>
            <p:nvPicPr>
              <p:cNvPr id="35" name="pasted-image.pdf" descr="pasted-image.pdf"/>
              <p:cNvPicPr>
                <a:picLocks noChangeAspect="1"/>
              </p:cNvPicPr>
              <p:nvPr/>
            </p:nvPicPr>
            <p:blipFill>
              <a:blip r:embed="rId4">
                <a:alphaModFix amt="30000"/>
                <a:extLst/>
              </a:blip>
              <a:stretch>
                <a:fillRect/>
              </a:stretch>
            </p:blipFill>
            <p:spPr>
              <a:xfrm>
                <a:off x="1269629" y="1498053"/>
                <a:ext cx="1090284" cy="656975"/>
              </a:xfrm>
              <a:prstGeom prst="rect">
                <a:avLst/>
              </a:prstGeom>
              <a:ln w="12700">
                <a:miter lim="400000"/>
              </a:ln>
            </p:spPr>
          </p:pic>
          <p:sp>
            <p:nvSpPr>
              <p:cNvPr id="36" name="Rectangle"/>
              <p:cNvSpPr>
                <a:spLocks noChangeAspect="1"/>
              </p:cNvSpPr>
              <p:nvPr/>
            </p:nvSpPr>
            <p:spPr>
              <a:xfrm>
                <a:off x="1269629"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5"/>
                  </a:solidFill>
                  <a:sym typeface="Helvetica Light"/>
                </a:endParaRPr>
              </a:p>
            </p:txBody>
          </p:sp>
          <p:sp>
            <p:nvSpPr>
              <p:cNvPr id="37" name="Rectangle"/>
              <p:cNvSpPr>
                <a:spLocks noChangeAspect="1"/>
              </p:cNvSpPr>
              <p:nvPr/>
            </p:nvSpPr>
            <p:spPr>
              <a:xfrm>
                <a:off x="1636885" y="1498053"/>
                <a:ext cx="358350" cy="656975"/>
              </a:xfrm>
              <a:prstGeom prst="rect">
                <a:avLst/>
              </a:prstGeom>
              <a:solidFill>
                <a:srgbClr val="3FB881"/>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2"/>
                  </a:solidFill>
                  <a:sym typeface="Helvetica Light"/>
                </a:endParaRPr>
              </a:p>
            </p:txBody>
          </p:sp>
          <p:sp>
            <p:nvSpPr>
              <p:cNvPr id="38" name="Rectangle"/>
              <p:cNvSpPr>
                <a:spLocks noChangeAspect="1"/>
              </p:cNvSpPr>
              <p:nvPr/>
            </p:nvSpPr>
            <p:spPr>
              <a:xfrm>
                <a:off x="2004141"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1"/>
                  </a:solidFill>
                  <a:sym typeface="Helvetica Light"/>
                </a:endParaRPr>
              </a:p>
            </p:txBody>
          </p:sp>
        </p:grpSp>
        <p:sp>
          <p:nvSpPr>
            <p:cNvPr id="32" name="TextBox 31"/>
            <p:cNvSpPr txBox="1"/>
            <p:nvPr/>
          </p:nvSpPr>
          <p:spPr>
            <a:xfrm>
              <a:off x="1448766" y="1889171"/>
              <a:ext cx="548420" cy="253916"/>
            </a:xfrm>
            <a:prstGeom prst="rect">
              <a:avLst/>
            </a:prstGeom>
            <a:noFill/>
          </p:spPr>
          <p:txBody>
            <a:bodyPr wrap="none" rtlCol="0" anchor="ctr">
              <a:spAutoFit/>
            </a:bodyPr>
            <a:lstStyle/>
            <a:p>
              <a:pPr algn="r"/>
              <a:r>
                <a:rPr lang="en-US" sz="1600" dirty="0">
                  <a:solidFill>
                    <a:srgbClr val="3FB881"/>
                  </a:solidFill>
                </a:rPr>
                <a:t>Define</a:t>
              </a:r>
            </a:p>
          </p:txBody>
        </p:sp>
      </p:grpSp>
      <p:grpSp>
        <p:nvGrpSpPr>
          <p:cNvPr id="39" name="Group 38"/>
          <p:cNvGrpSpPr/>
          <p:nvPr/>
        </p:nvGrpSpPr>
        <p:grpSpPr>
          <a:xfrm>
            <a:off x="9997080" y="6206608"/>
            <a:ext cx="1835834" cy="369332"/>
            <a:chOff x="1390625" y="2279732"/>
            <a:chExt cx="1376876" cy="276999"/>
          </a:xfrm>
        </p:grpSpPr>
        <p:grpSp>
          <p:nvGrpSpPr>
            <p:cNvPr id="40" name="Group 39"/>
            <p:cNvGrpSpPr>
              <a:grpSpLocks noChangeAspect="1"/>
            </p:cNvGrpSpPr>
            <p:nvPr/>
          </p:nvGrpSpPr>
          <p:grpSpPr>
            <a:xfrm>
              <a:off x="1997186" y="2279732"/>
              <a:ext cx="770315" cy="276999"/>
              <a:chOff x="926263" y="1497406"/>
              <a:chExt cx="1828800" cy="657622"/>
            </a:xfrm>
          </p:grpSpPr>
          <p:sp>
            <p:nvSpPr>
              <p:cNvPr id="42" name="Rectangle"/>
              <p:cNvSpPr>
                <a:spLocks noChangeAspect="1"/>
              </p:cNvSpPr>
              <p:nvPr/>
            </p:nvSpPr>
            <p:spPr>
              <a:xfrm>
                <a:off x="926263" y="1497406"/>
                <a:ext cx="334460" cy="656975"/>
              </a:xfrm>
              <a:prstGeom prst="rect">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sp>
            <p:nvSpPr>
              <p:cNvPr id="43" name="Arrow"/>
              <p:cNvSpPr>
                <a:spLocks noChangeAspect="1"/>
              </p:cNvSpPr>
              <p:nvPr/>
            </p:nvSpPr>
            <p:spPr>
              <a:xfrm>
                <a:off x="2370203" y="1498053"/>
                <a:ext cx="384860" cy="656975"/>
              </a:xfrm>
              <a:prstGeom prst="rightArrow">
                <a:avLst>
                  <a:gd name="adj1" fmla="val 99879"/>
                  <a:gd name="adj2" fmla="val 26204"/>
                </a:avLst>
              </a:prstGeom>
              <a:solidFill>
                <a:schemeClr val="bg2">
                  <a:lumMod val="75000"/>
                  <a:alpha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tx1">
                      <a:lumMod val="50000"/>
                      <a:lumOff val="50000"/>
                    </a:schemeClr>
                  </a:solidFill>
                  <a:sym typeface="Helvetica Light"/>
                </a:endParaRPr>
              </a:p>
            </p:txBody>
          </p:sp>
          <p:pic>
            <p:nvPicPr>
              <p:cNvPr id="44" name="pasted-image.pdf" descr="pasted-image.pdf"/>
              <p:cNvPicPr>
                <a:picLocks noChangeAspect="1"/>
              </p:cNvPicPr>
              <p:nvPr/>
            </p:nvPicPr>
            <p:blipFill>
              <a:blip r:embed="rId4">
                <a:alphaModFix amt="30000"/>
                <a:extLst/>
              </a:blip>
              <a:stretch>
                <a:fillRect/>
              </a:stretch>
            </p:blipFill>
            <p:spPr>
              <a:xfrm>
                <a:off x="1269629" y="1498053"/>
                <a:ext cx="1090284" cy="656975"/>
              </a:xfrm>
              <a:prstGeom prst="rect">
                <a:avLst/>
              </a:prstGeom>
              <a:ln w="12700">
                <a:miter lim="400000"/>
              </a:ln>
            </p:spPr>
          </p:pic>
          <p:sp>
            <p:nvSpPr>
              <p:cNvPr id="45" name="Rectangle"/>
              <p:cNvSpPr>
                <a:spLocks noChangeAspect="1"/>
              </p:cNvSpPr>
              <p:nvPr/>
            </p:nvSpPr>
            <p:spPr>
              <a:xfrm>
                <a:off x="1269629"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5"/>
                  </a:solidFill>
                  <a:sym typeface="Helvetica Light"/>
                </a:endParaRPr>
              </a:p>
            </p:txBody>
          </p:sp>
          <p:sp>
            <p:nvSpPr>
              <p:cNvPr id="46" name="Rectangle"/>
              <p:cNvSpPr>
                <a:spLocks noChangeAspect="1"/>
              </p:cNvSpPr>
              <p:nvPr/>
            </p:nvSpPr>
            <p:spPr>
              <a:xfrm>
                <a:off x="1636885" y="1498053"/>
                <a:ext cx="358350" cy="656975"/>
              </a:xfrm>
              <a:prstGeom prst="rect">
                <a:avLst/>
              </a:prstGeom>
              <a:solidFill>
                <a:schemeClr val="bg2">
                  <a:lumMod val="75000"/>
                </a:schemeClr>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chemeClr val="accent2"/>
                  </a:solidFill>
                  <a:sym typeface="Helvetica Light"/>
                </a:endParaRPr>
              </a:p>
            </p:txBody>
          </p:sp>
          <p:sp>
            <p:nvSpPr>
              <p:cNvPr id="47" name="Rectangle"/>
              <p:cNvSpPr>
                <a:spLocks noChangeAspect="1"/>
              </p:cNvSpPr>
              <p:nvPr/>
            </p:nvSpPr>
            <p:spPr>
              <a:xfrm>
                <a:off x="2004141" y="1498053"/>
                <a:ext cx="358350" cy="656975"/>
              </a:xfrm>
              <a:prstGeom prst="rect">
                <a:avLst/>
              </a:prstGeom>
              <a:solidFill>
                <a:srgbClr val="6EC9CE"/>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rgbClr val="00BCEB"/>
                  </a:solidFill>
                  <a:sym typeface="Helvetica Light"/>
                </a:endParaRPr>
              </a:p>
            </p:txBody>
          </p:sp>
        </p:grpSp>
        <p:sp>
          <p:nvSpPr>
            <p:cNvPr id="41" name="TextBox 40"/>
            <p:cNvSpPr txBox="1"/>
            <p:nvPr/>
          </p:nvSpPr>
          <p:spPr>
            <a:xfrm>
              <a:off x="1390625" y="2291274"/>
              <a:ext cx="606560" cy="253916"/>
            </a:xfrm>
            <a:prstGeom prst="rect">
              <a:avLst/>
            </a:prstGeom>
            <a:noFill/>
          </p:spPr>
          <p:txBody>
            <a:bodyPr wrap="none" rtlCol="0" anchor="ctr">
              <a:spAutoFit/>
            </a:bodyPr>
            <a:lstStyle/>
            <a:p>
              <a:pPr algn="r"/>
              <a:r>
                <a:rPr lang="en-US" sz="1600" dirty="0">
                  <a:solidFill>
                    <a:srgbClr val="6EC9CE"/>
                  </a:solidFill>
                </a:rPr>
                <a:t>Explore</a:t>
              </a:r>
            </a:p>
          </p:txBody>
        </p:sp>
      </p:grpSp>
      <p:sp>
        <p:nvSpPr>
          <p:cNvPr id="51" name="Rectangle 50"/>
          <p:cNvSpPr/>
          <p:nvPr/>
        </p:nvSpPr>
        <p:spPr>
          <a:xfrm>
            <a:off x="3384602" y="2548332"/>
            <a:ext cx="2292299" cy="546233"/>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Automated script for workflow</a:t>
            </a:r>
          </a:p>
        </p:txBody>
      </p:sp>
      <p:sp>
        <p:nvSpPr>
          <p:cNvPr id="52" name="Rectangle 51"/>
          <p:cNvSpPr/>
          <p:nvPr/>
        </p:nvSpPr>
        <p:spPr>
          <a:xfrm>
            <a:off x="2848505" y="1799197"/>
            <a:ext cx="2561087" cy="602969"/>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Web interface for viewing and searching</a:t>
            </a:r>
            <a:endParaRPr lang="en-US" sz="1600" dirty="0"/>
          </a:p>
        </p:txBody>
      </p:sp>
      <p:sp>
        <p:nvSpPr>
          <p:cNvPr id="53" name="Rectangle 52"/>
          <p:cNvSpPr/>
          <p:nvPr/>
        </p:nvSpPr>
        <p:spPr>
          <a:xfrm>
            <a:off x="398705" y="3605458"/>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REST API / Python</a:t>
            </a:r>
            <a:endParaRPr lang="en-US" sz="1600" dirty="0">
              <a:solidFill>
                <a:schemeClr val="tx2"/>
              </a:solidFill>
            </a:endParaRPr>
          </a:p>
        </p:txBody>
      </p:sp>
      <p:sp>
        <p:nvSpPr>
          <p:cNvPr id="54" name="Rectangle 53"/>
          <p:cNvSpPr/>
          <p:nvPr/>
        </p:nvSpPr>
        <p:spPr>
          <a:xfrm>
            <a:off x="394884" y="4322294"/>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Hosted Web Servers</a:t>
            </a:r>
            <a:endParaRPr lang="en-US" sz="1600" dirty="0">
              <a:solidFill>
                <a:schemeClr val="tx2"/>
              </a:solidFill>
            </a:endParaRPr>
          </a:p>
        </p:txBody>
      </p:sp>
      <p:sp>
        <p:nvSpPr>
          <p:cNvPr id="55" name="Rectangle 54"/>
          <p:cNvSpPr/>
          <p:nvPr/>
        </p:nvSpPr>
        <p:spPr>
          <a:xfrm>
            <a:off x="3320730" y="3927874"/>
            <a:ext cx="2593420" cy="84488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Automated workflow Automated workflow process working efficiently and accurately</a:t>
            </a:r>
          </a:p>
          <a:p>
            <a:r>
              <a:rPr lang="en-US" sz="1600" dirty="0" smtClean="0"/>
              <a:t>accurately</a:t>
            </a:r>
            <a:endParaRPr lang="en-US" sz="1600" dirty="0"/>
          </a:p>
        </p:txBody>
      </p:sp>
      <p:sp>
        <p:nvSpPr>
          <p:cNvPr id="60" name="Rectangle 59"/>
          <p:cNvSpPr/>
          <p:nvPr/>
        </p:nvSpPr>
        <p:spPr>
          <a:xfrm>
            <a:off x="3025636" y="4870262"/>
            <a:ext cx="2303783" cy="56742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Keep configuration consistent</a:t>
            </a:r>
            <a:endParaRPr lang="en-US" sz="1600" dirty="0"/>
          </a:p>
        </p:txBody>
      </p:sp>
      <p:sp>
        <p:nvSpPr>
          <p:cNvPr id="56" name="Rectangle 55"/>
          <p:cNvSpPr/>
          <p:nvPr/>
        </p:nvSpPr>
        <p:spPr>
          <a:xfrm>
            <a:off x="436772" y="2896256"/>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2"/>
                </a:solidFill>
              </a:rPr>
              <a:t>Configuration </a:t>
            </a:r>
            <a:r>
              <a:rPr lang="en-US" sz="1600" dirty="0" smtClean="0">
                <a:solidFill>
                  <a:schemeClr val="tx2"/>
                </a:solidFill>
              </a:rPr>
              <a:t>for </a:t>
            </a:r>
            <a:r>
              <a:rPr lang="en-US" sz="1600" smtClean="0">
                <a:solidFill>
                  <a:schemeClr val="tx2"/>
                </a:solidFill>
              </a:rPr>
              <a:t>large </a:t>
            </a:r>
            <a:r>
              <a:rPr lang="en-US" sz="1600" dirty="0" err="1" smtClean="0">
                <a:solidFill>
                  <a:schemeClr val="tx2"/>
                </a:solidFill>
              </a:rPr>
              <a:t>datacentre</a:t>
            </a:r>
            <a:endParaRPr lang="en-US" sz="1600" dirty="0">
              <a:solidFill>
                <a:schemeClr val="tx2"/>
              </a:solidFill>
            </a:endParaRPr>
          </a:p>
        </p:txBody>
      </p:sp>
      <p:sp>
        <p:nvSpPr>
          <p:cNvPr id="57" name="Rectangle 56"/>
          <p:cNvSpPr/>
          <p:nvPr/>
        </p:nvSpPr>
        <p:spPr>
          <a:xfrm>
            <a:off x="2500454" y="5535186"/>
            <a:ext cx="2303783" cy="56742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t>Visibility</a:t>
            </a:r>
            <a:endParaRPr lang="en-US" sz="1600" dirty="0"/>
          </a:p>
        </p:txBody>
      </p:sp>
      <p:sp>
        <p:nvSpPr>
          <p:cNvPr id="61" name="Rectangle 60"/>
          <p:cNvSpPr/>
          <p:nvPr/>
        </p:nvSpPr>
        <p:spPr>
          <a:xfrm>
            <a:off x="5806091" y="3085776"/>
            <a:ext cx="1914357" cy="56742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Easy troubleshoot problems</a:t>
            </a:r>
            <a:endParaRPr lang="en-US" sz="1600" dirty="0"/>
          </a:p>
        </p:txBody>
      </p:sp>
    </p:spTree>
    <p:extLst>
      <p:ext uri="{BB962C8B-B14F-4D97-AF65-F5344CB8AC3E}">
        <p14:creationId xmlns:p14="http://schemas.microsoft.com/office/powerpoint/2010/main" val="29433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state diagram</a:t>
            </a:r>
            <a:endParaRPr lang="en-US" dirty="0"/>
          </a:p>
        </p:txBody>
      </p:sp>
      <p:sp>
        <p:nvSpPr>
          <p:cNvPr id="4" name="Rectangle 3"/>
          <p:cNvSpPr/>
          <p:nvPr/>
        </p:nvSpPr>
        <p:spPr>
          <a:xfrm>
            <a:off x="7559990" y="4808573"/>
            <a:ext cx="1660210" cy="1037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 to Web Page allow search by EPG/VLAN</a:t>
            </a:r>
            <a:endParaRPr lang="en-US" dirty="0"/>
          </a:p>
        </p:txBody>
      </p:sp>
      <p:sp>
        <p:nvSpPr>
          <p:cNvPr id="5" name="Rectangle 4"/>
          <p:cNvSpPr/>
          <p:nvPr/>
        </p:nvSpPr>
        <p:spPr>
          <a:xfrm>
            <a:off x="1421624" y="3722732"/>
            <a:ext cx="1177290" cy="693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DB</a:t>
            </a:r>
            <a:endParaRPr lang="en-US" dirty="0"/>
          </a:p>
        </p:txBody>
      </p:sp>
      <p:sp>
        <p:nvSpPr>
          <p:cNvPr id="6" name="Rectangle 5"/>
          <p:cNvSpPr/>
          <p:nvPr/>
        </p:nvSpPr>
        <p:spPr>
          <a:xfrm>
            <a:off x="4102099" y="1656293"/>
            <a:ext cx="1714993" cy="501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ACI API</a:t>
            </a:r>
            <a:endParaRPr lang="en-US" dirty="0"/>
          </a:p>
        </p:txBody>
      </p:sp>
      <p:cxnSp>
        <p:nvCxnSpPr>
          <p:cNvPr id="8" name="Straight Arrow Connector 7"/>
          <p:cNvCxnSpPr/>
          <p:nvPr/>
        </p:nvCxnSpPr>
        <p:spPr>
          <a:xfrm>
            <a:off x="4983728" y="2147783"/>
            <a:ext cx="11987" cy="794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26985" y="2970719"/>
            <a:ext cx="1825472" cy="1359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Map EPG/VLAN/Interfaces </a:t>
            </a:r>
            <a:r>
              <a:rPr lang="en-US" dirty="0" smtClean="0"/>
              <a:t>Data</a:t>
            </a:r>
            <a:endParaRPr lang="en-US" dirty="0"/>
          </a:p>
        </p:txBody>
      </p:sp>
      <p:cxnSp>
        <p:nvCxnSpPr>
          <p:cNvPr id="11" name="Straight Arrow Connector 10"/>
          <p:cNvCxnSpPr/>
          <p:nvPr/>
        </p:nvCxnSpPr>
        <p:spPr>
          <a:xfrm flipH="1">
            <a:off x="2681383" y="3579688"/>
            <a:ext cx="1420718" cy="489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28631" y="2429189"/>
            <a:ext cx="301686" cy="369332"/>
          </a:xfrm>
          <a:prstGeom prst="rect">
            <a:avLst/>
          </a:prstGeom>
          <a:noFill/>
        </p:spPr>
        <p:txBody>
          <a:bodyPr wrap="none" rtlCol="0">
            <a:spAutoFit/>
          </a:bodyPr>
          <a:lstStyle/>
          <a:p>
            <a:r>
              <a:rPr lang="en-US" dirty="0" smtClean="0"/>
              <a:t>1</a:t>
            </a:r>
            <a:endParaRPr lang="en-US" dirty="0"/>
          </a:p>
        </p:txBody>
      </p:sp>
      <p:sp>
        <p:nvSpPr>
          <p:cNvPr id="13" name="TextBox 12"/>
          <p:cNvSpPr txBox="1"/>
          <p:nvPr/>
        </p:nvSpPr>
        <p:spPr>
          <a:xfrm>
            <a:off x="3391496" y="4330373"/>
            <a:ext cx="301687" cy="369332"/>
          </a:xfrm>
          <a:prstGeom prst="rect">
            <a:avLst/>
          </a:prstGeom>
          <a:noFill/>
        </p:spPr>
        <p:txBody>
          <a:bodyPr wrap="square" rtlCol="0">
            <a:spAutoFit/>
          </a:bodyPr>
          <a:lstStyle/>
          <a:p>
            <a:r>
              <a:rPr lang="en-US" dirty="0"/>
              <a:t>3</a:t>
            </a:r>
          </a:p>
        </p:txBody>
      </p:sp>
      <p:sp>
        <p:nvSpPr>
          <p:cNvPr id="14" name="TextBox 13"/>
          <p:cNvSpPr txBox="1"/>
          <p:nvPr/>
        </p:nvSpPr>
        <p:spPr>
          <a:xfrm>
            <a:off x="6469138" y="4915519"/>
            <a:ext cx="301686" cy="369332"/>
          </a:xfrm>
          <a:prstGeom prst="rect">
            <a:avLst/>
          </a:prstGeom>
          <a:noFill/>
        </p:spPr>
        <p:txBody>
          <a:bodyPr wrap="none" rtlCol="0">
            <a:spAutoFit/>
          </a:bodyPr>
          <a:lstStyle/>
          <a:p>
            <a:r>
              <a:rPr lang="en-US" dirty="0" smtClean="0"/>
              <a:t>4</a:t>
            </a:r>
            <a:endParaRPr lang="en-US" dirty="0"/>
          </a:p>
        </p:txBody>
      </p:sp>
      <p:cxnSp>
        <p:nvCxnSpPr>
          <p:cNvPr id="15" name="Straight Arrow Connector 14"/>
          <p:cNvCxnSpPr/>
          <p:nvPr/>
        </p:nvCxnSpPr>
        <p:spPr>
          <a:xfrm>
            <a:off x="5817093" y="5308330"/>
            <a:ext cx="1605777" cy="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92092" y="3326370"/>
            <a:ext cx="301686" cy="369332"/>
          </a:xfrm>
          <a:prstGeom prst="rect">
            <a:avLst/>
          </a:prstGeom>
          <a:noFill/>
        </p:spPr>
        <p:txBody>
          <a:bodyPr wrap="square" rtlCol="0">
            <a:spAutoFit/>
          </a:bodyPr>
          <a:lstStyle/>
          <a:p>
            <a:r>
              <a:rPr lang="en-US" dirty="0"/>
              <a:t>2</a:t>
            </a:r>
          </a:p>
        </p:txBody>
      </p:sp>
      <p:cxnSp>
        <p:nvCxnSpPr>
          <p:cNvPr id="26" name="Straight Arrow Connector 25"/>
          <p:cNvCxnSpPr/>
          <p:nvPr/>
        </p:nvCxnSpPr>
        <p:spPr>
          <a:xfrm>
            <a:off x="2681383" y="4217934"/>
            <a:ext cx="1420717" cy="882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197674" y="4602147"/>
            <a:ext cx="1985411" cy="1268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 to Web</a:t>
            </a:r>
            <a:endParaRPr lang="en-US" dirty="0"/>
          </a:p>
        </p:txBody>
      </p:sp>
      <p:sp>
        <p:nvSpPr>
          <p:cNvPr id="17" name="Oval 16"/>
          <p:cNvSpPr/>
          <p:nvPr/>
        </p:nvSpPr>
        <p:spPr>
          <a:xfrm>
            <a:off x="7252815" y="2935878"/>
            <a:ext cx="2166257" cy="1351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data from CSV generated by Web Info </a:t>
            </a:r>
            <a:endParaRPr lang="en-US" dirty="0"/>
          </a:p>
        </p:txBody>
      </p:sp>
      <p:cxnSp>
        <p:nvCxnSpPr>
          <p:cNvPr id="18" name="Straight Arrow Connector 17"/>
          <p:cNvCxnSpPr/>
          <p:nvPr/>
        </p:nvCxnSpPr>
        <p:spPr>
          <a:xfrm flipV="1">
            <a:off x="8335943" y="4330373"/>
            <a:ext cx="2837" cy="47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8052726" y="4372181"/>
            <a:ext cx="250465" cy="369332"/>
          </a:xfrm>
          <a:prstGeom prst="rect">
            <a:avLst/>
          </a:prstGeom>
          <a:noFill/>
        </p:spPr>
        <p:txBody>
          <a:bodyPr wrap="square" rtlCol="0">
            <a:spAutoFit/>
          </a:bodyPr>
          <a:lstStyle/>
          <a:p>
            <a:r>
              <a:rPr lang="en-US" dirty="0"/>
              <a:t>5</a:t>
            </a:r>
          </a:p>
        </p:txBody>
      </p:sp>
      <p:cxnSp>
        <p:nvCxnSpPr>
          <p:cNvPr id="20" name="Straight Arrow Connector 19"/>
          <p:cNvCxnSpPr/>
          <p:nvPr/>
        </p:nvCxnSpPr>
        <p:spPr>
          <a:xfrm flipH="1" flipV="1">
            <a:off x="5874250" y="1987274"/>
            <a:ext cx="1548621" cy="114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67105" y="2128777"/>
            <a:ext cx="301686" cy="369332"/>
          </a:xfrm>
          <a:prstGeom prst="rect">
            <a:avLst/>
          </a:prstGeom>
          <a:noFill/>
        </p:spPr>
        <p:txBody>
          <a:bodyPr wrap="none" rtlCol="0">
            <a:spAutoFit/>
          </a:bodyPr>
          <a:lstStyle/>
          <a:p>
            <a:r>
              <a:rPr lang="en-US" dirty="0" smtClean="0"/>
              <a:t>6</a:t>
            </a:r>
            <a:endParaRPr lang="en-US" dirty="0"/>
          </a:p>
        </p:txBody>
      </p:sp>
    </p:spTree>
    <p:extLst>
      <p:ext uri="{BB962C8B-B14F-4D97-AF65-F5344CB8AC3E}">
        <p14:creationId xmlns:p14="http://schemas.microsoft.com/office/powerpoint/2010/main" val="108606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626</Words>
  <Application>Microsoft Macintosh PowerPoint</Application>
  <PresentationFormat>Widescreen</PresentationFormat>
  <Paragraphs>65</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Calibri</vt:lpstr>
      <vt:lpstr>Calibri Light</vt:lpstr>
      <vt:lpstr>CiscoSans</vt:lpstr>
      <vt:lpstr>CiscoSans ExtraLight</vt:lpstr>
      <vt:lpstr>CiscoSansTT Thin</vt:lpstr>
      <vt:lpstr>Helvetica Light</vt:lpstr>
      <vt:lpstr>Mangal</vt:lpstr>
      <vt:lpstr>Arial</vt:lpstr>
      <vt:lpstr>Office Theme</vt:lpstr>
      <vt:lpstr>User Story</vt:lpstr>
      <vt:lpstr>PowerPoint Presentation</vt:lpstr>
      <vt:lpstr>Value Proposition Canvas</vt:lpstr>
      <vt:lpstr>Solution state diagram</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dc:title>
  <dc:creator>Marco Huang</dc:creator>
  <cp:lastModifiedBy>Marco Huang</cp:lastModifiedBy>
  <cp:revision>44</cp:revision>
  <dcterms:created xsi:type="dcterms:W3CDTF">2017-10-15T04:33:31Z</dcterms:created>
  <dcterms:modified xsi:type="dcterms:W3CDTF">2017-11-25T00:43:11Z</dcterms:modified>
</cp:coreProperties>
</file>