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sldIdLst>
    <p:sldId id="256" r:id="rId5"/>
    <p:sldId id="257" r:id="rId6"/>
    <p:sldId id="258" r:id="rId7"/>
    <p:sldId id="260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5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19"/>
    <p:restoredTop sz="86264"/>
  </p:normalViewPr>
  <p:slideViewPr>
    <p:cSldViewPr snapToGrid="0">
      <p:cViewPr>
        <p:scale>
          <a:sx n="100" d="100"/>
          <a:sy n="100" d="100"/>
        </p:scale>
        <p:origin x="768" y="3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C34066-7E0A-4159-A119-3DA352F983D0}" type="datetimeFigureOut">
              <a:rPr lang="en-US"/>
              <a:t>11/25/17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26649C-9007-4396-BFF8-A8CA36217F32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65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VPC can also be used in this phase to record your discovery</a:t>
            </a:r>
          </a:p>
          <a:p>
            <a:r>
              <a:rPr lang="en-US" dirty="0" smtClean="0"/>
              <a:t>Focus on customer first, put your discovery</a:t>
            </a:r>
            <a:r>
              <a:rPr lang="en-US" baseline="0" dirty="0" smtClean="0"/>
              <a:t> result in the canvas </a:t>
            </a:r>
            <a:r>
              <a:rPr lang="mr-IN" baseline="0" dirty="0" smtClean="0"/>
              <a:t>–</a:t>
            </a:r>
            <a:r>
              <a:rPr lang="en-US" baseline="0" dirty="0" smtClean="0"/>
              <a:t> what jobs or tasks customer needs to achieve, what are the ideal outcomes - gains, what are the outcomes that will make customer unhappy - pains.</a:t>
            </a:r>
          </a:p>
          <a:p>
            <a:r>
              <a:rPr lang="en-US" dirty="0" smtClean="0"/>
              <a:t>And then you can do brainstorming</a:t>
            </a:r>
            <a:r>
              <a:rPr lang="en-US" baseline="0" dirty="0" smtClean="0"/>
              <a:t> on your solutions, and how your solutions will map back the customer gains and pains.</a:t>
            </a:r>
          </a:p>
          <a:p>
            <a:r>
              <a:rPr lang="en-US" baseline="0" dirty="0" smtClean="0"/>
              <a:t>Again, it’s always putting customer in the center. Solutions come afterward.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669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536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79AAD-22E9-4C4F-AB5C-F8B7D81DF8F6}" type="datetimeFigureOut">
              <a:rPr lang="en-US" smtClean="0"/>
              <a:t>11/25/17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E3DA6-52DC-4107-A4A8-98477CC8F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6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79AAD-22E9-4C4F-AB5C-F8B7D81DF8F6}" type="datetimeFigureOut">
              <a:rPr lang="en-US" smtClean="0"/>
              <a:t>11/25/17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E3DA6-52DC-4107-A4A8-98477CC8F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050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79AAD-22E9-4C4F-AB5C-F8B7D81DF8F6}" type="datetimeFigureOut">
              <a:rPr lang="en-US" smtClean="0"/>
              <a:t>11/25/17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E3DA6-52DC-4107-A4A8-98477CC8F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1996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16401" y="1602317"/>
            <a:ext cx="11036459" cy="4519083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04792" indent="-228594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defRPr sz="2667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609585" indent="-220128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defRPr sz="24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914377" indent="-146047">
              <a:buClr>
                <a:schemeClr val="tx1"/>
              </a:buClr>
              <a:buSzPct val="80000"/>
              <a:buFont typeface="Arial"/>
              <a:buChar char="•"/>
              <a:defRPr sz="2133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1214683" indent="-228548">
              <a:buClr>
                <a:schemeClr val="tx1"/>
              </a:buClr>
              <a:buSzPct val="80000"/>
              <a:buFont typeface="Arial"/>
              <a:buChar char="•"/>
              <a:defRPr sz="1867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443231" indent="-224314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3733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5635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79AAD-22E9-4C4F-AB5C-F8B7D81DF8F6}" type="datetimeFigureOut">
              <a:rPr lang="en-US" smtClean="0"/>
              <a:t>11/25/17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E3DA6-52DC-4107-A4A8-98477CC8F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498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79AAD-22E9-4C4F-AB5C-F8B7D81DF8F6}" type="datetimeFigureOut">
              <a:rPr lang="en-US" smtClean="0"/>
              <a:t>11/25/17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E3DA6-52DC-4107-A4A8-98477CC8F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622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79AAD-22E9-4C4F-AB5C-F8B7D81DF8F6}" type="datetimeFigureOut">
              <a:rPr lang="en-US" smtClean="0"/>
              <a:t>11/25/17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E3DA6-52DC-4107-A4A8-98477CC8F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568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79AAD-22E9-4C4F-AB5C-F8B7D81DF8F6}" type="datetimeFigureOut">
              <a:rPr lang="en-US" smtClean="0"/>
              <a:t>11/25/17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E3DA6-52DC-4107-A4A8-98477CC8F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852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79AAD-22E9-4C4F-AB5C-F8B7D81DF8F6}" type="datetimeFigureOut">
              <a:rPr lang="en-US" smtClean="0"/>
              <a:t>11/25/17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E3DA6-52DC-4107-A4A8-98477CC8F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591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79AAD-22E9-4C4F-AB5C-F8B7D81DF8F6}" type="datetimeFigureOut">
              <a:rPr lang="en-US" smtClean="0"/>
              <a:t>11/25/17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E3DA6-52DC-4107-A4A8-98477CC8F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114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79AAD-22E9-4C4F-AB5C-F8B7D81DF8F6}" type="datetimeFigureOut">
              <a:rPr lang="en-US" smtClean="0"/>
              <a:t>11/25/17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E3DA6-52DC-4107-A4A8-98477CC8F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734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79AAD-22E9-4C4F-AB5C-F8B7D81DF8F6}" type="datetimeFigureOut">
              <a:rPr lang="en-US" smtClean="0"/>
              <a:t>11/25/17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E3DA6-52DC-4107-A4A8-98477CC8F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255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79AAD-22E9-4C4F-AB5C-F8B7D81DF8F6}" type="datetimeFigureOut">
              <a:rPr lang="en-US" smtClean="0"/>
              <a:t>11/25/17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E3DA6-52DC-4107-A4A8-98477CC8F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092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913445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+mn-lt"/>
              </a:rPr>
              <a:t>Camp1_Day1_assign1</a:t>
            </a:r>
            <a:r>
              <a:rPr lang="en-US" sz="4000" dirty="0">
                <a:latin typeface="+mn-lt"/>
              </a:rPr>
              <a:t/>
            </a:r>
            <a:br>
              <a:rPr lang="en-US" sz="4000" dirty="0">
                <a:latin typeface="+mn-lt"/>
              </a:rPr>
            </a:br>
            <a:r>
              <a:rPr lang="en-US" sz="3200" dirty="0" smtClean="0">
                <a:latin typeface="+mn-lt"/>
              </a:rPr>
              <a:t>Adrian Soh, CCIE #42035</a:t>
            </a:r>
            <a:br>
              <a:rPr lang="en-US" sz="3200" dirty="0" smtClean="0">
                <a:latin typeface="+mn-lt"/>
              </a:rPr>
            </a:br>
            <a:r>
              <a:rPr lang="en-US" sz="3200" dirty="0" smtClean="0">
                <a:latin typeface="+mn-lt"/>
              </a:rPr>
              <a:t>Marco Huang, CCIE #47251</a:t>
            </a:r>
            <a:endParaRPr lang="en-US" sz="3200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474720"/>
            <a:ext cx="9144000" cy="1783080"/>
          </a:xfrm>
        </p:spPr>
        <p:txBody>
          <a:bodyPr/>
          <a:lstStyle/>
          <a:p>
            <a:r>
              <a:rPr lang="en-US" dirty="0">
                <a:latin typeface="+mj-lt"/>
              </a:rPr>
              <a:t>Version 2</a:t>
            </a:r>
            <a:r>
              <a:rPr lang="en-US" dirty="0" smtClean="0">
                <a:latin typeface="+mj-lt"/>
              </a:rPr>
              <a:t>.0</a:t>
            </a:r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20</a:t>
            </a:r>
            <a:r>
              <a:rPr lang="en-US" baseline="30000" dirty="0" smtClean="0">
                <a:latin typeface="+mj-lt"/>
              </a:rPr>
              <a:t>th</a:t>
            </a:r>
            <a:r>
              <a:rPr lang="en-US" dirty="0" smtClean="0">
                <a:latin typeface="+mj-lt"/>
              </a:rPr>
              <a:t> November 2017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9738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Story</a:t>
            </a:r>
            <a:endParaRPr lang="en-US" dirty="0"/>
          </a:p>
        </p:txBody>
      </p:sp>
      <p:sp>
        <p:nvSpPr>
          <p:cNvPr id="8" name="[A. CORE USER] needs to…"/>
          <p:cNvSpPr txBox="1"/>
          <p:nvPr/>
        </p:nvSpPr>
        <p:spPr>
          <a:xfrm>
            <a:off x="578586" y="1366155"/>
            <a:ext cx="10827596" cy="291419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162559" tIns="162559" rIns="162559" bIns="162559" numCol="1" anchor="t">
            <a:spAutoFit/>
          </a:bodyPr>
          <a:lstStyle/>
          <a:p>
            <a:pPr hangingPunct="0">
              <a:defRPr sz="2600">
                <a:solidFill>
                  <a:srgbClr val="000000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defRPr>
            </a:pPr>
            <a:r>
              <a:rPr lang="en-US" sz="1867" kern="0" dirty="0" smtClean="0">
                <a:solidFill>
                  <a:srgbClr val="000000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rPr>
              <a:t>XYZ’s building manager </a:t>
            </a:r>
            <a:r>
              <a:rPr sz="1867" b="1" kern="0" dirty="0">
                <a:solidFill>
                  <a:srgbClr val="54B9E6"/>
                </a:solidFill>
                <a:latin typeface="CiscoSans"/>
                <a:ea typeface="CiscoSans"/>
                <a:cs typeface="CiscoSans"/>
                <a:sym typeface="CiscoSans"/>
              </a:rPr>
              <a:t>needs </a:t>
            </a:r>
            <a:r>
              <a:rPr sz="1867" b="1" kern="0" dirty="0" smtClean="0">
                <a:solidFill>
                  <a:srgbClr val="54B9E6"/>
                </a:solidFill>
                <a:latin typeface="CiscoSans"/>
                <a:ea typeface="CiscoSans"/>
                <a:cs typeface="CiscoSans"/>
                <a:sym typeface="CiscoSans"/>
              </a:rPr>
              <a:t>to</a:t>
            </a:r>
            <a:r>
              <a:rPr lang="en-US" sz="1867" kern="0" dirty="0">
                <a:latin typeface="CiscoSans"/>
                <a:ea typeface="CiscoSans"/>
                <a:cs typeface="CiscoSans"/>
                <a:sym typeface="CiscoSans"/>
              </a:rPr>
              <a:t> identify unused (available) floor spaces across multiple buildings within the group</a:t>
            </a:r>
            <a:r>
              <a:rPr lang="en-US" sz="1867" kern="0" dirty="0" smtClean="0">
                <a:solidFill>
                  <a:srgbClr val="000000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rPr>
              <a:t>, </a:t>
            </a:r>
            <a:r>
              <a:rPr sz="1867" b="1" kern="0" dirty="0">
                <a:solidFill>
                  <a:srgbClr val="54B9E6"/>
                </a:solidFill>
                <a:latin typeface="CiscoSans"/>
                <a:ea typeface="CiscoSans"/>
                <a:cs typeface="CiscoSans"/>
                <a:sym typeface="CiscoSans"/>
              </a:rPr>
              <a:t>because</a:t>
            </a:r>
            <a:r>
              <a:rPr lang="en-US" sz="1867" b="1" kern="0" dirty="0">
                <a:solidFill>
                  <a:srgbClr val="000000"/>
                </a:solidFill>
                <a:latin typeface="CiscoSans"/>
                <a:ea typeface="CiscoSans"/>
                <a:cs typeface="CiscoSans"/>
                <a:sym typeface="CiscoSans"/>
              </a:rPr>
              <a:t> </a:t>
            </a:r>
            <a:r>
              <a:rPr lang="en-US" sz="1867" kern="0" dirty="0">
                <a:solidFill>
                  <a:srgbClr val="000000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rPr>
              <a:t>departments are continually demanding for more space due to continual growth (or shrinking).  To provision new locations, the additional cost can be prohibitive and it is preferred to </a:t>
            </a:r>
            <a:r>
              <a:rPr lang="en-US" sz="1867" kern="0" dirty="0" err="1" smtClean="0">
                <a:solidFill>
                  <a:srgbClr val="000000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rPr>
              <a:t>maximise</a:t>
            </a:r>
            <a:r>
              <a:rPr lang="en-US" sz="1867" kern="0" dirty="0" smtClean="0">
                <a:solidFill>
                  <a:srgbClr val="000000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rPr>
              <a:t> </a:t>
            </a:r>
            <a:r>
              <a:rPr lang="en-US" sz="1867" kern="0" dirty="0">
                <a:solidFill>
                  <a:srgbClr val="000000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rPr>
              <a:t>existing floor spaces in existing buildings.</a:t>
            </a:r>
            <a:endParaRPr sz="1867" kern="0" dirty="0">
              <a:solidFill>
                <a:srgbClr val="000000"/>
              </a:solidFill>
              <a:latin typeface="CiscoSans ExtraLight"/>
              <a:ea typeface="CiscoSans ExtraLight"/>
              <a:cs typeface="CiscoSans ExtraLight"/>
              <a:sym typeface="CiscoSans ExtraLight"/>
            </a:endParaRPr>
          </a:p>
          <a:p>
            <a:pPr hangingPunct="0">
              <a:defRPr sz="2600">
                <a:solidFill>
                  <a:srgbClr val="000000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defRPr>
            </a:pPr>
            <a:endParaRPr sz="1867" kern="0" dirty="0">
              <a:solidFill>
                <a:srgbClr val="000000"/>
              </a:solidFill>
              <a:latin typeface="CiscoSans ExtraLight"/>
              <a:ea typeface="CiscoSans ExtraLight"/>
              <a:cs typeface="CiscoSans ExtraLight"/>
              <a:sym typeface="CiscoSans ExtraLight"/>
            </a:endParaRPr>
          </a:p>
          <a:p>
            <a:pPr hangingPunct="0">
              <a:defRPr sz="2600">
                <a:solidFill>
                  <a:srgbClr val="1F4E70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defRPr>
            </a:pPr>
            <a:endParaRPr lang="en-US" sz="1867" b="1" kern="0" dirty="0" smtClean="0">
              <a:solidFill>
                <a:srgbClr val="1F4E70"/>
              </a:solidFill>
              <a:latin typeface="CiscoSans"/>
              <a:ea typeface="CiscoSans"/>
              <a:cs typeface="CiscoSans"/>
              <a:sym typeface="CiscoSans"/>
            </a:endParaRPr>
          </a:p>
          <a:p>
            <a:pPr hangingPunct="0">
              <a:defRPr sz="2600">
                <a:solidFill>
                  <a:srgbClr val="1F4E70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defRPr>
            </a:pPr>
            <a:r>
              <a:rPr sz="1867" b="1" kern="0" dirty="0" smtClean="0">
                <a:solidFill>
                  <a:srgbClr val="1F4E70"/>
                </a:solidFill>
                <a:latin typeface="CiscoSans"/>
                <a:ea typeface="CiscoSans"/>
                <a:cs typeface="CiscoSans"/>
                <a:sym typeface="CiscoSans"/>
              </a:rPr>
              <a:t>Today</a:t>
            </a:r>
            <a:r>
              <a:rPr sz="1867" b="1" kern="0" dirty="0">
                <a:solidFill>
                  <a:srgbClr val="1F4E70"/>
                </a:solidFill>
                <a:latin typeface="CiscoSans"/>
                <a:ea typeface="CiscoSans"/>
                <a:cs typeface="CiscoSans"/>
                <a:sym typeface="CiscoSans"/>
              </a:rPr>
              <a:t>,</a:t>
            </a:r>
            <a:r>
              <a:rPr sz="1867" kern="0" dirty="0">
                <a:solidFill>
                  <a:srgbClr val="1F4E70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rPr>
              <a:t> </a:t>
            </a:r>
            <a:r>
              <a:rPr lang="en-US" sz="1867" kern="0" dirty="0">
                <a:solidFill>
                  <a:srgbClr val="000000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rPr>
              <a:t>XYZ building manager manually visit each building/floor and identify actual vs expected occupancy.  Findings are based on human interaction and does not provide real-time view of occupancy throughout the day/evening. </a:t>
            </a:r>
            <a:endParaRPr sz="1867" kern="0" dirty="0">
              <a:solidFill>
                <a:srgbClr val="000000"/>
              </a:solidFill>
              <a:latin typeface="CiscoSans ExtraLight"/>
              <a:ea typeface="CiscoSans ExtraLight"/>
              <a:cs typeface="CiscoSans ExtraLight"/>
              <a:sym typeface="CiscoSans ExtraLigh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58838" y="1204232"/>
            <a:ext cx="1742785" cy="338554"/>
          </a:xfrm>
          <a:prstGeom prst="rect">
            <a:avLst/>
          </a:prstGeom>
          <a:solidFill>
            <a:srgbClr val="FFE14F"/>
          </a:solidFill>
        </p:spPr>
        <p:txBody>
          <a:bodyPr wrap="none">
            <a:spAutoFit/>
          </a:bodyPr>
          <a:lstStyle/>
          <a:p>
            <a:r>
              <a:rPr lang="en-US" sz="1600" kern="0" dirty="0">
                <a:solidFill>
                  <a:srgbClr val="000000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rPr>
              <a:t>[A. CORE USER] 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7716963" y="1189567"/>
            <a:ext cx="2141933" cy="338554"/>
          </a:xfrm>
          <a:prstGeom prst="rect">
            <a:avLst/>
          </a:prstGeom>
          <a:solidFill>
            <a:srgbClr val="FFE14F"/>
          </a:solidFill>
        </p:spPr>
        <p:txBody>
          <a:bodyPr wrap="none">
            <a:spAutoFit/>
          </a:bodyPr>
          <a:lstStyle/>
          <a:p>
            <a:r>
              <a:rPr lang="en-US" sz="1600" kern="0" dirty="0">
                <a:solidFill>
                  <a:srgbClr val="000000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rPr>
              <a:t>[B. PRIMARY NEED] 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5762769" y="2789322"/>
            <a:ext cx="4470399" cy="338554"/>
          </a:xfrm>
          <a:prstGeom prst="rect">
            <a:avLst/>
          </a:prstGeom>
          <a:solidFill>
            <a:srgbClr val="FFE14F"/>
          </a:solidFill>
        </p:spPr>
        <p:txBody>
          <a:bodyPr wrap="square">
            <a:spAutoFit/>
          </a:bodyPr>
          <a:lstStyle/>
          <a:p>
            <a:r>
              <a:rPr lang="en-US" sz="1600" kern="0" dirty="0">
                <a:solidFill>
                  <a:srgbClr val="000000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rPr>
              <a:t>[C. SURPRISING USER-VALIDATED INSIGHT]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2326483" y="3893168"/>
            <a:ext cx="4662772" cy="338554"/>
          </a:xfrm>
          <a:prstGeom prst="rect">
            <a:avLst/>
          </a:prstGeom>
          <a:solidFill>
            <a:srgbClr val="FFE14F"/>
          </a:solidFill>
        </p:spPr>
        <p:txBody>
          <a:bodyPr wrap="square">
            <a:spAutoFit/>
          </a:bodyPr>
          <a:lstStyle/>
          <a:p>
            <a:pPr hangingPunct="0">
              <a:defRPr sz="2600">
                <a:solidFill>
                  <a:srgbClr val="000000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defRPr>
            </a:pPr>
            <a:r>
              <a:rPr lang="en-US" sz="1600" kern="0" dirty="0">
                <a:solidFill>
                  <a:srgbClr val="000000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rPr>
              <a:t>[D. </a:t>
            </a:r>
            <a:r>
              <a:rPr lang="en-US" sz="1600" kern="0" cap="all" dirty="0">
                <a:solidFill>
                  <a:srgbClr val="000000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rPr>
              <a:t>HOW current solutions fall short.</a:t>
            </a:r>
            <a:r>
              <a:rPr lang="en-US" sz="1600" kern="0" dirty="0">
                <a:solidFill>
                  <a:srgbClr val="000000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rPr>
              <a:t>]</a:t>
            </a:r>
          </a:p>
        </p:txBody>
      </p:sp>
      <p:sp>
        <p:nvSpPr>
          <p:cNvPr id="13" name="[A. CORE USER] needs to…"/>
          <p:cNvSpPr txBox="1"/>
          <p:nvPr/>
        </p:nvSpPr>
        <p:spPr>
          <a:xfrm>
            <a:off x="603701" y="4356549"/>
            <a:ext cx="11036459" cy="233954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162559" tIns="162559" rIns="162559" bIns="162559" numCol="1" anchor="t">
            <a:spAutoFit/>
          </a:bodyPr>
          <a:lstStyle/>
          <a:p>
            <a:pPr hangingPunct="0">
              <a:defRPr sz="2600" b="1">
                <a:solidFill>
                  <a:srgbClr val="80BE59"/>
                </a:solidFill>
                <a:latin typeface="CiscoSans"/>
                <a:ea typeface="CiscoSans"/>
                <a:cs typeface="CiscoSans"/>
                <a:sym typeface="CiscoSans"/>
              </a:defRPr>
            </a:pPr>
            <a:r>
              <a:rPr sz="1867" b="1" kern="0" dirty="0">
                <a:solidFill>
                  <a:srgbClr val="80BE59"/>
                </a:solidFill>
                <a:latin typeface="CiscoSans"/>
                <a:ea typeface="CiscoSans"/>
                <a:cs typeface="CiscoSans"/>
                <a:sym typeface="CiscoSans"/>
              </a:rPr>
              <a:t>As a result of this, our solution absolutely must:</a:t>
            </a:r>
            <a:r>
              <a:rPr lang="en-US" sz="1867" kern="0" dirty="0">
                <a:solidFill>
                  <a:srgbClr val="80BE59"/>
                </a:solidFill>
                <a:latin typeface="CiscoSans"/>
                <a:ea typeface="CiscoSans"/>
                <a:cs typeface="CiscoSans"/>
                <a:sym typeface="CiscoSans"/>
              </a:rPr>
              <a:t> </a:t>
            </a:r>
            <a:r>
              <a:rPr lang="en-US" sz="1867" kern="0" dirty="0">
                <a:solidFill>
                  <a:srgbClr val="000000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rPr>
              <a:t>provide an efficient way to identify near real-time occupancy on a floor (and/or room) over period of </a:t>
            </a:r>
            <a:r>
              <a:rPr lang="en-US" sz="1867" kern="0" dirty="0" smtClean="0">
                <a:solidFill>
                  <a:srgbClr val="000000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rPr>
              <a:t>time,</a:t>
            </a:r>
          </a:p>
          <a:p>
            <a:pPr hangingPunct="0">
              <a:defRPr sz="2600" b="1">
                <a:solidFill>
                  <a:srgbClr val="80BE59"/>
                </a:solidFill>
                <a:latin typeface="CiscoSans"/>
                <a:ea typeface="CiscoSans"/>
                <a:cs typeface="CiscoSans"/>
                <a:sym typeface="CiscoSans"/>
              </a:defRPr>
            </a:pPr>
            <a:endParaRPr sz="1867" b="1" kern="0" dirty="0">
              <a:solidFill>
                <a:srgbClr val="000000"/>
              </a:solidFill>
              <a:latin typeface="CiscoSans"/>
              <a:ea typeface="CiscoSans"/>
              <a:cs typeface="CiscoSans"/>
              <a:sym typeface="CiscoSans"/>
            </a:endParaRPr>
          </a:p>
          <a:p>
            <a:pPr hangingPunct="0">
              <a:defRPr sz="2600">
                <a:solidFill>
                  <a:srgbClr val="80BE59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defRPr>
            </a:pPr>
            <a:r>
              <a:rPr lang="en-US" sz="1867" b="1" kern="0" dirty="0">
                <a:solidFill>
                  <a:srgbClr val="80BE59"/>
                </a:solidFill>
                <a:latin typeface="CiscoSans"/>
                <a:ea typeface="CiscoSans"/>
                <a:cs typeface="CiscoSans"/>
                <a:sym typeface="CiscoSans"/>
              </a:rPr>
              <a:t>W</a:t>
            </a:r>
            <a:r>
              <a:rPr sz="1867" b="1" kern="0" dirty="0">
                <a:solidFill>
                  <a:srgbClr val="80BE59"/>
                </a:solidFill>
                <a:latin typeface="CiscoSans"/>
                <a:ea typeface="CiscoSans"/>
                <a:cs typeface="CiscoSans"/>
                <a:sym typeface="CiscoSans"/>
              </a:rPr>
              <a:t>hile</a:t>
            </a:r>
            <a:r>
              <a:rPr lang="en-US" sz="1867" b="1" kern="0" dirty="0">
                <a:solidFill>
                  <a:srgbClr val="80BE59"/>
                </a:solidFill>
                <a:latin typeface="CiscoSans"/>
                <a:ea typeface="CiscoSans"/>
                <a:cs typeface="CiscoSans"/>
                <a:sym typeface="CiscoSans"/>
              </a:rPr>
              <a:t> </a:t>
            </a:r>
            <a:r>
              <a:rPr lang="en-US" sz="1867" kern="0" dirty="0">
                <a:solidFill>
                  <a:srgbClr val="000000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rPr>
              <a:t>being able to present the data on a Dashboard (or email report) so that IT Operations does not need to get </a:t>
            </a:r>
            <a:r>
              <a:rPr lang="en-US" sz="1867" kern="0" dirty="0" smtClean="0">
                <a:solidFill>
                  <a:srgbClr val="000000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rPr>
              <a:t>involved,</a:t>
            </a:r>
            <a:endParaRPr sz="1867" b="1" kern="0" dirty="0">
              <a:solidFill>
                <a:srgbClr val="000000"/>
              </a:solidFill>
              <a:latin typeface="CiscoSans"/>
              <a:ea typeface="CiscoSans"/>
              <a:cs typeface="CiscoSans"/>
              <a:sym typeface="CiscoSans"/>
            </a:endParaRPr>
          </a:p>
          <a:p>
            <a:pPr hangingPunct="0">
              <a:defRPr sz="2600">
                <a:solidFill>
                  <a:srgbClr val="000000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defRPr>
            </a:pPr>
            <a:endParaRPr sz="1867" b="1" kern="0" dirty="0">
              <a:solidFill>
                <a:srgbClr val="000000"/>
              </a:solidFill>
              <a:latin typeface="CiscoSans"/>
              <a:ea typeface="CiscoSans"/>
              <a:cs typeface="CiscoSans"/>
              <a:sym typeface="CiscoSans"/>
            </a:endParaRPr>
          </a:p>
          <a:p>
            <a:pPr hangingPunct="0">
              <a:defRPr sz="2600">
                <a:solidFill>
                  <a:srgbClr val="EFAE42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defRPr>
            </a:pPr>
            <a:r>
              <a:rPr sz="1867" b="1" kern="0" dirty="0">
                <a:solidFill>
                  <a:srgbClr val="EFAE42"/>
                </a:solidFill>
                <a:latin typeface="CiscoSans"/>
                <a:ea typeface="CiscoSans"/>
                <a:cs typeface="CiscoSans"/>
                <a:sym typeface="CiscoSans"/>
              </a:rPr>
              <a:t>plus, if possible,</a:t>
            </a:r>
            <a:r>
              <a:rPr lang="en-US" sz="1867" b="1" kern="0" dirty="0">
                <a:solidFill>
                  <a:srgbClr val="EFAE42"/>
                </a:solidFill>
                <a:latin typeface="CiscoSans"/>
                <a:ea typeface="CiscoSans"/>
                <a:cs typeface="CiscoSans"/>
                <a:sym typeface="CiscoSans"/>
              </a:rPr>
              <a:t> </a:t>
            </a:r>
            <a:r>
              <a:rPr lang="en-US" sz="1867" kern="0" dirty="0" smtClean="0">
                <a:solidFill>
                  <a:srgbClr val="000000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rPr>
              <a:t>custom </a:t>
            </a:r>
            <a:r>
              <a:rPr lang="en-US" sz="1867" kern="0" dirty="0">
                <a:solidFill>
                  <a:srgbClr val="000000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rPr>
              <a:t>alerts when the occupancy exceeds floor Health &amp; Safety </a:t>
            </a:r>
            <a:r>
              <a:rPr lang="en-US" sz="1867" kern="0" dirty="0" smtClean="0">
                <a:solidFill>
                  <a:srgbClr val="000000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rPr>
              <a:t>limits.</a:t>
            </a:r>
            <a:endParaRPr sz="1867" kern="0" dirty="0">
              <a:solidFill>
                <a:srgbClr val="000000"/>
              </a:solidFill>
              <a:latin typeface="CiscoSans ExtraLight"/>
              <a:ea typeface="CiscoSans ExtraLight"/>
              <a:cs typeface="CiscoSans ExtraLight"/>
              <a:sym typeface="CiscoSans ExtraLigh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467139" y="4185098"/>
            <a:ext cx="3539957" cy="338554"/>
          </a:xfrm>
          <a:prstGeom prst="rect">
            <a:avLst/>
          </a:prstGeom>
          <a:solidFill>
            <a:srgbClr val="FFE14F"/>
          </a:solidFill>
        </p:spPr>
        <p:txBody>
          <a:bodyPr wrap="square">
            <a:spAutoFit/>
          </a:bodyPr>
          <a:lstStyle/>
          <a:p>
            <a:pPr hangingPunct="0">
              <a:defRPr sz="2600">
                <a:solidFill>
                  <a:srgbClr val="000000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defRPr>
            </a:pPr>
            <a:r>
              <a:rPr lang="en-US" sz="1600" kern="0" dirty="0">
                <a:solidFill>
                  <a:srgbClr val="000000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rPr>
              <a:t>[1. PRIMARY PROBLEM TO SOLVE], </a:t>
            </a:r>
            <a:endParaRPr lang="en-US" sz="1600" b="1" kern="0" dirty="0">
              <a:solidFill>
                <a:srgbClr val="000000"/>
              </a:solidFill>
              <a:latin typeface="CiscoSans"/>
              <a:ea typeface="CiscoSans"/>
              <a:cs typeface="CiscoSans"/>
              <a:sym typeface="CiscoSan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082519" y="5053350"/>
            <a:ext cx="3879588" cy="338554"/>
          </a:xfrm>
          <a:prstGeom prst="rect">
            <a:avLst/>
          </a:prstGeom>
          <a:solidFill>
            <a:srgbClr val="FFE14F"/>
          </a:solidFill>
        </p:spPr>
        <p:txBody>
          <a:bodyPr wrap="none">
            <a:spAutoFit/>
          </a:bodyPr>
          <a:lstStyle/>
          <a:p>
            <a:r>
              <a:rPr lang="en-US" sz="1600" kern="0" dirty="0">
                <a:solidFill>
                  <a:srgbClr val="000000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rPr>
              <a:t>[2. SECONDARY PROBLEM TO SOLVE],</a:t>
            </a:r>
            <a:endParaRPr lang="en-US" sz="2400" dirty="0"/>
          </a:p>
        </p:txBody>
      </p:sp>
      <p:sp>
        <p:nvSpPr>
          <p:cNvPr id="16" name="Rectangle 15"/>
          <p:cNvSpPr/>
          <p:nvPr/>
        </p:nvSpPr>
        <p:spPr>
          <a:xfrm>
            <a:off x="6973166" y="5919428"/>
            <a:ext cx="3988941" cy="338554"/>
          </a:xfrm>
          <a:prstGeom prst="rect">
            <a:avLst/>
          </a:prstGeom>
          <a:solidFill>
            <a:srgbClr val="FFE14F"/>
          </a:solidFill>
        </p:spPr>
        <p:txBody>
          <a:bodyPr wrap="square">
            <a:spAutoFit/>
          </a:bodyPr>
          <a:lstStyle/>
          <a:p>
            <a:pPr hangingPunct="0">
              <a:defRPr sz="2600">
                <a:solidFill>
                  <a:srgbClr val="000000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defRPr>
            </a:pPr>
            <a:r>
              <a:rPr lang="en-US" sz="1600" kern="0" dirty="0">
                <a:solidFill>
                  <a:srgbClr val="000000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rPr>
              <a:t>[3. TERTIARY PROBLEM TO SOLVE].</a:t>
            </a:r>
          </a:p>
        </p:txBody>
      </p:sp>
    </p:spTree>
    <p:extLst>
      <p:ext uri="{BB962C8B-B14F-4D97-AF65-F5344CB8AC3E}">
        <p14:creationId xmlns:p14="http://schemas.microsoft.com/office/powerpoint/2010/main" val="166047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Let CMX do the walking for you!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9908980" y="6206607"/>
            <a:ext cx="1923934" cy="369332"/>
            <a:chOff x="1324550" y="1475526"/>
            <a:chExt cx="1442951" cy="276999"/>
          </a:xfrm>
        </p:grpSpPr>
        <p:grpSp>
          <p:nvGrpSpPr>
            <p:cNvPr id="15" name="Group 14"/>
            <p:cNvGrpSpPr>
              <a:grpSpLocks noChangeAspect="1"/>
            </p:cNvGrpSpPr>
            <p:nvPr/>
          </p:nvGrpSpPr>
          <p:grpSpPr>
            <a:xfrm>
              <a:off x="1997186" y="1475526"/>
              <a:ext cx="770315" cy="276999"/>
              <a:chOff x="926263" y="1497406"/>
              <a:chExt cx="1828800" cy="657622"/>
            </a:xfrm>
          </p:grpSpPr>
          <p:sp>
            <p:nvSpPr>
              <p:cNvPr id="20" name="Rectangle"/>
              <p:cNvSpPr>
                <a:spLocks noChangeAspect="1"/>
              </p:cNvSpPr>
              <p:nvPr/>
            </p:nvSpPr>
            <p:spPr>
              <a:xfrm>
                <a:off x="926263" y="1497406"/>
                <a:ext cx="334460" cy="656975"/>
              </a:xfrm>
              <a:prstGeom prst="rect">
                <a:avLst/>
              </a:prstGeom>
              <a:solidFill>
                <a:schemeClr val="bg2">
                  <a:lumMod val="75000"/>
                  <a:alpha val="7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5400" tIns="25400" rIns="25400" bIns="25400" numCol="1" anchor="ctr">
                <a:noAutofit/>
              </a:bodyPr>
              <a:lstStyle/>
              <a:p>
                <a:pPr algn="ctr" defTabSz="412740" hangingPunct="0">
                  <a:defRPr sz="3200">
                    <a:solidFill>
                      <a:srgbClr val="FFFFFF"/>
                    </a:solidFill>
                  </a:defRPr>
                </a:pPr>
                <a:endParaRPr sz="1600" kern="0">
                  <a:solidFill>
                    <a:schemeClr val="tx1">
                      <a:lumMod val="50000"/>
                      <a:lumOff val="50000"/>
                    </a:schemeClr>
                  </a:solidFill>
                  <a:sym typeface="Helvetica Light"/>
                </a:endParaRPr>
              </a:p>
            </p:txBody>
          </p:sp>
          <p:sp>
            <p:nvSpPr>
              <p:cNvPr id="21" name="Arrow"/>
              <p:cNvSpPr>
                <a:spLocks noChangeAspect="1"/>
              </p:cNvSpPr>
              <p:nvPr/>
            </p:nvSpPr>
            <p:spPr>
              <a:xfrm>
                <a:off x="2370203" y="1498053"/>
                <a:ext cx="384860" cy="656975"/>
              </a:xfrm>
              <a:prstGeom prst="rightArrow">
                <a:avLst>
                  <a:gd name="adj1" fmla="val 99879"/>
                  <a:gd name="adj2" fmla="val 26204"/>
                </a:avLst>
              </a:prstGeom>
              <a:solidFill>
                <a:schemeClr val="bg2">
                  <a:lumMod val="75000"/>
                  <a:alpha val="7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5400" tIns="25400" rIns="25400" bIns="25400" numCol="1" anchor="ctr">
                <a:noAutofit/>
              </a:bodyPr>
              <a:lstStyle/>
              <a:p>
                <a:pPr algn="ctr" defTabSz="412740" hangingPunct="0">
                  <a:defRPr sz="3200">
                    <a:solidFill>
                      <a:srgbClr val="FFFFFF"/>
                    </a:solidFill>
                  </a:defRPr>
                </a:pPr>
                <a:endParaRPr sz="1600" kern="0">
                  <a:solidFill>
                    <a:schemeClr val="tx1">
                      <a:lumMod val="50000"/>
                      <a:lumOff val="50000"/>
                    </a:schemeClr>
                  </a:solidFill>
                  <a:sym typeface="Helvetica Light"/>
                </a:endParaRPr>
              </a:p>
            </p:txBody>
          </p:sp>
          <p:pic>
            <p:nvPicPr>
              <p:cNvPr id="22" name="pasted-image.pdf" descr="pasted-image.pdf"/>
              <p:cNvPicPr>
                <a:picLocks noChangeAspect="1"/>
              </p:cNvPicPr>
              <p:nvPr/>
            </p:nvPicPr>
            <p:blipFill>
              <a:blip r:embed="rId3">
                <a:alphaModFix amt="30000"/>
                <a:extLst/>
              </a:blip>
              <a:stretch>
                <a:fillRect/>
              </a:stretch>
            </p:blipFill>
            <p:spPr>
              <a:xfrm>
                <a:off x="1269629" y="1498053"/>
                <a:ext cx="1090284" cy="656975"/>
              </a:xfrm>
              <a:prstGeom prst="rect">
                <a:avLst/>
              </a:prstGeom>
              <a:ln w="12700">
                <a:miter lim="400000"/>
              </a:ln>
            </p:spPr>
          </p:pic>
          <p:sp>
            <p:nvSpPr>
              <p:cNvPr id="23" name="Rectangle"/>
              <p:cNvSpPr>
                <a:spLocks noChangeAspect="1"/>
              </p:cNvSpPr>
              <p:nvPr/>
            </p:nvSpPr>
            <p:spPr>
              <a:xfrm>
                <a:off x="1269629" y="1498053"/>
                <a:ext cx="358350" cy="656975"/>
              </a:xfrm>
              <a:prstGeom prst="rect">
                <a:avLst/>
              </a:prstGeom>
              <a:solidFill>
                <a:srgbClr val="FAA44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5400" tIns="25400" rIns="25400" bIns="25400" numCol="1" anchor="ctr">
                <a:noAutofit/>
              </a:bodyPr>
              <a:lstStyle/>
              <a:p>
                <a:pPr algn="ctr" defTabSz="412740" hangingPunct="0">
                  <a:defRPr sz="3200">
                    <a:solidFill>
                      <a:srgbClr val="FFFFFF"/>
                    </a:solidFill>
                  </a:defRPr>
                </a:pPr>
                <a:endParaRPr sz="1600" kern="0">
                  <a:solidFill>
                    <a:schemeClr val="accent5"/>
                  </a:solidFill>
                  <a:sym typeface="Helvetica Light"/>
                </a:endParaRPr>
              </a:p>
            </p:txBody>
          </p:sp>
          <p:sp>
            <p:nvSpPr>
              <p:cNvPr id="24" name="Rectangle"/>
              <p:cNvSpPr>
                <a:spLocks noChangeAspect="1"/>
              </p:cNvSpPr>
              <p:nvPr/>
            </p:nvSpPr>
            <p:spPr>
              <a:xfrm>
                <a:off x="1636885" y="1498053"/>
                <a:ext cx="358350" cy="656975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5400" tIns="25400" rIns="25400" bIns="25400" numCol="1" anchor="ctr">
                <a:noAutofit/>
              </a:bodyPr>
              <a:lstStyle/>
              <a:p>
                <a:pPr algn="ctr" defTabSz="412740" hangingPunct="0">
                  <a:defRPr sz="3200">
                    <a:solidFill>
                      <a:srgbClr val="FFFFFF"/>
                    </a:solidFill>
                  </a:defRPr>
                </a:pPr>
                <a:endParaRPr sz="1600" kern="0">
                  <a:solidFill>
                    <a:schemeClr val="accent2"/>
                  </a:solidFill>
                  <a:sym typeface="Helvetica Light"/>
                </a:endParaRPr>
              </a:p>
            </p:txBody>
          </p:sp>
          <p:sp>
            <p:nvSpPr>
              <p:cNvPr id="25" name="Rectangle"/>
              <p:cNvSpPr>
                <a:spLocks noChangeAspect="1"/>
              </p:cNvSpPr>
              <p:nvPr/>
            </p:nvSpPr>
            <p:spPr>
              <a:xfrm>
                <a:off x="2004141" y="1498053"/>
                <a:ext cx="358350" cy="656975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5400" tIns="25400" rIns="25400" bIns="25400" numCol="1" anchor="ctr">
                <a:noAutofit/>
              </a:bodyPr>
              <a:lstStyle/>
              <a:p>
                <a:pPr algn="ctr" defTabSz="412740" hangingPunct="0">
                  <a:defRPr sz="3200">
                    <a:solidFill>
                      <a:srgbClr val="FFFFFF"/>
                    </a:solidFill>
                  </a:defRPr>
                </a:pPr>
                <a:endParaRPr sz="1600" kern="0">
                  <a:solidFill>
                    <a:schemeClr val="accent1"/>
                  </a:solidFill>
                  <a:sym typeface="Helvetica Light"/>
                </a:endParaRPr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1324550" y="1487068"/>
              <a:ext cx="672636" cy="25391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r"/>
              <a:r>
                <a:rPr lang="en-US" sz="1600" dirty="0">
                  <a:solidFill>
                    <a:srgbClr val="FAA445"/>
                  </a:solidFill>
                </a:rPr>
                <a:t>Discover</a:t>
              </a:r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296" y="4102100"/>
            <a:ext cx="5536608" cy="2390591"/>
          </a:xfrm>
          <a:prstGeom prst="rect">
            <a:avLst/>
          </a:prstGeom>
        </p:spPr>
      </p:pic>
      <p:sp>
        <p:nvSpPr>
          <p:cNvPr id="26" name="[A. CORE USER] needs to…"/>
          <p:cNvSpPr txBox="1"/>
          <p:nvPr/>
        </p:nvSpPr>
        <p:spPr>
          <a:xfrm>
            <a:off x="578586" y="1378855"/>
            <a:ext cx="10827596" cy="291419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162559" tIns="162559" rIns="162559" bIns="162559" numCol="1" anchor="t">
            <a:spAutoFit/>
          </a:bodyPr>
          <a:lstStyle/>
          <a:p>
            <a:pPr marL="342900" indent="-342900" hangingPunct="0">
              <a:buFont typeface="Arial" charset="0"/>
              <a:buChar char="•"/>
              <a:defRPr sz="2600">
                <a:solidFill>
                  <a:srgbClr val="000000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defRPr>
            </a:pPr>
            <a:r>
              <a:rPr lang="en-US" sz="1867" kern="0" dirty="0" smtClean="0">
                <a:solidFill>
                  <a:srgbClr val="000000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rPr>
              <a:t>Introducing Cisco Connected Mobile Experience (CMX) and making use of the Location and Presence Analytics to determine the presence of people on selected floor at any given time.</a:t>
            </a:r>
          </a:p>
          <a:p>
            <a:pPr marL="342900" indent="-342900" hangingPunct="0">
              <a:buFont typeface="Arial" charset="0"/>
              <a:buChar char="•"/>
              <a:defRPr sz="2600">
                <a:solidFill>
                  <a:srgbClr val="000000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defRPr>
            </a:pPr>
            <a:r>
              <a:rPr lang="en-US" sz="1867" kern="0" dirty="0" smtClean="0">
                <a:solidFill>
                  <a:srgbClr val="000000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rPr>
              <a:t>Inbuilt Presence metrics such as busiest hour, dwell time, repeat visitor, </a:t>
            </a:r>
            <a:r>
              <a:rPr lang="en-US" sz="1867" kern="0" dirty="0" err="1" smtClean="0">
                <a:solidFill>
                  <a:srgbClr val="000000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rPr>
              <a:t>customised</a:t>
            </a:r>
            <a:r>
              <a:rPr lang="en-US" sz="1867" kern="0" dirty="0" smtClean="0">
                <a:solidFill>
                  <a:srgbClr val="000000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rPr>
              <a:t> RSSI threshold will assist in capturing workspace </a:t>
            </a:r>
            <a:r>
              <a:rPr lang="en-US" sz="1867" kern="0" dirty="0" err="1" smtClean="0">
                <a:solidFill>
                  <a:srgbClr val="000000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rPr>
              <a:t>utilisation</a:t>
            </a:r>
            <a:r>
              <a:rPr lang="en-US" sz="1867" kern="0" dirty="0" smtClean="0">
                <a:solidFill>
                  <a:srgbClr val="000000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rPr>
              <a:t>.</a:t>
            </a:r>
          </a:p>
          <a:p>
            <a:pPr marL="342900" indent="-342900" hangingPunct="0">
              <a:buFont typeface="Arial" charset="0"/>
              <a:buChar char="•"/>
              <a:defRPr sz="2600">
                <a:solidFill>
                  <a:srgbClr val="000000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defRPr>
            </a:pPr>
            <a:r>
              <a:rPr lang="en-US" sz="1867" kern="0" dirty="0" smtClean="0">
                <a:solidFill>
                  <a:srgbClr val="000000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rPr>
              <a:t>Inbuilt Location metrics such as Location-based tag insights, visitor count, dwell time, path analysis, </a:t>
            </a:r>
            <a:r>
              <a:rPr lang="en-US" sz="1867" kern="0" dirty="0" err="1" smtClean="0">
                <a:solidFill>
                  <a:srgbClr val="000000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rPr>
              <a:t>heatmap</a:t>
            </a:r>
            <a:r>
              <a:rPr lang="en-US" sz="1867" kern="0" dirty="0" smtClean="0">
                <a:solidFill>
                  <a:srgbClr val="000000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rPr>
              <a:t> (device count) will assist in capturing workspace </a:t>
            </a:r>
            <a:r>
              <a:rPr lang="en-US" sz="1867" kern="0" dirty="0" err="1" smtClean="0">
                <a:solidFill>
                  <a:srgbClr val="000000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rPr>
              <a:t>utilisation</a:t>
            </a:r>
            <a:r>
              <a:rPr lang="en-US" sz="1867" kern="0" dirty="0" smtClean="0">
                <a:solidFill>
                  <a:srgbClr val="000000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rPr>
              <a:t>.</a:t>
            </a:r>
          </a:p>
          <a:p>
            <a:pPr marL="342900" indent="-342900" hangingPunct="0">
              <a:buFont typeface="Arial" charset="0"/>
              <a:buChar char="•"/>
              <a:defRPr sz="2600">
                <a:solidFill>
                  <a:srgbClr val="000000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defRPr>
            </a:pPr>
            <a:r>
              <a:rPr lang="en-US" sz="1867" kern="0" dirty="0" smtClean="0">
                <a:solidFill>
                  <a:srgbClr val="000000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rPr>
              <a:t>Flexibility and programmability will enable building manager to consume occupancy data in either traditional scheduled reports (PDF, excel, HTML) or notifications. </a:t>
            </a:r>
            <a:endParaRPr lang="en-US" sz="1867" kern="0" dirty="0" smtClean="0">
              <a:solidFill>
                <a:srgbClr val="000000"/>
              </a:solidFill>
              <a:latin typeface="CiscoSans ExtraLight"/>
              <a:ea typeface="CiscoSans ExtraLight"/>
              <a:cs typeface="CiscoSans ExtraLight"/>
              <a:sym typeface="CiscoSans ExtraLight"/>
            </a:endParaRPr>
          </a:p>
          <a:p>
            <a:pPr marL="342900" indent="-342900" hangingPunct="0">
              <a:buFont typeface="Arial" charset="0"/>
              <a:buChar char="•"/>
              <a:defRPr sz="2600">
                <a:solidFill>
                  <a:srgbClr val="000000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defRPr>
            </a:pPr>
            <a:r>
              <a:rPr lang="en-US" sz="1867" kern="0" dirty="0" smtClean="0">
                <a:solidFill>
                  <a:srgbClr val="000000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rPr>
              <a:t>Introducing Cisco Spark and making the use of providing the </a:t>
            </a:r>
            <a:r>
              <a:rPr lang="en-US" sz="1867" kern="0" smtClean="0">
                <a:solidFill>
                  <a:srgbClr val="000000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rPr>
              <a:t>report weekly to </a:t>
            </a:r>
            <a:r>
              <a:rPr lang="en-US" sz="1867" kern="0" dirty="0" smtClean="0">
                <a:solidFill>
                  <a:srgbClr val="000000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rPr>
              <a:t>the company</a:t>
            </a:r>
            <a:endParaRPr sz="1867" kern="0" dirty="0">
              <a:solidFill>
                <a:srgbClr val="000000"/>
              </a:solidFill>
              <a:latin typeface="CiscoSans ExtraLight"/>
              <a:ea typeface="CiscoSans ExtraLight"/>
              <a:cs typeface="CiscoSans ExtraLight"/>
              <a:sym typeface="CiscoSans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1173982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3"/>
          <a:srcRect r="50552"/>
          <a:stretch/>
        </p:blipFill>
        <p:spPr>
          <a:xfrm>
            <a:off x="1503945" y="1270445"/>
            <a:ext cx="4367465" cy="485783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Proposition Canvas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49364"/>
          <a:stretch/>
        </p:blipFill>
        <p:spPr>
          <a:xfrm>
            <a:off x="5871410" y="1270445"/>
            <a:ext cx="4472412" cy="4857835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6145059" y="1376195"/>
            <a:ext cx="5348972" cy="4457811"/>
            <a:chOff x="4608794" y="1032146"/>
            <a:chExt cx="4011729" cy="3343358"/>
          </a:xfrm>
        </p:grpSpPr>
        <p:sp>
          <p:nvSpPr>
            <p:cNvPr id="2" name="Rectangle 1"/>
            <p:cNvSpPr/>
            <p:nvPr/>
          </p:nvSpPr>
          <p:spPr>
            <a:xfrm>
              <a:off x="6895209" y="1927838"/>
              <a:ext cx="1725314" cy="43414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2"/>
                  </a:solidFill>
                </a:rPr>
                <a:t>Identify occupancy and capacity 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4974395" y="1575511"/>
              <a:ext cx="1435768" cy="42556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Efficient use of space </a:t>
              </a:r>
              <a:endParaRPr lang="en-US" sz="16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215618" y="3467771"/>
              <a:ext cx="1435768" cy="42556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2"/>
                  </a:solidFill>
                </a:rPr>
                <a:t>Unused available spaces</a:t>
              </a:r>
              <a:endParaRPr lang="en-US" sz="1600" dirty="0">
                <a:solidFill>
                  <a:schemeClr val="bg2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608794" y="2985604"/>
              <a:ext cx="1727837" cy="42556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2"/>
                  </a:solidFill>
                </a:rPr>
                <a:t>Manual site visit</a:t>
              </a:r>
              <a:endParaRPr lang="en-US" sz="1600" dirty="0">
                <a:solidFill>
                  <a:schemeClr val="bg2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701896" y="2151615"/>
              <a:ext cx="1435768" cy="42556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Cost savings</a:t>
              </a:r>
              <a:endParaRPr lang="en-US" sz="16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725225" y="3949938"/>
              <a:ext cx="1435768" cy="42556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2"/>
                  </a:solidFill>
                </a:rPr>
                <a:t>High </a:t>
              </a:r>
              <a:r>
                <a:rPr lang="en-US" sz="1600" dirty="0" smtClean="0">
                  <a:solidFill>
                    <a:schemeClr val="bg2"/>
                  </a:solidFill>
                </a:rPr>
                <a:t>cost for building lease</a:t>
              </a:r>
              <a:endParaRPr lang="en-US" sz="1600" dirty="0">
                <a:solidFill>
                  <a:schemeClr val="bg2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873273" y="2502938"/>
              <a:ext cx="1725314" cy="43414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2"/>
                  </a:solidFill>
                </a:rPr>
                <a:t>Provide safe environment  </a:t>
              </a:r>
              <a:endParaRPr lang="en-US" sz="1600" dirty="0">
                <a:solidFill>
                  <a:schemeClr val="tx2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551911" y="1032146"/>
              <a:ext cx="1435768" cy="42556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Real time view on occupancy</a:t>
              </a:r>
              <a:endParaRPr lang="en-US" sz="1600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0074413" y="5649341"/>
            <a:ext cx="1758313" cy="369332"/>
            <a:chOff x="1448766" y="1877629"/>
            <a:chExt cx="1318735" cy="276999"/>
          </a:xfrm>
        </p:grpSpPr>
        <p:grpSp>
          <p:nvGrpSpPr>
            <p:cNvPr id="31" name="Group 30"/>
            <p:cNvGrpSpPr>
              <a:grpSpLocks noChangeAspect="1"/>
            </p:cNvGrpSpPr>
            <p:nvPr/>
          </p:nvGrpSpPr>
          <p:grpSpPr>
            <a:xfrm>
              <a:off x="1997186" y="1877629"/>
              <a:ext cx="770315" cy="276999"/>
              <a:chOff x="926263" y="1497406"/>
              <a:chExt cx="1828800" cy="657622"/>
            </a:xfrm>
          </p:grpSpPr>
          <p:sp>
            <p:nvSpPr>
              <p:cNvPr id="33" name="Rectangle"/>
              <p:cNvSpPr>
                <a:spLocks noChangeAspect="1"/>
              </p:cNvSpPr>
              <p:nvPr/>
            </p:nvSpPr>
            <p:spPr>
              <a:xfrm>
                <a:off x="926263" y="1497406"/>
                <a:ext cx="334460" cy="656975"/>
              </a:xfrm>
              <a:prstGeom prst="rect">
                <a:avLst/>
              </a:prstGeom>
              <a:solidFill>
                <a:schemeClr val="bg2">
                  <a:lumMod val="75000"/>
                  <a:alpha val="7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5400" tIns="25400" rIns="25400" bIns="25400" numCol="1" anchor="ctr">
                <a:noAutofit/>
              </a:bodyPr>
              <a:lstStyle/>
              <a:p>
                <a:pPr algn="ctr" defTabSz="412740" hangingPunct="0">
                  <a:defRPr sz="3200">
                    <a:solidFill>
                      <a:srgbClr val="FFFFFF"/>
                    </a:solidFill>
                  </a:defRPr>
                </a:pPr>
                <a:endParaRPr sz="1600" kern="0">
                  <a:solidFill>
                    <a:schemeClr val="tx1">
                      <a:lumMod val="50000"/>
                      <a:lumOff val="50000"/>
                    </a:schemeClr>
                  </a:solidFill>
                  <a:sym typeface="Helvetica Light"/>
                </a:endParaRPr>
              </a:p>
            </p:txBody>
          </p:sp>
          <p:sp>
            <p:nvSpPr>
              <p:cNvPr id="34" name="Arrow"/>
              <p:cNvSpPr>
                <a:spLocks noChangeAspect="1"/>
              </p:cNvSpPr>
              <p:nvPr/>
            </p:nvSpPr>
            <p:spPr>
              <a:xfrm>
                <a:off x="2370203" y="1498053"/>
                <a:ext cx="384860" cy="656975"/>
              </a:xfrm>
              <a:prstGeom prst="rightArrow">
                <a:avLst>
                  <a:gd name="adj1" fmla="val 99879"/>
                  <a:gd name="adj2" fmla="val 26204"/>
                </a:avLst>
              </a:prstGeom>
              <a:solidFill>
                <a:schemeClr val="bg2">
                  <a:lumMod val="75000"/>
                  <a:alpha val="7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5400" tIns="25400" rIns="25400" bIns="25400" numCol="1" anchor="ctr">
                <a:noAutofit/>
              </a:bodyPr>
              <a:lstStyle/>
              <a:p>
                <a:pPr algn="ctr" defTabSz="412740" hangingPunct="0">
                  <a:defRPr sz="3200">
                    <a:solidFill>
                      <a:srgbClr val="FFFFFF"/>
                    </a:solidFill>
                  </a:defRPr>
                </a:pPr>
                <a:endParaRPr sz="1600" kern="0">
                  <a:solidFill>
                    <a:schemeClr val="tx1">
                      <a:lumMod val="50000"/>
                      <a:lumOff val="50000"/>
                    </a:schemeClr>
                  </a:solidFill>
                  <a:sym typeface="Helvetica Light"/>
                </a:endParaRPr>
              </a:p>
            </p:txBody>
          </p:sp>
          <p:pic>
            <p:nvPicPr>
              <p:cNvPr id="35" name="pasted-image.pdf" descr="pasted-image.pdf"/>
              <p:cNvPicPr>
                <a:picLocks noChangeAspect="1"/>
              </p:cNvPicPr>
              <p:nvPr/>
            </p:nvPicPr>
            <p:blipFill>
              <a:blip r:embed="rId4">
                <a:alphaModFix amt="30000"/>
                <a:extLst/>
              </a:blip>
              <a:stretch>
                <a:fillRect/>
              </a:stretch>
            </p:blipFill>
            <p:spPr>
              <a:xfrm>
                <a:off x="1269629" y="1498053"/>
                <a:ext cx="1090284" cy="656975"/>
              </a:xfrm>
              <a:prstGeom prst="rect">
                <a:avLst/>
              </a:prstGeom>
              <a:ln w="12700">
                <a:miter lim="400000"/>
              </a:ln>
            </p:spPr>
          </p:pic>
          <p:sp>
            <p:nvSpPr>
              <p:cNvPr id="36" name="Rectangle"/>
              <p:cNvSpPr>
                <a:spLocks noChangeAspect="1"/>
              </p:cNvSpPr>
              <p:nvPr/>
            </p:nvSpPr>
            <p:spPr>
              <a:xfrm>
                <a:off x="1269629" y="1498053"/>
                <a:ext cx="358350" cy="656975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5400" tIns="25400" rIns="25400" bIns="25400" numCol="1" anchor="ctr">
                <a:noAutofit/>
              </a:bodyPr>
              <a:lstStyle/>
              <a:p>
                <a:pPr algn="ctr" defTabSz="412740" hangingPunct="0">
                  <a:defRPr sz="3200">
                    <a:solidFill>
                      <a:srgbClr val="FFFFFF"/>
                    </a:solidFill>
                  </a:defRPr>
                </a:pPr>
                <a:endParaRPr sz="1600" kern="0">
                  <a:solidFill>
                    <a:schemeClr val="accent5"/>
                  </a:solidFill>
                  <a:sym typeface="Helvetica Light"/>
                </a:endParaRPr>
              </a:p>
            </p:txBody>
          </p:sp>
          <p:sp>
            <p:nvSpPr>
              <p:cNvPr id="37" name="Rectangle"/>
              <p:cNvSpPr>
                <a:spLocks noChangeAspect="1"/>
              </p:cNvSpPr>
              <p:nvPr/>
            </p:nvSpPr>
            <p:spPr>
              <a:xfrm>
                <a:off x="1636885" y="1498053"/>
                <a:ext cx="358350" cy="656975"/>
              </a:xfrm>
              <a:prstGeom prst="rect">
                <a:avLst/>
              </a:prstGeom>
              <a:solidFill>
                <a:srgbClr val="3FB88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5400" tIns="25400" rIns="25400" bIns="25400" numCol="1" anchor="ctr">
                <a:noAutofit/>
              </a:bodyPr>
              <a:lstStyle/>
              <a:p>
                <a:pPr algn="ctr" defTabSz="412740" hangingPunct="0">
                  <a:defRPr sz="3200">
                    <a:solidFill>
                      <a:srgbClr val="FFFFFF"/>
                    </a:solidFill>
                  </a:defRPr>
                </a:pPr>
                <a:endParaRPr sz="1600" kern="0">
                  <a:solidFill>
                    <a:schemeClr val="accent2"/>
                  </a:solidFill>
                  <a:sym typeface="Helvetica Light"/>
                </a:endParaRPr>
              </a:p>
            </p:txBody>
          </p:sp>
          <p:sp>
            <p:nvSpPr>
              <p:cNvPr id="38" name="Rectangle"/>
              <p:cNvSpPr>
                <a:spLocks noChangeAspect="1"/>
              </p:cNvSpPr>
              <p:nvPr/>
            </p:nvSpPr>
            <p:spPr>
              <a:xfrm>
                <a:off x="2004141" y="1498053"/>
                <a:ext cx="358350" cy="656975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5400" tIns="25400" rIns="25400" bIns="25400" numCol="1" anchor="ctr">
                <a:noAutofit/>
              </a:bodyPr>
              <a:lstStyle/>
              <a:p>
                <a:pPr algn="ctr" defTabSz="412740" hangingPunct="0">
                  <a:defRPr sz="3200">
                    <a:solidFill>
                      <a:srgbClr val="FFFFFF"/>
                    </a:solidFill>
                  </a:defRPr>
                </a:pPr>
                <a:endParaRPr sz="1600" kern="0">
                  <a:solidFill>
                    <a:schemeClr val="accent1"/>
                  </a:solidFill>
                  <a:sym typeface="Helvetica Light"/>
                </a:endParaRPr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1448766" y="1889171"/>
              <a:ext cx="548420" cy="25391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r"/>
              <a:r>
                <a:rPr lang="en-US" sz="1600" dirty="0">
                  <a:solidFill>
                    <a:srgbClr val="3FB881"/>
                  </a:solidFill>
                </a:rPr>
                <a:t>Define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9997080" y="6206608"/>
            <a:ext cx="1835834" cy="369332"/>
            <a:chOff x="1390625" y="2279732"/>
            <a:chExt cx="1376876" cy="276999"/>
          </a:xfrm>
        </p:grpSpPr>
        <p:grpSp>
          <p:nvGrpSpPr>
            <p:cNvPr id="40" name="Group 39"/>
            <p:cNvGrpSpPr>
              <a:grpSpLocks noChangeAspect="1"/>
            </p:cNvGrpSpPr>
            <p:nvPr/>
          </p:nvGrpSpPr>
          <p:grpSpPr>
            <a:xfrm>
              <a:off x="1997186" y="2279732"/>
              <a:ext cx="770315" cy="276999"/>
              <a:chOff x="926263" y="1497406"/>
              <a:chExt cx="1828800" cy="657622"/>
            </a:xfrm>
          </p:grpSpPr>
          <p:sp>
            <p:nvSpPr>
              <p:cNvPr id="42" name="Rectangle"/>
              <p:cNvSpPr>
                <a:spLocks noChangeAspect="1"/>
              </p:cNvSpPr>
              <p:nvPr/>
            </p:nvSpPr>
            <p:spPr>
              <a:xfrm>
                <a:off x="926263" y="1497406"/>
                <a:ext cx="334460" cy="656975"/>
              </a:xfrm>
              <a:prstGeom prst="rect">
                <a:avLst/>
              </a:prstGeom>
              <a:solidFill>
                <a:schemeClr val="bg2">
                  <a:lumMod val="75000"/>
                  <a:alpha val="7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5400" tIns="25400" rIns="25400" bIns="25400" numCol="1" anchor="ctr">
                <a:noAutofit/>
              </a:bodyPr>
              <a:lstStyle/>
              <a:p>
                <a:pPr algn="ctr" defTabSz="412740" hangingPunct="0">
                  <a:defRPr sz="3200">
                    <a:solidFill>
                      <a:srgbClr val="FFFFFF"/>
                    </a:solidFill>
                  </a:defRPr>
                </a:pPr>
                <a:endParaRPr sz="1600" kern="0">
                  <a:solidFill>
                    <a:schemeClr val="tx1">
                      <a:lumMod val="50000"/>
                      <a:lumOff val="50000"/>
                    </a:schemeClr>
                  </a:solidFill>
                  <a:sym typeface="Helvetica Light"/>
                </a:endParaRPr>
              </a:p>
            </p:txBody>
          </p:sp>
          <p:sp>
            <p:nvSpPr>
              <p:cNvPr id="43" name="Arrow"/>
              <p:cNvSpPr>
                <a:spLocks noChangeAspect="1"/>
              </p:cNvSpPr>
              <p:nvPr/>
            </p:nvSpPr>
            <p:spPr>
              <a:xfrm>
                <a:off x="2370203" y="1498053"/>
                <a:ext cx="384860" cy="656975"/>
              </a:xfrm>
              <a:prstGeom prst="rightArrow">
                <a:avLst>
                  <a:gd name="adj1" fmla="val 99879"/>
                  <a:gd name="adj2" fmla="val 26204"/>
                </a:avLst>
              </a:prstGeom>
              <a:solidFill>
                <a:schemeClr val="bg2">
                  <a:lumMod val="75000"/>
                  <a:alpha val="7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5400" tIns="25400" rIns="25400" bIns="25400" numCol="1" anchor="ctr">
                <a:noAutofit/>
              </a:bodyPr>
              <a:lstStyle/>
              <a:p>
                <a:pPr algn="ctr" defTabSz="412740" hangingPunct="0">
                  <a:defRPr sz="3200">
                    <a:solidFill>
                      <a:srgbClr val="FFFFFF"/>
                    </a:solidFill>
                  </a:defRPr>
                </a:pPr>
                <a:endParaRPr sz="1600" kern="0">
                  <a:solidFill>
                    <a:schemeClr val="tx1">
                      <a:lumMod val="50000"/>
                      <a:lumOff val="50000"/>
                    </a:schemeClr>
                  </a:solidFill>
                  <a:sym typeface="Helvetica Light"/>
                </a:endParaRPr>
              </a:p>
            </p:txBody>
          </p:sp>
          <p:pic>
            <p:nvPicPr>
              <p:cNvPr id="44" name="pasted-image.pdf" descr="pasted-image.pdf"/>
              <p:cNvPicPr>
                <a:picLocks noChangeAspect="1"/>
              </p:cNvPicPr>
              <p:nvPr/>
            </p:nvPicPr>
            <p:blipFill>
              <a:blip r:embed="rId4">
                <a:alphaModFix amt="30000"/>
                <a:extLst/>
              </a:blip>
              <a:stretch>
                <a:fillRect/>
              </a:stretch>
            </p:blipFill>
            <p:spPr>
              <a:xfrm>
                <a:off x="1269629" y="1498053"/>
                <a:ext cx="1090284" cy="656975"/>
              </a:xfrm>
              <a:prstGeom prst="rect">
                <a:avLst/>
              </a:prstGeom>
              <a:ln w="12700">
                <a:miter lim="400000"/>
              </a:ln>
            </p:spPr>
          </p:pic>
          <p:sp>
            <p:nvSpPr>
              <p:cNvPr id="45" name="Rectangle"/>
              <p:cNvSpPr>
                <a:spLocks noChangeAspect="1"/>
              </p:cNvSpPr>
              <p:nvPr/>
            </p:nvSpPr>
            <p:spPr>
              <a:xfrm>
                <a:off x="1269629" y="1498053"/>
                <a:ext cx="358350" cy="656975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5400" tIns="25400" rIns="25400" bIns="25400" numCol="1" anchor="ctr">
                <a:noAutofit/>
              </a:bodyPr>
              <a:lstStyle/>
              <a:p>
                <a:pPr algn="ctr" defTabSz="412740" hangingPunct="0">
                  <a:defRPr sz="3200">
                    <a:solidFill>
                      <a:srgbClr val="FFFFFF"/>
                    </a:solidFill>
                  </a:defRPr>
                </a:pPr>
                <a:endParaRPr sz="1600" kern="0">
                  <a:solidFill>
                    <a:schemeClr val="accent5"/>
                  </a:solidFill>
                  <a:sym typeface="Helvetica Light"/>
                </a:endParaRPr>
              </a:p>
            </p:txBody>
          </p:sp>
          <p:sp>
            <p:nvSpPr>
              <p:cNvPr id="46" name="Rectangle"/>
              <p:cNvSpPr>
                <a:spLocks noChangeAspect="1"/>
              </p:cNvSpPr>
              <p:nvPr/>
            </p:nvSpPr>
            <p:spPr>
              <a:xfrm>
                <a:off x="1636885" y="1498053"/>
                <a:ext cx="358350" cy="656975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5400" tIns="25400" rIns="25400" bIns="25400" numCol="1" anchor="ctr">
                <a:noAutofit/>
              </a:bodyPr>
              <a:lstStyle/>
              <a:p>
                <a:pPr algn="ctr" defTabSz="412740" hangingPunct="0">
                  <a:defRPr sz="3200">
                    <a:solidFill>
                      <a:srgbClr val="FFFFFF"/>
                    </a:solidFill>
                  </a:defRPr>
                </a:pPr>
                <a:endParaRPr sz="1600" kern="0">
                  <a:solidFill>
                    <a:schemeClr val="accent2"/>
                  </a:solidFill>
                  <a:sym typeface="Helvetica Light"/>
                </a:endParaRPr>
              </a:p>
            </p:txBody>
          </p:sp>
          <p:sp>
            <p:nvSpPr>
              <p:cNvPr id="47" name="Rectangle"/>
              <p:cNvSpPr>
                <a:spLocks noChangeAspect="1"/>
              </p:cNvSpPr>
              <p:nvPr/>
            </p:nvSpPr>
            <p:spPr>
              <a:xfrm>
                <a:off x="2004141" y="1498053"/>
                <a:ext cx="358350" cy="656975"/>
              </a:xfrm>
              <a:prstGeom prst="rect">
                <a:avLst/>
              </a:prstGeom>
              <a:solidFill>
                <a:srgbClr val="6EC9C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5400" tIns="25400" rIns="25400" bIns="25400" numCol="1" anchor="ctr">
                <a:noAutofit/>
              </a:bodyPr>
              <a:lstStyle/>
              <a:p>
                <a:pPr algn="ctr" defTabSz="412740" hangingPunct="0">
                  <a:defRPr sz="3200">
                    <a:solidFill>
                      <a:srgbClr val="FFFFFF"/>
                    </a:solidFill>
                  </a:defRPr>
                </a:pPr>
                <a:endParaRPr sz="1600" kern="0">
                  <a:solidFill>
                    <a:srgbClr val="00BCEB"/>
                  </a:solidFill>
                  <a:sym typeface="Helvetica Light"/>
                </a:endParaRPr>
              </a:p>
            </p:txBody>
          </p:sp>
        </p:grpSp>
        <p:sp>
          <p:nvSpPr>
            <p:cNvPr id="41" name="TextBox 40"/>
            <p:cNvSpPr txBox="1"/>
            <p:nvPr/>
          </p:nvSpPr>
          <p:spPr>
            <a:xfrm>
              <a:off x="1390625" y="2291274"/>
              <a:ext cx="606560" cy="25391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r"/>
              <a:r>
                <a:rPr lang="en-US" sz="1600" dirty="0">
                  <a:solidFill>
                    <a:srgbClr val="6EC9CE"/>
                  </a:solidFill>
                </a:rPr>
                <a:t>Explore</a:t>
              </a:r>
            </a:p>
          </p:txBody>
        </p:sp>
      </p:grpSp>
      <p:sp>
        <p:nvSpPr>
          <p:cNvPr id="48" name="Rectangle 47"/>
          <p:cNvSpPr/>
          <p:nvPr/>
        </p:nvSpPr>
        <p:spPr>
          <a:xfrm>
            <a:off x="9153724" y="4060885"/>
            <a:ext cx="2300419" cy="57886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2"/>
                </a:solidFill>
              </a:rPr>
              <a:t>Manage lease agreement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96994" y="2871487"/>
            <a:ext cx="2300419" cy="57886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2"/>
                </a:solidFill>
              </a:rPr>
              <a:t>Connected Mobile Experience (CMX)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630740" y="2883132"/>
            <a:ext cx="1914357" cy="567421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Occupancy </a:t>
            </a:r>
            <a:r>
              <a:rPr lang="en-US" sz="1600" dirty="0" err="1" smtClean="0"/>
              <a:t>heatmap</a:t>
            </a:r>
            <a:endParaRPr lang="en-US" sz="1600" dirty="0"/>
          </a:p>
        </p:txBody>
      </p:sp>
      <p:sp>
        <p:nvSpPr>
          <p:cNvPr id="51" name="Rectangle 50"/>
          <p:cNvSpPr/>
          <p:nvPr/>
        </p:nvSpPr>
        <p:spPr>
          <a:xfrm>
            <a:off x="3117293" y="2163163"/>
            <a:ext cx="1914357" cy="567421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Automated reports</a:t>
            </a:r>
            <a:endParaRPr lang="en-US" sz="1600" dirty="0"/>
          </a:p>
        </p:txBody>
      </p:sp>
      <p:sp>
        <p:nvSpPr>
          <p:cNvPr id="52" name="Rectangle 51"/>
          <p:cNvSpPr/>
          <p:nvPr/>
        </p:nvSpPr>
        <p:spPr>
          <a:xfrm>
            <a:off x="2160114" y="1471773"/>
            <a:ext cx="1914357" cy="567421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Custom search per building or tag</a:t>
            </a:r>
            <a:endParaRPr lang="en-US" sz="1600" dirty="0"/>
          </a:p>
        </p:txBody>
      </p:sp>
      <p:sp>
        <p:nvSpPr>
          <p:cNvPr id="53" name="Rectangle 52"/>
          <p:cNvSpPr/>
          <p:nvPr/>
        </p:nvSpPr>
        <p:spPr>
          <a:xfrm>
            <a:off x="398705" y="3605458"/>
            <a:ext cx="2300419" cy="57886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2"/>
                </a:solidFill>
              </a:rPr>
              <a:t>REST API / Python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394884" y="4322294"/>
            <a:ext cx="2300419" cy="57886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2"/>
                </a:solidFill>
              </a:rPr>
              <a:t>Spark Room or Email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446758" y="4056274"/>
            <a:ext cx="2303783" cy="567421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2"/>
                </a:solidFill>
              </a:rPr>
              <a:t>New platform to manage &amp; support</a:t>
            </a:r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97166" y="2130531"/>
            <a:ext cx="2300419" cy="57886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2"/>
                </a:solidFill>
              </a:rPr>
              <a:t>Cisco WIFI infrastructure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808094" y="4752469"/>
            <a:ext cx="2303783" cy="567421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2"/>
                </a:solidFill>
              </a:rPr>
              <a:t>Require DevOps to </a:t>
            </a:r>
            <a:r>
              <a:rPr lang="en-US" sz="1600" dirty="0" err="1" smtClean="0">
                <a:solidFill>
                  <a:schemeClr val="bg2"/>
                </a:solidFill>
              </a:rPr>
              <a:t>optimise</a:t>
            </a:r>
            <a:r>
              <a:rPr lang="en-US" sz="1600" dirty="0" smtClean="0">
                <a:solidFill>
                  <a:schemeClr val="bg2"/>
                </a:solidFill>
              </a:rPr>
              <a:t> reports/queries</a:t>
            </a:r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048496" y="5475893"/>
            <a:ext cx="2303783" cy="567421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2"/>
                </a:solidFill>
              </a:rPr>
              <a:t>Location Analytics is complex topic</a:t>
            </a:r>
            <a:endParaRPr lang="en-US" sz="1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235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state diagram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559990" y="4808574"/>
            <a:ext cx="1405890" cy="9548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Report sent Spark Room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421624" y="3722732"/>
            <a:ext cx="1177290" cy="693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MySQL DB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95800" y="1656293"/>
            <a:ext cx="1004118" cy="491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mtClean="0"/>
              <a:t>CMX API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983728" y="2147783"/>
            <a:ext cx="11987" cy="794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226985" y="2970720"/>
            <a:ext cx="1532255" cy="1308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Get Location Data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2681383" y="3579688"/>
            <a:ext cx="1420718" cy="489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628631" y="24291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391496" y="4330373"/>
            <a:ext cx="301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469138" y="49155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817093" y="5308330"/>
            <a:ext cx="1605777" cy="6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392092" y="3326370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2681383" y="4217934"/>
            <a:ext cx="1420717" cy="882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4197675" y="4602148"/>
            <a:ext cx="1566884" cy="13676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Generate Report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864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7EF26929B1254468F2B4C986957F987" ma:contentTypeVersion="7" ma:contentTypeDescription="Create a new document." ma:contentTypeScope="" ma:versionID="045ee9473b78adc43b6514e62e4228ce">
  <xsd:schema xmlns:xsd="http://www.w3.org/2001/XMLSchema" xmlns:xs="http://www.w3.org/2001/XMLSchema" xmlns:p="http://schemas.microsoft.com/office/2006/metadata/properties" xmlns:ns2="2afda509-e147-4925-9ffb-af377d664022" xmlns:ns3="9adb6a9b-4f0a-4bdf-aae5-3ea708a26428" targetNamespace="http://schemas.microsoft.com/office/2006/metadata/properties" ma:root="true" ma:fieldsID="48c19e98d8f0e848a59a35281b153010" ns2:_="" ns3:_="">
    <xsd:import namespace="2afda509-e147-4925-9ffb-af377d664022"/>
    <xsd:import namespace="9adb6a9b-4f0a-4bdf-aae5-3ea708a2642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fda509-e147-4925-9ffb-af377d66402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db6a9b-4f0a-4bdf-aae5-3ea708a2642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4" nillable="true" ma:displayName="MediaServiceLocation" ma:description="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102980A-62DC-4D26-B74A-0FD516C74A0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afda509-e147-4925-9ffb-af377d664022"/>
    <ds:schemaRef ds:uri="9adb6a9b-4f0a-4bdf-aae5-3ea708a2642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8C00600-4A2B-4737-9CBA-D435AFC50421}">
  <ds:schemaRefs>
    <ds:schemaRef ds:uri="http://schemas.openxmlformats.org/package/2006/metadata/core-properties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http://purl.org/dc/terms/"/>
    <ds:schemaRef ds:uri="http://purl.org/dc/elements/1.1/"/>
    <ds:schemaRef ds:uri="2afda509-e147-4925-9ffb-af377d664022"/>
    <ds:schemaRef ds:uri="http://schemas.microsoft.com/office/2006/documentManagement/typ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BB08BB4-62D9-4A30-B8B2-31631A54350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1343</TotalTime>
  <Words>560</Words>
  <Application>Microsoft Macintosh PowerPoint</Application>
  <PresentationFormat>Widescreen</PresentationFormat>
  <Paragraphs>66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Calibri</vt:lpstr>
      <vt:lpstr>Calibri Light</vt:lpstr>
      <vt:lpstr>CiscoSans</vt:lpstr>
      <vt:lpstr>CiscoSans ExtraLight</vt:lpstr>
      <vt:lpstr>CiscoSansTT Thin</vt:lpstr>
      <vt:lpstr>Helvetica Light</vt:lpstr>
      <vt:lpstr>Mangal</vt:lpstr>
      <vt:lpstr>Arial</vt:lpstr>
      <vt:lpstr>Office Theme</vt:lpstr>
      <vt:lpstr>Camp1_Day1_assign1 Adrian Soh, CCIE #42035 Marco Huang, CCIE #47251</vt:lpstr>
      <vt:lpstr>User Story</vt:lpstr>
      <vt:lpstr>Solution: Let CMX do the walking for you!</vt:lpstr>
      <vt:lpstr>Value Proposition Canvas</vt:lpstr>
      <vt:lpstr>Solution state diagram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TVNZ Network Services RFI Response Document</dc:title>
  <dc:creator>Aaron Cottew</dc:creator>
  <cp:lastModifiedBy>Marco Huang</cp:lastModifiedBy>
  <cp:revision>91</cp:revision>
  <dcterms:modified xsi:type="dcterms:W3CDTF">2017-11-24T12:30:31Z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0x010100A7EF26929B1254468F2B4C986957F987</vt:lpwstr>
  </property>
</Properties>
</file>