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9"/>
    <p:restoredTop sz="86264"/>
  </p:normalViewPr>
  <p:slideViewPr>
    <p:cSldViewPr snapToGrid="0">
      <p:cViewPr varScale="1">
        <p:scale>
          <a:sx n="108" d="100"/>
          <a:sy n="108" d="100"/>
        </p:scale>
        <p:origin x="5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4066-7E0A-4159-A119-3DA352F983D0}" type="datetimeFigureOut">
              <a:rPr lang="en-US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6649C-9007-4396-BFF8-A8CA36217F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VPC can also be used in this phase to record your discovery</a:t>
            </a:r>
          </a:p>
          <a:p>
            <a:r>
              <a:rPr lang="en-US" dirty="0"/>
              <a:t>Focus on customer first, put your discovery</a:t>
            </a:r>
            <a:r>
              <a:rPr lang="en-US" baseline="0" dirty="0"/>
              <a:t> result in the canvas </a:t>
            </a:r>
            <a:r>
              <a:rPr lang="mr-IN" baseline="0" dirty="0"/>
              <a:t>–</a:t>
            </a:r>
            <a:r>
              <a:rPr lang="en-US" baseline="0" dirty="0"/>
              <a:t> what jobs or tasks customer needs to achieve, what are the ideal outcomes - gains, what are the outcomes that will make customer unhappy - pains.</a:t>
            </a:r>
          </a:p>
          <a:p>
            <a:r>
              <a:rPr lang="en-US" dirty="0"/>
              <a:t>And then you can do brainstorming</a:t>
            </a:r>
            <a:r>
              <a:rPr lang="en-US" baseline="0" dirty="0"/>
              <a:t> on your solutions, and how your solutions will map back the customer gains and pains.</a:t>
            </a:r>
          </a:p>
          <a:p>
            <a:r>
              <a:rPr lang="en-US" baseline="0" dirty="0"/>
              <a:t>Again, it’s always putting customer in the center. Solutions come afterward.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6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9AAD-22E9-4C4F-AB5C-F8B7D81DF8F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8" name="[A. CORE USER] needs to…"/>
          <p:cNvSpPr txBox="1"/>
          <p:nvPr/>
        </p:nvSpPr>
        <p:spPr>
          <a:xfrm>
            <a:off x="578586" y="1366155"/>
            <a:ext cx="10827596" cy="2914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XYZ’s building manager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needs to</a:t>
            </a:r>
            <a:r>
              <a:rPr lang="en-US" sz="1867" kern="0" dirty="0">
                <a:latin typeface="CiscoSans"/>
                <a:ea typeface="CiscoSans"/>
                <a:cs typeface="CiscoSans"/>
                <a:sym typeface="CiscoSans"/>
              </a:rPr>
              <a:t> identify unused (available) floor spaces across multiple buildings within the group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,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because</a:t>
            </a:r>
            <a:r>
              <a:rPr lang="en-US" sz="1867" b="1" kern="0" dirty="0">
                <a:solidFill>
                  <a:srgbClr val="000000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departments are continually demanding for more space due to continual growth (or shrinking).  To provision new locations, the additional cost can be prohibitive and it is preferred to </a:t>
            </a:r>
            <a:r>
              <a:rPr lang="en-US" sz="1867" kern="0" dirty="0" err="1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maximise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existing floor spaces in existing buildings.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lang="en-US" sz="1867" b="1" kern="0" dirty="0">
              <a:solidFill>
                <a:srgbClr val="1F4E7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 dirty="0">
                <a:solidFill>
                  <a:srgbClr val="1F4E70"/>
                </a:solidFill>
                <a:latin typeface="CiscoSans"/>
                <a:ea typeface="CiscoSans"/>
                <a:cs typeface="CiscoSans"/>
                <a:sym typeface="CiscoSans"/>
              </a:rPr>
              <a:t>Today,</a:t>
            </a:r>
            <a:r>
              <a:rPr sz="1867" kern="0" dirty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XYZ building manager manually visit each building/floor and identify actual vs expected occupancy.  Findings are based on human interaction and does not provide real-time view of occupancy throughout the day/evening. 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8838" y="1204232"/>
            <a:ext cx="1742785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[A. CORE USER]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716963" y="1189567"/>
            <a:ext cx="2141933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[B. PRIMARY NEED]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62769" y="2789322"/>
            <a:ext cx="4470399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[C. SURPRISING USER-VALIDATED INSIGHT]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26483" y="3893168"/>
            <a:ext cx="4662772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[D. </a:t>
            </a:r>
            <a:r>
              <a:rPr lang="en-US" sz="1600" kern="0" cap="all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HOW current solutions fall short.</a:t>
            </a: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]</a:t>
            </a:r>
          </a:p>
        </p:txBody>
      </p:sp>
      <p:sp>
        <p:nvSpPr>
          <p:cNvPr id="13" name="[A. CORE USER] needs to…"/>
          <p:cNvSpPr txBox="1"/>
          <p:nvPr/>
        </p:nvSpPr>
        <p:spPr>
          <a:xfrm>
            <a:off x="603701" y="4356549"/>
            <a:ext cx="11036459" cy="2339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r>
              <a:rPr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As a result of this, our solution absolutely must:</a:t>
            </a:r>
            <a:r>
              <a:rPr lang="en-US" sz="1867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provide an efficient way to identify near real-time occupancy on a floor (and/or room) over period of time,</a:t>
            </a: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80BE59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W</a:t>
            </a:r>
            <a:r>
              <a:rPr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hile</a:t>
            </a:r>
            <a:r>
              <a:rPr lang="en-US"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being able to present the data on a Dashboard (or email report) so that IT Operations does not need to get involved,</a:t>
            </a: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EFAE42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 dirty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plus, if possible,</a:t>
            </a:r>
            <a:r>
              <a:rPr lang="en-US" sz="1867" b="1" kern="0" dirty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custom alerts when the occupancy exceeds floor Health &amp; Safety limits.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7139" y="4185098"/>
            <a:ext cx="3539957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[1. PRIMARY PROBLEM TO SOLVE], </a:t>
            </a:r>
            <a:endParaRPr lang="en-US" sz="1600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2519" y="5053350"/>
            <a:ext cx="3879588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[2. SECONDARY PROBLEM TO SOLVE],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973166" y="5919428"/>
            <a:ext cx="3988941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[3. TERTIARY PROBLEM TO SOLVE].</a:t>
            </a:r>
          </a:p>
        </p:txBody>
      </p:sp>
    </p:spTree>
    <p:extLst>
      <p:ext uri="{BB962C8B-B14F-4D97-AF65-F5344CB8AC3E}">
        <p14:creationId xmlns:p14="http://schemas.microsoft.com/office/powerpoint/2010/main" val="1660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Let CMX do the walking for you!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908980" y="6206607"/>
            <a:ext cx="1923934" cy="369332"/>
            <a:chOff x="1324550" y="1475526"/>
            <a:chExt cx="1442951" cy="276999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1997186" y="1475526"/>
              <a:ext cx="770315" cy="276999"/>
              <a:chOff x="926263" y="1497406"/>
              <a:chExt cx="1828800" cy="657622"/>
            </a:xfrm>
          </p:grpSpPr>
          <p:sp>
            <p:nvSpPr>
              <p:cNvPr id="20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21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22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rgbClr val="FAA4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24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25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1"/>
                  </a:solidFill>
                  <a:sym typeface="Helvetica Light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324550" y="1487068"/>
              <a:ext cx="67263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FAA445"/>
                  </a:solidFill>
                </a:rPr>
                <a:t>Discover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6" y="4102100"/>
            <a:ext cx="5536608" cy="2390591"/>
          </a:xfrm>
          <a:prstGeom prst="rect">
            <a:avLst/>
          </a:prstGeom>
        </p:spPr>
      </p:pic>
      <p:sp>
        <p:nvSpPr>
          <p:cNvPr id="26" name="[A. CORE USER] needs to…"/>
          <p:cNvSpPr txBox="1"/>
          <p:nvPr/>
        </p:nvSpPr>
        <p:spPr>
          <a:xfrm>
            <a:off x="578586" y="1378855"/>
            <a:ext cx="10827596" cy="2914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Introducing Cisco Connected Mobile Experience (CMX) and making use of the Location and Presence Analytics to determine the presence of people on selected floor at any given time.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Inbuilt Presence metrics such as busiest hour, dwell time, repeat visitor, </a:t>
            </a:r>
            <a:r>
              <a:rPr lang="en-US" sz="1867" kern="0" dirty="0" err="1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customised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RSSI threshold will assist in capturing workspace </a:t>
            </a:r>
            <a:r>
              <a:rPr lang="en-US" sz="1867" kern="0" dirty="0" err="1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utilisation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Inbuilt Location metrics such as Location-based tag insights, visitor count, dwell time, path analysis, </a:t>
            </a:r>
            <a:r>
              <a:rPr lang="en-US" sz="1867" kern="0" dirty="0" err="1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heatmap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(device count) will assist in capturing workspace </a:t>
            </a:r>
            <a:r>
              <a:rPr lang="en-US" sz="1867" kern="0" dirty="0" err="1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utilisation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Flexibility and programmability will enable building manager to consume occupancy data in either traditional scheduled reports (PDF, excel, HTML) or notifications. 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Introducing Cisco Spark and making the use of providing the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report weekly to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 company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9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50552"/>
          <a:stretch/>
        </p:blipFill>
        <p:spPr>
          <a:xfrm>
            <a:off x="1503945" y="1270445"/>
            <a:ext cx="4367465" cy="48578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64"/>
          <a:stretch/>
        </p:blipFill>
        <p:spPr>
          <a:xfrm>
            <a:off x="5871410" y="1270445"/>
            <a:ext cx="4472412" cy="48578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45059" y="1376195"/>
            <a:ext cx="5348972" cy="4457811"/>
            <a:chOff x="4608794" y="1032146"/>
            <a:chExt cx="4011729" cy="3343358"/>
          </a:xfrm>
        </p:grpSpPr>
        <p:sp>
          <p:nvSpPr>
            <p:cNvPr id="2" name="Rectangle 1"/>
            <p:cNvSpPr/>
            <p:nvPr/>
          </p:nvSpPr>
          <p:spPr>
            <a:xfrm>
              <a:off x="6895209" y="1927838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Identify occupancy and capacity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74395" y="1575511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Efficient use of space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15618" y="3467771"/>
              <a:ext cx="1435768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Unused available spaces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08794" y="2985604"/>
              <a:ext cx="1727837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Manual site visit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01896" y="2151615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Cost savings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225" y="3949938"/>
              <a:ext cx="1435768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High cost for building lease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273" y="2502938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Provide safe environment 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51911" y="1032146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Real time view on occupancy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074413" y="5649341"/>
            <a:ext cx="1758313" cy="369332"/>
            <a:chOff x="1448766" y="1877629"/>
            <a:chExt cx="1318735" cy="276999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1997186" y="1877629"/>
              <a:ext cx="770315" cy="276999"/>
              <a:chOff x="926263" y="1497406"/>
              <a:chExt cx="1828800" cy="657622"/>
            </a:xfrm>
          </p:grpSpPr>
          <p:sp>
            <p:nvSpPr>
              <p:cNvPr id="33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34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35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6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37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rgbClr val="3FB8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38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1"/>
                  </a:solidFill>
                  <a:sym typeface="Helvetica Ligh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48766" y="1889171"/>
              <a:ext cx="54842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3FB881"/>
                  </a:solidFill>
                </a:rPr>
                <a:t>Define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997080" y="6206608"/>
            <a:ext cx="1835834" cy="369332"/>
            <a:chOff x="1390625" y="2279732"/>
            <a:chExt cx="1376876" cy="276999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1997186" y="2279732"/>
              <a:ext cx="770315" cy="276999"/>
              <a:chOff x="926263" y="1497406"/>
              <a:chExt cx="1828800" cy="657622"/>
            </a:xfrm>
          </p:grpSpPr>
          <p:sp>
            <p:nvSpPr>
              <p:cNvPr id="42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43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44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5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46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47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rgbClr val="6EC9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rgbClr val="00BCEB"/>
                  </a:solidFill>
                  <a:sym typeface="Helvetica Light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390625" y="2291274"/>
              <a:ext cx="60656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6EC9CE"/>
                  </a:solidFill>
                </a:rPr>
                <a:t>Explore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9153724" y="4060885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Manage lease agreement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4" y="2871487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Connected Mobile Experience (CMX)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30740" y="2883132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Occupancy </a:t>
            </a:r>
            <a:r>
              <a:rPr lang="en-US" sz="1600" dirty="0" err="1"/>
              <a:t>heatmap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117293" y="2163163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Automated reports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60114" y="1471773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search per building or tag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8705" y="3605458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REST API / Python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4884" y="4322294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Spark Room or Email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46758" y="4056274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New platform to manage &amp; support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7166" y="2130531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Cisco WIFI infrastructure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08094" y="4752469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Require DevOps to </a:t>
            </a:r>
            <a:r>
              <a:rPr lang="en-US" sz="1600" dirty="0" err="1">
                <a:solidFill>
                  <a:schemeClr val="bg2"/>
                </a:solidFill>
              </a:rPr>
              <a:t>optimise</a:t>
            </a:r>
            <a:r>
              <a:rPr lang="en-US" sz="1600" dirty="0">
                <a:solidFill>
                  <a:schemeClr val="bg2"/>
                </a:solidFill>
              </a:rPr>
              <a:t> reports/queries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48496" y="5475893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Location Analytics is complex topic</a:t>
            </a:r>
          </a:p>
        </p:txBody>
      </p:sp>
    </p:spTree>
    <p:extLst>
      <p:ext uri="{BB962C8B-B14F-4D97-AF65-F5344CB8AC3E}">
        <p14:creationId xmlns:p14="http://schemas.microsoft.com/office/powerpoint/2010/main" val="9142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9990" y="4808574"/>
            <a:ext cx="1405890" cy="95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sent Spark Room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1624" y="3722732"/>
            <a:ext cx="1177290" cy="69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656293"/>
            <a:ext cx="1004118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CMX API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3728" y="2147783"/>
            <a:ext cx="11987" cy="79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26985" y="2970720"/>
            <a:ext cx="1532255" cy="1308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Location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81383" y="3579688"/>
            <a:ext cx="1420718" cy="4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8631" y="242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1496" y="4330373"/>
            <a:ext cx="3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9138" y="4915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17093" y="5308330"/>
            <a:ext cx="1605777" cy="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92092" y="33263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81383" y="4217934"/>
            <a:ext cx="1420717" cy="88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97675" y="4602148"/>
            <a:ext cx="1566884" cy="136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</a:t>
            </a:r>
          </a:p>
        </p:txBody>
      </p:sp>
    </p:spTree>
    <p:extLst>
      <p:ext uri="{BB962C8B-B14F-4D97-AF65-F5344CB8AC3E}">
        <p14:creationId xmlns:p14="http://schemas.microsoft.com/office/powerpoint/2010/main" val="16938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F26929B1254468F2B4C986957F987" ma:contentTypeVersion="7" ma:contentTypeDescription="Create a new document." ma:contentTypeScope="" ma:versionID="045ee9473b78adc43b6514e62e4228ce">
  <xsd:schema xmlns:xsd="http://www.w3.org/2001/XMLSchema" xmlns:xs="http://www.w3.org/2001/XMLSchema" xmlns:p="http://schemas.microsoft.com/office/2006/metadata/properties" xmlns:ns2="2afda509-e147-4925-9ffb-af377d664022" xmlns:ns3="9adb6a9b-4f0a-4bdf-aae5-3ea708a26428" targetNamespace="http://schemas.microsoft.com/office/2006/metadata/properties" ma:root="true" ma:fieldsID="48c19e98d8f0e848a59a35281b153010" ns2:_="" ns3:_="">
    <xsd:import namespace="2afda509-e147-4925-9ffb-af377d664022"/>
    <xsd:import namespace="9adb6a9b-4f0a-4bdf-aae5-3ea708a264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da509-e147-4925-9ffb-af377d6640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b6a9b-4f0a-4bdf-aae5-3ea708a26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02980A-62DC-4D26-B74A-0FD516C74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da509-e147-4925-9ffb-af377d664022"/>
    <ds:schemaRef ds:uri="9adb6a9b-4f0a-4bdf-aae5-3ea708a26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B08BB4-62D9-4A30-B8B2-31631A543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C00600-4A2B-4737-9CBA-D435AFC50421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2afda509-e147-4925-9ffb-af377d664022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562</Words>
  <Application>Microsoft Macintosh PowerPoint</Application>
  <PresentationFormat>Widescreen</PresentationFormat>
  <Paragraphs>63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CiscoSans</vt:lpstr>
      <vt:lpstr>CiscoSans ExtraLight</vt:lpstr>
      <vt:lpstr>CiscoSansTT Thin</vt:lpstr>
      <vt:lpstr>Arial</vt:lpstr>
      <vt:lpstr>Calibri</vt:lpstr>
      <vt:lpstr>Calibri Light</vt:lpstr>
      <vt:lpstr>Helvetica Light</vt:lpstr>
      <vt:lpstr>Mangal</vt:lpstr>
      <vt:lpstr>Office Theme</vt:lpstr>
      <vt:lpstr>User Story</vt:lpstr>
      <vt:lpstr>Solution: Let CMX do the walking for you!</vt:lpstr>
      <vt:lpstr>Value Proposition Canvas</vt:lpstr>
      <vt:lpstr>Solution state diagram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TVNZ Network Services RFI Response Document</dc:title>
  <dc:creator>Aaron Cottew</dc:creator>
  <cp:lastModifiedBy>Marco Huang</cp:lastModifiedBy>
  <cp:revision>92</cp:revision>
  <dcterms:modified xsi:type="dcterms:W3CDTF">2018-02-03T04:19:45Z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0x010100A7EF26929B1254468F2B4C986957F987</vt:lpwstr>
  </property>
</Properties>
</file>