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6" r:id="rId6"/>
    <p:sldId id="260" r:id="rId7"/>
    <p:sldId id="296" r:id="rId8"/>
    <p:sldId id="297" r:id="rId9"/>
    <p:sldId id="298" r:id="rId10"/>
    <p:sldId id="281" r:id="rId11"/>
    <p:sldId id="261" r:id="rId12"/>
    <p:sldId id="295" r:id="rId13"/>
    <p:sldId id="274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eLiDa Presentation" id="{C3CBF48C-1027-454B-B757-C0CEFABB6801}">
          <p14:sldIdLst>
            <p14:sldId id="256"/>
            <p14:sldId id="257"/>
          </p14:sldIdLst>
        </p14:section>
        <p14:section name="Motivation Scenario" id="{6ACC3B7E-D58C-4D4D-8F40-197CA8A76900}">
          <p14:sldIdLst>
            <p14:sldId id="258"/>
            <p14:sldId id="259"/>
            <p14:sldId id="276"/>
          </p14:sldIdLst>
        </p14:section>
        <p14:section name="Implementation" id="{15BCDB04-3C88-E244-B678-77081B5089FC}">
          <p14:sldIdLst>
            <p14:sldId id="260"/>
            <p14:sldId id="296"/>
            <p14:sldId id="297"/>
            <p14:sldId id="298"/>
            <p14:sldId id="281"/>
            <p14:sldId id="261"/>
          </p14:sldIdLst>
        </p14:section>
        <p14:section name="Conclusion" id="{FA153F31-CEC1-5D40-A033-B82C587321F1}">
          <p14:sldIdLst>
            <p14:sldId id="29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829"/>
  </p:normalViewPr>
  <p:slideViewPr>
    <p:cSldViewPr snapToGrid="0" snapToObjects="1">
      <p:cViewPr varScale="1">
        <p:scale>
          <a:sx n="152" d="100"/>
          <a:sy n="152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DB69-2570-1A42-8F59-69F1452246F5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75307-816E-624C-838E-FF1632AEAA7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81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639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397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605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691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817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993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600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5307-816E-624C-838E-FF1632AEAA73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845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B5AE-E7A9-D647-A262-421B9EEF0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04A72-156E-704E-87F7-DA97E216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E704-8FD9-F94F-9121-D2BC9FF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6639-0F29-394D-BE07-BAB970F3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E9F7-A15F-5E44-8541-39097BF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27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BF66-DBF6-5644-801F-9CD0DF7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6692-7C8F-1E49-A6E0-59EFBDAB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847D-2396-1748-A058-1F738587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1151-A08A-C843-B6EB-D5978712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E5ED-3A3F-A74B-B8D7-DD306E21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234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3CB10-0746-904B-8162-DCEAA7B1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29385-08D5-2C41-A749-99083435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A37E-034A-3A42-B017-8150EADF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DCD6-D84C-3745-ABEF-D7749FC3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AC0C-8ADE-1449-ADC5-76BFDDB5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867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9037-9123-B64F-932A-7EB6A0B6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AE23-3758-E14E-9960-AA63832F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541F-B66A-2244-96B2-4539D982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EE05-FC28-154B-9473-3015F1B0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64F5-32E0-C841-BA73-AC1787B9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092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AB72-352A-1642-BF9C-307CD231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D6D5-8C27-8B4C-A10E-3CD75C13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B708F-98A0-414F-8731-7863F74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721C-2948-C346-990E-2806517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89DB-2E63-CF4D-B0CD-DCE6719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80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F220-E8C1-FF47-B85F-CE1C068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EBA0-B773-7B42-B34B-A697A1D5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30F9B-B7D0-4C40-A249-A0785132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D738A-D54F-5C48-924E-361F5B3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E3F4-4590-6345-9E5A-EED28EE2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163B-C32D-6C49-BF60-AF344E47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25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2C98-E3E0-9140-B545-B61A1A05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A3A2-527E-A84A-A45E-8E54884E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5F59-1434-5D4D-943C-F0F92A60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340F0-E6B2-774E-B574-7812A108C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D3B9E-366C-1C48-B87E-DC45F06F1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B6DFA-64ED-CB44-960B-37A4145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C402-E6C2-E148-9FB7-1801A765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DB42E-0F00-2749-8014-3ECAC65C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55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5AAC-E40E-7240-8054-2A2CE147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32787-987F-FD41-B0DC-BEC25D5A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421A8-1B16-C847-AACC-B071F135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8FDFC-BD5E-5C4C-9442-B4902A4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88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9251C-3A06-0545-A257-C4ED81D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A118A-5263-4946-A766-4D2143B7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35C95-4D12-8440-8CDC-C370EC8E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911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C03A-7E38-8144-BC41-C433B256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4578-0C91-4B42-B1DD-95596F02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9969-99FE-2245-8E72-7829A788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CBEC-1F8F-144E-B5BF-4DC8B029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AB91-2759-234E-9023-E5C1266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A547-FF8D-724C-81F1-773F8C81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6312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456F-8786-2048-A29F-D5BBCF3E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CC131-0624-3745-A7BC-CF89FE023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38AD-272C-9E4E-9503-4A207283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3CB3-F947-D64E-BC99-87CEA177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6FDCC-06AF-274A-9FF2-DDBAFAB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6569E-499F-DB47-86D3-253847F6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255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EC090-2CA2-4242-9C81-D1B536EE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6B2B5-2D94-444B-93AC-7C5A1918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F421-DB55-4646-8D5D-F5BA0BC79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D7D0-92B3-444B-B025-E814C27F2B9B}" type="datetimeFigureOut">
              <a:rPr lang="en-IT" smtClean="0"/>
              <a:t>07/06/21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F597-A565-E94A-95AD-3CD3CE1F0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3552-7DE3-844F-AF6C-7C7A5D4AA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0251-50C2-A747-8372-0CC2466E7C6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9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6E41-40E0-CF49-8E3E-4CB90916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541" y="2916650"/>
            <a:ext cx="4882917" cy="512350"/>
          </a:xfrm>
        </p:spPr>
        <p:txBody>
          <a:bodyPr>
            <a:normAutofit/>
          </a:bodyPr>
          <a:lstStyle/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Formula 1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86EF-A9B5-BC4A-9654-67F53598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2433" y="6486144"/>
            <a:ext cx="1869567" cy="371856"/>
          </a:xfrm>
        </p:spPr>
        <p:txBody>
          <a:bodyPr>
            <a:noAutofit/>
          </a:bodyPr>
          <a:lstStyle/>
          <a:p>
            <a:r>
              <a:rPr lang="en-IT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Marco Zenere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3472014-AA4F-624E-96BD-2301A615FF12}"/>
              </a:ext>
            </a:extLst>
          </p:cNvPr>
          <p:cNvSpPr txBox="1">
            <a:spLocks/>
          </p:cNvSpPr>
          <p:nvPr/>
        </p:nvSpPr>
        <p:spPr>
          <a:xfrm>
            <a:off x="2762822" y="1973144"/>
            <a:ext cx="6666356" cy="37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Semantic Technologies and Linked Data - Project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84BA3DE-2514-7B43-BD0D-D10FEF2CE294}"/>
              </a:ext>
            </a:extLst>
          </p:cNvPr>
          <p:cNvSpPr txBox="1">
            <a:spLocks/>
          </p:cNvSpPr>
          <p:nvPr/>
        </p:nvSpPr>
        <p:spPr>
          <a:xfrm>
            <a:off x="0" y="6486144"/>
            <a:ext cx="2012061" cy="371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A.Y 2020/2021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DA2A4-E6AE-8448-AD21-3812EEB156F7}"/>
              </a:ext>
            </a:extLst>
          </p:cNvPr>
          <p:cNvSpPr txBox="1"/>
          <p:nvPr/>
        </p:nvSpPr>
        <p:spPr>
          <a:xfrm>
            <a:off x="8515350" y="2143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64239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718-096B-184D-BF39-211D34E2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A1-EE9A-DE4A-BCBE-0941BDB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165"/>
            <a:ext cx="3809809" cy="2246946"/>
          </a:xfrm>
        </p:spPr>
        <p:txBody>
          <a:bodyPr>
            <a:normAutofit/>
          </a:bodyPr>
          <a:lstStyle/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Jupyter Notebook written in Python</a:t>
            </a:r>
          </a:p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Sparql Dataframe for connecting to the sparql endpoint and manage the query result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A91471-979C-3C40-9C0B-DB5FE68FDAE1}"/>
              </a:ext>
            </a:extLst>
          </p:cNvPr>
          <p:cNvSpPr/>
          <p:nvPr/>
        </p:nvSpPr>
        <p:spPr>
          <a:xfrm>
            <a:off x="11642442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EA59B-2FE6-3345-A2D0-80182D4AB357}"/>
              </a:ext>
            </a:extLst>
          </p:cNvPr>
          <p:cNvSpPr txBox="1">
            <a:spLocks/>
          </p:cNvSpPr>
          <p:nvPr/>
        </p:nvSpPr>
        <p:spPr>
          <a:xfrm>
            <a:off x="11692191" y="6435725"/>
            <a:ext cx="399537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939DC-BFAE-6D47-9398-FBC1EF23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8009" y="1861806"/>
            <a:ext cx="7243950" cy="22773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15A55E-4749-7149-A447-C91A9B6A388F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23113267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3BEC-1C00-BE4B-90F9-C64325DC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Application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E82A-2DFF-444C-B2BE-9BB63D06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380" cy="4351338"/>
          </a:xfrm>
        </p:spPr>
        <p:txBody>
          <a:bodyPr>
            <a:normAutofit/>
          </a:bodyPr>
          <a:lstStyle/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application includes charts to improve the readability of the results</a:t>
            </a:r>
          </a:p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All the plots are generated using Plotly library, which provides interesting features to have interactive figures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D34E77-945D-8248-B7FB-2BA809816BB0}"/>
              </a:ext>
            </a:extLst>
          </p:cNvPr>
          <p:cNvSpPr/>
          <p:nvPr/>
        </p:nvSpPr>
        <p:spPr>
          <a:xfrm>
            <a:off x="11642443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7D1B63-EE60-FC4D-9DFC-7BBCEB186D34}"/>
              </a:ext>
            </a:extLst>
          </p:cNvPr>
          <p:cNvSpPr txBox="1">
            <a:spLocks/>
          </p:cNvSpPr>
          <p:nvPr/>
        </p:nvSpPr>
        <p:spPr>
          <a:xfrm>
            <a:off x="11672127" y="6435725"/>
            <a:ext cx="439668" cy="422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11</a:t>
            </a:r>
          </a:p>
        </p:txBody>
      </p:sp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EEC1DE54-1C72-C74D-878F-471555E5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69" y="1737801"/>
            <a:ext cx="5447492" cy="33823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1FDDDD-1892-3D45-9577-861954D70FB0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4245570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6BDF-8008-B547-AEE7-804866CD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4298-A9B6-FE48-AD84-9A25288E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mapping solution used in this project works great for the purpose I wanted to achieve</a:t>
            </a:r>
          </a:p>
          <a:p>
            <a:r>
              <a:rPr lang="en-GB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It would be interesting to have more data in order to have a more complex domain to understand the limits of the mapping choice</a:t>
            </a:r>
          </a:p>
          <a:p>
            <a:r>
              <a:rPr lang="en-GB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project gave me a deeper knowledge of the topics encountered during the lectures, and gave me the possibility to try technologies I have never tried before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FECEFA-2D3C-FE4F-97BF-86CC3E4ABAC9}"/>
              </a:ext>
            </a:extLst>
          </p:cNvPr>
          <p:cNvSpPr/>
          <p:nvPr/>
        </p:nvSpPr>
        <p:spPr>
          <a:xfrm>
            <a:off x="11642443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694F3-AC2D-EA41-85DC-569942A9523C}"/>
              </a:ext>
            </a:extLst>
          </p:cNvPr>
          <p:cNvSpPr txBox="1">
            <a:spLocks/>
          </p:cNvSpPr>
          <p:nvPr/>
        </p:nvSpPr>
        <p:spPr>
          <a:xfrm>
            <a:off x="11672127" y="6435725"/>
            <a:ext cx="439668" cy="422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461922-BD0B-A34F-9028-F00865E4A85E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35286156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628E-8285-5144-834A-81F459C0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055182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58E8-98C0-594C-AC83-2AD14F2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703"/>
            <a:ext cx="10515600" cy="998072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B7B-B51C-FC4C-9E42-BB4A911B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083" y="1960885"/>
            <a:ext cx="5100650" cy="400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Motivation Scenario</a:t>
            </a:r>
          </a:p>
          <a:p>
            <a:pPr marL="0" indent="0">
              <a:buNone/>
            </a:pPr>
            <a:endParaRPr lang="en-IT" sz="1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C95C3C-E099-4942-81A0-702F925200F6}"/>
              </a:ext>
            </a:extLst>
          </p:cNvPr>
          <p:cNvSpPr/>
          <p:nvPr/>
        </p:nvSpPr>
        <p:spPr>
          <a:xfrm>
            <a:off x="1089306" y="1867414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615B43-09AC-3843-A469-7B7F02B6918A}"/>
              </a:ext>
            </a:extLst>
          </p:cNvPr>
          <p:cNvSpPr/>
          <p:nvPr/>
        </p:nvSpPr>
        <p:spPr>
          <a:xfrm>
            <a:off x="1089306" y="2829089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977A3-B642-8141-A5E9-4C3A22E29F80}"/>
              </a:ext>
            </a:extLst>
          </p:cNvPr>
          <p:cNvSpPr txBox="1">
            <a:spLocks/>
          </p:cNvSpPr>
          <p:nvPr/>
        </p:nvSpPr>
        <p:spPr>
          <a:xfrm>
            <a:off x="11744951" y="6435725"/>
            <a:ext cx="300039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E612A7-A18C-C049-A12B-E6170864BA8D}"/>
              </a:ext>
            </a:extLst>
          </p:cNvPr>
          <p:cNvSpPr txBox="1">
            <a:spLocks/>
          </p:cNvSpPr>
          <p:nvPr/>
        </p:nvSpPr>
        <p:spPr>
          <a:xfrm>
            <a:off x="1843083" y="2911416"/>
            <a:ext cx="4886327" cy="49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Implementation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97D336-5BF0-2D47-992D-1E860BA4D9D0}"/>
              </a:ext>
            </a:extLst>
          </p:cNvPr>
          <p:cNvSpPr/>
          <p:nvPr/>
        </p:nvSpPr>
        <p:spPr>
          <a:xfrm>
            <a:off x="1089306" y="3790764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D7D3F5-FF33-CE46-A3CB-47BADF8327BD}"/>
              </a:ext>
            </a:extLst>
          </p:cNvPr>
          <p:cNvSpPr txBox="1">
            <a:spLocks/>
          </p:cNvSpPr>
          <p:nvPr/>
        </p:nvSpPr>
        <p:spPr>
          <a:xfrm>
            <a:off x="1843083" y="3874654"/>
            <a:ext cx="4886327" cy="49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1093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EB39-8C5B-ED42-B392-ACC89DDC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Motivation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7419-4A68-2D4A-B030-C62A82A2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7238934" cy="4128083"/>
          </a:xfrm>
        </p:spPr>
        <p:txBody>
          <a:bodyPr>
            <a:normAutofit/>
          </a:bodyPr>
          <a:lstStyle/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Born in 1950</a:t>
            </a:r>
          </a:p>
          <a:p>
            <a:endParaRPr lang="en-IT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“… the highest class of international car racing for single-seater formula racing approved by FIA”(Wikipedia)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30C7CC-4F4D-2D4F-9FE4-6A576900D652}"/>
              </a:ext>
            </a:extLst>
          </p:cNvPr>
          <p:cNvSpPr/>
          <p:nvPr/>
        </p:nvSpPr>
        <p:spPr>
          <a:xfrm>
            <a:off x="11642443" y="716244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2BE83-328B-964C-9D1E-8F5089CA36B8}"/>
              </a:ext>
            </a:extLst>
          </p:cNvPr>
          <p:cNvSpPr txBox="1">
            <a:spLocks/>
          </p:cNvSpPr>
          <p:nvPr/>
        </p:nvSpPr>
        <p:spPr>
          <a:xfrm>
            <a:off x="11741941" y="6435725"/>
            <a:ext cx="300039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0A589-4728-0A42-AA8A-FE5095CC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77134" y="2069418"/>
            <a:ext cx="3818187" cy="24458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81984B-F434-804C-8622-386D2ABAED62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42016159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1AD4-C053-654A-8CAA-07F51A49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6143533" cy="3544919"/>
          </a:xfrm>
        </p:spPr>
        <p:txBody>
          <a:bodyPr>
            <a:normAutofit/>
          </a:bodyPr>
          <a:lstStyle/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From the data point of view, it is an incredibly vast domain</a:t>
            </a:r>
          </a:p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from cars amd circuits sensors, supply chain, statistics, …</a:t>
            </a:r>
          </a:p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“Every F1 car contains 300 sensors which generate 1.1 million telemetry data points per second … ”(AWS)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BF5F17-D9C2-104C-B8F3-3D199A273FCD}"/>
              </a:ext>
            </a:extLst>
          </p:cNvPr>
          <p:cNvSpPr/>
          <p:nvPr/>
        </p:nvSpPr>
        <p:spPr>
          <a:xfrm>
            <a:off x="11642442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3EAFD-54DD-B641-B619-53C282ACDE55}"/>
              </a:ext>
            </a:extLst>
          </p:cNvPr>
          <p:cNvSpPr txBox="1">
            <a:spLocks/>
          </p:cNvSpPr>
          <p:nvPr/>
        </p:nvSpPr>
        <p:spPr>
          <a:xfrm>
            <a:off x="11741941" y="6435725"/>
            <a:ext cx="300039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37BA42-B732-644C-B7A9-A73A8F40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D4F42-BC2A-354A-99A2-A2FA38BB4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81733" y="2248184"/>
            <a:ext cx="4910227" cy="27620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2131D5-E542-3947-8BD9-70DC180345B4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37959851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1AD4-C053-654A-8CAA-07F51A49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99201" cy="4433275"/>
          </a:xfrm>
        </p:spPr>
        <p:txBody>
          <a:bodyPr>
            <a:normAutofit/>
          </a:bodyPr>
          <a:lstStyle/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Formula 1 doesn’t provide officialy the data</a:t>
            </a:r>
          </a:p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fan named Chris Newell provides F1 data from 1950 to 2017</a:t>
            </a:r>
          </a:p>
          <a:p>
            <a:r>
              <a:rPr lang="en-IT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original dataset has 13 tables</a:t>
            </a:r>
          </a:p>
          <a:p>
            <a:endParaRPr lang="en-IT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BF5F17-D9C2-104C-B8F3-3D199A273FCD}"/>
              </a:ext>
            </a:extLst>
          </p:cNvPr>
          <p:cNvSpPr/>
          <p:nvPr/>
        </p:nvSpPr>
        <p:spPr>
          <a:xfrm>
            <a:off x="11642443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A3EAFD-54DD-B641-B619-53C282ACDE55}"/>
              </a:ext>
            </a:extLst>
          </p:cNvPr>
          <p:cNvSpPr txBox="1">
            <a:spLocks/>
          </p:cNvSpPr>
          <p:nvPr/>
        </p:nvSpPr>
        <p:spPr>
          <a:xfrm>
            <a:off x="11741941" y="6435725"/>
            <a:ext cx="300039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37BA42-B732-644C-B7A9-A73A8F40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EE79D2-8597-6143-AEED-47104D47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87" y="1386853"/>
            <a:ext cx="6108573" cy="49394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FE541F-CE5E-0749-8617-2CF8A67D5B4D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16167214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718-096B-184D-BF39-211D34E2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A1-EE9A-DE4A-BCBE-0941BDB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8413" cy="4351338"/>
          </a:xfrm>
        </p:spPr>
        <p:txBody>
          <a:bodyPr>
            <a:normAutofit/>
          </a:bodyPr>
          <a:lstStyle/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System architecture is composed by 4 layers:</a:t>
            </a:r>
          </a:p>
          <a:p>
            <a:pPr lvl="1"/>
            <a:r>
              <a:rPr lang="en-IT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Database Layer</a:t>
            </a:r>
          </a:p>
          <a:p>
            <a:pPr lvl="1"/>
            <a:r>
              <a:rPr lang="en-IT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Ontology Layer</a:t>
            </a:r>
          </a:p>
          <a:p>
            <a:pPr lvl="1"/>
            <a:r>
              <a:rPr lang="en-IT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Query Engine</a:t>
            </a:r>
          </a:p>
          <a:p>
            <a:pPr lvl="1"/>
            <a:r>
              <a:rPr lang="en-IT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Application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A91471-979C-3C40-9C0B-DB5FE68FDAE1}"/>
              </a:ext>
            </a:extLst>
          </p:cNvPr>
          <p:cNvSpPr/>
          <p:nvPr/>
        </p:nvSpPr>
        <p:spPr>
          <a:xfrm>
            <a:off x="11642442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EA59B-2FE6-3345-A2D0-80182D4AB357}"/>
              </a:ext>
            </a:extLst>
          </p:cNvPr>
          <p:cNvSpPr txBox="1">
            <a:spLocks/>
          </p:cNvSpPr>
          <p:nvPr/>
        </p:nvSpPr>
        <p:spPr>
          <a:xfrm>
            <a:off x="11692191" y="6435725"/>
            <a:ext cx="399537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6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DF77BCE-641C-4C4B-BF72-AF949555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08" y="1452854"/>
            <a:ext cx="3676251" cy="49828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7C2EEB-6883-6F4F-B413-E22429322744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4643830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718-096B-184D-BF39-211D34E2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T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A1-EE9A-DE4A-BCBE-0941BDB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8413" cy="4351338"/>
          </a:xfrm>
        </p:spPr>
        <p:txBody>
          <a:bodyPr>
            <a:normAutofit/>
          </a:bodyPr>
          <a:lstStyle/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Database hosted in MySQL </a:t>
            </a:r>
          </a:p>
          <a:p>
            <a:endParaRPr lang="en-IT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Ontology in RDFS / OWL designed in Protégé</a:t>
            </a:r>
          </a:p>
          <a:p>
            <a:endParaRPr lang="en-IT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Ontop used as Reasoner</a:t>
            </a:r>
          </a:p>
          <a:p>
            <a:endParaRPr lang="en-IT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Application written in Python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A91471-979C-3C40-9C0B-DB5FE68FDAE1}"/>
              </a:ext>
            </a:extLst>
          </p:cNvPr>
          <p:cNvSpPr/>
          <p:nvPr/>
        </p:nvSpPr>
        <p:spPr>
          <a:xfrm>
            <a:off x="11642442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EA59B-2FE6-3345-A2D0-80182D4AB357}"/>
              </a:ext>
            </a:extLst>
          </p:cNvPr>
          <p:cNvSpPr txBox="1">
            <a:spLocks/>
          </p:cNvSpPr>
          <p:nvPr/>
        </p:nvSpPr>
        <p:spPr>
          <a:xfrm>
            <a:off x="11692191" y="6435725"/>
            <a:ext cx="399537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7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DF77BCE-641C-4C4B-BF72-AF949555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08" y="1452854"/>
            <a:ext cx="3676251" cy="49828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5239B-3361-9846-801E-FCC3121C8E48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34876171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718-096B-184D-BF39-211D34E2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A1-EE9A-DE4A-BCBE-0941BDB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42"/>
            <a:ext cx="4413307" cy="4351338"/>
          </a:xfrm>
        </p:spPr>
        <p:txBody>
          <a:bodyPr>
            <a:normAutofit/>
          </a:bodyPr>
          <a:lstStyle/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Ontop plugin in Protégé provides the capability to generate ontology and mapping (Direct Mapping) from a database</a:t>
            </a:r>
          </a:p>
          <a:p>
            <a:r>
              <a:rPr lang="en-IT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Ontop Mappings has a better human readability feature and simpler to write than R2RML</a:t>
            </a:r>
          </a:p>
          <a:p>
            <a:endParaRPr lang="en-IT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IT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IT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A91471-979C-3C40-9C0B-DB5FE68FDAE1}"/>
              </a:ext>
            </a:extLst>
          </p:cNvPr>
          <p:cNvSpPr/>
          <p:nvPr/>
        </p:nvSpPr>
        <p:spPr>
          <a:xfrm>
            <a:off x="11642442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EA59B-2FE6-3345-A2D0-80182D4AB357}"/>
              </a:ext>
            </a:extLst>
          </p:cNvPr>
          <p:cNvSpPr txBox="1">
            <a:spLocks/>
          </p:cNvSpPr>
          <p:nvPr/>
        </p:nvSpPr>
        <p:spPr>
          <a:xfrm>
            <a:off x="11692191" y="6435725"/>
            <a:ext cx="399537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77BCE-641C-4C4B-BF72-AF949555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1630" y="1620442"/>
            <a:ext cx="6580329" cy="36171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AC3C35-1C0A-694E-BB7B-44CC86FDD57E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</p:spTree>
    <p:extLst>
      <p:ext uri="{BB962C8B-B14F-4D97-AF65-F5344CB8AC3E}">
        <p14:creationId xmlns:p14="http://schemas.microsoft.com/office/powerpoint/2010/main" val="2385639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718-096B-184D-BF39-211D34E2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Ontology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A91471-979C-3C40-9C0B-DB5FE68FDAE1}"/>
              </a:ext>
            </a:extLst>
          </p:cNvPr>
          <p:cNvSpPr/>
          <p:nvPr/>
        </p:nvSpPr>
        <p:spPr>
          <a:xfrm>
            <a:off x="11642442" y="778388"/>
            <a:ext cx="499036" cy="4990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EA59B-2FE6-3345-A2D0-80182D4AB357}"/>
              </a:ext>
            </a:extLst>
          </p:cNvPr>
          <p:cNvSpPr txBox="1">
            <a:spLocks/>
          </p:cNvSpPr>
          <p:nvPr/>
        </p:nvSpPr>
        <p:spPr>
          <a:xfrm>
            <a:off x="11692191" y="6435725"/>
            <a:ext cx="399537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77BCE-641C-4C4B-BF72-AF949555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8079" y="1277424"/>
            <a:ext cx="9135841" cy="46164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5239B-3361-9846-801E-FCC3121C8E48}"/>
              </a:ext>
            </a:extLst>
          </p:cNvPr>
          <p:cNvSpPr txBox="1">
            <a:spLocks/>
          </p:cNvSpPr>
          <p:nvPr/>
        </p:nvSpPr>
        <p:spPr>
          <a:xfrm>
            <a:off x="150020" y="6435724"/>
            <a:ext cx="1628446" cy="42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SeTeLiDa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9DCECA-530D-1341-B03A-3C56A8CD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354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362</Words>
  <Application>Microsoft Macintosh PowerPoint</Application>
  <PresentationFormat>Widescreen</PresentationFormat>
  <Paragraphs>90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PingFang SC</vt:lpstr>
      <vt:lpstr>Arial</vt:lpstr>
      <vt:lpstr>Calibri</vt:lpstr>
      <vt:lpstr>Calibri Light</vt:lpstr>
      <vt:lpstr>Office Theme</vt:lpstr>
      <vt:lpstr>Formula 1 Domain</vt:lpstr>
      <vt:lpstr>Table of Contents</vt:lpstr>
      <vt:lpstr>Motivation Scenario</vt:lpstr>
      <vt:lpstr>PowerPoint Presentation</vt:lpstr>
      <vt:lpstr>Dataset</vt:lpstr>
      <vt:lpstr>Implementation</vt:lpstr>
      <vt:lpstr>PowerPoint Presentation</vt:lpstr>
      <vt:lpstr>Mapping</vt:lpstr>
      <vt:lpstr>Ontology</vt:lpstr>
      <vt:lpstr>Application</vt:lpstr>
      <vt:lpstr>Application Visualization</vt:lpstr>
      <vt:lpstr>Conclusion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City </dc:title>
  <dc:creator>Zenere Marco (Student Com19)</dc:creator>
  <cp:lastModifiedBy>Zenere Marco (Student Com19)</cp:lastModifiedBy>
  <cp:revision>183</cp:revision>
  <dcterms:created xsi:type="dcterms:W3CDTF">2020-07-09T08:44:47Z</dcterms:created>
  <dcterms:modified xsi:type="dcterms:W3CDTF">2021-06-07T13:44:58Z</dcterms:modified>
</cp:coreProperties>
</file>