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93" r:id="rId3"/>
    <p:sldId id="257" r:id="rId4"/>
    <p:sldId id="291" r:id="rId5"/>
    <p:sldId id="288" r:id="rId6"/>
    <p:sldId id="290" r:id="rId7"/>
    <p:sldId id="289" r:id="rId8"/>
    <p:sldId id="301" r:id="rId9"/>
    <p:sldId id="277" r:id="rId10"/>
    <p:sldId id="294" r:id="rId11"/>
    <p:sldId id="295" r:id="rId12"/>
    <p:sldId id="278" r:id="rId13"/>
    <p:sldId id="292" r:id="rId14"/>
    <p:sldId id="281" r:id="rId15"/>
    <p:sldId id="298" r:id="rId16"/>
    <p:sldId id="300" r:id="rId17"/>
    <p:sldId id="299" r:id="rId18"/>
    <p:sldId id="286" r:id="rId19"/>
    <p:sldId id="297" r:id="rId20"/>
    <p:sldId id="29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p:scale>
          <a:sx n="115" d="100"/>
          <a:sy n="115" d="100"/>
        </p:scale>
        <p:origin x="1560" y="3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16/11/2021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16/11/2021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16/11/2021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Template of the project documentation</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
        <p:nvSpPr>
          <p:cNvPr id="5" name="Subtitle 4"/>
          <p:cNvSpPr>
            <a:spLocks noGrp="1"/>
          </p:cNvSpPr>
          <p:nvPr>
            <p:ph type="subTitle" idx="1"/>
          </p:nvPr>
        </p:nvSpPr>
        <p:spPr/>
        <p:txBody>
          <a:bodyPr/>
          <a:lstStyle/>
          <a:p>
            <a:endParaRPr lang="it-IT"/>
          </a:p>
        </p:txBody>
      </p:sp>
    </p:spTree>
    <p:extLst>
      <p:ext uri="{BB962C8B-B14F-4D97-AF65-F5344CB8AC3E}">
        <p14:creationId xmlns:p14="http://schemas.microsoft.com/office/powerpoint/2010/main" val="1550561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“rel1” </a:t>
            </a:r>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A </a:t>
            </a:r>
            <a:r>
              <a:rPr lang="en-GB" dirty="0">
                <a:sym typeface="Wingdings" panose="05000000000000000000" pitchFamily="2" charset="2"/>
              </a:rPr>
              <a:t></a:t>
            </a:r>
            <a:r>
              <a:rPr lang="en-GB" dirty="0"/>
              <a:t> B … describe ORM here</a:t>
            </a:r>
          </a:p>
          <a:p>
            <a:pPr lvl="1"/>
            <a:r>
              <a:rPr lang="en-GB" dirty="0"/>
              <a:t>including annotations for the attributes and for the relationships, fetch type of attributes and of relationships, and operation cascading policies for relationships  </a:t>
            </a:r>
          </a:p>
          <a:p>
            <a:r>
              <a:rPr lang="en-GB" dirty="0"/>
              <a:t>B </a:t>
            </a:r>
            <a:r>
              <a:rPr lang="en-GB" dirty="0">
                <a:sym typeface="Wingdings" panose="05000000000000000000" pitchFamily="2" charset="2"/>
              </a:rPr>
              <a:t> A … describe ORM here</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3" name="Rectangle 2">
            <a:extLst>
              <a:ext uri="{FF2B5EF4-FFF2-40B4-BE49-F238E27FC236}">
                <a16:creationId xmlns:a16="http://schemas.microsoft.com/office/drawing/2014/main" id="{C72757C2-9A16-4C70-89A8-69F1E2460174}"/>
              </a:ext>
            </a:extLst>
          </p:cNvPr>
          <p:cNvSpPr/>
          <p:nvPr/>
        </p:nvSpPr>
        <p:spPr>
          <a:xfrm>
            <a:off x="1983565" y="6358024"/>
            <a:ext cx="6063178" cy="369332"/>
          </a:xfrm>
          <a:prstGeom prst="rect">
            <a:avLst/>
          </a:prstGeom>
        </p:spPr>
        <p:txBody>
          <a:bodyPr wrap="square">
            <a:spAutoFit/>
          </a:bodyPr>
          <a:lstStyle/>
          <a:p>
            <a:r>
              <a:rPr lang="en-GB" dirty="0">
                <a:sym typeface="Wingdings" panose="05000000000000000000" pitchFamily="2" charset="2"/>
              </a:rPr>
              <a:t>Clone this slide as many times as there are relationships</a:t>
            </a:r>
            <a:endParaRPr lang="en-GB" dirty="0"/>
          </a:p>
        </p:txBody>
      </p:sp>
    </p:spTree>
    <p:extLst>
      <p:ext uri="{BB962C8B-B14F-4D97-AF65-F5344CB8AC3E}">
        <p14:creationId xmlns:p14="http://schemas.microsoft.com/office/powerpoint/2010/main" val="2101117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If there are aspects of the ORM that you want to illustrate or motivate, write your explanations after each relationship ORM design slide or at the end of the ORM design section</a:t>
            </a:r>
          </a:p>
        </p:txBody>
      </p:sp>
    </p:spTree>
    <p:extLst>
      <p:ext uri="{BB962C8B-B14F-4D97-AF65-F5344CB8AC3E}">
        <p14:creationId xmlns:p14="http://schemas.microsoft.com/office/powerpoint/2010/main" val="2955575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C19F719-6A3E-4BE4-BB76-3CDA270B343C}"/>
              </a:ext>
            </a:extLst>
          </p:cNvPr>
          <p:cNvSpPr/>
          <p:nvPr/>
        </p:nvSpPr>
        <p:spPr>
          <a:xfrm>
            <a:off x="3043645" y="6308208"/>
            <a:ext cx="4572000" cy="369332"/>
          </a:xfrm>
          <a:prstGeom prst="rect">
            <a:avLst/>
          </a:prstGeom>
        </p:spPr>
        <p:txBody>
          <a:bodyPr>
            <a:spAutoFit/>
          </a:bodyPr>
          <a:lstStyle/>
          <a:p>
            <a:r>
              <a:rPr lang="en-GB" dirty="0">
                <a:sym typeface="Wingdings" panose="05000000000000000000" pitchFamily="2" charset="2"/>
              </a:rPr>
              <a:t>Clone this slide for each entity</a:t>
            </a:r>
            <a:endParaRPr lang="en-GB" dirty="0"/>
          </a:p>
        </p:txBody>
      </p:sp>
    </p:spTree>
    <p:extLst>
      <p:ext uri="{BB962C8B-B14F-4D97-AF65-F5344CB8AC3E}">
        <p14:creationId xmlns:p14="http://schemas.microsoft.com/office/powerpoint/2010/main" val="484876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Functional analysis of the interaction</a:t>
            </a:r>
          </a:p>
        </p:txBody>
      </p:sp>
      <p:sp>
        <p:nvSpPr>
          <p:cNvPr id="5" name="Content Placeholder 4"/>
          <p:cNvSpPr>
            <a:spLocks noGrp="1"/>
          </p:cNvSpPr>
          <p:nvPr>
            <p:ph idx="1"/>
          </p:nvPr>
        </p:nvSpPr>
        <p:spPr/>
        <p:txBody>
          <a:bodyPr/>
          <a:lstStyle/>
          <a:p>
            <a:r>
              <a:rPr lang="it-IT" dirty="0"/>
              <a:t>Describe the interaction diagrams of the application using any graphical notation (e.g., IFML or similar --- www.ifmledit.org) or a textual notation (see next slides)</a:t>
            </a:r>
          </a:p>
        </p:txBody>
      </p:sp>
    </p:spTree>
    <p:extLst>
      <p:ext uri="{BB962C8B-B14F-4D97-AF65-F5344CB8AC3E}">
        <p14:creationId xmlns:p14="http://schemas.microsoft.com/office/powerpoint/2010/main" val="132007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diagram</a:t>
            </a:r>
          </a:p>
        </p:txBody>
      </p:sp>
      <p:sp>
        <p:nvSpPr>
          <p:cNvPr id="4" name="Google Shape;197;p33"/>
          <p:cNvSpPr/>
          <p:nvPr/>
        </p:nvSpPr>
        <p:spPr>
          <a:xfrm>
            <a:off x="323525" y="2753184"/>
            <a:ext cx="2808300" cy="1508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 name="Google Shape;198;p33"/>
          <p:cNvSpPr/>
          <p:nvPr/>
        </p:nvSpPr>
        <p:spPr>
          <a:xfrm>
            <a:off x="467444" y="3133360"/>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Login form</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[field: username</a:t>
            </a:r>
            <a:endParaRPr/>
          </a:p>
          <a:p>
            <a:pPr marL="0" marR="0" lvl="0" indent="0" algn="ctr" rtl="0">
              <a:spcBef>
                <a:spcPts val="0"/>
              </a:spcBef>
              <a:spcAft>
                <a:spcPts val="0"/>
              </a:spcAft>
              <a:buNone/>
            </a:pPr>
            <a:r>
              <a:rPr lang="es-419" sz="1800">
                <a:solidFill>
                  <a:schemeClr val="dk1"/>
                </a:solidFill>
                <a:latin typeface="Calibri"/>
                <a:ea typeface="Calibri"/>
                <a:cs typeface="Calibri"/>
                <a:sym typeface="Calibri"/>
              </a:rPr>
              <a:t>field: password]</a:t>
            </a:r>
            <a:endParaRPr sz="1800">
              <a:solidFill>
                <a:schemeClr val="dk1"/>
              </a:solidFill>
              <a:latin typeface="Calibri"/>
              <a:ea typeface="Calibri"/>
              <a:cs typeface="Calibri"/>
              <a:sym typeface="Calibri"/>
            </a:endParaRPr>
          </a:p>
        </p:txBody>
      </p:sp>
      <p:sp>
        <p:nvSpPr>
          <p:cNvPr id="6" name="Google Shape;199;p33"/>
          <p:cNvSpPr/>
          <p:nvPr/>
        </p:nvSpPr>
        <p:spPr>
          <a:xfrm>
            <a:off x="5755392" y="4499999"/>
            <a:ext cx="2520300"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7" name="Google Shape;200;p33"/>
          <p:cNvSpPr/>
          <p:nvPr/>
        </p:nvSpPr>
        <p:spPr>
          <a:xfrm>
            <a:off x="2195736" y="334267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 name="Google Shape;201;p33"/>
          <p:cNvCxnSpPr>
            <a:stCxn id="14" idx="2"/>
            <a:endCxn id="20" idx="5"/>
          </p:cNvCxnSpPr>
          <p:nvPr/>
        </p:nvCxnSpPr>
        <p:spPr>
          <a:xfrm rot="10800000" flipH="1">
            <a:off x="4726678" y="3456447"/>
            <a:ext cx="1599000" cy="57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04;p33"/>
          <p:cNvSpPr txBox="1"/>
          <p:nvPr/>
        </p:nvSpPr>
        <p:spPr>
          <a:xfrm>
            <a:off x="2328286" y="362245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10" name="Google Shape;205;p33"/>
          <p:cNvCxnSpPr>
            <a:stCxn id="17" idx="4"/>
            <a:endCxn id="4" idx="2"/>
          </p:cNvCxnSpPr>
          <p:nvPr/>
        </p:nvCxnSpPr>
        <p:spPr>
          <a:xfrm rot="5400000">
            <a:off x="2501896" y="3127908"/>
            <a:ext cx="359700" cy="19083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07;p33"/>
          <p:cNvSpPr txBox="1"/>
          <p:nvPr/>
        </p:nvSpPr>
        <p:spPr>
          <a:xfrm>
            <a:off x="755575" y="4505860"/>
            <a:ext cx="2488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12" name="Google Shape;208;p33"/>
          <p:cNvSpPr txBox="1"/>
          <p:nvPr/>
        </p:nvSpPr>
        <p:spPr>
          <a:xfrm>
            <a:off x="3641255" y="2813863"/>
            <a:ext cx="2186700" cy="307800"/>
          </a:xfrm>
          <a:prstGeom prst="rect">
            <a:avLst/>
          </a:prstGeom>
          <a:solidFill>
            <a:schemeClr val="lt1"/>
          </a:solidFill>
          <a:ln w="25400"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password</a:t>
            </a:r>
            <a:endParaRPr sz="1600" dirty="0">
              <a:solidFill>
                <a:schemeClr val="dk1"/>
              </a:solidFill>
              <a:latin typeface="Calibri"/>
              <a:ea typeface="Calibri"/>
              <a:cs typeface="Calibri"/>
              <a:sym typeface="Calibri"/>
            </a:endParaRPr>
          </a:p>
        </p:txBody>
      </p:sp>
      <p:cxnSp>
        <p:nvCxnSpPr>
          <p:cNvPr id="13" name="Google Shape;209;p33"/>
          <p:cNvCxnSpPr/>
          <p:nvPr/>
        </p:nvCxnSpPr>
        <p:spPr>
          <a:xfrm flipH="1">
            <a:off x="3185250" y="2890382"/>
            <a:ext cx="472500" cy="558300"/>
          </a:xfrm>
          <a:prstGeom prst="straightConnector1">
            <a:avLst/>
          </a:prstGeom>
          <a:noFill/>
          <a:ln w="9525" cap="flat" cmpd="sng">
            <a:solidFill>
              <a:srgbClr val="4A7DBA"/>
            </a:solidFill>
            <a:prstDash val="solid"/>
            <a:round/>
            <a:headEnd type="none" w="sm" len="sm"/>
            <a:tailEnd type="none" w="sm" len="sm"/>
          </a:ln>
        </p:spPr>
      </p:cxnSp>
      <p:sp>
        <p:nvSpPr>
          <p:cNvPr id="14" name="Google Shape;202;p33"/>
          <p:cNvSpPr/>
          <p:nvPr/>
        </p:nvSpPr>
        <p:spPr>
          <a:xfrm>
            <a:off x="3419872" y="321676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Check</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cxnSp>
        <p:nvCxnSpPr>
          <p:cNvPr id="15" name="Google Shape;210;p33"/>
          <p:cNvCxnSpPr>
            <a:stCxn id="7" idx="6"/>
            <a:endCxn id="14" idx="5"/>
          </p:cNvCxnSpPr>
          <p:nvPr/>
        </p:nvCxnSpPr>
        <p:spPr>
          <a:xfrm>
            <a:off x="2483768" y="3450686"/>
            <a:ext cx="997500" cy="11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11;p33"/>
          <p:cNvSpPr/>
          <p:nvPr/>
        </p:nvSpPr>
        <p:spPr>
          <a:xfrm>
            <a:off x="4572000" y="338349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06;p33"/>
          <p:cNvSpPr/>
          <p:nvPr/>
        </p:nvSpPr>
        <p:spPr>
          <a:xfrm>
            <a:off x="3491880" y="368618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212;p33"/>
          <p:cNvSpPr txBox="1"/>
          <p:nvPr/>
        </p:nvSpPr>
        <p:spPr>
          <a:xfrm>
            <a:off x="4788029" y="3599524"/>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 -&gt; session</a:t>
            </a:r>
            <a:endParaRPr sz="1800">
              <a:solidFill>
                <a:schemeClr val="dk1"/>
              </a:solidFill>
              <a:latin typeface="Calibri"/>
              <a:ea typeface="Calibri"/>
              <a:cs typeface="Calibri"/>
              <a:sym typeface="Calibri"/>
            </a:endParaRPr>
          </a:p>
        </p:txBody>
      </p:sp>
      <p:cxnSp>
        <p:nvCxnSpPr>
          <p:cNvPr id="19" name="Google Shape;213;p33"/>
          <p:cNvCxnSpPr>
            <a:stCxn id="20" idx="2"/>
            <a:endCxn id="6" idx="0"/>
          </p:cNvCxnSpPr>
          <p:nvPr/>
        </p:nvCxnSpPr>
        <p:spPr>
          <a:xfrm flipH="1">
            <a:off x="7015400" y="3456382"/>
            <a:ext cx="868500" cy="10437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 name="Google Shape;203;p33"/>
          <p:cNvSpPr/>
          <p:nvPr/>
        </p:nvSpPr>
        <p:spPr>
          <a:xfrm>
            <a:off x="6264350" y="3210982"/>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21" name="Google Shape;214;p33"/>
          <p:cNvSpPr txBox="1"/>
          <p:nvPr/>
        </p:nvSpPr>
        <p:spPr>
          <a:xfrm>
            <a:off x="7105354" y="4132699"/>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missions</a:t>
            </a:r>
            <a:endParaRPr sz="1800">
              <a:solidFill>
                <a:schemeClr val="dk1"/>
              </a:solidFill>
              <a:latin typeface="Calibri"/>
              <a:ea typeface="Calibri"/>
              <a:cs typeface="Calibri"/>
              <a:sym typeface="Calibri"/>
            </a:endParaRPr>
          </a:p>
        </p:txBody>
      </p:sp>
      <p:cxnSp>
        <p:nvCxnSpPr>
          <p:cNvPr id="23" name="Straight Arrow Connector 22"/>
          <p:cNvCxnSpPr>
            <a:stCxn id="24" idx="1"/>
          </p:cNvCxnSpPr>
          <p:nvPr/>
        </p:nvCxnSpPr>
        <p:spPr>
          <a:xfrm flipH="1">
            <a:off x="1905802" y="2096513"/>
            <a:ext cx="838584" cy="1036847"/>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2744386" y="1911847"/>
            <a:ext cx="1992981" cy="369332"/>
          </a:xfrm>
          <a:prstGeom prst="rect">
            <a:avLst/>
          </a:prstGeom>
          <a:noFill/>
        </p:spPr>
        <p:txBody>
          <a:bodyPr wrap="none" rtlCol="0">
            <a:spAutoFit/>
          </a:bodyPr>
          <a:lstStyle/>
          <a:p>
            <a:r>
              <a:rPr lang="it-IT" dirty="0"/>
              <a:t>PAGE COMPONENT</a:t>
            </a:r>
          </a:p>
        </p:txBody>
      </p:sp>
      <p:cxnSp>
        <p:nvCxnSpPr>
          <p:cNvPr id="26" name="Straight Arrow Connector 25"/>
          <p:cNvCxnSpPr>
            <a:stCxn id="27" idx="1"/>
          </p:cNvCxnSpPr>
          <p:nvPr/>
        </p:nvCxnSpPr>
        <p:spPr>
          <a:xfrm flipH="1">
            <a:off x="1357163" y="1565518"/>
            <a:ext cx="1529998" cy="1187666"/>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887161" y="1380852"/>
            <a:ext cx="675762" cy="369332"/>
          </a:xfrm>
          <a:prstGeom prst="rect">
            <a:avLst/>
          </a:prstGeom>
          <a:noFill/>
        </p:spPr>
        <p:txBody>
          <a:bodyPr wrap="square" rtlCol="0">
            <a:spAutoFit/>
          </a:bodyPr>
          <a:lstStyle/>
          <a:p>
            <a:r>
              <a:rPr lang="it-IT" dirty="0"/>
              <a:t>PAGE</a:t>
            </a:r>
          </a:p>
        </p:txBody>
      </p:sp>
      <p:cxnSp>
        <p:nvCxnSpPr>
          <p:cNvPr id="30" name="Straight Arrow Connector 29"/>
          <p:cNvCxnSpPr>
            <a:stCxn id="31" idx="1"/>
          </p:cNvCxnSpPr>
          <p:nvPr/>
        </p:nvCxnSpPr>
        <p:spPr>
          <a:xfrm flipH="1">
            <a:off x="2406316" y="2394897"/>
            <a:ext cx="790457" cy="946194"/>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196773" y="2210231"/>
            <a:ext cx="801823" cy="369332"/>
          </a:xfrm>
          <a:prstGeom prst="rect">
            <a:avLst/>
          </a:prstGeom>
          <a:noFill/>
        </p:spPr>
        <p:txBody>
          <a:bodyPr wrap="none" rtlCol="0">
            <a:spAutoFit/>
          </a:bodyPr>
          <a:lstStyle/>
          <a:p>
            <a:r>
              <a:rPr lang="it-IT" dirty="0"/>
              <a:t>EVENT</a:t>
            </a:r>
          </a:p>
        </p:txBody>
      </p:sp>
      <p:cxnSp>
        <p:nvCxnSpPr>
          <p:cNvPr id="33" name="Straight Arrow Connector 32"/>
          <p:cNvCxnSpPr>
            <a:stCxn id="34" idx="1"/>
          </p:cNvCxnSpPr>
          <p:nvPr/>
        </p:nvCxnSpPr>
        <p:spPr>
          <a:xfrm flipH="1">
            <a:off x="6670320" y="2491149"/>
            <a:ext cx="655704" cy="65667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326024" y="2306483"/>
            <a:ext cx="911916" cy="369332"/>
          </a:xfrm>
          <a:prstGeom prst="rect">
            <a:avLst/>
          </a:prstGeom>
          <a:noFill/>
        </p:spPr>
        <p:txBody>
          <a:bodyPr wrap="none" rtlCol="0">
            <a:spAutoFit/>
          </a:bodyPr>
          <a:lstStyle/>
          <a:p>
            <a:r>
              <a:rPr lang="it-IT" dirty="0"/>
              <a:t>ACTION</a:t>
            </a:r>
          </a:p>
        </p:txBody>
      </p:sp>
      <p:cxnSp>
        <p:nvCxnSpPr>
          <p:cNvPr id="35" name="Straight Arrow Connector 34"/>
          <p:cNvCxnSpPr>
            <a:stCxn id="36" idx="1"/>
          </p:cNvCxnSpPr>
          <p:nvPr/>
        </p:nvCxnSpPr>
        <p:spPr>
          <a:xfrm flipH="1">
            <a:off x="5755392" y="2096513"/>
            <a:ext cx="800608" cy="1352169"/>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556000" y="1911847"/>
            <a:ext cx="1378134" cy="369332"/>
          </a:xfrm>
          <a:prstGeom prst="rect">
            <a:avLst/>
          </a:prstGeom>
          <a:noFill/>
        </p:spPr>
        <p:txBody>
          <a:bodyPr wrap="none" rtlCol="0">
            <a:spAutoFit/>
          </a:bodyPr>
          <a:lstStyle/>
          <a:p>
            <a:r>
              <a:rPr lang="it-IT" dirty="0"/>
              <a:t>NAVIGATION</a:t>
            </a:r>
          </a:p>
        </p:txBody>
      </p:sp>
    </p:spTree>
    <p:extLst>
      <p:ext uri="{BB962C8B-B14F-4D97-AF65-F5344CB8AC3E}">
        <p14:creationId xmlns:p14="http://schemas.microsoft.com/office/powerpoint/2010/main" val="2100777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textual notation</a:t>
            </a:r>
          </a:p>
        </p:txBody>
      </p:sp>
      <p:sp>
        <p:nvSpPr>
          <p:cNvPr id="5" name="Content Placeholder 4"/>
          <p:cNvSpPr>
            <a:spLocks noGrp="1"/>
          </p:cNvSpPr>
          <p:nvPr>
            <p:ph idx="1"/>
          </p:nvPr>
        </p:nvSpPr>
        <p:spPr>
          <a:xfrm>
            <a:off x="211756" y="1386038"/>
            <a:ext cx="8855242" cy="5236143"/>
          </a:xfrm>
        </p:spPr>
        <p:txBody>
          <a:bodyPr>
            <a:normAutofit fontScale="70000" lnSpcReduction="20000"/>
          </a:bodyPr>
          <a:lstStyle/>
          <a:p>
            <a:r>
              <a:rPr lang="en-GB" dirty="0"/>
              <a:t>A Web application allows the management of travel expenses. After </a:t>
            </a:r>
            <a:r>
              <a:rPr lang="en-GB" dirty="0">
                <a:solidFill>
                  <a:srgbClr val="C00000"/>
                </a:solidFill>
              </a:rPr>
              <a:t>logging in</a:t>
            </a:r>
            <a:r>
              <a:rPr lang="en-GB" dirty="0"/>
              <a:t>, the user </a:t>
            </a:r>
            <a:r>
              <a:rPr lang="en-GB" dirty="0">
                <a:solidFill>
                  <a:srgbClr val="0070C0"/>
                </a:solidFill>
              </a:rPr>
              <a:t>accesses</a:t>
            </a:r>
            <a:r>
              <a:rPr lang="en-GB" dirty="0"/>
              <a:t> a </a:t>
            </a:r>
            <a:r>
              <a:rPr lang="en-GB" dirty="0">
                <a:solidFill>
                  <a:srgbClr val="FF0000"/>
                </a:solidFill>
              </a:rPr>
              <a:t>HOME</a:t>
            </a:r>
            <a:r>
              <a:rPr lang="en-GB" dirty="0"/>
              <a:t> </a:t>
            </a:r>
            <a:r>
              <a:rPr lang="en-GB" dirty="0">
                <a:solidFill>
                  <a:srgbClr val="FF0000"/>
                </a:solidFill>
              </a:rPr>
              <a:t>page</a:t>
            </a:r>
            <a:r>
              <a:rPr lang="en-GB" dirty="0"/>
              <a:t> where there is a </a:t>
            </a:r>
            <a:r>
              <a:rPr lang="en-GB" dirty="0">
                <a:solidFill>
                  <a:srgbClr val="00B050"/>
                </a:solidFill>
              </a:rPr>
              <a:t>list of travel missions</a:t>
            </a:r>
            <a:r>
              <a:rPr lang="en-GB" dirty="0"/>
              <a:t>; a mission belongs to a user and has a date, a place, a description, a number of days of duration, and a status ("open", "finalized", "closed"). The list shows the date and place of the missions, which are sorted by date in descending order. On the HOME page there is a </a:t>
            </a:r>
            <a:r>
              <a:rPr lang="en-GB" dirty="0">
                <a:solidFill>
                  <a:srgbClr val="00B050"/>
                </a:solidFill>
              </a:rPr>
              <a:t>form</a:t>
            </a:r>
            <a:r>
              <a:rPr lang="en-GB" dirty="0"/>
              <a:t>, with which the user can </a:t>
            </a:r>
            <a:r>
              <a:rPr lang="en-GB" dirty="0">
                <a:solidFill>
                  <a:srgbClr val="C00000"/>
                </a:solidFill>
              </a:rPr>
              <a:t>create a new mission</a:t>
            </a:r>
            <a:r>
              <a:rPr lang="en-GB" dirty="0"/>
              <a:t>, by entering all the data, which are mandatory. A new mission is always in the "open" state. After creating a mission, one is returned to the HOME page. When the user </a:t>
            </a:r>
            <a:r>
              <a:rPr lang="en-GB" dirty="0">
                <a:solidFill>
                  <a:srgbClr val="0070C0"/>
                </a:solidFill>
              </a:rPr>
              <a:t>selects a mission </a:t>
            </a:r>
            <a:r>
              <a:rPr lang="en-GB" dirty="0"/>
              <a:t>in the list, a </a:t>
            </a:r>
            <a:r>
              <a:rPr lang="en-GB" dirty="0">
                <a:solidFill>
                  <a:srgbClr val="FF0000"/>
                </a:solidFill>
              </a:rPr>
              <a:t>DETAIL_MISSION page </a:t>
            </a:r>
            <a:r>
              <a:rPr lang="en-GB" dirty="0"/>
              <a:t>appears, showing </a:t>
            </a:r>
            <a:r>
              <a:rPr lang="en-GB" dirty="0">
                <a:solidFill>
                  <a:srgbClr val="00B050"/>
                </a:solidFill>
              </a:rPr>
              <a:t>all the mission data</a:t>
            </a:r>
            <a:r>
              <a:rPr lang="en-GB" dirty="0"/>
              <a:t>. If the mission is in the "open" state, a </a:t>
            </a:r>
            <a:r>
              <a:rPr lang="en-GB" dirty="0">
                <a:solidFill>
                  <a:srgbClr val="00B050"/>
                </a:solidFill>
              </a:rPr>
              <a:t>form</a:t>
            </a:r>
            <a:r>
              <a:rPr lang="en-GB" dirty="0"/>
              <a:t> appears for entering the expenses incurred during the mission; the form contains three fields: food costs, accommodation costs, transport costs. </a:t>
            </a:r>
            <a:r>
              <a:rPr lang="en-GB" dirty="0">
                <a:solidFill>
                  <a:srgbClr val="0070C0"/>
                </a:solidFill>
              </a:rPr>
              <a:t>Sending the form data </a:t>
            </a:r>
            <a:r>
              <a:rPr lang="en-GB" dirty="0"/>
              <a:t>causes the </a:t>
            </a:r>
            <a:r>
              <a:rPr lang="en-GB" dirty="0">
                <a:solidFill>
                  <a:srgbClr val="C00000"/>
                </a:solidFill>
              </a:rPr>
              <a:t>mission status to change </a:t>
            </a:r>
            <a:r>
              <a:rPr lang="en-GB" dirty="0"/>
              <a:t>from "open " to  “finalized ",  and the return to the DETAIL_MISSION page. If the mission is in the "finalized“ status, a </a:t>
            </a:r>
            <a:r>
              <a:rPr lang="en-GB" dirty="0">
                <a:solidFill>
                  <a:srgbClr val="00B050"/>
                </a:solidFill>
              </a:rPr>
              <a:t>"close“ button </a:t>
            </a:r>
            <a:r>
              <a:rPr lang="en-GB" dirty="0"/>
              <a:t>appears which the user </a:t>
            </a:r>
            <a:r>
              <a:rPr lang="en-GB" dirty="0">
                <a:solidFill>
                  <a:srgbClr val="0070C0"/>
                </a:solidFill>
              </a:rPr>
              <a:t>can click </a:t>
            </a:r>
            <a:r>
              <a:rPr lang="en-GB" dirty="0"/>
              <a:t>to report that he has received the reimbursement of expenses; this causes the </a:t>
            </a:r>
            <a:r>
              <a:rPr lang="en-GB" dirty="0">
                <a:solidFill>
                  <a:srgbClr val="C00000"/>
                </a:solidFill>
              </a:rPr>
              <a:t>mission status to change </a:t>
            </a:r>
            <a:r>
              <a:rPr lang="en-GB" dirty="0"/>
              <a:t>from "finalized" to "closed" and the return to the DETAIL_MISSION page. If the mission is in the "closed" status, the DETAIL_MISSION page shows mission data also the value of the three types of expenditure. </a:t>
            </a:r>
          </a:p>
          <a:p>
            <a:r>
              <a:rPr lang="en-GB" dirty="0">
                <a:solidFill>
                  <a:srgbClr val="FF0000"/>
                </a:solidFill>
              </a:rPr>
              <a:t>Pages (views)</a:t>
            </a:r>
            <a:r>
              <a:rPr lang="en-GB" dirty="0"/>
              <a:t>, </a:t>
            </a:r>
            <a:r>
              <a:rPr lang="en-GB" dirty="0">
                <a:solidFill>
                  <a:srgbClr val="00B050"/>
                </a:solidFill>
              </a:rPr>
              <a:t>view components</a:t>
            </a:r>
            <a:r>
              <a:rPr lang="en-GB" dirty="0"/>
              <a:t>, </a:t>
            </a:r>
            <a:r>
              <a:rPr lang="en-GB" dirty="0">
                <a:solidFill>
                  <a:srgbClr val="0070C0"/>
                </a:solidFill>
              </a:rPr>
              <a:t>events</a:t>
            </a:r>
            <a:r>
              <a:rPr lang="en-GB" dirty="0"/>
              <a:t>, </a:t>
            </a:r>
            <a:r>
              <a:rPr lang="en-GB" dirty="0">
                <a:solidFill>
                  <a:srgbClr val="C00000"/>
                </a:solidFill>
              </a:rPr>
              <a:t>actions</a:t>
            </a:r>
            <a:endParaRPr lang="it-IT" dirty="0">
              <a:solidFill>
                <a:srgbClr val="C00000"/>
              </a:solidFill>
            </a:endParaRPr>
          </a:p>
        </p:txBody>
      </p:sp>
    </p:spTree>
    <p:extLst>
      <p:ext uri="{BB962C8B-B14F-4D97-AF65-F5344CB8AC3E}">
        <p14:creationId xmlns:p14="http://schemas.microsoft.com/office/powerpoint/2010/main" val="302696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components</a:t>
            </a:r>
          </a:p>
          <a:p>
            <a:pPr lvl="1"/>
            <a:r>
              <a:rPr lang="en-GB" sz="2000" dirty="0"/>
              <a:t>Servlets</a:t>
            </a:r>
          </a:p>
          <a:p>
            <a:pPr lvl="1"/>
            <a:r>
              <a:rPr lang="en-GB" sz="2000" dirty="0"/>
              <a:t>Views</a:t>
            </a:r>
          </a:p>
          <a:p>
            <a:pPr lvl="1"/>
            <a:r>
              <a:rPr lang="en-GB" sz="2000" dirty="0"/>
              <a:t>Java Beans</a:t>
            </a:r>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lnSpcReduction="10000"/>
          </a:bodyPr>
          <a:lstStyle/>
          <a:p>
            <a:r>
              <a:rPr lang="en-GB" dirty="0"/>
              <a:t>Back end components</a:t>
            </a:r>
          </a:p>
          <a:p>
            <a:pPr lvl="1"/>
            <a:r>
              <a:rPr lang="en-GB" dirty="0"/>
              <a:t>Entities</a:t>
            </a:r>
          </a:p>
          <a:p>
            <a:pPr lvl="2"/>
            <a:r>
              <a:rPr lang="en-GB" dirty="0"/>
              <a:t>Entity1</a:t>
            </a:r>
          </a:p>
          <a:p>
            <a:pPr lvl="2"/>
            <a:r>
              <a:rPr lang="en-GB" dirty="0"/>
              <a:t>Entity2</a:t>
            </a:r>
          </a:p>
          <a:p>
            <a:pPr lvl="1"/>
            <a:r>
              <a:rPr lang="en-GB"/>
              <a:t>Business Components (EJBs)</a:t>
            </a:r>
            <a:endParaRPr lang="en-GB" dirty="0"/>
          </a:p>
          <a:p>
            <a:pPr lvl="2"/>
            <a:r>
              <a:rPr lang="en-GB" dirty="0"/>
              <a:t>BC1 </a:t>
            </a:r>
          </a:p>
          <a:p>
            <a:pPr lvl="3"/>
            <a:r>
              <a:rPr lang="en-GB" dirty="0"/>
              <a:t>(stateless or stateful)</a:t>
            </a:r>
          </a:p>
          <a:p>
            <a:pPr lvl="3"/>
            <a:r>
              <a:rPr lang="en-GB" dirty="0"/>
              <a:t>Method BC11( </a:t>
            </a:r>
            <a:r>
              <a:rPr lang="en-GB" dirty="0" err="1"/>
              <a:t>params</a:t>
            </a:r>
            <a:r>
              <a:rPr lang="en-GB" dirty="0"/>
              <a:t>)</a:t>
            </a:r>
          </a:p>
          <a:p>
            <a:pPr lvl="3"/>
            <a:r>
              <a:rPr lang="en-GB" dirty="0"/>
              <a:t>Method BC11( </a:t>
            </a:r>
            <a:r>
              <a:rPr lang="en-GB" dirty="0" err="1"/>
              <a:t>params</a:t>
            </a:r>
            <a:r>
              <a:rPr lang="en-GB" dirty="0"/>
              <a:t>)</a:t>
            </a:r>
          </a:p>
          <a:p>
            <a:pPr lvl="2"/>
            <a:r>
              <a:rPr lang="en-GB" dirty="0"/>
              <a:t>BC2</a:t>
            </a:r>
          </a:p>
          <a:p>
            <a:pPr lvl="3"/>
            <a:r>
              <a:rPr lang="en-GB" dirty="0"/>
              <a:t>(stateless or stateful)</a:t>
            </a:r>
          </a:p>
          <a:p>
            <a:pPr lvl="3"/>
            <a:r>
              <a:rPr lang="en-GB" dirty="0"/>
              <a:t>Method BC21( </a:t>
            </a:r>
            <a:r>
              <a:rPr lang="en-GB" dirty="0" err="1"/>
              <a:t>params</a:t>
            </a:r>
            <a:r>
              <a:rPr lang="en-GB" dirty="0"/>
              <a:t>)</a:t>
            </a:r>
          </a:p>
          <a:p>
            <a:pPr lvl="3"/>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r>
              <a:rPr lang="it-IT" dirty="0"/>
              <a:t>If there are aspects of the components design that you want to illustrate or motivate, write here your explanations</a:t>
            </a:r>
            <a:endParaRPr lang="en-GB" sz="2000" dirty="0"/>
          </a:p>
        </p:txBody>
      </p:sp>
    </p:spTree>
    <p:extLst>
      <p:ext uri="{BB962C8B-B14F-4D97-AF65-F5344CB8AC3E}">
        <p14:creationId xmlns:p14="http://schemas.microsoft.com/office/powerpoint/2010/main" val="3603114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specifications (if needed)</a:t>
            </a:r>
          </a:p>
          <a:p>
            <a:r>
              <a:rPr lang="it-IT" sz="2400" dirty="0"/>
              <a:t>Conceptual (ER) and logical data models</a:t>
            </a:r>
          </a:p>
          <a:p>
            <a:pPr lvl="1"/>
            <a:r>
              <a:rPr lang="it-IT" sz="2000" dirty="0"/>
              <a:t>Explanation of the ER diagram (if needed)</a:t>
            </a:r>
          </a:p>
          <a:p>
            <a:pPr lvl="1"/>
            <a:r>
              <a:rPr lang="it-IT" sz="2000" dirty="0"/>
              <a:t>Explanation of the logical model (if needed)</a:t>
            </a:r>
          </a:p>
          <a:p>
            <a:r>
              <a:rPr lang="it-IT" sz="2400" dirty="0"/>
              <a:t>Trigger design and code</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diagrams (optional, only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UML sequence diagrams</a:t>
            </a:r>
          </a:p>
        </p:txBody>
      </p:sp>
      <p:sp>
        <p:nvSpPr>
          <p:cNvPr id="6" name="Google Shape;273;p37"/>
          <p:cNvSpPr/>
          <p:nvPr/>
        </p:nvSpPr>
        <p:spPr>
          <a:xfrm>
            <a:off x="867620" y="2765098"/>
            <a:ext cx="13146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CheckLogin</a:t>
            </a:r>
            <a:endParaRPr sz="1400">
              <a:solidFill>
                <a:schemeClr val="dk1"/>
              </a:solidFill>
              <a:latin typeface="Calibri"/>
              <a:ea typeface="Calibri"/>
              <a:cs typeface="Calibri"/>
              <a:sym typeface="Calibri"/>
            </a:endParaRPr>
          </a:p>
        </p:txBody>
      </p:sp>
      <p:cxnSp>
        <p:nvCxnSpPr>
          <p:cNvPr id="7" name="Google Shape;274;p37"/>
          <p:cNvCxnSpPr>
            <a:stCxn id="6" idx="2"/>
          </p:cNvCxnSpPr>
          <p:nvPr/>
        </p:nvCxnSpPr>
        <p:spPr>
          <a:xfrm flipH="1">
            <a:off x="1500320" y="3050998"/>
            <a:ext cx="24600" cy="3365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p:cNvCxnSpPr/>
          <p:nvPr/>
        </p:nvCxnSpPr>
        <p:spPr>
          <a:xfrm>
            <a:off x="429471" y="3908098"/>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p:cNvSpPr txBox="1"/>
          <p:nvPr/>
        </p:nvSpPr>
        <p:spPr>
          <a:xfrm>
            <a:off x="353271" y="3631099"/>
            <a:ext cx="915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doPOST</a:t>
            </a:r>
            <a:endParaRPr sz="1400">
              <a:solidFill>
                <a:schemeClr val="dk1"/>
              </a:solidFill>
              <a:latin typeface="Calibri"/>
              <a:ea typeface="Calibri"/>
              <a:cs typeface="Calibri"/>
              <a:sym typeface="Calibri"/>
            </a:endParaRPr>
          </a:p>
        </p:txBody>
      </p:sp>
      <p:sp>
        <p:nvSpPr>
          <p:cNvPr id="10" name="Google Shape;277;p37"/>
          <p:cNvSpPr/>
          <p:nvPr/>
        </p:nvSpPr>
        <p:spPr>
          <a:xfrm>
            <a:off x="1342125" y="3212773"/>
            <a:ext cx="306600" cy="2900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278;p37"/>
          <p:cNvSpPr/>
          <p:nvPr/>
        </p:nvSpPr>
        <p:spPr>
          <a:xfrm>
            <a:off x="2881149" y="2765098"/>
            <a:ext cx="984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UserDAO</a:t>
            </a:r>
            <a:endParaRPr sz="1400">
              <a:solidFill>
                <a:schemeClr val="dk1"/>
              </a:solidFill>
              <a:latin typeface="Calibri"/>
              <a:ea typeface="Calibri"/>
              <a:cs typeface="Calibri"/>
              <a:sym typeface="Calibri"/>
            </a:endParaRPr>
          </a:p>
        </p:txBody>
      </p:sp>
      <p:cxnSp>
        <p:nvCxnSpPr>
          <p:cNvPr id="12" name="Google Shape;279;p37"/>
          <p:cNvCxnSpPr/>
          <p:nvPr/>
        </p:nvCxnSpPr>
        <p:spPr>
          <a:xfrm flipH="1">
            <a:off x="3398067" y="305084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80;p37"/>
          <p:cNvCxnSpPr/>
          <p:nvPr/>
        </p:nvCxnSpPr>
        <p:spPr>
          <a:xfrm>
            <a:off x="1648670" y="3565198"/>
            <a:ext cx="1595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1;p37"/>
          <p:cNvSpPr txBox="1"/>
          <p:nvPr/>
        </p:nvSpPr>
        <p:spPr>
          <a:xfrm>
            <a:off x="1644300" y="3127073"/>
            <a:ext cx="17181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new </a:t>
            </a:r>
            <a:r>
              <a:rPr lang="es-419" sz="1400" dirty="0" err="1">
                <a:solidFill>
                  <a:schemeClr val="dk1"/>
                </a:solidFill>
                <a:latin typeface="Calibri"/>
                <a:ea typeface="Calibri"/>
                <a:cs typeface="Calibri"/>
                <a:sym typeface="Calibri"/>
              </a:rPr>
              <a:t>UserDAO</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user</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pass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15" name="Google Shape;282;p37"/>
          <p:cNvSpPr/>
          <p:nvPr/>
        </p:nvSpPr>
        <p:spPr>
          <a:xfrm>
            <a:off x="3274539" y="3225573"/>
            <a:ext cx="304800" cy="942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16" name="Google Shape;283;p37"/>
          <p:cNvCxnSpPr/>
          <p:nvPr/>
        </p:nvCxnSpPr>
        <p:spPr>
          <a:xfrm rot="10800000">
            <a:off x="1666225" y="4088073"/>
            <a:ext cx="1600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 name="Google Shape;284;p37"/>
          <p:cNvSpPr txBox="1"/>
          <p:nvPr/>
        </p:nvSpPr>
        <p:spPr>
          <a:xfrm>
            <a:off x="1893288" y="3786735"/>
            <a:ext cx="11367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user || null</a:t>
            </a:r>
            <a:endParaRPr sz="1400">
              <a:solidFill>
                <a:schemeClr val="dk1"/>
              </a:solidFill>
              <a:latin typeface="Calibri"/>
              <a:ea typeface="Calibri"/>
              <a:cs typeface="Calibri"/>
              <a:sym typeface="Calibri"/>
            </a:endParaRPr>
          </a:p>
        </p:txBody>
      </p:sp>
      <p:sp>
        <p:nvSpPr>
          <p:cNvPr id="18" name="Google Shape;285;p37"/>
          <p:cNvSpPr/>
          <p:nvPr/>
        </p:nvSpPr>
        <p:spPr>
          <a:xfrm>
            <a:off x="5221450" y="2765098"/>
            <a:ext cx="7512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Session</a:t>
            </a:r>
            <a:endParaRPr sz="1400">
              <a:solidFill>
                <a:schemeClr val="dk1"/>
              </a:solidFill>
              <a:latin typeface="Calibri"/>
              <a:ea typeface="Calibri"/>
              <a:cs typeface="Calibri"/>
              <a:sym typeface="Calibri"/>
            </a:endParaRPr>
          </a:p>
        </p:txBody>
      </p:sp>
      <p:cxnSp>
        <p:nvCxnSpPr>
          <p:cNvPr id="19" name="Google Shape;286;p37"/>
          <p:cNvCxnSpPr>
            <a:stCxn id="18" idx="2"/>
          </p:cNvCxnSpPr>
          <p:nvPr/>
        </p:nvCxnSpPr>
        <p:spPr>
          <a:xfrm flipH="1">
            <a:off x="5566750" y="305099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 name="Google Shape;287;p37"/>
          <p:cNvSpPr/>
          <p:nvPr/>
        </p:nvSpPr>
        <p:spPr>
          <a:xfrm>
            <a:off x="5434250" y="4884465"/>
            <a:ext cx="3048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1" name="Google Shape;288;p37"/>
          <p:cNvCxnSpPr/>
          <p:nvPr/>
        </p:nvCxnSpPr>
        <p:spPr>
          <a:xfrm rot="10800000" flipH="1">
            <a:off x="1648900" y="5025773"/>
            <a:ext cx="3793800" cy="3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89;p37"/>
          <p:cNvSpPr txBox="1"/>
          <p:nvPr/>
        </p:nvSpPr>
        <p:spPr>
          <a:xfrm>
            <a:off x="1741467" y="4762619"/>
            <a:ext cx="3113562" cy="274040"/>
          </a:xfrm>
          <a:prstGeom prst="rect">
            <a:avLst/>
          </a:prstGeom>
          <a:noFill/>
          <a:ln>
            <a:noFill/>
          </a:ln>
        </p:spPr>
        <p:txBody>
          <a:bodyPr spcFirstLastPara="1" wrap="square" lIns="91425" tIns="45700" rIns="91425" bIns="45700" anchor="t" anchorCtr="0">
            <a:noAutofit/>
          </a:bodyPr>
          <a:lstStyle/>
          <a:p>
            <a:pPr lvl="0"/>
            <a:r>
              <a:rPr lang="es-419" sz="1400" dirty="0">
                <a:solidFill>
                  <a:schemeClr val="dk1"/>
                </a:solidFill>
                <a:latin typeface="Calibri"/>
                <a:ea typeface="Calibri"/>
                <a:cs typeface="Calibri"/>
                <a:sym typeface="Calibri"/>
              </a:rPr>
              <a:t>[user != null ] setAttribute  ("user", user)</a:t>
            </a:r>
            <a:endParaRPr sz="1400" dirty="0">
              <a:solidFill>
                <a:schemeClr val="dk1"/>
              </a:solidFill>
              <a:latin typeface="Calibri"/>
              <a:ea typeface="Calibri"/>
              <a:cs typeface="Calibri"/>
              <a:sym typeface="Calibri"/>
            </a:endParaRPr>
          </a:p>
        </p:txBody>
      </p:sp>
      <p:sp>
        <p:nvSpPr>
          <p:cNvPr id="23" name="Google Shape;290;p37"/>
          <p:cNvSpPr/>
          <p:nvPr/>
        </p:nvSpPr>
        <p:spPr>
          <a:xfrm>
            <a:off x="4093000" y="2765023"/>
            <a:ext cx="1056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index.html</a:t>
            </a:r>
            <a:endParaRPr sz="1400">
              <a:solidFill>
                <a:schemeClr val="dk1"/>
              </a:solidFill>
              <a:latin typeface="Calibri"/>
              <a:ea typeface="Calibri"/>
              <a:cs typeface="Calibri"/>
              <a:sym typeface="Calibri"/>
            </a:endParaRPr>
          </a:p>
        </p:txBody>
      </p:sp>
      <p:cxnSp>
        <p:nvCxnSpPr>
          <p:cNvPr id="24" name="Google Shape;291;p37"/>
          <p:cNvCxnSpPr>
            <a:stCxn id="23" idx="2"/>
          </p:cNvCxnSpPr>
          <p:nvPr/>
        </p:nvCxnSpPr>
        <p:spPr>
          <a:xfrm flipH="1">
            <a:off x="4590700" y="3050923"/>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5" name="Google Shape;292;p37"/>
          <p:cNvSpPr/>
          <p:nvPr/>
        </p:nvSpPr>
        <p:spPr>
          <a:xfrm>
            <a:off x="4464113" y="4192794"/>
            <a:ext cx="304800" cy="6651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6" name="Google Shape;293;p37"/>
          <p:cNvCxnSpPr/>
          <p:nvPr/>
        </p:nvCxnSpPr>
        <p:spPr>
          <a:xfrm>
            <a:off x="1670265" y="4595761"/>
            <a:ext cx="2775000" cy="27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94;p37"/>
          <p:cNvSpPr txBox="1"/>
          <p:nvPr/>
        </p:nvSpPr>
        <p:spPr>
          <a:xfrm>
            <a:off x="96075" y="4005073"/>
            <a:ext cx="1209600" cy="210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solidFill>
                  <a:schemeClr val="dk1"/>
                </a:solidFill>
                <a:latin typeface="Calibri"/>
                <a:ea typeface="Calibri"/>
                <a:cs typeface="Calibri"/>
                <a:sym typeface="Calibri"/>
              </a:rPr>
              <a:t>POST</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/CheckLogin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100">
                <a:solidFill>
                  <a:schemeClr val="dk1"/>
                </a:solidFill>
                <a:latin typeface="Calibri"/>
                <a:ea typeface="Calibri"/>
                <a:cs typeface="Calibri"/>
                <a:sym typeface="Calibri"/>
              </a:rPr>
              <a:t>username</a:t>
            </a:r>
            <a:endParaRPr sz="1400"/>
          </a:p>
          <a:p>
            <a:pPr marL="0" marR="0" lvl="0" indent="0" algn="l" rtl="0">
              <a:spcBef>
                <a:spcPts val="0"/>
              </a:spcBef>
              <a:spcAft>
                <a:spcPts val="0"/>
              </a:spcAft>
              <a:buNone/>
            </a:pPr>
            <a:r>
              <a:rPr lang="es-419" sz="1100">
                <a:solidFill>
                  <a:schemeClr val="dk1"/>
                </a:solidFill>
                <a:latin typeface="Calibri"/>
                <a:ea typeface="Calibri"/>
                <a:cs typeface="Calibri"/>
                <a:sym typeface="Calibri"/>
              </a:rPr>
              <a:t>password</a:t>
            </a:r>
            <a:endParaRPr sz="1400"/>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From: index.html</a:t>
            </a:r>
            <a:endParaRPr sz="1200">
              <a:solidFill>
                <a:schemeClr val="dk1"/>
              </a:solidFill>
              <a:latin typeface="Calibri"/>
              <a:ea typeface="Calibri"/>
              <a:cs typeface="Calibri"/>
              <a:sym typeface="Calibri"/>
            </a:endParaRPr>
          </a:p>
        </p:txBody>
      </p:sp>
      <p:cxnSp>
        <p:nvCxnSpPr>
          <p:cNvPr id="28" name="Google Shape;295;p37"/>
          <p:cNvCxnSpPr/>
          <p:nvPr/>
        </p:nvCxnSpPr>
        <p:spPr>
          <a:xfrm flipH="1">
            <a:off x="6593600" y="3084148"/>
            <a:ext cx="4800" cy="3298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96;p37"/>
          <p:cNvSpPr/>
          <p:nvPr/>
        </p:nvSpPr>
        <p:spPr>
          <a:xfrm>
            <a:off x="6443594" y="5115912"/>
            <a:ext cx="304800" cy="75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297;p37"/>
          <p:cNvSpPr txBox="1"/>
          <p:nvPr/>
        </p:nvSpPr>
        <p:spPr>
          <a:xfrm>
            <a:off x="1707191" y="5196645"/>
            <a:ext cx="28629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a:solidFill>
                  <a:schemeClr val="dk1"/>
                </a:solidFill>
                <a:latin typeface="Calibri"/>
                <a:ea typeface="Calibri"/>
                <a:cs typeface="Calibri"/>
                <a:sym typeface="Calibri"/>
              </a:rPr>
              <a:t>[user != null ] redirect</a:t>
            </a:r>
            <a:endParaRPr sz="1200" dirty="0">
              <a:solidFill>
                <a:schemeClr val="dk1"/>
              </a:solidFill>
              <a:latin typeface="Calibri"/>
              <a:ea typeface="Calibri"/>
              <a:cs typeface="Calibri"/>
              <a:sym typeface="Calibri"/>
            </a:endParaRPr>
          </a:p>
        </p:txBody>
      </p:sp>
      <p:sp>
        <p:nvSpPr>
          <p:cNvPr id="31" name="Google Shape;298;p37"/>
          <p:cNvSpPr txBox="1"/>
          <p:nvPr/>
        </p:nvSpPr>
        <p:spPr>
          <a:xfrm>
            <a:off x="1826198" y="4306797"/>
            <a:ext cx="21174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 == null ] redirect</a:t>
            </a:r>
            <a:endParaRPr sz="1400">
              <a:solidFill>
                <a:schemeClr val="dk1"/>
              </a:solidFill>
              <a:latin typeface="Calibri"/>
              <a:ea typeface="Calibri"/>
              <a:cs typeface="Calibri"/>
              <a:sym typeface="Calibri"/>
            </a:endParaRPr>
          </a:p>
        </p:txBody>
      </p:sp>
      <p:cxnSp>
        <p:nvCxnSpPr>
          <p:cNvPr id="32" name="Google Shape;299;p37"/>
          <p:cNvCxnSpPr>
            <a:endCxn id="29" idx="1"/>
          </p:cNvCxnSpPr>
          <p:nvPr/>
        </p:nvCxnSpPr>
        <p:spPr>
          <a:xfrm rot="10800000" flipH="1">
            <a:off x="1670294" y="5493912"/>
            <a:ext cx="4773300" cy="6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3" name="Google Shape;300;p37"/>
          <p:cNvCxnSpPr/>
          <p:nvPr/>
        </p:nvCxnSpPr>
        <p:spPr>
          <a:xfrm rot="10800000">
            <a:off x="1660525" y="3828823"/>
            <a:ext cx="1605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01;p37"/>
          <p:cNvSpPr txBox="1"/>
          <p:nvPr/>
        </p:nvSpPr>
        <p:spPr>
          <a:xfrm>
            <a:off x="1756225" y="3581673"/>
            <a:ext cx="160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a:solidFill>
                  <a:schemeClr val="dk1"/>
                </a:solidFill>
                <a:latin typeface="Calibri"/>
                <a:ea typeface="Calibri"/>
                <a:cs typeface="Calibri"/>
                <a:sym typeface="Calibri"/>
              </a:rPr>
              <a:t>checkCredentials()</a:t>
            </a:r>
            <a:endParaRPr sz="1100">
              <a:solidFill>
                <a:schemeClr val="dk1"/>
              </a:solidFill>
              <a:latin typeface="Calibri"/>
              <a:ea typeface="Calibri"/>
              <a:cs typeface="Calibri"/>
              <a:sym typeface="Calibri"/>
            </a:endParaRPr>
          </a:p>
        </p:txBody>
      </p:sp>
      <p:sp>
        <p:nvSpPr>
          <p:cNvPr id="35" name="Google Shape;302;p37"/>
          <p:cNvSpPr/>
          <p:nvPr/>
        </p:nvSpPr>
        <p:spPr>
          <a:xfrm>
            <a:off x="6133300" y="2769524"/>
            <a:ext cx="1136700" cy="276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GoToHome</a:t>
            </a:r>
            <a:endParaRPr sz="1100">
              <a:solidFill>
                <a:schemeClr val="dk1"/>
              </a:solidFill>
              <a:latin typeface="Calibri"/>
              <a:ea typeface="Calibri"/>
              <a:cs typeface="Calibri"/>
              <a:sym typeface="Calibri"/>
            </a:endParaRPr>
          </a:p>
        </p:txBody>
      </p:sp>
      <p:cxnSp>
        <p:nvCxnSpPr>
          <p:cNvPr id="36" name="Google Shape;303;p37"/>
          <p:cNvCxnSpPr/>
          <p:nvPr/>
        </p:nvCxnSpPr>
        <p:spPr>
          <a:xfrm>
            <a:off x="6748400" y="5493923"/>
            <a:ext cx="11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04;p37"/>
          <p:cNvSpPr txBox="1"/>
          <p:nvPr/>
        </p:nvSpPr>
        <p:spPr>
          <a:xfrm>
            <a:off x="6842385" y="5196648"/>
            <a:ext cx="22695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a:solidFill>
                  <a:schemeClr val="dk1"/>
                </a:solidFill>
                <a:latin typeface="Calibri"/>
                <a:ea typeface="Calibri"/>
                <a:cs typeface="Calibri"/>
                <a:sym typeface="Calibri"/>
              </a:rPr>
              <a:t>See slide “go to home”</a:t>
            </a:r>
            <a:endParaRPr sz="1200" b="1">
              <a:solidFill>
                <a:schemeClr val="dk1"/>
              </a:solidFill>
              <a:latin typeface="Calibri"/>
              <a:ea typeface="Calibri"/>
              <a:cs typeface="Calibri"/>
              <a:sym typeface="Calibri"/>
            </a:endParaRPr>
          </a:p>
        </p:txBody>
      </p:sp>
      <p:sp>
        <p:nvSpPr>
          <p:cNvPr id="38" name="TextBox 37"/>
          <p:cNvSpPr txBox="1"/>
          <p:nvPr/>
        </p:nvSpPr>
        <p:spPr>
          <a:xfrm>
            <a:off x="867620" y="1690689"/>
            <a:ext cx="6267678" cy="369332"/>
          </a:xfrm>
          <a:prstGeom prst="rect">
            <a:avLst/>
          </a:prstGeom>
          <a:noFill/>
        </p:spPr>
        <p:txBody>
          <a:bodyPr wrap="none" rtlCol="0">
            <a:spAutoFit/>
          </a:bodyPr>
          <a:lstStyle/>
          <a:p>
            <a:r>
              <a:rPr lang="it-IT" dirty="0"/>
              <a:t>Only if needed to illustrate some relevant component interaction</a:t>
            </a:r>
          </a:p>
        </p:txBody>
      </p:sp>
    </p:spTree>
    <p:extLst>
      <p:ext uri="{BB962C8B-B14F-4D97-AF65-F5344CB8AC3E}">
        <p14:creationId xmlns:p14="http://schemas.microsoft.com/office/powerpoint/2010/main" val="350015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p:txBody>
          <a:bodyPr>
            <a:normAutofit fontScale="77500" lnSpcReduction="20000"/>
          </a:bodyPr>
          <a:lstStyle/>
          <a:p>
            <a:r>
              <a:rPr lang="en-GB" dirty="0"/>
              <a:t>Gallia </a:t>
            </a:r>
            <a:r>
              <a:rPr lang="en-GB" dirty="0" err="1"/>
              <a:t>est</a:t>
            </a:r>
            <a:r>
              <a:rPr lang="en-GB" dirty="0"/>
              <a:t> </a:t>
            </a:r>
            <a:r>
              <a:rPr lang="en-GB" dirty="0" err="1"/>
              <a:t>omnis</a:t>
            </a:r>
            <a:r>
              <a:rPr lang="en-GB" dirty="0"/>
              <a:t> </a:t>
            </a:r>
            <a:r>
              <a:rPr lang="en-GB" dirty="0" err="1"/>
              <a:t>divisa</a:t>
            </a:r>
            <a:r>
              <a:rPr lang="en-GB" dirty="0"/>
              <a:t> in </a:t>
            </a:r>
            <a:r>
              <a:rPr lang="en-GB" dirty="0" err="1"/>
              <a:t>partes</a:t>
            </a:r>
            <a:r>
              <a:rPr lang="en-GB" dirty="0"/>
              <a:t> </a:t>
            </a:r>
            <a:r>
              <a:rPr lang="en-GB" dirty="0" err="1"/>
              <a:t>tres</a:t>
            </a:r>
            <a:r>
              <a:rPr lang="en-GB" dirty="0"/>
              <a:t>, </a:t>
            </a:r>
            <a:r>
              <a:rPr lang="en-GB" dirty="0" err="1"/>
              <a:t>quarum</a:t>
            </a:r>
            <a:r>
              <a:rPr lang="en-GB" dirty="0"/>
              <a:t> </a:t>
            </a:r>
            <a:r>
              <a:rPr lang="en-GB" dirty="0" err="1"/>
              <a:t>unam</a:t>
            </a:r>
            <a:r>
              <a:rPr lang="en-GB" dirty="0"/>
              <a:t> </a:t>
            </a:r>
            <a:r>
              <a:rPr lang="en-GB" dirty="0" err="1"/>
              <a:t>incolunt</a:t>
            </a:r>
            <a:r>
              <a:rPr lang="en-GB" dirty="0"/>
              <a:t> Belgae, </a:t>
            </a:r>
            <a:r>
              <a:rPr lang="en-GB" dirty="0" err="1"/>
              <a:t>aliam</a:t>
            </a:r>
            <a:r>
              <a:rPr lang="en-GB" dirty="0"/>
              <a:t> </a:t>
            </a:r>
            <a:r>
              <a:rPr lang="en-GB" dirty="0" err="1"/>
              <a:t>Aquitani</a:t>
            </a:r>
            <a:r>
              <a:rPr lang="en-GB" dirty="0"/>
              <a:t>, </a:t>
            </a:r>
            <a:r>
              <a:rPr lang="en-GB" dirty="0" err="1"/>
              <a:t>tertiam</a:t>
            </a:r>
            <a:r>
              <a:rPr lang="en-GB" dirty="0"/>
              <a:t> qui </a:t>
            </a:r>
            <a:r>
              <a:rPr lang="en-GB" dirty="0" err="1"/>
              <a:t>ipsorum</a:t>
            </a:r>
            <a:r>
              <a:rPr lang="en-GB" dirty="0"/>
              <a:t> lingua </a:t>
            </a:r>
            <a:r>
              <a:rPr lang="en-GB" dirty="0" err="1"/>
              <a:t>Celtae</a:t>
            </a:r>
            <a:r>
              <a:rPr lang="en-GB" dirty="0"/>
              <a:t>, nostra Galli </a:t>
            </a:r>
            <a:r>
              <a:rPr lang="en-GB" dirty="0" err="1"/>
              <a:t>appellantur</a:t>
            </a:r>
            <a:r>
              <a:rPr lang="en-GB" dirty="0"/>
              <a:t>. Hi </a:t>
            </a:r>
            <a:r>
              <a:rPr lang="en-GB" dirty="0" err="1"/>
              <a:t>omnes</a:t>
            </a:r>
            <a:r>
              <a:rPr lang="en-GB" dirty="0"/>
              <a:t> lingua, </a:t>
            </a:r>
            <a:r>
              <a:rPr lang="en-GB" dirty="0" err="1"/>
              <a:t>institutis</a:t>
            </a:r>
            <a:r>
              <a:rPr lang="en-GB" dirty="0"/>
              <a:t>, </a:t>
            </a:r>
            <a:r>
              <a:rPr lang="en-GB" dirty="0" err="1"/>
              <a:t>legibus</a:t>
            </a:r>
            <a:r>
              <a:rPr lang="en-GB" dirty="0"/>
              <a:t> inter se </a:t>
            </a:r>
            <a:r>
              <a:rPr lang="en-GB" dirty="0" err="1"/>
              <a:t>differunt</a:t>
            </a:r>
            <a:r>
              <a:rPr lang="en-GB" dirty="0"/>
              <a:t>. </a:t>
            </a:r>
            <a:r>
              <a:rPr lang="en-GB" dirty="0" err="1"/>
              <a:t>Gallos</a:t>
            </a:r>
            <a:r>
              <a:rPr lang="en-GB" dirty="0"/>
              <a:t> ab </a:t>
            </a:r>
            <a:r>
              <a:rPr lang="en-GB" dirty="0" err="1"/>
              <a:t>Aquitanis</a:t>
            </a:r>
            <a:r>
              <a:rPr lang="en-GB" dirty="0"/>
              <a:t> </a:t>
            </a:r>
            <a:r>
              <a:rPr lang="en-GB" dirty="0" err="1"/>
              <a:t>Garumna</a:t>
            </a:r>
            <a:r>
              <a:rPr lang="en-GB" dirty="0"/>
              <a:t>  </a:t>
            </a:r>
            <a:r>
              <a:rPr lang="en-GB" dirty="0" err="1"/>
              <a:t>flumen</a:t>
            </a:r>
            <a:r>
              <a:rPr lang="en-GB" dirty="0"/>
              <a:t>, a </a:t>
            </a:r>
            <a:r>
              <a:rPr lang="en-GB" dirty="0" err="1"/>
              <a:t>Belgis</a:t>
            </a:r>
            <a:r>
              <a:rPr lang="en-GB" dirty="0"/>
              <a:t> </a:t>
            </a:r>
            <a:r>
              <a:rPr lang="en-GB" dirty="0" err="1"/>
              <a:t>Matrona</a:t>
            </a:r>
            <a:r>
              <a:rPr lang="en-GB" dirty="0"/>
              <a:t> et </a:t>
            </a:r>
            <a:r>
              <a:rPr lang="en-GB" dirty="0" err="1"/>
              <a:t>Sequana</a:t>
            </a:r>
            <a:r>
              <a:rPr lang="en-GB" dirty="0"/>
              <a:t> </a:t>
            </a:r>
            <a:r>
              <a:rPr lang="en-GB" dirty="0" err="1"/>
              <a:t>dividit</a:t>
            </a:r>
            <a:r>
              <a:rPr lang="en-GB" dirty="0"/>
              <a:t>. </a:t>
            </a:r>
            <a:r>
              <a:rPr lang="en-GB" dirty="0" err="1"/>
              <a:t>Horum</a:t>
            </a:r>
            <a:r>
              <a:rPr lang="en-GB" dirty="0"/>
              <a:t> omnium </a:t>
            </a:r>
            <a:r>
              <a:rPr lang="en-GB" dirty="0" err="1"/>
              <a:t>fortissimi</a:t>
            </a:r>
            <a:r>
              <a:rPr lang="en-GB" dirty="0"/>
              <a:t> </a:t>
            </a:r>
            <a:r>
              <a:rPr lang="en-GB" dirty="0" err="1"/>
              <a:t>sunt</a:t>
            </a:r>
            <a:r>
              <a:rPr lang="en-GB" dirty="0"/>
              <a:t> Belgae, </a:t>
            </a:r>
            <a:r>
              <a:rPr lang="en-GB" dirty="0" err="1"/>
              <a:t>propterea</a:t>
            </a:r>
            <a:r>
              <a:rPr lang="en-GB" dirty="0"/>
              <a:t> quod a </a:t>
            </a:r>
            <a:r>
              <a:rPr lang="en-GB" dirty="0" err="1"/>
              <a:t>cultu</a:t>
            </a:r>
            <a:r>
              <a:rPr lang="en-GB" dirty="0"/>
              <a:t> </a:t>
            </a:r>
            <a:r>
              <a:rPr lang="en-GB" dirty="0" err="1"/>
              <a:t>atque</a:t>
            </a:r>
            <a:r>
              <a:rPr lang="en-GB" dirty="0"/>
              <a:t> </a:t>
            </a:r>
            <a:r>
              <a:rPr lang="en-GB" dirty="0" err="1"/>
              <a:t>humanitate</a:t>
            </a:r>
            <a:r>
              <a:rPr lang="en-GB" dirty="0"/>
              <a:t> </a:t>
            </a:r>
            <a:r>
              <a:rPr lang="en-GB" dirty="0" err="1"/>
              <a:t>provinciae</a:t>
            </a:r>
            <a:r>
              <a:rPr lang="en-GB" dirty="0"/>
              <a:t> </a:t>
            </a:r>
            <a:r>
              <a:rPr lang="en-GB" dirty="0" err="1"/>
              <a:t>longissime</a:t>
            </a:r>
            <a:r>
              <a:rPr lang="en-GB" dirty="0"/>
              <a:t>, </a:t>
            </a:r>
            <a:r>
              <a:rPr lang="en-GB" dirty="0" err="1"/>
              <a:t>minimeque</a:t>
            </a:r>
            <a:r>
              <a:rPr lang="en-GB" dirty="0"/>
              <a:t> ad </a:t>
            </a:r>
            <a:r>
              <a:rPr lang="en-GB" dirty="0" err="1"/>
              <a:t>eos</a:t>
            </a:r>
            <a:r>
              <a:rPr lang="en-GB" dirty="0"/>
              <a:t> </a:t>
            </a:r>
            <a:r>
              <a:rPr lang="en-GB" dirty="0" err="1"/>
              <a:t>mercatores</a:t>
            </a:r>
            <a:r>
              <a:rPr lang="en-GB" dirty="0"/>
              <a:t> </a:t>
            </a:r>
            <a:r>
              <a:rPr lang="en-GB" dirty="0" err="1"/>
              <a:t>saepe</a:t>
            </a:r>
            <a:r>
              <a:rPr lang="en-GB" dirty="0"/>
              <a:t> </a:t>
            </a:r>
            <a:r>
              <a:rPr lang="en-GB" dirty="0" err="1"/>
              <a:t>commeant</a:t>
            </a:r>
            <a:r>
              <a:rPr lang="en-GB" dirty="0"/>
              <a:t> </a:t>
            </a:r>
            <a:r>
              <a:rPr lang="en-GB" dirty="0" err="1"/>
              <a:t>atque</a:t>
            </a:r>
            <a:r>
              <a:rPr lang="en-GB" dirty="0"/>
              <a:t> </a:t>
            </a:r>
            <a:r>
              <a:rPr lang="en-GB" dirty="0" err="1"/>
              <a:t>ea</a:t>
            </a:r>
            <a:r>
              <a:rPr lang="en-GB" dirty="0"/>
              <a:t> quae ad </a:t>
            </a:r>
            <a:r>
              <a:rPr lang="en-GB" dirty="0" err="1"/>
              <a:t>effeminandos</a:t>
            </a:r>
            <a:r>
              <a:rPr lang="en-GB" dirty="0"/>
              <a:t> </a:t>
            </a:r>
            <a:r>
              <a:rPr lang="en-GB" dirty="0" err="1"/>
              <a:t>animos</a:t>
            </a:r>
            <a:r>
              <a:rPr lang="en-GB" dirty="0"/>
              <a:t> pertinent important, </a:t>
            </a:r>
            <a:r>
              <a:rPr lang="en-GB" dirty="0" err="1"/>
              <a:t>proximique</a:t>
            </a:r>
            <a:r>
              <a:rPr lang="en-GB" dirty="0"/>
              <a:t> </a:t>
            </a:r>
            <a:r>
              <a:rPr lang="en-GB" dirty="0" err="1"/>
              <a:t>sunt</a:t>
            </a:r>
            <a:r>
              <a:rPr lang="en-GB" dirty="0"/>
              <a:t> </a:t>
            </a:r>
            <a:r>
              <a:rPr lang="en-GB" dirty="0" err="1"/>
              <a:t>Germanis</a:t>
            </a:r>
            <a:r>
              <a:rPr lang="en-GB" dirty="0"/>
              <a:t>, qui trans </a:t>
            </a:r>
            <a:r>
              <a:rPr lang="en-GB" dirty="0" err="1"/>
              <a:t>Rhenum</a:t>
            </a:r>
            <a:r>
              <a:rPr lang="en-GB" dirty="0"/>
              <a:t> </a:t>
            </a:r>
            <a:r>
              <a:rPr lang="en-GB" dirty="0" err="1"/>
              <a:t>incolunt</a:t>
            </a:r>
            <a:r>
              <a:rPr lang="en-GB" dirty="0"/>
              <a:t>, </a:t>
            </a:r>
            <a:r>
              <a:rPr lang="en-GB" dirty="0" err="1"/>
              <a:t>quibuscum</a:t>
            </a:r>
            <a:r>
              <a:rPr lang="en-GB" dirty="0"/>
              <a:t> </a:t>
            </a:r>
            <a:r>
              <a:rPr lang="en-GB" dirty="0" err="1"/>
              <a:t>continenter</a:t>
            </a:r>
            <a:r>
              <a:rPr lang="en-GB" dirty="0"/>
              <a:t> bellum </a:t>
            </a:r>
            <a:r>
              <a:rPr lang="en-GB" dirty="0" err="1"/>
              <a:t>gerunt</a:t>
            </a:r>
            <a:r>
              <a:rPr lang="en-GB" dirty="0"/>
              <a:t>. Qua de causa </a:t>
            </a:r>
            <a:r>
              <a:rPr lang="en-GB" dirty="0" err="1"/>
              <a:t>Helvetii</a:t>
            </a:r>
            <a:r>
              <a:rPr lang="en-GB" dirty="0"/>
              <a:t> </a:t>
            </a:r>
            <a:r>
              <a:rPr lang="en-GB" dirty="0" err="1"/>
              <a:t>quoque</a:t>
            </a:r>
            <a:r>
              <a:rPr lang="en-GB" dirty="0"/>
              <a:t> </a:t>
            </a:r>
            <a:r>
              <a:rPr lang="en-GB" dirty="0" err="1"/>
              <a:t>reliquos</a:t>
            </a:r>
            <a:r>
              <a:rPr lang="en-GB" dirty="0"/>
              <a:t> </a:t>
            </a:r>
            <a:r>
              <a:rPr lang="en-GB" dirty="0" err="1"/>
              <a:t>Gallos</a:t>
            </a:r>
            <a:r>
              <a:rPr lang="en-GB" dirty="0"/>
              <a:t> </a:t>
            </a:r>
            <a:r>
              <a:rPr lang="en-GB" dirty="0" err="1"/>
              <a:t>virtute</a:t>
            </a:r>
            <a:r>
              <a:rPr lang="en-GB" dirty="0"/>
              <a:t> </a:t>
            </a:r>
            <a:r>
              <a:rPr lang="en-GB" dirty="0" err="1"/>
              <a:t>praecedunt</a:t>
            </a:r>
            <a:r>
              <a:rPr lang="en-GB" dirty="0"/>
              <a:t>, quod </a:t>
            </a:r>
            <a:r>
              <a:rPr lang="en-GB" dirty="0" err="1"/>
              <a:t>fere</a:t>
            </a:r>
            <a:r>
              <a:rPr lang="en-GB" dirty="0"/>
              <a:t> </a:t>
            </a:r>
            <a:r>
              <a:rPr lang="en-GB" dirty="0" err="1"/>
              <a:t>cotidianis</a:t>
            </a:r>
            <a:r>
              <a:rPr lang="en-GB" dirty="0"/>
              <a:t> </a:t>
            </a:r>
            <a:r>
              <a:rPr lang="en-GB" dirty="0" err="1"/>
              <a:t>proeliis</a:t>
            </a:r>
            <a:r>
              <a:rPr lang="en-GB" dirty="0"/>
              <a:t> cum </a:t>
            </a:r>
            <a:r>
              <a:rPr lang="en-GB" dirty="0" err="1"/>
              <a:t>Germanis</a:t>
            </a:r>
            <a:r>
              <a:rPr lang="en-GB" dirty="0"/>
              <a:t> </a:t>
            </a:r>
            <a:r>
              <a:rPr lang="en-GB" dirty="0" err="1"/>
              <a:t>contendunt</a:t>
            </a:r>
            <a:r>
              <a:rPr lang="en-GB" dirty="0"/>
              <a:t>, cum </a:t>
            </a:r>
            <a:r>
              <a:rPr lang="en-GB" dirty="0" err="1"/>
              <a:t>aut</a:t>
            </a:r>
            <a:r>
              <a:rPr lang="en-GB" dirty="0"/>
              <a:t> </a:t>
            </a:r>
            <a:r>
              <a:rPr lang="en-GB" dirty="0" err="1"/>
              <a:t>suis</a:t>
            </a:r>
            <a:r>
              <a:rPr lang="en-GB" dirty="0"/>
              <a:t> </a:t>
            </a:r>
            <a:r>
              <a:rPr lang="en-GB" dirty="0" err="1"/>
              <a:t>finibus</a:t>
            </a:r>
            <a:r>
              <a:rPr lang="en-GB" dirty="0"/>
              <a:t> </a:t>
            </a:r>
            <a:r>
              <a:rPr lang="en-GB" dirty="0" err="1"/>
              <a:t>eos</a:t>
            </a:r>
            <a:r>
              <a:rPr lang="en-GB" dirty="0"/>
              <a:t> </a:t>
            </a:r>
            <a:r>
              <a:rPr lang="en-GB" dirty="0" err="1"/>
              <a:t>prohibent</a:t>
            </a:r>
            <a:r>
              <a:rPr lang="en-GB" dirty="0"/>
              <a:t> </a:t>
            </a:r>
            <a:r>
              <a:rPr lang="en-GB" dirty="0" err="1"/>
              <a:t>aut</a:t>
            </a:r>
            <a:r>
              <a:rPr lang="en-GB" dirty="0"/>
              <a:t> </a:t>
            </a:r>
            <a:r>
              <a:rPr lang="en-GB" dirty="0" err="1"/>
              <a:t>ipsi</a:t>
            </a:r>
            <a:r>
              <a:rPr lang="en-GB" dirty="0"/>
              <a:t> in </a:t>
            </a:r>
            <a:r>
              <a:rPr lang="en-GB" dirty="0" err="1"/>
              <a:t>eorum</a:t>
            </a:r>
            <a:r>
              <a:rPr lang="en-GB" dirty="0"/>
              <a:t> </a:t>
            </a:r>
            <a:r>
              <a:rPr lang="en-GB" dirty="0" err="1"/>
              <a:t>finibus</a:t>
            </a:r>
            <a:r>
              <a:rPr lang="en-GB" dirty="0"/>
              <a:t> bellum </a:t>
            </a:r>
            <a:r>
              <a:rPr lang="en-GB" dirty="0" err="1"/>
              <a:t>gerunt</a:t>
            </a:r>
            <a:r>
              <a:rPr lang="en-GB" dirty="0"/>
              <a:t>. </a:t>
            </a:r>
            <a:r>
              <a:rPr lang="en-GB" dirty="0" err="1"/>
              <a:t>Eorum</a:t>
            </a:r>
            <a:r>
              <a:rPr lang="en-GB" dirty="0"/>
              <a:t> </a:t>
            </a:r>
            <a:r>
              <a:rPr lang="en-GB" dirty="0" err="1"/>
              <a:t>una</a:t>
            </a:r>
            <a:r>
              <a:rPr lang="en-GB" dirty="0"/>
              <a:t> pars, quam </a:t>
            </a:r>
            <a:r>
              <a:rPr lang="en-GB" dirty="0" err="1"/>
              <a:t>Gallos</a:t>
            </a:r>
            <a:r>
              <a:rPr lang="en-GB" dirty="0"/>
              <a:t> </a:t>
            </a:r>
            <a:r>
              <a:rPr lang="en-GB" dirty="0" err="1"/>
              <a:t>obtinere</a:t>
            </a:r>
            <a:r>
              <a:rPr lang="en-GB" dirty="0"/>
              <a:t> dictum </a:t>
            </a:r>
            <a:r>
              <a:rPr lang="en-GB" dirty="0" err="1"/>
              <a:t>est</a:t>
            </a:r>
            <a:r>
              <a:rPr lang="en-GB" dirty="0"/>
              <a:t>, initium </a:t>
            </a:r>
            <a:r>
              <a:rPr lang="en-GB" dirty="0" err="1"/>
              <a:t>capit</a:t>
            </a:r>
            <a:r>
              <a:rPr lang="en-GB" dirty="0"/>
              <a:t> a </a:t>
            </a:r>
            <a:r>
              <a:rPr lang="en-GB" dirty="0" err="1"/>
              <a:t>flumine</a:t>
            </a:r>
            <a:r>
              <a:rPr lang="en-GB" dirty="0"/>
              <a:t> </a:t>
            </a:r>
            <a:r>
              <a:rPr lang="en-GB" dirty="0" err="1"/>
              <a:t>Rhodano</a:t>
            </a:r>
            <a:r>
              <a:rPr lang="en-GB" dirty="0"/>
              <a:t>, </a:t>
            </a:r>
            <a:r>
              <a:rPr lang="en-GB" dirty="0" err="1"/>
              <a:t>continetur</a:t>
            </a:r>
            <a:r>
              <a:rPr lang="en-GB" dirty="0"/>
              <a:t> </a:t>
            </a:r>
            <a:r>
              <a:rPr lang="en-GB" dirty="0" err="1"/>
              <a:t>Garumna</a:t>
            </a:r>
            <a:r>
              <a:rPr lang="en-GB" dirty="0"/>
              <a:t> </a:t>
            </a:r>
            <a:r>
              <a:rPr lang="en-GB" dirty="0" err="1"/>
              <a:t>flumine</a:t>
            </a:r>
            <a:r>
              <a:rPr lang="en-GB" dirty="0"/>
              <a:t>, </a:t>
            </a:r>
            <a:r>
              <a:rPr lang="en-GB" dirty="0" err="1"/>
              <a:t>Oceano</a:t>
            </a:r>
            <a:r>
              <a:rPr lang="en-GB" dirty="0"/>
              <a:t>, </a:t>
            </a:r>
            <a:r>
              <a:rPr lang="en-GB" dirty="0" err="1"/>
              <a:t>finibus</a:t>
            </a:r>
            <a:r>
              <a:rPr lang="en-GB" dirty="0"/>
              <a:t> </a:t>
            </a:r>
            <a:r>
              <a:rPr lang="en-GB" dirty="0" err="1"/>
              <a:t>Belgarum</a:t>
            </a:r>
            <a:r>
              <a:rPr lang="en-GB" dirty="0"/>
              <a:t>, </a:t>
            </a:r>
            <a:r>
              <a:rPr lang="en-GB" dirty="0" err="1"/>
              <a:t>attingit</a:t>
            </a:r>
            <a:r>
              <a:rPr lang="en-GB" dirty="0"/>
              <a:t> </a:t>
            </a:r>
            <a:r>
              <a:rPr lang="en-GB" dirty="0" err="1"/>
              <a:t>etiam</a:t>
            </a:r>
            <a:r>
              <a:rPr lang="en-GB" dirty="0"/>
              <a:t> ab </a:t>
            </a:r>
            <a:r>
              <a:rPr lang="en-GB" dirty="0" err="1"/>
              <a:t>Sequanis</a:t>
            </a:r>
            <a:r>
              <a:rPr lang="en-GB" dirty="0"/>
              <a:t> et </a:t>
            </a:r>
            <a:r>
              <a:rPr lang="en-GB" dirty="0" err="1"/>
              <a:t>Helvetiis</a:t>
            </a:r>
            <a:r>
              <a:rPr lang="en-GB" dirty="0"/>
              <a:t> </a:t>
            </a:r>
            <a:r>
              <a:rPr lang="en-GB" dirty="0" err="1"/>
              <a:t>flumen</a:t>
            </a:r>
            <a:r>
              <a:rPr lang="en-GB" dirty="0"/>
              <a:t> </a:t>
            </a:r>
            <a:r>
              <a:rPr lang="en-GB" dirty="0" err="1"/>
              <a:t>Rhenum</a:t>
            </a:r>
            <a:r>
              <a:rPr lang="en-GB" dirty="0"/>
              <a:t>, </a:t>
            </a:r>
            <a:r>
              <a:rPr lang="en-GB" dirty="0" err="1"/>
              <a:t>vergit</a:t>
            </a:r>
            <a:r>
              <a:rPr lang="en-GB" dirty="0"/>
              <a:t> ad </a:t>
            </a:r>
            <a:r>
              <a:rPr lang="en-GB" dirty="0" err="1"/>
              <a:t>septentriones</a:t>
            </a:r>
            <a:r>
              <a:rPr lang="en-GB" dirty="0"/>
              <a:t>. </a:t>
            </a:r>
          </a:p>
        </p:txBody>
      </p:sp>
    </p:spTree>
    <p:extLst>
      <p:ext uri="{BB962C8B-B14F-4D97-AF65-F5344CB8AC3E}">
        <p14:creationId xmlns:p14="http://schemas.microsoft.com/office/powerpoint/2010/main" val="165017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3" name="Content Placeholder 2"/>
          <p:cNvSpPr>
            <a:spLocks noGrp="1"/>
          </p:cNvSpPr>
          <p:nvPr>
            <p:ph idx="1"/>
          </p:nvPr>
        </p:nvSpPr>
        <p:spPr/>
        <p:txBody>
          <a:bodyPr/>
          <a:lstStyle/>
          <a:p>
            <a:r>
              <a:rPr lang="it-IT" dirty="0"/>
              <a:t>If there are aspects that you had to interpret or clarify about the specifications that affect the application design and development you can list them here</a:t>
            </a:r>
          </a:p>
        </p:txBody>
      </p:sp>
    </p:spTree>
    <p:extLst>
      <p:ext uri="{BB962C8B-B14F-4D97-AF65-F5344CB8AC3E}">
        <p14:creationId xmlns:p14="http://schemas.microsoft.com/office/powerpoint/2010/main" val="352501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Entity Relationship</a:t>
            </a:r>
          </a:p>
        </p:txBody>
      </p:sp>
      <p:cxnSp>
        <p:nvCxnSpPr>
          <p:cNvPr id="3" name="Elbow Connector 6"/>
          <p:cNvCxnSpPr>
            <a:stCxn id="11" idx="3"/>
            <a:endCxn id="7" idx="2"/>
          </p:cNvCxnSpPr>
          <p:nvPr/>
        </p:nvCxnSpPr>
        <p:spPr>
          <a:xfrm flipV="1">
            <a:off x="6411287" y="4505431"/>
            <a:ext cx="231015" cy="615671"/>
          </a:xfrm>
          <a:prstGeom prst="bentConnector2">
            <a:avLst/>
          </a:prstGeom>
          <a:noFill/>
          <a:ln w="6345" cap="flat">
            <a:solidFill>
              <a:srgbClr val="5B9BD5"/>
            </a:solidFill>
            <a:prstDash val="solid"/>
            <a:miter/>
          </a:ln>
        </p:spPr>
      </p:cxnSp>
      <p:cxnSp>
        <p:nvCxnSpPr>
          <p:cNvPr id="4" name="Elbow Connector 10"/>
          <p:cNvCxnSpPr>
            <a:stCxn id="7" idx="0"/>
            <a:endCxn id="12" idx="3"/>
          </p:cNvCxnSpPr>
          <p:nvPr/>
        </p:nvCxnSpPr>
        <p:spPr>
          <a:xfrm rot="16200000" flipV="1">
            <a:off x="5493311" y="2841486"/>
            <a:ext cx="834843" cy="1463141"/>
          </a:xfrm>
          <a:prstGeom prst="bentConnector2">
            <a:avLst/>
          </a:prstGeom>
          <a:noFill/>
          <a:ln w="6345" cap="flat">
            <a:solidFill>
              <a:srgbClr val="5B9BD5"/>
            </a:solidFill>
            <a:prstDash val="solid"/>
            <a:miter/>
          </a:ln>
        </p:spPr>
      </p:cxnSp>
      <p:sp>
        <p:nvSpPr>
          <p:cNvPr id="5" name="TextBox 13"/>
          <p:cNvSpPr txBox="1"/>
          <p:nvPr/>
        </p:nvSpPr>
        <p:spPr>
          <a:xfrm>
            <a:off x="6741414" y="3536972"/>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6" name="TextBox 14"/>
          <p:cNvSpPr txBox="1"/>
          <p:nvPr/>
        </p:nvSpPr>
        <p:spPr>
          <a:xfrm>
            <a:off x="6987945" y="412916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rel3</a:t>
            </a:r>
          </a:p>
        </p:txBody>
      </p:sp>
      <p:sp>
        <p:nvSpPr>
          <p:cNvPr id="7" name="Diamond 15"/>
          <p:cNvSpPr/>
          <p:nvPr/>
        </p:nvSpPr>
        <p:spPr>
          <a:xfrm>
            <a:off x="6344701" y="3990478"/>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8" name="TextBox 21"/>
          <p:cNvSpPr txBox="1"/>
          <p:nvPr/>
        </p:nvSpPr>
        <p:spPr>
          <a:xfrm>
            <a:off x="6412760" y="5084402"/>
            <a:ext cx="48122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1:1</a:t>
            </a:r>
          </a:p>
        </p:txBody>
      </p:sp>
      <p:sp>
        <p:nvSpPr>
          <p:cNvPr id="9" name="TextBox 23"/>
          <p:cNvSpPr txBox="1"/>
          <p:nvPr/>
        </p:nvSpPr>
        <p:spPr>
          <a:xfrm>
            <a:off x="5340745" y="5453737"/>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10" name="TextBox 12"/>
          <p:cNvSpPr txBox="1"/>
          <p:nvPr/>
        </p:nvSpPr>
        <p:spPr>
          <a:xfrm>
            <a:off x="3235339" y="406592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rel2</a:t>
            </a:r>
          </a:p>
        </p:txBody>
      </p:sp>
      <p:sp>
        <p:nvSpPr>
          <p:cNvPr id="11" name="Rectangle 16"/>
          <p:cNvSpPr/>
          <p:nvPr/>
        </p:nvSpPr>
        <p:spPr>
          <a:xfrm>
            <a:off x="4803873" y="4827529"/>
            <a:ext cx="160741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C</a:t>
            </a:r>
          </a:p>
        </p:txBody>
      </p:sp>
      <p:sp>
        <p:nvSpPr>
          <p:cNvPr id="12" name="Rectangle 17"/>
          <p:cNvSpPr/>
          <p:nvPr/>
        </p:nvSpPr>
        <p:spPr>
          <a:xfrm>
            <a:off x="3889153" y="2862062"/>
            <a:ext cx="1290008"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B</a:t>
            </a:r>
          </a:p>
        </p:txBody>
      </p:sp>
      <p:cxnSp>
        <p:nvCxnSpPr>
          <p:cNvPr id="13" name="Elbow Connector 32"/>
          <p:cNvCxnSpPr>
            <a:stCxn id="14" idx="2"/>
            <a:endCxn id="11" idx="1"/>
          </p:cNvCxnSpPr>
          <p:nvPr/>
        </p:nvCxnSpPr>
        <p:spPr>
          <a:xfrm rot="16200000" flipH="1">
            <a:off x="4352911" y="4670139"/>
            <a:ext cx="643817" cy="258107"/>
          </a:xfrm>
          <a:prstGeom prst="bentConnector2">
            <a:avLst/>
          </a:prstGeom>
          <a:noFill/>
          <a:ln w="6345" cap="flat">
            <a:solidFill>
              <a:srgbClr val="5B9BD5"/>
            </a:solidFill>
            <a:prstDash val="solid"/>
            <a:miter/>
          </a:ln>
        </p:spPr>
      </p:cxnSp>
      <p:sp>
        <p:nvSpPr>
          <p:cNvPr id="14" name="Diamond 34"/>
          <p:cNvSpPr/>
          <p:nvPr/>
        </p:nvSpPr>
        <p:spPr>
          <a:xfrm>
            <a:off x="4248165" y="3962332"/>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5" name="Elbow Connector 37"/>
          <p:cNvCxnSpPr>
            <a:stCxn id="14" idx="0"/>
            <a:endCxn id="12" idx="2"/>
          </p:cNvCxnSpPr>
          <p:nvPr/>
        </p:nvCxnSpPr>
        <p:spPr>
          <a:xfrm rot="16200000" flipV="1">
            <a:off x="4283400" y="3699965"/>
            <a:ext cx="513125" cy="11609"/>
          </a:xfrm>
          <a:prstGeom prst="bentConnector3">
            <a:avLst/>
          </a:prstGeom>
          <a:noFill/>
          <a:ln w="6345" cap="flat">
            <a:solidFill>
              <a:srgbClr val="5B9BD5"/>
            </a:solidFill>
            <a:prstDash val="solid"/>
            <a:miter/>
          </a:ln>
        </p:spPr>
      </p:cxnSp>
      <p:sp>
        <p:nvSpPr>
          <p:cNvPr id="16" name="Rectangle 38"/>
          <p:cNvSpPr/>
          <p:nvPr/>
        </p:nvSpPr>
        <p:spPr>
          <a:xfrm>
            <a:off x="4928789" y="2045293"/>
            <a:ext cx="1769958" cy="954103"/>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1200" cap="none" spc="0" baseline="0">
              <a:solidFill>
                <a:srgbClr val="000000"/>
              </a:solidFill>
              <a:uFillTx/>
              <a:latin typeface="Calibri"/>
            </a:endParaRPr>
          </a:p>
        </p:txBody>
      </p:sp>
      <p:sp>
        <p:nvSpPr>
          <p:cNvPr id="17" name="TextBox 39"/>
          <p:cNvSpPr txBox="1"/>
          <p:nvPr/>
        </p:nvSpPr>
        <p:spPr>
          <a:xfrm>
            <a:off x="4564492" y="3516114"/>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8" name="TextBox 40"/>
          <p:cNvSpPr txBox="1"/>
          <p:nvPr/>
        </p:nvSpPr>
        <p:spPr>
          <a:xfrm>
            <a:off x="4275734" y="510428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9" name="Rectangle 41"/>
          <p:cNvSpPr/>
          <p:nvPr/>
        </p:nvSpPr>
        <p:spPr>
          <a:xfrm>
            <a:off x="1280160" y="2862062"/>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A</a:t>
            </a:r>
          </a:p>
        </p:txBody>
      </p:sp>
      <p:sp>
        <p:nvSpPr>
          <p:cNvPr id="20" name="Diamond 42"/>
          <p:cNvSpPr/>
          <p:nvPr/>
        </p:nvSpPr>
        <p:spPr>
          <a:xfrm>
            <a:off x="2826922" y="2898154"/>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21" name="Straight Connector 48"/>
          <p:cNvCxnSpPr>
            <a:stCxn id="19" idx="3"/>
            <a:endCxn id="20" idx="3"/>
          </p:cNvCxnSpPr>
          <p:nvPr/>
        </p:nvCxnSpPr>
        <p:spPr>
          <a:xfrm flipV="1">
            <a:off x="2418149" y="3155631"/>
            <a:ext cx="408773" cy="4"/>
          </a:xfrm>
          <a:prstGeom prst="straightConnector1">
            <a:avLst/>
          </a:prstGeom>
          <a:noFill/>
          <a:ln w="6345" cap="flat">
            <a:solidFill>
              <a:srgbClr val="5B9BD5"/>
            </a:solidFill>
            <a:prstDash val="solid"/>
            <a:miter/>
          </a:ln>
        </p:spPr>
      </p:cxnSp>
      <p:cxnSp>
        <p:nvCxnSpPr>
          <p:cNvPr id="22" name="Straight Arrow Connector 50"/>
          <p:cNvCxnSpPr>
            <a:stCxn id="20" idx="1"/>
            <a:endCxn id="12" idx="1"/>
          </p:cNvCxnSpPr>
          <p:nvPr/>
        </p:nvCxnSpPr>
        <p:spPr>
          <a:xfrm>
            <a:off x="3422123" y="3155631"/>
            <a:ext cx="467030" cy="4"/>
          </a:xfrm>
          <a:prstGeom prst="straightConnector1">
            <a:avLst/>
          </a:prstGeom>
          <a:noFill/>
          <a:ln w="6345" cap="flat">
            <a:solidFill>
              <a:srgbClr val="5B9BD5"/>
            </a:solidFill>
            <a:prstDash val="solid"/>
            <a:miter/>
          </a:ln>
        </p:spPr>
      </p:cxnSp>
      <p:sp>
        <p:nvSpPr>
          <p:cNvPr id="23" name="TextBox 51"/>
          <p:cNvSpPr txBox="1"/>
          <p:nvPr/>
        </p:nvSpPr>
        <p:spPr>
          <a:xfrm>
            <a:off x="2427283" y="322666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4" name="TextBox 52"/>
          <p:cNvSpPr txBox="1"/>
          <p:nvPr/>
        </p:nvSpPr>
        <p:spPr>
          <a:xfrm>
            <a:off x="3389379" y="3237369"/>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5" name="TextBox 53"/>
          <p:cNvSpPr txBox="1"/>
          <p:nvPr/>
        </p:nvSpPr>
        <p:spPr>
          <a:xfrm>
            <a:off x="2722424" y="2529724"/>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rel1</a:t>
            </a:r>
          </a:p>
        </p:txBody>
      </p:sp>
      <p:sp>
        <p:nvSpPr>
          <p:cNvPr id="26" name="TextBox 54"/>
          <p:cNvSpPr txBox="1"/>
          <p:nvPr/>
        </p:nvSpPr>
        <p:spPr>
          <a:xfrm>
            <a:off x="1277270" y="3450076"/>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27" name="Rectangle 26">
            <a:extLst>
              <a:ext uri="{FF2B5EF4-FFF2-40B4-BE49-F238E27FC236}">
                <a16:creationId xmlns:a16="http://schemas.microsoft.com/office/drawing/2014/main" id="{4084D14C-6212-454A-97AB-F1CF40356395}"/>
              </a:ext>
            </a:extLst>
          </p:cNvPr>
          <p:cNvSpPr/>
          <p:nvPr/>
        </p:nvSpPr>
        <p:spPr>
          <a:xfrm>
            <a:off x="628650" y="1406586"/>
            <a:ext cx="8225278" cy="646331"/>
          </a:xfrm>
          <a:prstGeom prst="rect">
            <a:avLst/>
          </a:prstGeom>
        </p:spPr>
        <p:txBody>
          <a:bodyPr wrap="square">
            <a:spAutoFit/>
          </a:bodyPr>
          <a:lstStyle/>
          <a:p>
            <a:r>
              <a:rPr lang="it-IT" dirty="0">
                <a:solidFill>
                  <a:srgbClr val="201F1E"/>
                </a:solidFill>
                <a:latin typeface="Segoe UI" panose="020B0502040204020203" pitchFamily="34" charset="0"/>
              </a:rPr>
              <a:t>(according to the notation used in the book Atzeni, Ceri et al. – alternatively, you can use Chen’s notation)</a:t>
            </a:r>
            <a:endParaRPr lang="en-US" dirty="0"/>
          </a:p>
        </p:txBody>
      </p:sp>
    </p:spTree>
    <p:extLst>
      <p:ext uri="{BB962C8B-B14F-4D97-AF65-F5344CB8AC3E}">
        <p14:creationId xmlns:p14="http://schemas.microsoft.com/office/powerpoint/2010/main" val="294880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lstStyle/>
          <a:p>
            <a:r>
              <a:rPr lang="it-IT" dirty="0"/>
              <a:t>If there are assumptions that you have made that justify the ER diagram you can list them here</a:t>
            </a:r>
          </a:p>
        </p:txBody>
      </p:sp>
    </p:spTree>
    <p:extLst>
      <p:ext uri="{BB962C8B-B14F-4D97-AF65-F5344CB8AC3E}">
        <p14:creationId xmlns:p14="http://schemas.microsoft.com/office/powerpoint/2010/main" val="380492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24293" y="318525"/>
            <a:ext cx="7886700" cy="1325563"/>
          </a:xfrm>
        </p:spPr>
        <p:txBody>
          <a:bodyPr/>
          <a:lstStyle/>
          <a:p>
            <a:pPr lvl="0"/>
            <a:r>
              <a:rPr lang="en-GB" dirty="0"/>
              <a:t>Relational model</a:t>
            </a:r>
          </a:p>
        </p:txBody>
      </p:sp>
      <p:sp>
        <p:nvSpPr>
          <p:cNvPr id="3" name="Content Placeholder 2"/>
          <p:cNvSpPr txBox="1">
            <a:spLocks noGrp="1"/>
          </p:cNvSpPr>
          <p:nvPr>
            <p:ph sz="half" idx="1"/>
          </p:nvPr>
        </p:nvSpPr>
        <p:spPr>
          <a:xfrm>
            <a:off x="324293" y="1587120"/>
            <a:ext cx="8495414" cy="4289573"/>
          </a:xfrm>
        </p:spPr>
        <p:txBody>
          <a:bodyPr>
            <a:normAutofit/>
          </a:bodyPr>
          <a:lstStyle/>
          <a:p>
            <a:pPr marL="0" indent="0">
              <a:lnSpc>
                <a:spcPct val="220000"/>
              </a:lnSpc>
              <a:buNone/>
            </a:pPr>
            <a:r>
              <a:rPr lang="en-GB" sz="2000" dirty="0"/>
              <a:t>User (</a:t>
            </a:r>
            <a:r>
              <a:rPr lang="en-GB" sz="2000" u="sng" dirty="0"/>
              <a:t>username</a:t>
            </a:r>
            <a:r>
              <a:rPr lang="en-GB" sz="2000" dirty="0"/>
              <a:t>, Password, Email, Insolvent)</a:t>
            </a:r>
          </a:p>
          <a:p>
            <a:pPr marL="0" indent="0">
              <a:lnSpc>
                <a:spcPct val="220000"/>
              </a:lnSpc>
              <a:buNone/>
            </a:pPr>
            <a:r>
              <a:rPr lang="en-GB" sz="2000" dirty="0"/>
              <a:t>Order (</a:t>
            </a:r>
            <a:r>
              <a:rPr lang="en-GB" sz="2000" u="sng" dirty="0"/>
              <a:t>ID</a:t>
            </a:r>
            <a:r>
              <a:rPr lang="en-GB" sz="2000" dirty="0"/>
              <a:t>, </a:t>
            </a:r>
            <a:r>
              <a:rPr lang="en-GB" sz="2000" dirty="0" err="1"/>
              <a:t>UserID</a:t>
            </a:r>
            <a:r>
              <a:rPr lang="en-GB" sz="2000" dirty="0"/>
              <a:t>, </a:t>
            </a:r>
            <a:r>
              <a:rPr lang="en-GB" sz="2000" dirty="0" err="1"/>
              <a:t>DateCreated</a:t>
            </a:r>
            <a:r>
              <a:rPr lang="en-GB" sz="2000" dirty="0"/>
              <a:t>, </a:t>
            </a:r>
            <a:r>
              <a:rPr lang="en-GB" sz="2000" dirty="0" err="1"/>
              <a:t>HourCreated</a:t>
            </a:r>
            <a:r>
              <a:rPr lang="en-GB" sz="2000" dirty="0"/>
              <a:t>, </a:t>
            </a:r>
            <a:r>
              <a:rPr lang="en-GB" sz="2000" dirty="0" err="1"/>
              <a:t>TotalValue</a:t>
            </a:r>
            <a:r>
              <a:rPr lang="en-GB" sz="2000" dirty="0"/>
              <a:t>, Valid)</a:t>
            </a:r>
          </a:p>
          <a:p>
            <a:pPr marL="0" indent="0">
              <a:lnSpc>
                <a:spcPct val="220000"/>
              </a:lnSpc>
              <a:buNone/>
            </a:pPr>
            <a:r>
              <a:rPr lang="en-GB" sz="2000" dirty="0"/>
              <a:t>Subscription (</a:t>
            </a:r>
            <a:r>
              <a:rPr lang="en-GB" sz="2000" u="sng" dirty="0"/>
              <a:t>ID</a:t>
            </a:r>
            <a:r>
              <a:rPr lang="en-GB" sz="2000" dirty="0"/>
              <a:t>, </a:t>
            </a:r>
            <a:r>
              <a:rPr lang="en-GB" sz="2000" dirty="0" err="1"/>
              <a:t>ValidityPeriod</a:t>
            </a:r>
            <a:r>
              <a:rPr lang="en-GB" sz="2000" dirty="0"/>
              <a:t>, Fee, </a:t>
            </a:r>
            <a:r>
              <a:rPr lang="en-GB" sz="2000" dirty="0" err="1"/>
              <a:t>IDOrder</a:t>
            </a:r>
            <a:r>
              <a:rPr lang="en-GB" sz="2000" dirty="0"/>
              <a:t>, </a:t>
            </a:r>
            <a:r>
              <a:rPr lang="en-GB" sz="2000" dirty="0" err="1"/>
              <a:t>IDPackage</a:t>
            </a:r>
            <a:r>
              <a:rPr lang="en-GB" sz="2000" dirty="0"/>
              <a:t>)</a:t>
            </a:r>
          </a:p>
          <a:p>
            <a:pPr marL="0" indent="0">
              <a:lnSpc>
                <a:spcPct val="220000"/>
              </a:lnSpc>
              <a:buNone/>
            </a:pPr>
            <a:r>
              <a:rPr lang="en-GB" sz="2000" dirty="0"/>
              <a:t>ServicePackage (</a:t>
            </a:r>
            <a:r>
              <a:rPr lang="en-GB" sz="2000" u="sng" dirty="0"/>
              <a:t>ID</a:t>
            </a:r>
            <a:r>
              <a:rPr lang="en-GB" sz="2000" dirty="0"/>
              <a:t>, Name, </a:t>
            </a:r>
            <a:r>
              <a:rPr lang="en-GB" sz="2000" dirty="0" err="1"/>
              <a:t>FixedPhone</a:t>
            </a:r>
            <a:r>
              <a:rPr lang="en-GB" sz="2000" dirty="0"/>
              <a:t>, 12Fee, 24Fee, 36Fee)</a:t>
            </a:r>
          </a:p>
          <a:p>
            <a:pPr marL="0" lvl="0" indent="0">
              <a:buNone/>
            </a:pPr>
            <a:endParaRPr lang="en-GB" sz="2000" dirty="0"/>
          </a:p>
          <a:p>
            <a:pPr marL="0" lvl="0" indent="0">
              <a:buNone/>
            </a:pPr>
            <a:endParaRPr lang="en-GB" sz="2000" dirty="0"/>
          </a:p>
          <a:p>
            <a:pPr marL="0" lvl="0" indent="0">
              <a:buNone/>
            </a:pPr>
            <a:endParaRPr lang="en-GB" sz="2000" dirty="0"/>
          </a:p>
          <a:p>
            <a:pPr marL="0" lvl="0" indent="0">
              <a:buNone/>
            </a:pPr>
            <a:endParaRPr lang="en-GB" dirty="0"/>
          </a:p>
        </p:txBody>
      </p:sp>
      <p:cxnSp>
        <p:nvCxnSpPr>
          <p:cNvPr id="9" name="Straight Arrow Connector 8">
            <a:extLst>
              <a:ext uri="{FF2B5EF4-FFF2-40B4-BE49-F238E27FC236}">
                <a16:creationId xmlns:a16="http://schemas.microsoft.com/office/drawing/2014/main" id="{B6C9CF91-A931-0C49-96B3-E3FE702042E8}"/>
              </a:ext>
            </a:extLst>
          </p:cNvPr>
          <p:cNvCxnSpPr>
            <a:cxnSpLocks/>
          </p:cNvCxnSpPr>
          <p:nvPr/>
        </p:nvCxnSpPr>
        <p:spPr>
          <a:xfrm>
            <a:off x="1449659" y="2252546"/>
            <a:ext cx="334536" cy="5129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7C9F7441-9C2F-5E42-97FF-68FE21727F83}"/>
              </a:ext>
            </a:extLst>
          </p:cNvPr>
          <p:cNvCxnSpPr>
            <a:cxnSpLocks/>
          </p:cNvCxnSpPr>
          <p:nvPr/>
        </p:nvCxnSpPr>
        <p:spPr>
          <a:xfrm>
            <a:off x="1293541" y="3077737"/>
            <a:ext cx="2888166" cy="4683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88BA7E87-A3B4-E64B-A7D6-1B43B834F525}"/>
              </a:ext>
            </a:extLst>
          </p:cNvPr>
          <p:cNvCxnSpPr>
            <a:cxnSpLocks/>
          </p:cNvCxnSpPr>
          <p:nvPr/>
        </p:nvCxnSpPr>
        <p:spPr>
          <a:xfrm flipV="1">
            <a:off x="2274849" y="3824868"/>
            <a:ext cx="3088888" cy="4683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1865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373DEA9-84F3-EA4B-A7A4-81F9D06F2640}"/>
              </a:ext>
            </a:extLst>
          </p:cNvPr>
          <p:cNvSpPr txBox="1">
            <a:spLocks noGrp="1"/>
          </p:cNvSpPr>
          <p:nvPr>
            <p:ph type="title"/>
          </p:nvPr>
        </p:nvSpPr>
        <p:spPr>
          <a:xfrm>
            <a:off x="202020" y="0"/>
            <a:ext cx="7886700" cy="1325563"/>
          </a:xfrm>
        </p:spPr>
        <p:txBody>
          <a:bodyPr/>
          <a:lstStyle/>
          <a:p>
            <a:pPr lvl="0"/>
            <a:r>
              <a:rPr lang="en-GB" dirty="0"/>
              <a:t>Relational model</a:t>
            </a:r>
          </a:p>
        </p:txBody>
      </p:sp>
      <p:sp>
        <p:nvSpPr>
          <p:cNvPr id="6" name="Content Placeholder 2">
            <a:extLst>
              <a:ext uri="{FF2B5EF4-FFF2-40B4-BE49-F238E27FC236}">
                <a16:creationId xmlns:a16="http://schemas.microsoft.com/office/drawing/2014/main" id="{AAF79A1C-B050-3244-86DA-321E7BF84A1D}"/>
              </a:ext>
            </a:extLst>
          </p:cNvPr>
          <p:cNvSpPr txBox="1">
            <a:spLocks noGrp="1"/>
          </p:cNvSpPr>
          <p:nvPr>
            <p:ph sz="half" idx="1"/>
          </p:nvPr>
        </p:nvSpPr>
        <p:spPr>
          <a:xfrm>
            <a:off x="202020" y="936703"/>
            <a:ext cx="8495414" cy="5762328"/>
          </a:xfrm>
        </p:spPr>
        <p:txBody>
          <a:bodyPr>
            <a:normAutofit fontScale="77500" lnSpcReduction="20000"/>
          </a:bodyPr>
          <a:lstStyle/>
          <a:p>
            <a:pPr marL="0" indent="0">
              <a:lnSpc>
                <a:spcPct val="220000"/>
              </a:lnSpc>
              <a:buNone/>
            </a:pPr>
            <a:r>
              <a:rPr lang="en-GB" sz="2000" dirty="0"/>
              <a:t>OptionalProduct (</a:t>
            </a:r>
            <a:r>
              <a:rPr lang="en-GB" sz="2000" u="sng" dirty="0"/>
              <a:t>Name</a:t>
            </a:r>
            <a:r>
              <a:rPr lang="en-GB" sz="2000" dirty="0"/>
              <a:t>, </a:t>
            </a:r>
            <a:r>
              <a:rPr lang="en-GB" sz="2000" dirty="0" err="1"/>
              <a:t>MonthlyFee</a:t>
            </a:r>
            <a:r>
              <a:rPr lang="en-GB" sz="2000" dirty="0"/>
              <a:t>)</a:t>
            </a:r>
          </a:p>
          <a:p>
            <a:pPr marL="0" indent="0">
              <a:lnSpc>
                <a:spcPct val="220000"/>
              </a:lnSpc>
              <a:buNone/>
            </a:pPr>
            <a:r>
              <a:rPr lang="en-GB" sz="2000" dirty="0"/>
              <a:t>ServiceOptional (</a:t>
            </a:r>
            <a:r>
              <a:rPr lang="en-GB" sz="2000" u="sng" dirty="0" err="1"/>
              <a:t>IDPackage</a:t>
            </a:r>
            <a:r>
              <a:rPr lang="en-GB" sz="2000" dirty="0"/>
              <a:t>, </a:t>
            </a:r>
            <a:r>
              <a:rPr lang="en-GB" sz="2000" dirty="0" err="1"/>
              <a:t>OptionalName</a:t>
            </a:r>
            <a:r>
              <a:rPr lang="en-GB" sz="2000" dirty="0"/>
              <a:t>)</a:t>
            </a:r>
          </a:p>
          <a:p>
            <a:pPr marL="0" indent="0">
              <a:lnSpc>
                <a:spcPct val="220000"/>
              </a:lnSpc>
              <a:buNone/>
            </a:pPr>
            <a:r>
              <a:rPr lang="en-GB" sz="2000" dirty="0"/>
              <a:t>ServicePackage (</a:t>
            </a:r>
            <a:r>
              <a:rPr lang="en-GB" sz="2000" u="sng" dirty="0"/>
              <a:t>ID</a:t>
            </a:r>
            <a:r>
              <a:rPr lang="en-GB" sz="2000" dirty="0"/>
              <a:t>, Name, </a:t>
            </a:r>
            <a:r>
              <a:rPr lang="en-GB" sz="2000" dirty="0" err="1"/>
              <a:t>FixedPhone</a:t>
            </a:r>
            <a:r>
              <a:rPr lang="en-GB" sz="2000" dirty="0"/>
              <a:t>, 12Fee, 24Fee, 36Fee)</a:t>
            </a:r>
          </a:p>
          <a:p>
            <a:pPr marL="0" indent="0">
              <a:lnSpc>
                <a:spcPct val="220000"/>
              </a:lnSpc>
              <a:buNone/>
            </a:pPr>
            <a:r>
              <a:rPr lang="en-GB" sz="2000" dirty="0"/>
              <a:t>ServiceFixedInternet (</a:t>
            </a:r>
            <a:r>
              <a:rPr lang="en-GB" sz="2000" dirty="0" err="1"/>
              <a:t>FixedID</a:t>
            </a:r>
            <a:r>
              <a:rPr lang="en-GB" sz="2000" dirty="0"/>
              <a:t>, </a:t>
            </a:r>
            <a:r>
              <a:rPr lang="en-GB" sz="2000" dirty="0" err="1"/>
              <a:t>PackageID</a:t>
            </a:r>
            <a:r>
              <a:rPr lang="en-GB" sz="2000" dirty="0"/>
              <a:t>)</a:t>
            </a:r>
          </a:p>
          <a:p>
            <a:pPr marL="0" indent="0">
              <a:lnSpc>
                <a:spcPct val="220000"/>
              </a:lnSpc>
              <a:buNone/>
            </a:pPr>
            <a:r>
              <a:rPr lang="en-GB" sz="2000" dirty="0"/>
              <a:t>FixedInternet(</a:t>
            </a:r>
            <a:r>
              <a:rPr lang="en-GB" sz="2000" u="sng" dirty="0"/>
              <a:t>ID</a:t>
            </a:r>
            <a:r>
              <a:rPr lang="en-GB" sz="2000" dirty="0"/>
              <a:t>, </a:t>
            </a:r>
            <a:r>
              <a:rPr lang="en-GB" sz="2000" dirty="0" err="1"/>
              <a:t>NoOfGigabytes</a:t>
            </a:r>
            <a:r>
              <a:rPr lang="en-GB" sz="2000" dirty="0"/>
              <a:t>, </a:t>
            </a:r>
            <a:r>
              <a:rPr lang="en-GB" sz="2000" dirty="0" err="1"/>
              <a:t>ExtraFee</a:t>
            </a:r>
            <a:r>
              <a:rPr lang="en-GB" sz="2000" dirty="0"/>
              <a:t>)</a:t>
            </a:r>
          </a:p>
          <a:p>
            <a:pPr marL="0" indent="0">
              <a:lnSpc>
                <a:spcPct val="220000"/>
              </a:lnSpc>
              <a:buNone/>
            </a:pPr>
            <a:r>
              <a:rPr lang="en-GB" sz="2000" dirty="0"/>
              <a:t>MobileInternet (</a:t>
            </a:r>
            <a:r>
              <a:rPr lang="en-GB" sz="2000" u="sng" dirty="0"/>
              <a:t>ID</a:t>
            </a:r>
            <a:r>
              <a:rPr lang="en-GB" sz="2000" dirty="0"/>
              <a:t>, </a:t>
            </a:r>
            <a:r>
              <a:rPr lang="en-GB" sz="2000" dirty="0" err="1"/>
              <a:t>NoOfGigabytes</a:t>
            </a:r>
            <a:r>
              <a:rPr lang="en-GB" sz="2000" dirty="0"/>
              <a:t>, </a:t>
            </a:r>
            <a:r>
              <a:rPr lang="en-GB" sz="2000" dirty="0" err="1"/>
              <a:t>ExtraFee</a:t>
            </a:r>
            <a:r>
              <a:rPr lang="en-GB" sz="2000" dirty="0"/>
              <a:t>)</a:t>
            </a:r>
          </a:p>
          <a:p>
            <a:pPr marL="0" indent="0">
              <a:lnSpc>
                <a:spcPct val="220000"/>
              </a:lnSpc>
              <a:buNone/>
            </a:pPr>
            <a:r>
              <a:rPr lang="en-GB" sz="2000" dirty="0"/>
              <a:t>ServiceMobileInternet (</a:t>
            </a:r>
            <a:r>
              <a:rPr lang="en-GB" sz="2000" dirty="0" err="1"/>
              <a:t>MobileInternetID</a:t>
            </a:r>
            <a:r>
              <a:rPr lang="en-GB" sz="2000" dirty="0"/>
              <a:t>, </a:t>
            </a:r>
            <a:r>
              <a:rPr lang="en-GB" sz="2000" dirty="0" err="1"/>
              <a:t>PackageID</a:t>
            </a:r>
            <a:r>
              <a:rPr lang="en-GB" sz="2000" dirty="0"/>
              <a:t>)</a:t>
            </a:r>
          </a:p>
          <a:p>
            <a:pPr marL="0" indent="0">
              <a:lnSpc>
                <a:spcPct val="220000"/>
              </a:lnSpc>
              <a:buNone/>
            </a:pPr>
            <a:r>
              <a:rPr lang="en-GB" sz="2000" dirty="0"/>
              <a:t>MobilePhone (</a:t>
            </a:r>
            <a:r>
              <a:rPr lang="en-GB" sz="2000" u="sng" dirty="0"/>
              <a:t>ID</a:t>
            </a:r>
            <a:r>
              <a:rPr lang="en-GB" sz="2000" dirty="0"/>
              <a:t>, </a:t>
            </a:r>
            <a:r>
              <a:rPr lang="en-GB" sz="2000" dirty="0" err="1"/>
              <a:t>NoOfMinutes</a:t>
            </a:r>
            <a:r>
              <a:rPr lang="en-GB" sz="2000" dirty="0"/>
              <a:t>, </a:t>
            </a:r>
            <a:r>
              <a:rPr lang="en-GB" sz="2000" dirty="0" err="1"/>
              <a:t>NoOfSms</a:t>
            </a:r>
            <a:r>
              <a:rPr lang="en-GB" sz="2000" dirty="0"/>
              <a:t>, </a:t>
            </a:r>
            <a:r>
              <a:rPr lang="en-GB" sz="2000" dirty="0" err="1"/>
              <a:t>ExtraFeeMin</a:t>
            </a:r>
            <a:r>
              <a:rPr lang="en-GB" sz="2000" dirty="0"/>
              <a:t>, </a:t>
            </a:r>
            <a:r>
              <a:rPr lang="en-GB" sz="2000" dirty="0" err="1"/>
              <a:t>ExtraFeeSms</a:t>
            </a:r>
            <a:r>
              <a:rPr lang="en-GB" sz="2000" dirty="0"/>
              <a:t>)</a:t>
            </a:r>
          </a:p>
          <a:p>
            <a:pPr marL="0" indent="0">
              <a:lnSpc>
                <a:spcPct val="220000"/>
              </a:lnSpc>
              <a:buNone/>
            </a:pPr>
            <a:r>
              <a:rPr lang="en-GB" sz="2000" dirty="0"/>
              <a:t>ServiceMobilePhone (</a:t>
            </a:r>
            <a:r>
              <a:rPr lang="en-GB" sz="2000" dirty="0" err="1"/>
              <a:t>MobilePhoneID</a:t>
            </a:r>
            <a:r>
              <a:rPr lang="en-GB" sz="2000" dirty="0"/>
              <a:t>, </a:t>
            </a:r>
            <a:r>
              <a:rPr lang="en-GB" sz="2000" dirty="0" err="1"/>
              <a:t>PackageID</a:t>
            </a:r>
            <a:r>
              <a:rPr lang="en-GB" sz="2000" dirty="0"/>
              <a:t>)</a:t>
            </a:r>
          </a:p>
          <a:p>
            <a:pPr marL="0" lvl="0" indent="0">
              <a:buNone/>
            </a:pPr>
            <a:endParaRPr lang="en-GB" sz="2000" dirty="0"/>
          </a:p>
          <a:p>
            <a:pPr marL="0" lvl="0" indent="0">
              <a:buNone/>
            </a:pPr>
            <a:endParaRPr lang="en-GB" sz="2000" dirty="0"/>
          </a:p>
          <a:p>
            <a:pPr marL="0" lvl="0" indent="0">
              <a:buNone/>
            </a:pPr>
            <a:endParaRPr lang="en-GB" sz="2000" dirty="0"/>
          </a:p>
          <a:p>
            <a:pPr marL="0" lvl="0" indent="0">
              <a:buNone/>
            </a:pPr>
            <a:endParaRPr lang="en-GB" dirty="0"/>
          </a:p>
        </p:txBody>
      </p:sp>
      <p:cxnSp>
        <p:nvCxnSpPr>
          <p:cNvPr id="7" name="Straight Arrow Connector 6">
            <a:extLst>
              <a:ext uri="{FF2B5EF4-FFF2-40B4-BE49-F238E27FC236}">
                <a16:creationId xmlns:a16="http://schemas.microsoft.com/office/drawing/2014/main" id="{E7DDDFDE-F824-3D41-AF3F-91316F86780A}"/>
              </a:ext>
            </a:extLst>
          </p:cNvPr>
          <p:cNvCxnSpPr>
            <a:cxnSpLocks/>
          </p:cNvCxnSpPr>
          <p:nvPr/>
        </p:nvCxnSpPr>
        <p:spPr>
          <a:xfrm flipV="1">
            <a:off x="1760034" y="2085278"/>
            <a:ext cx="392151" cy="2727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17D7A39-A35E-4245-8D33-971E3D883471}"/>
              </a:ext>
            </a:extLst>
          </p:cNvPr>
          <p:cNvCxnSpPr>
            <a:cxnSpLocks/>
          </p:cNvCxnSpPr>
          <p:nvPr/>
        </p:nvCxnSpPr>
        <p:spPr>
          <a:xfrm flipV="1">
            <a:off x="1572322" y="3289610"/>
            <a:ext cx="700019" cy="3416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39F43AE3-541F-4D42-B97D-9AB4AE5030E2}"/>
              </a:ext>
            </a:extLst>
          </p:cNvPr>
          <p:cNvCxnSpPr>
            <a:cxnSpLocks/>
          </p:cNvCxnSpPr>
          <p:nvPr/>
        </p:nvCxnSpPr>
        <p:spPr>
          <a:xfrm>
            <a:off x="1760034" y="4499950"/>
            <a:ext cx="702807" cy="3842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0A593971-BAC8-674D-A453-1FE11C7CB8EC}"/>
              </a:ext>
            </a:extLst>
          </p:cNvPr>
          <p:cNvCxnSpPr>
            <a:cxnSpLocks/>
          </p:cNvCxnSpPr>
          <p:nvPr/>
        </p:nvCxnSpPr>
        <p:spPr>
          <a:xfrm>
            <a:off x="1572322" y="5731728"/>
            <a:ext cx="700019" cy="3679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619E337F-8ECA-F848-B2B3-9827766CBA45}"/>
              </a:ext>
            </a:extLst>
          </p:cNvPr>
          <p:cNvCxnSpPr>
            <a:cxnSpLocks/>
          </p:cNvCxnSpPr>
          <p:nvPr/>
        </p:nvCxnSpPr>
        <p:spPr>
          <a:xfrm>
            <a:off x="2018372" y="1438507"/>
            <a:ext cx="1014760" cy="3233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9A7F850A-3E23-1440-B183-73D26CE577AA}"/>
              </a:ext>
            </a:extLst>
          </p:cNvPr>
          <p:cNvCxnSpPr>
            <a:cxnSpLocks/>
          </p:cNvCxnSpPr>
          <p:nvPr/>
        </p:nvCxnSpPr>
        <p:spPr>
          <a:xfrm>
            <a:off x="1760034" y="2665142"/>
            <a:ext cx="1362307" cy="3568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6126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of the logical design</a:t>
            </a:r>
          </a:p>
        </p:txBody>
      </p:sp>
      <p:sp>
        <p:nvSpPr>
          <p:cNvPr id="3" name="Content Placeholder 2"/>
          <p:cNvSpPr>
            <a:spLocks noGrp="1"/>
          </p:cNvSpPr>
          <p:nvPr>
            <p:ph idx="1"/>
          </p:nvPr>
        </p:nvSpPr>
        <p:spPr/>
        <p:txBody>
          <a:bodyPr/>
          <a:lstStyle/>
          <a:p>
            <a:r>
              <a:rPr lang="en-GB" dirty="0"/>
              <a:t>If there are considerations about the logical model write them here</a:t>
            </a:r>
          </a:p>
          <a:p>
            <a:pPr marL="0" indent="0">
              <a:buNone/>
            </a:pPr>
            <a:endParaRPr lang="en-GB" dirty="0"/>
          </a:p>
        </p:txBody>
      </p:sp>
    </p:spTree>
    <p:extLst>
      <p:ext uri="{BB962C8B-B14F-4D97-AF65-F5344CB8AC3E}">
        <p14:creationId xmlns:p14="http://schemas.microsoft.com/office/powerpoint/2010/main" val="31425457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2434</TotalTime>
  <Words>1270</Words>
  <Application>Microsoft Macintosh PowerPoint</Application>
  <PresentationFormat>On-screen Show (4:3)</PresentationFormat>
  <Paragraphs>173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Segoe UI</vt:lpstr>
      <vt:lpstr>Office Theme</vt:lpstr>
      <vt:lpstr>Data bases 2</vt:lpstr>
      <vt:lpstr>Index</vt:lpstr>
      <vt:lpstr>Specifications</vt:lpstr>
      <vt:lpstr>Specification interpretation</vt:lpstr>
      <vt:lpstr>Entity Relationship</vt:lpstr>
      <vt:lpstr>Motivations of the ER design</vt:lpstr>
      <vt:lpstr>Relational model</vt:lpstr>
      <vt:lpstr>Relational model</vt:lpstr>
      <vt:lpstr>Motivations of the logical design</vt:lpstr>
      <vt:lpstr>Trigger design &amp; code</vt:lpstr>
      <vt:lpstr>ORM design</vt:lpstr>
      <vt:lpstr>Relationship “rel1” </vt:lpstr>
      <vt:lpstr>ORM design motivations</vt:lpstr>
      <vt:lpstr>Entity Employee</vt:lpstr>
      <vt:lpstr>Functional analysis of the interaction</vt:lpstr>
      <vt:lpstr>Example of diagram</vt:lpstr>
      <vt:lpstr>Example of textual notation</vt:lpstr>
      <vt:lpstr>Components</vt:lpstr>
      <vt:lpstr>Motivations of the components design </vt:lpstr>
      <vt:lpstr>UML sequence diagrams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Michele Terziani</cp:lastModifiedBy>
  <cp:revision>244</cp:revision>
  <dcterms:created xsi:type="dcterms:W3CDTF">2020-11-06T10:16:45Z</dcterms:created>
  <dcterms:modified xsi:type="dcterms:W3CDTF">2021-11-16T11:50:33Z</dcterms:modified>
</cp:coreProperties>
</file>