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93" r:id="rId3"/>
    <p:sldId id="257" r:id="rId4"/>
    <p:sldId id="291" r:id="rId5"/>
    <p:sldId id="288" r:id="rId6"/>
    <p:sldId id="290" r:id="rId7"/>
    <p:sldId id="289" r:id="rId8"/>
    <p:sldId id="277" r:id="rId9"/>
    <p:sldId id="294" r:id="rId10"/>
    <p:sldId id="295" r:id="rId11"/>
    <p:sldId id="278" r:id="rId12"/>
    <p:sldId id="305" r:id="rId13"/>
    <p:sldId id="306" r:id="rId14"/>
    <p:sldId id="304" r:id="rId15"/>
    <p:sldId id="307" r:id="rId16"/>
    <p:sldId id="308" r:id="rId17"/>
    <p:sldId id="309" r:id="rId18"/>
    <p:sldId id="292" r:id="rId19"/>
    <p:sldId id="281" r:id="rId20"/>
    <p:sldId id="298" r:id="rId21"/>
    <p:sldId id="300" r:id="rId22"/>
    <p:sldId id="299" r:id="rId23"/>
    <p:sldId id="286" r:id="rId24"/>
    <p:sldId id="297" r:id="rId25"/>
    <p:sldId id="29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p:scale>
          <a:sx n="124" d="100"/>
          <a:sy n="124" d="100"/>
        </p:scale>
        <p:origin x="1280"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16/11/2021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16/11/2021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“making” </a:t>
            </a:r>
          </a:p>
        </p:txBody>
      </p:sp>
      <p:sp>
        <p:nvSpPr>
          <p:cNvPr id="5" name="Content Placeholder 4"/>
          <p:cNvSpPr>
            <a:spLocks noGrp="1"/>
          </p:cNvSpPr>
          <p:nvPr>
            <p:ph sz="half" idx="2"/>
          </p:nvPr>
        </p:nvSpPr>
        <p:spPr>
          <a:xfrm>
            <a:off x="4680478" y="1540224"/>
            <a:ext cx="4233323" cy="4351338"/>
          </a:xfrm>
        </p:spPr>
        <p:txBody>
          <a:bodyPr>
            <a:normAutofit/>
          </a:bodyPr>
          <a:lstStyle/>
          <a:p>
            <a:r>
              <a:rPr lang="en-GB" sz="2400" dirty="0"/>
              <a:t>User </a:t>
            </a:r>
            <a:r>
              <a:rPr lang="en-GB" sz="2400" dirty="0">
                <a:sym typeface="Wingdings" panose="05000000000000000000" pitchFamily="2" charset="2"/>
              </a:rPr>
              <a:t></a:t>
            </a:r>
            <a:r>
              <a:rPr lang="en-GB" sz="2400" dirty="0"/>
              <a:t> Order @</a:t>
            </a:r>
            <a:r>
              <a:rPr lang="en-GB" sz="2400" dirty="0" err="1"/>
              <a:t>OneToMany</a:t>
            </a:r>
            <a:endParaRPr lang="en-GB" sz="2400" dirty="0"/>
          </a:p>
          <a:p>
            <a:pPr lvl="1"/>
            <a:r>
              <a:rPr lang="en-GB" sz="2000" dirty="0"/>
              <a:t>One user can make several subscription</a:t>
            </a:r>
          </a:p>
          <a:p>
            <a:pPr lvl="1"/>
            <a:r>
              <a:rPr lang="en-GB" sz="2000" dirty="0"/>
              <a:t>TBD</a:t>
            </a:r>
          </a:p>
          <a:p>
            <a:r>
              <a:rPr lang="en-GB" sz="2400" dirty="0"/>
              <a:t>Order </a:t>
            </a:r>
            <a:r>
              <a:rPr lang="en-GB" sz="2400" dirty="0">
                <a:sym typeface="Wingdings" panose="05000000000000000000" pitchFamily="2" charset="2"/>
              </a:rPr>
              <a:t> User @</a:t>
            </a:r>
            <a:r>
              <a:rPr lang="en-GB" sz="2400" dirty="0" err="1">
                <a:sym typeface="Wingdings" panose="05000000000000000000" pitchFamily="2" charset="2"/>
              </a:rPr>
              <a:t>ManyToOne</a:t>
            </a:r>
            <a:endParaRPr lang="en-GB" sz="2400" dirty="0">
              <a:sym typeface="Wingdings" panose="05000000000000000000" pitchFamily="2" charset="2"/>
            </a:endParaRPr>
          </a:p>
          <a:p>
            <a:pPr lvl="1"/>
            <a:r>
              <a:rPr lang="en-GB" sz="2000" dirty="0">
                <a:sym typeface="Wingdings" panose="05000000000000000000" pitchFamily="2" charset="2"/>
              </a:rPr>
              <a:t>Multiple orders can be done by a user</a:t>
            </a:r>
          </a:p>
          <a:p>
            <a:pPr lvl="1"/>
            <a:r>
              <a:rPr lang="en-GB" sz="2000" dirty="0">
                <a:sym typeface="Wingdings" panose="05000000000000000000" pitchFamily="2" charset="2"/>
              </a:rPr>
              <a:t>Owner of the relationship</a:t>
            </a:r>
          </a:p>
          <a:p>
            <a:r>
              <a:rPr lang="en-GB" sz="2400" dirty="0">
                <a:sym typeface="Wingdings" panose="05000000000000000000" pitchFamily="2" charset="2"/>
              </a:rPr>
              <a:t>Unidirectional 1:N</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921429" y="1355558"/>
            <a:ext cx="867545" cy="369332"/>
          </a:xfrm>
          <a:prstGeom prst="rect">
            <a:avLst/>
          </a:prstGeom>
          <a:noFill/>
        </p:spPr>
        <p:txBody>
          <a:bodyPr wrap="none" rtlCol="0">
            <a:spAutoFit/>
          </a:bodyPr>
          <a:lstStyle/>
          <a:p>
            <a:r>
              <a:rPr lang="en-GB" dirty="0"/>
              <a:t>making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“related” </a:t>
            </a:r>
          </a:p>
        </p:txBody>
      </p:sp>
      <p:sp>
        <p:nvSpPr>
          <p:cNvPr id="5" name="Content Placeholder 4"/>
          <p:cNvSpPr>
            <a:spLocks noGrp="1"/>
          </p:cNvSpPr>
          <p:nvPr>
            <p:ph sz="half" idx="2"/>
          </p:nvPr>
        </p:nvSpPr>
        <p:spPr>
          <a:xfrm>
            <a:off x="4680478" y="1540224"/>
            <a:ext cx="4233323" cy="4351338"/>
          </a:xfrm>
        </p:spPr>
        <p:txBody>
          <a:bodyPr>
            <a:normAutofit/>
          </a:bodyPr>
          <a:lstStyle/>
          <a:p>
            <a:r>
              <a:rPr lang="en-GB" sz="2400" dirty="0"/>
              <a:t>Order </a:t>
            </a:r>
            <a:r>
              <a:rPr lang="en-GB" sz="2400" dirty="0">
                <a:sym typeface="Wingdings" panose="05000000000000000000" pitchFamily="2" charset="2"/>
              </a:rPr>
              <a:t></a:t>
            </a:r>
            <a:r>
              <a:rPr lang="en-GB" sz="2400" dirty="0"/>
              <a:t> Subscription @</a:t>
            </a:r>
            <a:r>
              <a:rPr lang="en-GB" sz="2400" dirty="0" err="1"/>
              <a:t>OneToOne</a:t>
            </a:r>
            <a:endParaRPr lang="en-GB" sz="2400" dirty="0"/>
          </a:p>
          <a:p>
            <a:pPr lvl="1"/>
            <a:r>
              <a:rPr lang="en-GB" sz="2000" dirty="0"/>
              <a:t>An order refers to one subscription (if the order is valid)</a:t>
            </a:r>
          </a:p>
          <a:p>
            <a:r>
              <a:rPr lang="en-GB" sz="2400" dirty="0"/>
              <a:t>Subscription </a:t>
            </a:r>
            <a:r>
              <a:rPr lang="en-GB" sz="2400" dirty="0">
                <a:sym typeface="Wingdings" panose="05000000000000000000" pitchFamily="2" charset="2"/>
              </a:rPr>
              <a:t> </a:t>
            </a:r>
            <a:r>
              <a:rPr lang="en-GB" sz="2400" dirty="0"/>
              <a:t>Order</a:t>
            </a:r>
            <a:r>
              <a:rPr lang="en-GB" sz="2400" dirty="0">
                <a:sym typeface="Wingdings" panose="05000000000000000000" pitchFamily="2" charset="2"/>
              </a:rPr>
              <a:t> @</a:t>
            </a:r>
            <a:r>
              <a:rPr lang="en-GB" sz="2400" dirty="0" err="1">
                <a:sym typeface="Wingdings" panose="05000000000000000000" pitchFamily="2" charset="2"/>
              </a:rPr>
              <a:t>OneToOne</a:t>
            </a:r>
            <a:endParaRPr lang="en-GB" sz="2400" dirty="0">
              <a:sym typeface="Wingdings" panose="05000000000000000000" pitchFamily="2" charset="2"/>
            </a:endParaRPr>
          </a:p>
          <a:p>
            <a:pPr lvl="1"/>
            <a:r>
              <a:rPr lang="en-GB" sz="2000" dirty="0">
                <a:sym typeface="Wingdings" panose="05000000000000000000" pitchFamily="2" charset="2"/>
              </a:rPr>
              <a:t>A subscription is related to a (valid) order</a:t>
            </a:r>
          </a:p>
          <a:p>
            <a:pPr lvl="1"/>
            <a:r>
              <a:rPr lang="en-GB" sz="2000" dirty="0">
                <a:sym typeface="Wingdings" panose="05000000000000000000" pitchFamily="2" charset="2"/>
              </a:rPr>
              <a:t>Owner of the relationship</a:t>
            </a:r>
          </a:p>
          <a:p>
            <a:r>
              <a:rPr lang="en-GB" sz="2400" dirty="0">
                <a:sym typeface="Wingdings" panose="05000000000000000000" pitchFamily="2" charset="2"/>
              </a:rPr>
              <a:t>Bidirectional</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3" name="TextBox 12"/>
          <p:cNvSpPr txBox="1"/>
          <p:nvPr/>
        </p:nvSpPr>
        <p:spPr>
          <a:xfrm>
            <a:off x="1921429" y="1355558"/>
            <a:ext cx="850297" cy="369332"/>
          </a:xfrm>
          <a:prstGeom prst="rect">
            <a:avLst/>
          </a:prstGeom>
          <a:noFill/>
        </p:spPr>
        <p:txBody>
          <a:bodyPr wrap="none" rtlCol="0">
            <a:spAutoFit/>
          </a:bodyPr>
          <a:lstStyle/>
          <a:p>
            <a:r>
              <a:rPr lang="en-GB" dirty="0"/>
              <a:t>related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7310" y="3051663"/>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59390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“activating” </a:t>
            </a:r>
          </a:p>
        </p:txBody>
      </p:sp>
      <p:sp>
        <p:nvSpPr>
          <p:cNvPr id="5" name="Content Placeholder 4"/>
          <p:cNvSpPr>
            <a:spLocks noGrp="1"/>
          </p:cNvSpPr>
          <p:nvPr>
            <p:ph sz="half" idx="2"/>
          </p:nvPr>
        </p:nvSpPr>
        <p:spPr>
          <a:xfrm>
            <a:off x="4721340" y="1540224"/>
            <a:ext cx="4318965" cy="4351338"/>
          </a:xfrm>
        </p:spPr>
        <p:txBody>
          <a:bodyPr>
            <a:normAutofit/>
          </a:bodyPr>
          <a:lstStyle/>
          <a:p>
            <a:r>
              <a:rPr lang="en-GB" sz="2400" dirty="0"/>
              <a:t>Subscription </a:t>
            </a:r>
            <a:r>
              <a:rPr lang="en-GB" sz="2400" dirty="0">
                <a:sym typeface="Wingdings" panose="05000000000000000000" pitchFamily="2" charset="2"/>
              </a:rPr>
              <a:t></a:t>
            </a:r>
            <a:r>
              <a:rPr lang="en-GB" sz="2400" dirty="0"/>
              <a:t> </a:t>
            </a:r>
            <a:r>
              <a:rPr lang="en-GB" sz="2400" dirty="0" err="1"/>
              <a:t>ServicePackage</a:t>
            </a:r>
            <a:r>
              <a:rPr lang="en-GB" sz="2400" dirty="0"/>
              <a:t> @</a:t>
            </a:r>
            <a:r>
              <a:rPr lang="en-GB" sz="2400" dirty="0" err="1"/>
              <a:t>ManyToOne</a:t>
            </a:r>
            <a:endParaRPr lang="en-GB" sz="2400" dirty="0"/>
          </a:p>
          <a:p>
            <a:pPr lvl="1"/>
            <a:r>
              <a:rPr lang="en-GB" sz="2000" dirty="0"/>
              <a:t>A subscription refers to the activation of one service package</a:t>
            </a:r>
          </a:p>
          <a:p>
            <a:pPr lvl="1"/>
            <a:r>
              <a:rPr lang="en-GB" sz="2000" dirty="0"/>
              <a:t>Owner of the relationship</a:t>
            </a:r>
          </a:p>
          <a:p>
            <a:r>
              <a:rPr lang="en-GB" sz="2400" dirty="0" err="1"/>
              <a:t>ServicePackage</a:t>
            </a:r>
            <a:r>
              <a:rPr lang="en-GB" sz="2400" dirty="0"/>
              <a:t> </a:t>
            </a:r>
            <a:r>
              <a:rPr lang="en-GB" sz="2400" dirty="0">
                <a:sym typeface="Wingdings" panose="05000000000000000000" pitchFamily="2" charset="2"/>
              </a:rPr>
              <a:t> Subscription @</a:t>
            </a:r>
            <a:r>
              <a:rPr lang="en-GB" sz="2400" dirty="0" err="1">
                <a:sym typeface="Wingdings" panose="05000000000000000000" pitchFamily="2" charset="2"/>
              </a:rPr>
              <a:t>OneToMany</a:t>
            </a:r>
            <a:endParaRPr lang="en-GB" sz="2400" dirty="0">
              <a:sym typeface="Wingdings" panose="05000000000000000000" pitchFamily="2" charset="2"/>
            </a:endParaRPr>
          </a:p>
          <a:p>
            <a:pPr lvl="1"/>
            <a:r>
              <a:rPr lang="en-GB" sz="2000" dirty="0">
                <a:sym typeface="Wingdings" panose="05000000000000000000" pitchFamily="2" charset="2"/>
              </a:rPr>
              <a:t>A service package can have multiple subscribers</a:t>
            </a:r>
          </a:p>
          <a:p>
            <a:pPr lvl="1"/>
            <a:r>
              <a:rPr lang="en-GB" sz="2000" dirty="0">
                <a:sym typeface="Wingdings" panose="05000000000000000000" pitchFamily="2" charset="2"/>
              </a:rPr>
              <a:t>TBD</a:t>
            </a:r>
          </a:p>
          <a:p>
            <a:r>
              <a:rPr lang="en-GB" sz="2400" dirty="0">
                <a:sym typeface="Wingdings" panose="05000000000000000000" pitchFamily="2" charset="2"/>
              </a:rPr>
              <a:t>Unidirectional 1:N</a:t>
            </a:r>
          </a:p>
        </p:txBody>
      </p:sp>
      <p:sp>
        <p:nvSpPr>
          <p:cNvPr id="6" name="Rectangle 5"/>
          <p:cNvSpPr/>
          <p:nvPr/>
        </p:nvSpPr>
        <p:spPr>
          <a:xfrm>
            <a:off x="2968592" y="1744230"/>
            <a:ext cx="1603407"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ServicePackage</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2" y="1980049"/>
            <a:ext cx="32879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72957" y="210628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842235" y="1355558"/>
            <a:ext cx="1092863" cy="369332"/>
          </a:xfrm>
          <a:prstGeom prst="rect">
            <a:avLst/>
          </a:prstGeom>
          <a:noFill/>
        </p:spPr>
        <p:txBody>
          <a:bodyPr wrap="none" rtlCol="0">
            <a:spAutoFit/>
          </a:bodyPr>
          <a:lstStyle/>
          <a:p>
            <a:r>
              <a:rPr lang="en-GB" dirty="0"/>
              <a:t>activating</a:t>
            </a:r>
          </a:p>
        </p:txBody>
      </p:sp>
      <p:sp>
        <p:nvSpPr>
          <p:cNvPr id="14" name="Rectangle 13"/>
          <p:cNvSpPr/>
          <p:nvPr/>
        </p:nvSpPr>
        <p:spPr>
          <a:xfrm>
            <a:off x="2986239" y="3167167"/>
            <a:ext cx="1603406"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ServicePackage</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cxnSp>
        <p:nvCxnSpPr>
          <p:cNvPr id="16" name="Straight Connector 15"/>
          <p:cNvCxnSpPr>
            <a:cxnSpLocks/>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603406"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ServicePackage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cxnSp>
        <p:nvCxnSpPr>
          <p:cNvPr id="19" name="Straight Connector 18"/>
          <p:cNvCxnSpPr>
            <a:cxnSpLocks/>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6" y="3079598"/>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99116" y="4405438"/>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89483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03656"/>
            <a:ext cx="7886700" cy="1325563"/>
          </a:xfrm>
        </p:spPr>
        <p:txBody>
          <a:bodyPr/>
          <a:lstStyle/>
          <a:p>
            <a:r>
              <a:rPr lang="en-GB" dirty="0"/>
              <a:t>Relationship “containing”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sz="2000" dirty="0"/>
              <a:t>Service Package </a:t>
            </a:r>
            <a:r>
              <a:rPr lang="en-GB" sz="2000" dirty="0">
                <a:sym typeface="Wingdings" panose="05000000000000000000" pitchFamily="2" charset="2"/>
              </a:rPr>
              <a:t></a:t>
            </a:r>
            <a:r>
              <a:rPr lang="en-GB" sz="2000" dirty="0"/>
              <a:t> Service </a:t>
            </a:r>
            <a:r>
              <a:rPr lang="en-GB" sz="2000" b="0" i="0" u="none" strike="noStrike" baseline="0" dirty="0">
                <a:latin typeface="Calibri" panose="020F0502020204030204" pitchFamily="34" charset="0"/>
              </a:rPr>
              <a:t>@ManyToMany is necessary to show the services contained inside of the service package</a:t>
            </a:r>
            <a:endParaRPr lang="en-GB" sz="2000" dirty="0"/>
          </a:p>
          <a:p>
            <a:pPr lvl="1"/>
            <a:r>
              <a:rPr lang="en-GB" sz="1400" dirty="0">
                <a:latin typeface="Calibri" panose="020F0502020204030204" pitchFamily="34" charset="0"/>
              </a:rPr>
              <a:t>Owner = either Service Package</a:t>
            </a:r>
            <a:r>
              <a:rPr lang="en-GB" sz="1400" b="0" i="0" u="none" strike="noStrike" baseline="0" dirty="0">
                <a:latin typeface="Calibri" panose="020F0502020204030204" pitchFamily="34" charset="0"/>
              </a:rPr>
              <a:t> or Service</a:t>
            </a:r>
          </a:p>
          <a:p>
            <a:pPr lvl="1"/>
            <a:r>
              <a:rPr lang="en-GB" sz="1400" dirty="0" err="1">
                <a:latin typeface="Calibri" panose="020F0502020204030204" pitchFamily="34" charset="0"/>
              </a:rPr>
              <a:t>FetchType</a:t>
            </a:r>
            <a:r>
              <a:rPr lang="en-GB" sz="1400" dirty="0">
                <a:latin typeface="Calibri" panose="020F0502020204030204" pitchFamily="34" charset="0"/>
              </a:rPr>
              <a:t> = </a:t>
            </a:r>
            <a:r>
              <a:rPr lang="en-GB" sz="1400" dirty="0" err="1">
                <a:latin typeface="Calibri" panose="020F0502020204030204" pitchFamily="34" charset="0"/>
              </a:rPr>
              <a:t>FetchType.EAGER</a:t>
            </a:r>
            <a:r>
              <a:rPr lang="en-GB" sz="1400" dirty="0">
                <a:latin typeface="Calibri" panose="020F0502020204030204" pitchFamily="34" charset="0"/>
              </a:rPr>
              <a:t> to let the costumer get the services associated with a service package via relationship navigation</a:t>
            </a:r>
            <a:r>
              <a:rPr lang="en-GB" sz="1400" b="0" i="0" u="none" strike="noStrike" baseline="0" dirty="0">
                <a:latin typeface="Calibri" panose="020F0502020204030204" pitchFamily="34" charset="0"/>
              </a:rPr>
              <a:t>	</a:t>
            </a:r>
          </a:p>
          <a:p>
            <a:r>
              <a:rPr lang="en-GB" sz="2000" dirty="0"/>
              <a:t>Service </a:t>
            </a:r>
            <a:r>
              <a:rPr lang="en-GB" sz="2000" dirty="0">
                <a:sym typeface="Wingdings" panose="05000000000000000000" pitchFamily="2" charset="2"/>
              </a:rPr>
              <a:t> Service Package </a:t>
            </a:r>
            <a:r>
              <a:rPr lang="en-GB" sz="2000" b="0" i="0" u="none" strike="noStrike" baseline="0" dirty="0">
                <a:latin typeface="Calibri" panose="020F0502020204030204" pitchFamily="34" charset="0"/>
              </a:rPr>
              <a:t>@ManyToMany is no requested, but mapped for simplicity </a:t>
            </a:r>
            <a:endParaRPr lang="en-GB" sz="1600" b="0" i="0" u="none" strike="noStrike" baseline="0" dirty="0">
              <a:latin typeface="Calibri" panose="020F0502020204030204" pitchFamily="34" charset="0"/>
            </a:endParaRPr>
          </a:p>
          <a:p>
            <a:pPr algn="l"/>
            <a:endParaRPr lang="en-GB" dirty="0">
              <a:sym typeface="Wingdings" panose="05000000000000000000" pitchFamily="2" charset="2"/>
            </a:endParaRPr>
          </a:p>
          <a:p>
            <a:pPr marL="914400" lvl="2" indent="0">
              <a:buNone/>
            </a:pP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29"/>
            <a:ext cx="1568918" cy="652739"/>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921429" y="1355558"/>
            <a:ext cx="1165255" cy="369332"/>
          </a:xfrm>
          <a:prstGeom prst="rect">
            <a:avLst/>
          </a:prstGeom>
          <a:noFill/>
        </p:spPr>
        <p:txBody>
          <a:bodyPr wrap="none" rtlCol="0">
            <a:spAutoFit/>
          </a:bodyPr>
          <a:lstStyle/>
          <a:p>
            <a:r>
              <a:rPr lang="en-GB" dirty="0"/>
              <a:t>containing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p:cNvSpPr/>
          <p:nvPr/>
        </p:nvSpPr>
        <p:spPr>
          <a:xfrm>
            <a:off x="204531" y="3108048"/>
            <a:ext cx="1568918" cy="614561"/>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a:p>
            <a:pPr algn="ctr"/>
            <a:r>
              <a:rPr lang="en-GB" dirty="0"/>
              <a:t>Package</a:t>
            </a:r>
          </a:p>
        </p:txBody>
      </p:sp>
      <p:cxnSp>
        <p:nvCxnSpPr>
          <p:cNvPr id="16" name="Straight Connector 15"/>
          <p:cNvCxnSpPr>
            <a:cxnSpLocks/>
            <a:stCxn id="14" idx="1"/>
            <a:endCxn id="15" idx="3"/>
          </p:cNvCxnSpPr>
          <p:nvPr/>
        </p:nvCxnSpPr>
        <p:spPr>
          <a:xfrm flipH="1">
            <a:off x="1773449" y="3402986"/>
            <a:ext cx="1212790" cy="12343"/>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54133" y="4403138"/>
            <a:ext cx="1568918" cy="61456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cxnSpLocks/>
            <a:stCxn id="17" idx="1"/>
            <a:endCxn id="18" idx="3"/>
          </p:cNvCxnSpPr>
          <p:nvPr/>
        </p:nvCxnSpPr>
        <p:spPr>
          <a:xfrm flipH="1">
            <a:off x="1823051" y="4710418"/>
            <a:ext cx="1171209"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6628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771084"/>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user</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  </a:t>
            </a:r>
          </a:p>
          <a:p>
            <a:r>
              <a:rPr lang="en-GB" sz="1400" b="0" i="0" u="none" strike="noStrike" baseline="0" dirty="0">
                <a:latin typeface="Courier New" panose="02070309020205020404" pitchFamily="49" charset="0"/>
              </a:rPr>
              <a:t>`username` varchar(45) NOT NULL,  </a:t>
            </a:r>
          </a:p>
          <a:p>
            <a:r>
              <a:rPr lang="en-GB" sz="1400" b="0" i="0" u="none" strike="noStrike" baseline="0" dirty="0">
                <a:latin typeface="Courier New" panose="02070309020205020404" pitchFamily="49" charset="0"/>
              </a:rPr>
              <a:t>`password` varchar(45) NOT NULL,  </a:t>
            </a:r>
          </a:p>
          <a:p>
            <a:r>
              <a:rPr lang="en-GB" sz="1400" b="0" i="0" u="none" strike="noStrike" baseline="0" dirty="0">
                <a:latin typeface="Courier New" panose="02070309020205020404" pitchFamily="49" charset="0"/>
              </a:rPr>
              <a:t>`name` varchar(45) NOT NULL,  </a:t>
            </a:r>
          </a:p>
          <a:p>
            <a:r>
              <a:rPr lang="en-GB" sz="1400" b="0" i="0" u="none" strike="noStrike" baseline="0" dirty="0">
                <a:latin typeface="Courier New" panose="02070309020205020404" pitchFamily="49" charset="0"/>
              </a:rPr>
              <a:t>`surname` varchar(45) NOT NULL,  PRIMARY KEY (`id`)</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order</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`costumer` int(6) NOT NULL DEFAULT=`999999`,</a:t>
            </a:r>
          </a:p>
          <a:p>
            <a:r>
              <a:rPr lang="en-GB" sz="1400" b="0" i="0" u="none" strike="noStrike" baseline="0" dirty="0">
                <a:latin typeface="Courier New" panose="02070309020205020404" pitchFamily="49" charset="0"/>
              </a:rPr>
              <a:t>`subscription` varchar(45) NOT NULL, </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date_of_creation</a:t>
            </a:r>
            <a:r>
              <a:rPr lang="en-GB" sz="1400" b="0" i="0" u="none" strike="noStrike" baseline="0" dirty="0">
                <a:latin typeface="Courier New" panose="02070309020205020404" pitchFamily="49" charset="0"/>
              </a:rPr>
              <a:t>` date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hour_of_creation</a:t>
            </a:r>
            <a:r>
              <a:rPr lang="en-GB" sz="1400" b="0" i="0" u="none" strike="noStrike" baseline="0" dirty="0">
                <a:latin typeface="Courier New" panose="02070309020205020404" pitchFamily="49" charset="0"/>
              </a:rPr>
              <a:t>` time NOT NULL,</a:t>
            </a:r>
          </a:p>
          <a:p>
            <a:r>
              <a:rPr lang="en-GB" sz="1400" b="0" i="0" u="none" strike="noStrike" baseline="0" dirty="0">
                <a:latin typeface="Courier New" panose="02070309020205020404" pitchFamily="49" charset="0"/>
              </a:rPr>
              <a:t>`total value` decimal NOT NULL,</a:t>
            </a:r>
          </a:p>
          <a:p>
            <a:r>
              <a:rPr lang="en-GB" sz="1400" b="0" i="0" u="none" strike="noStrike" baseline="0" dirty="0">
                <a:latin typeface="Courier New" panose="02070309020205020404" pitchFamily="49" charset="0"/>
              </a:rPr>
              <a:t>`valid` number(1)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COSTRAINT `</a:t>
            </a:r>
            <a:r>
              <a:rPr lang="en-GB" sz="1400" b="0" i="0" u="none" strike="noStrike" baseline="0" dirty="0" err="1">
                <a:latin typeface="Courier New" panose="02070309020205020404" pitchFamily="49" charset="0"/>
              </a:rPr>
              <a:t>id_costumer</a:t>
            </a:r>
            <a:r>
              <a:rPr lang="en-GB" sz="1400" b="0" i="0" u="none" strike="noStrike" baseline="0" dirty="0">
                <a:latin typeface="Courier New" panose="02070309020205020404" pitchFamily="49" charset="0"/>
              </a:rPr>
              <a:t>` FOREIGN KEY (`costumer`)</a:t>
            </a:r>
          </a:p>
          <a:p>
            <a:r>
              <a:rPr lang="en-GB" sz="1400" dirty="0">
                <a:latin typeface="Courier New" panose="02070309020205020404" pitchFamily="49" charset="0"/>
              </a:rPr>
              <a:t>	REFERENCES </a:t>
            </a:r>
            <a:r>
              <a:rPr lang="en-GB" sz="1400" b="0" i="0" u="none" strike="noStrike" baseline="0" dirty="0">
                <a:latin typeface="Courier New" panose="02070309020205020404" pitchFamily="49" charset="0"/>
              </a:rPr>
              <a:t>`user` (`id`) ON DELETE SET DEFAULT </a:t>
            </a:r>
          </a:p>
          <a:p>
            <a:r>
              <a:rPr lang="en-GB" sz="1400" dirty="0">
                <a:latin typeface="Courier New" panose="02070309020205020404" pitchFamily="49" charset="0"/>
              </a:rPr>
              <a:t>	ON UPDATE CASCADE,</a:t>
            </a: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id_subscription</a:t>
            </a:r>
            <a:r>
              <a:rPr lang="en-GB" sz="1400" b="0" i="0" u="none" strike="noStrike" baseline="0" dirty="0">
                <a:latin typeface="Courier New" panose="02070309020205020404" pitchFamily="49" charset="0"/>
              </a:rPr>
              <a:t>` FOREIGN KEY (`subscription`)</a:t>
            </a:r>
          </a:p>
          <a:p>
            <a:r>
              <a:rPr lang="en-GB" sz="1400" dirty="0">
                <a:latin typeface="Courier New" panose="02070309020205020404" pitchFamily="49" charset="0"/>
              </a:rPr>
              <a:t>	REFERENCES </a:t>
            </a:r>
            <a:r>
              <a:rPr lang="en-GB" sz="1400" b="0" i="0" u="none" strike="noStrike" baseline="0" dirty="0">
                <a:latin typeface="Courier New" panose="02070309020205020404" pitchFamily="49" charset="0"/>
              </a:rPr>
              <a:t>`subscription` (`id`)</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83598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7632859"/>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subscription</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id_order</a:t>
            </a:r>
            <a:r>
              <a:rPr lang="en-GB" sz="1400" b="0" i="0" u="none" strike="noStrike" baseline="0" dirty="0">
                <a:latin typeface="Courier New" panose="02070309020205020404" pitchFamily="49" charset="0"/>
              </a:rPr>
              <a:t>` int(6) NOT NULL,</a:t>
            </a:r>
          </a:p>
          <a:p>
            <a:r>
              <a:rPr lang="en-GB" sz="1400" b="0" i="0" u="none" strike="noStrike" baseline="0" dirty="0">
                <a:latin typeface="Courier New" panose="02070309020205020404" pitchFamily="49" charset="0"/>
              </a:rPr>
              <a:t>`</a:t>
            </a:r>
            <a:r>
              <a:rPr lang="en-GB" sz="1400" dirty="0" err="1">
                <a:latin typeface="Courier New" panose="02070309020205020404" pitchFamily="49" charset="0"/>
              </a:rPr>
              <a:t>id_package</a:t>
            </a:r>
            <a:r>
              <a:rPr lang="en-GB" sz="1400" b="0" i="0" u="none" strike="noStrike" baseline="0" dirty="0">
                <a:latin typeface="Courier New" panose="02070309020205020404" pitchFamily="49" charset="0"/>
              </a:rPr>
              <a:t>` int(6)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validity_period</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`id`</a:t>
            </a:r>
            <a:endParaRPr lang="en-GB" sz="1400" dirty="0">
              <a:latin typeface="Courier New" panose="02070309020205020404" pitchFamily="49" charset="0"/>
            </a:endParaRP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id_order</a:t>
            </a:r>
            <a:r>
              <a:rPr lang="en-GB" sz="1400" b="0" i="0" u="none" strike="noStrike" baseline="0" dirty="0">
                <a:latin typeface="Courier New" panose="02070309020205020404" pitchFamily="49" charset="0"/>
              </a:rPr>
              <a:t>` FOREIGN KEY (`order`) </a:t>
            </a:r>
            <a:r>
              <a:rPr lang="en-GB" sz="1400" dirty="0">
                <a:latin typeface="Courier New" panose="02070309020205020404" pitchFamily="49" charset="0"/>
              </a:rPr>
              <a:t>REFERENCES </a:t>
            </a:r>
            <a:r>
              <a:rPr lang="en-GB" sz="1400" b="0" i="0" u="none" strike="noStrike" baseline="0" dirty="0">
                <a:latin typeface="Courier New" panose="02070309020205020404" pitchFamily="49" charset="0"/>
              </a:rPr>
              <a:t>`order` (`id`)</a:t>
            </a: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id_package</a:t>
            </a:r>
            <a:r>
              <a:rPr lang="en-GB" sz="1400" b="0" i="0" u="none" strike="noStrike" baseline="0" dirty="0">
                <a:latin typeface="Courier New" panose="02070309020205020404" pitchFamily="49" charset="0"/>
              </a:rPr>
              <a:t>` FOREIGN KEY (`package`) </a:t>
            </a:r>
            <a:r>
              <a:rPr lang="en-GB" sz="1400" dirty="0">
                <a:latin typeface="Courier New" panose="02070309020205020404" pitchFamily="49" charset="0"/>
              </a:rPr>
              <a:t>REFERENCES </a:t>
            </a:r>
            <a:r>
              <a:rPr lang="en-GB" sz="1400" b="0" i="0" u="none" strike="noStrike" baseline="0" dirty="0">
                <a:latin typeface="Courier New" panose="02070309020205020404" pitchFamily="49" charset="0"/>
              </a:rPr>
              <a:t>`package` </a:t>
            </a:r>
          </a:p>
          <a:p>
            <a:r>
              <a:rPr lang="en-GB" sz="1400" dirty="0">
                <a:latin typeface="Courier New" panose="02070309020205020404" pitchFamily="49" charset="0"/>
              </a:rPr>
              <a:t>	</a:t>
            </a:r>
            <a:r>
              <a:rPr lang="en-GB" sz="1400" b="0" i="0" u="none" strike="noStrike" baseline="0" dirty="0">
                <a:latin typeface="Courier New" panose="02070309020205020404" pitchFamily="49" charset="0"/>
              </a:rPr>
              <a:t>(`id`) ON DELETE CASCADE,</a:t>
            </a:r>
            <a:r>
              <a:rPr lang="en-GB" sz="1400" dirty="0">
                <a:latin typeface="Courier New" panose="02070309020205020404" pitchFamily="49" charset="0"/>
              </a:rPr>
              <a:t>	ON DELETE CASCADE</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package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 DEFAULT=`999999`,</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fixed_phone</a:t>
            </a:r>
            <a:r>
              <a:rPr lang="en-GB" sz="1400" b="0" i="0" u="none" strike="noStrike" baseline="0" dirty="0">
                <a:latin typeface="Courier New" panose="02070309020205020404" pitchFamily="49" charset="0"/>
              </a:rPr>
              <a:t>` number(1) NOT NULL, </a:t>
            </a:r>
          </a:p>
          <a:p>
            <a:r>
              <a:rPr lang="en-GB" sz="1400" b="0" i="0" u="none" strike="noStrike" baseline="0" dirty="0">
                <a:latin typeface="Courier New" panose="02070309020205020404" pitchFamily="49" charset="0"/>
              </a:rPr>
              <a:t>`12Fee`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24Fee</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`36</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 decimal NOT NULL,</a:t>
            </a:r>
            <a:r>
              <a:rPr lang="en-GB" sz="1400" dirty="0">
                <a:latin typeface="Courier New" panose="02070309020205020404" pitchFamily="49" charset="0"/>
              </a:rPr>
              <a:t> </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product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monthly_fee</a:t>
            </a:r>
            <a:r>
              <a:rPr lang="en-GB" sz="1400" b="0" i="0" u="none" strike="noStrike" baseline="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name</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149215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555641"/>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fixed_internet</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mobile_phone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num_minutes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num_sms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extra_minutes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extra_sms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mobile_internet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523302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08403" y="0"/>
            <a:ext cx="7886700" cy="1325563"/>
          </a:xfrm>
        </p:spPr>
        <p:txBody>
          <a:bodyPr/>
          <a:lstStyle/>
          <a:p>
            <a:pPr lvl="0"/>
            <a:r>
              <a:rPr lang="en-GB" dirty="0"/>
              <a:t>Entity Relationship</a:t>
            </a:r>
          </a:p>
        </p:txBody>
      </p:sp>
      <p:pic>
        <p:nvPicPr>
          <p:cNvPr id="31" name="Picture 30" descr="Diagram&#10;&#10;Description automatically generated">
            <a:extLst>
              <a:ext uri="{FF2B5EF4-FFF2-40B4-BE49-F238E27FC236}">
                <a16:creationId xmlns:a16="http://schemas.microsoft.com/office/drawing/2014/main" id="{58247CB4-0D73-E641-9949-E8ED4E23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03" y="925032"/>
            <a:ext cx="8327193" cy="5344818"/>
          </a:xfrm>
          <a:prstGeom prst="rect">
            <a:avLst/>
          </a:prstGeom>
        </p:spPr>
      </p:pic>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4293" y="-211614"/>
            <a:ext cx="7886700" cy="1325563"/>
          </a:xfrm>
        </p:spPr>
        <p:txBody>
          <a:bodyPr/>
          <a:lstStyle/>
          <a:p>
            <a:pPr lvl="0"/>
            <a:r>
              <a:rPr lang="en-GB" dirty="0"/>
              <a:t>Relational model</a:t>
            </a:r>
          </a:p>
        </p:txBody>
      </p:sp>
      <p:sp>
        <p:nvSpPr>
          <p:cNvPr id="3" name="Content Placeholder 2"/>
          <p:cNvSpPr txBox="1">
            <a:spLocks noGrp="1"/>
          </p:cNvSpPr>
          <p:nvPr>
            <p:ph sz="half" idx="1"/>
          </p:nvPr>
        </p:nvSpPr>
        <p:spPr>
          <a:xfrm>
            <a:off x="324293" y="701749"/>
            <a:ext cx="8495414" cy="5922335"/>
          </a:xfrm>
        </p:spPr>
        <p:txBody>
          <a:bodyPr>
            <a:normAutofit fontScale="92500" lnSpcReduction="10000"/>
          </a:bodyPr>
          <a:lstStyle/>
          <a:p>
            <a:pPr marL="0" indent="0">
              <a:lnSpc>
                <a:spcPct val="220000"/>
              </a:lnSpc>
              <a:buNone/>
            </a:pPr>
            <a:r>
              <a:rPr lang="en-GB" sz="2000" dirty="0"/>
              <a:t>User (</a:t>
            </a:r>
            <a:r>
              <a:rPr lang="en-GB" sz="2000" u="sng" dirty="0"/>
              <a:t>username</a:t>
            </a:r>
            <a:r>
              <a:rPr lang="en-GB" sz="2000" dirty="0"/>
              <a:t>, Password, Email, Insolvent)</a:t>
            </a:r>
          </a:p>
          <a:p>
            <a:pPr marL="0" indent="0">
              <a:lnSpc>
                <a:spcPct val="220000"/>
              </a:lnSpc>
              <a:buNone/>
            </a:pPr>
            <a:r>
              <a:rPr lang="en-GB" sz="2000" dirty="0"/>
              <a:t>Order (</a:t>
            </a:r>
            <a:r>
              <a:rPr lang="en-GB" sz="2000" u="sng" dirty="0"/>
              <a:t>ID</a:t>
            </a:r>
            <a:r>
              <a:rPr lang="en-GB" sz="2000" dirty="0"/>
              <a:t>, </a:t>
            </a:r>
            <a:r>
              <a:rPr lang="en-GB" sz="2000" dirty="0" err="1"/>
              <a:t>UserID</a:t>
            </a:r>
            <a:r>
              <a:rPr lang="en-GB" sz="2000" dirty="0"/>
              <a:t>, </a:t>
            </a:r>
            <a:r>
              <a:rPr lang="en-GB" sz="2000" dirty="0" err="1"/>
              <a:t>DateCreated</a:t>
            </a:r>
            <a:r>
              <a:rPr lang="en-GB" sz="2000" dirty="0"/>
              <a:t>, </a:t>
            </a:r>
            <a:r>
              <a:rPr lang="en-GB" sz="2000" dirty="0" err="1"/>
              <a:t>HourCreated</a:t>
            </a:r>
            <a:r>
              <a:rPr lang="en-GB" sz="2000" dirty="0"/>
              <a:t>, </a:t>
            </a:r>
            <a:r>
              <a:rPr lang="en-GB" sz="2000" dirty="0" err="1"/>
              <a:t>TotalValue</a:t>
            </a:r>
            <a:r>
              <a:rPr lang="en-GB" sz="2000" dirty="0"/>
              <a:t>, Valid)</a:t>
            </a:r>
          </a:p>
          <a:p>
            <a:pPr marL="0" indent="0">
              <a:lnSpc>
                <a:spcPct val="220000"/>
              </a:lnSpc>
              <a:buNone/>
            </a:pPr>
            <a:r>
              <a:rPr lang="en-GB" sz="2000" dirty="0"/>
              <a:t>Subscription (</a:t>
            </a:r>
            <a:r>
              <a:rPr lang="en-GB" sz="2000" u="sng" dirty="0"/>
              <a:t>ID</a:t>
            </a:r>
            <a:r>
              <a:rPr lang="en-GB" sz="2000" dirty="0"/>
              <a:t>, </a:t>
            </a:r>
            <a:r>
              <a:rPr lang="en-GB" sz="2000" dirty="0" err="1"/>
              <a:t>ValidityPeriod</a:t>
            </a:r>
            <a:r>
              <a:rPr lang="en-GB" sz="2000" dirty="0"/>
              <a:t>, Fee, </a:t>
            </a:r>
            <a:r>
              <a:rPr lang="en-GB" sz="2000" dirty="0" err="1"/>
              <a:t>IDOrder</a:t>
            </a:r>
            <a:r>
              <a:rPr lang="en-GB" sz="2000" dirty="0"/>
              <a:t>, </a:t>
            </a:r>
            <a:r>
              <a:rPr lang="en-GB" sz="2000" dirty="0" err="1"/>
              <a:t>IDPackage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indent="0">
              <a:lnSpc>
                <a:spcPct val="220000"/>
              </a:lnSpc>
              <a:buNone/>
            </a:pPr>
            <a:r>
              <a:rPr lang="en-GB" sz="2000" dirty="0" err="1"/>
              <a:t>OptionalProduct</a:t>
            </a:r>
            <a:r>
              <a:rPr lang="en-GB" sz="2000" dirty="0"/>
              <a:t> (</a:t>
            </a:r>
            <a:r>
              <a:rPr lang="en-GB" sz="2000" u="sng" dirty="0"/>
              <a:t>Name</a:t>
            </a:r>
            <a:r>
              <a:rPr lang="en-GB" sz="2000" dirty="0"/>
              <a:t>, </a:t>
            </a:r>
            <a:r>
              <a:rPr lang="en-GB" sz="2000" dirty="0" err="1"/>
              <a:t>MonthlyFee</a:t>
            </a:r>
            <a:r>
              <a:rPr lang="en-GB" sz="2000" dirty="0"/>
              <a:t>)</a:t>
            </a:r>
          </a:p>
          <a:p>
            <a:pPr marL="0" indent="0">
              <a:lnSpc>
                <a:spcPct val="220000"/>
              </a:lnSpc>
              <a:buNone/>
            </a:pPr>
            <a:r>
              <a:rPr lang="en-GB" sz="2000" dirty="0" err="1"/>
              <a:t>FixedInternet</a:t>
            </a:r>
            <a:r>
              <a:rPr lang="en-GB" sz="2000" dirty="0"/>
              <a:t>(</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err="1"/>
              <a:t>MobileInternet</a:t>
            </a:r>
            <a:r>
              <a:rPr lang="en-GB" sz="2000" dirty="0"/>
              <a:t> (</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err="1"/>
              <a:t>MobilePhone</a:t>
            </a:r>
            <a:r>
              <a:rPr lang="en-GB" sz="2000" dirty="0"/>
              <a:t> (</a:t>
            </a:r>
            <a:r>
              <a:rPr lang="en-GB" sz="2000" u="sng" dirty="0"/>
              <a:t>ID</a:t>
            </a:r>
            <a:r>
              <a:rPr lang="en-GB" sz="2000" dirty="0"/>
              <a:t>, </a:t>
            </a:r>
            <a:r>
              <a:rPr lang="en-GB" sz="2000" dirty="0" err="1"/>
              <a:t>NoOfMinutes</a:t>
            </a:r>
            <a:r>
              <a:rPr lang="en-GB" sz="2000" dirty="0"/>
              <a:t>, </a:t>
            </a:r>
            <a:r>
              <a:rPr lang="en-GB" sz="2000" dirty="0" err="1"/>
              <a:t>NoOfSms</a:t>
            </a:r>
            <a:r>
              <a:rPr lang="en-GB" sz="2000" dirty="0"/>
              <a:t>, </a:t>
            </a:r>
            <a:r>
              <a:rPr lang="en-GB" sz="2000" dirty="0" err="1"/>
              <a:t>ExtraFeeMin</a:t>
            </a:r>
            <a:r>
              <a:rPr lang="en-GB" sz="2000" dirty="0"/>
              <a:t>, </a:t>
            </a:r>
            <a:r>
              <a:rPr lang="en-GB" sz="2000" dirty="0" err="1"/>
              <a:t>ExtraFeeSms</a:t>
            </a:r>
            <a:r>
              <a:rPr lang="en-GB" sz="2000" dirty="0"/>
              <a:t>)</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9" name="Straight Arrow Connector 8">
            <a:extLst>
              <a:ext uri="{FF2B5EF4-FFF2-40B4-BE49-F238E27FC236}">
                <a16:creationId xmlns:a16="http://schemas.microsoft.com/office/drawing/2014/main" id="{B6C9CF91-A931-0C49-96B3-E3FE702042E8}"/>
              </a:ext>
            </a:extLst>
          </p:cNvPr>
          <p:cNvCxnSpPr>
            <a:cxnSpLocks/>
          </p:cNvCxnSpPr>
          <p:nvPr/>
        </p:nvCxnSpPr>
        <p:spPr>
          <a:xfrm>
            <a:off x="1261643" y="1286203"/>
            <a:ext cx="492729" cy="512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9F7441-9C2F-5E42-97FF-68FE21727F83}"/>
              </a:ext>
            </a:extLst>
          </p:cNvPr>
          <p:cNvCxnSpPr>
            <a:cxnSpLocks/>
          </p:cNvCxnSpPr>
          <p:nvPr/>
        </p:nvCxnSpPr>
        <p:spPr>
          <a:xfrm>
            <a:off x="1261643" y="2027312"/>
            <a:ext cx="3006000" cy="439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8BA7E87-A3B4-E64B-A7D6-1B43B834F525}"/>
              </a:ext>
            </a:extLst>
          </p:cNvPr>
          <p:cNvCxnSpPr>
            <a:cxnSpLocks/>
          </p:cNvCxnSpPr>
          <p:nvPr/>
        </p:nvCxnSpPr>
        <p:spPr>
          <a:xfrm flipV="1">
            <a:off x="2157891" y="2724262"/>
            <a:ext cx="3088888" cy="468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If there are considerations about the logical model write them here</a:t>
            </a:r>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2498</TotalTime>
  <Words>1922</Words>
  <Application>Microsoft Macintosh PowerPoint</Application>
  <PresentationFormat>On-screen Show (4:3)</PresentationFormat>
  <Paragraphs>283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Data bases 2</vt:lpstr>
      <vt:lpstr>Index</vt:lpstr>
      <vt:lpstr>Specifications</vt:lpstr>
      <vt:lpstr>Specification interpretation</vt:lpstr>
      <vt:lpstr>Entity Relationship</vt:lpstr>
      <vt:lpstr>Motivations of the ER design</vt:lpstr>
      <vt:lpstr>Relational model</vt:lpstr>
      <vt:lpstr>Motivations of the logical design</vt:lpstr>
      <vt:lpstr>Trigger design &amp; code</vt:lpstr>
      <vt:lpstr>ORM design</vt:lpstr>
      <vt:lpstr>Relationship “making” </vt:lpstr>
      <vt:lpstr>Relationship “related” </vt:lpstr>
      <vt:lpstr>Relationship “activating” </vt:lpstr>
      <vt:lpstr>Relationship “containing” </vt:lpstr>
      <vt:lpstr>PowerPoint Presentation</vt:lpstr>
      <vt:lpstr>PowerPoint Presentation</vt:lpstr>
      <vt:lpstr>PowerPoint Presentation</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Michele Terziani</cp:lastModifiedBy>
  <cp:revision>246</cp:revision>
  <dcterms:created xsi:type="dcterms:W3CDTF">2020-11-06T10:16:45Z</dcterms:created>
  <dcterms:modified xsi:type="dcterms:W3CDTF">2021-11-16T16:59:14Z</dcterms:modified>
</cp:coreProperties>
</file>