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93" r:id="rId3"/>
    <p:sldId id="257" r:id="rId4"/>
    <p:sldId id="288" r:id="rId5"/>
    <p:sldId id="290" r:id="rId6"/>
    <p:sldId id="289" r:id="rId7"/>
    <p:sldId id="295" r:id="rId8"/>
    <p:sldId id="278" r:id="rId9"/>
    <p:sldId id="305" r:id="rId10"/>
    <p:sldId id="306" r:id="rId11"/>
    <p:sldId id="304" r:id="rId12"/>
    <p:sldId id="310" r:id="rId13"/>
    <p:sldId id="307" r:id="rId14"/>
    <p:sldId id="308" r:id="rId15"/>
    <p:sldId id="309" r:id="rId16"/>
    <p:sldId id="311" r:id="rId17"/>
    <p:sldId id="313" r:id="rId18"/>
    <p:sldId id="314" r:id="rId19"/>
    <p:sldId id="292" r:id="rId20"/>
    <p:sldId id="317" r:id="rId21"/>
    <p:sldId id="318" r:id="rId22"/>
    <p:sldId id="319" r:id="rId23"/>
    <p:sldId id="300" r:id="rId24"/>
    <p:sldId id="286" r:id="rId25"/>
    <p:sldId id="296"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66"/>
  </p:normalViewPr>
  <p:slideViewPr>
    <p:cSldViewPr snapToGrid="0">
      <p:cViewPr varScale="1">
        <p:scale>
          <a:sx n="104" d="100"/>
          <a:sy n="104" d="100"/>
        </p:scale>
        <p:origin x="1880" y="2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92C02F-46E9-4319-AE92-CFF24FDD2824}" type="datetimeFigureOut">
              <a:rPr lang="en-GB" smtClean="0"/>
              <a:t>20/04/2022</a:t>
            </a:fld>
            <a:endParaRPr lang="en-GB"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87BD1-250A-4D3C-93F8-CE8E4620A598}" type="slidenum">
              <a:rPr lang="en-GB" smtClean="0"/>
              <a:t>‹#›</a:t>
            </a:fld>
            <a:endParaRPr lang="en-GB" dirty="0"/>
          </a:p>
        </p:txBody>
      </p:sp>
    </p:spTree>
    <p:extLst>
      <p:ext uri="{BB962C8B-B14F-4D97-AF65-F5344CB8AC3E}">
        <p14:creationId xmlns:p14="http://schemas.microsoft.com/office/powerpoint/2010/main" val="1418016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20/04/2022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1010803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20/04/2022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1826681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20/04/2022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939876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20/04/2022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139348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AA9714-E498-4BB1-946F-9B4AA3A4C648}" type="datetimeFigureOut">
              <a:rPr lang="en-GB" smtClean="0"/>
              <a:t>20/04/2022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826652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AA9714-E498-4BB1-946F-9B4AA3A4C648}" type="datetimeFigureOut">
              <a:rPr lang="en-GB" smtClean="0"/>
              <a:t>20/04/2022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803701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AA9714-E498-4BB1-946F-9B4AA3A4C648}" type="datetimeFigureOut">
              <a:rPr lang="en-GB" smtClean="0"/>
              <a:t>20/04/2022</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36628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AA9714-E498-4BB1-946F-9B4AA3A4C648}" type="datetimeFigureOut">
              <a:rPr lang="en-GB" smtClean="0"/>
              <a:t>20/04/2022</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999737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AA9714-E498-4BB1-946F-9B4AA3A4C648}" type="datetimeFigureOut">
              <a:rPr lang="en-GB" smtClean="0"/>
              <a:t>20/04/2022</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3658910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20/04/2022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023643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20/04/2022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097963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AA9714-E498-4BB1-946F-9B4AA3A4C648}" type="datetimeFigureOut">
              <a:rPr lang="en-GB" smtClean="0"/>
              <a:t>20/04/2022</a:t>
            </a:fld>
            <a:endParaRPr lang="en-GB"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B23BE-89C9-4E17-8330-1D0EE89529DF}" type="slidenum">
              <a:rPr lang="en-GB" smtClean="0"/>
              <a:t>‹#›</a:t>
            </a:fld>
            <a:endParaRPr lang="en-GB" dirty="0"/>
          </a:p>
        </p:txBody>
      </p:sp>
    </p:spTree>
    <p:extLst>
      <p:ext uri="{BB962C8B-B14F-4D97-AF65-F5344CB8AC3E}">
        <p14:creationId xmlns:p14="http://schemas.microsoft.com/office/powerpoint/2010/main" val="2967015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Data Bases 2 Optional Project</a:t>
            </a:r>
          </a:p>
        </p:txBody>
      </p:sp>
      <p:sp>
        <p:nvSpPr>
          <p:cNvPr id="3" name="Subtitle 2"/>
          <p:cNvSpPr>
            <a:spLocks noGrp="1"/>
          </p:cNvSpPr>
          <p:nvPr>
            <p:ph type="subTitle" idx="1"/>
          </p:nvPr>
        </p:nvSpPr>
        <p:spPr/>
        <p:txBody>
          <a:bodyPr/>
          <a:lstStyle/>
          <a:p>
            <a:r>
              <a:rPr lang="en-GB" b="1" dirty="0"/>
              <a:t>Telco Service</a:t>
            </a:r>
          </a:p>
          <a:p>
            <a:r>
              <a:rPr lang="en-GB" dirty="0"/>
              <a:t>Marco </a:t>
            </a:r>
            <a:r>
              <a:rPr lang="en-GB" dirty="0" err="1"/>
              <a:t>Zanghieri</a:t>
            </a:r>
            <a:r>
              <a:rPr lang="en-GB" dirty="0"/>
              <a:t> </a:t>
            </a:r>
          </a:p>
          <a:p>
            <a:r>
              <a:rPr lang="en-GB" dirty="0"/>
              <a:t>Michele </a:t>
            </a:r>
            <a:r>
              <a:rPr lang="en-GB" dirty="0" err="1"/>
              <a:t>Terziani</a:t>
            </a:r>
            <a:endParaRPr lang="en-GB" dirty="0"/>
          </a:p>
        </p:txBody>
      </p:sp>
    </p:spTree>
    <p:extLst>
      <p:ext uri="{BB962C8B-B14F-4D97-AF65-F5344CB8AC3E}">
        <p14:creationId xmlns:p14="http://schemas.microsoft.com/office/powerpoint/2010/main" val="120527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531" y="-38380"/>
            <a:ext cx="7886700" cy="1325563"/>
          </a:xfrm>
        </p:spPr>
        <p:txBody>
          <a:bodyPr/>
          <a:lstStyle/>
          <a:p>
            <a:r>
              <a:rPr lang="en-GB" dirty="0"/>
              <a:t>Relationship “activating” </a:t>
            </a:r>
          </a:p>
        </p:txBody>
      </p:sp>
      <p:sp>
        <p:nvSpPr>
          <p:cNvPr id="5" name="Content Placeholder 4"/>
          <p:cNvSpPr>
            <a:spLocks noGrp="1"/>
          </p:cNvSpPr>
          <p:nvPr>
            <p:ph sz="half" idx="2"/>
          </p:nvPr>
        </p:nvSpPr>
        <p:spPr>
          <a:xfrm>
            <a:off x="4721340" y="1540224"/>
            <a:ext cx="4318965" cy="4351338"/>
          </a:xfrm>
        </p:spPr>
        <p:txBody>
          <a:bodyPr>
            <a:normAutofit/>
          </a:bodyPr>
          <a:lstStyle/>
          <a:p>
            <a:r>
              <a:rPr lang="en-GB" sz="2400" dirty="0"/>
              <a:t>Subscription </a:t>
            </a:r>
            <a:r>
              <a:rPr lang="en-GB" sz="2400" dirty="0">
                <a:sym typeface="Wingdings" panose="05000000000000000000" pitchFamily="2" charset="2"/>
              </a:rPr>
              <a:t></a:t>
            </a:r>
            <a:r>
              <a:rPr lang="en-GB" sz="2400" dirty="0"/>
              <a:t> </a:t>
            </a:r>
            <a:r>
              <a:rPr lang="en-GB" sz="2400" dirty="0" err="1"/>
              <a:t>ServicePackage</a:t>
            </a:r>
            <a:r>
              <a:rPr lang="en-GB" sz="2400" dirty="0"/>
              <a:t> @</a:t>
            </a:r>
            <a:r>
              <a:rPr lang="en-GB" sz="2400" dirty="0" err="1"/>
              <a:t>ManyToOne</a:t>
            </a:r>
            <a:endParaRPr lang="en-GB" sz="2400" dirty="0"/>
          </a:p>
          <a:p>
            <a:pPr lvl="1"/>
            <a:r>
              <a:rPr lang="en-GB" sz="2000" dirty="0"/>
              <a:t>A subscription refers to the activation of one service package</a:t>
            </a:r>
          </a:p>
          <a:p>
            <a:pPr lvl="1"/>
            <a:r>
              <a:rPr lang="en-GB" sz="2000" dirty="0"/>
              <a:t>Owner of the relationship</a:t>
            </a:r>
          </a:p>
          <a:p>
            <a:r>
              <a:rPr lang="en-GB" sz="2400" dirty="0" err="1"/>
              <a:t>ServicePackage</a:t>
            </a:r>
            <a:r>
              <a:rPr lang="en-GB" sz="2400" dirty="0"/>
              <a:t> </a:t>
            </a:r>
            <a:r>
              <a:rPr lang="en-GB" sz="2400" dirty="0">
                <a:sym typeface="Wingdings" panose="05000000000000000000" pitchFamily="2" charset="2"/>
              </a:rPr>
              <a:t> Subscription @</a:t>
            </a:r>
            <a:r>
              <a:rPr lang="en-GB" sz="2400" dirty="0" err="1">
                <a:sym typeface="Wingdings" panose="05000000000000000000" pitchFamily="2" charset="2"/>
              </a:rPr>
              <a:t>OneToMany</a:t>
            </a:r>
            <a:endParaRPr lang="en-GB" sz="2400" dirty="0">
              <a:sym typeface="Wingdings" panose="05000000000000000000" pitchFamily="2" charset="2"/>
            </a:endParaRPr>
          </a:p>
          <a:p>
            <a:pPr lvl="1"/>
            <a:r>
              <a:rPr lang="en-GB" sz="2000" dirty="0">
                <a:sym typeface="Wingdings" panose="05000000000000000000" pitchFamily="2" charset="2"/>
              </a:rPr>
              <a:t>A service package can have multiple subscribers</a:t>
            </a:r>
          </a:p>
          <a:p>
            <a:pPr lvl="1"/>
            <a:r>
              <a:rPr lang="en-GB" sz="2000" dirty="0">
                <a:sym typeface="Wingdings" panose="05000000000000000000" pitchFamily="2" charset="2"/>
              </a:rPr>
              <a:t>TBD</a:t>
            </a:r>
          </a:p>
          <a:p>
            <a:r>
              <a:rPr lang="en-GB" sz="2400" dirty="0">
                <a:sym typeface="Wingdings" panose="05000000000000000000" pitchFamily="2" charset="2"/>
              </a:rPr>
              <a:t>Unidirectional 1:N</a:t>
            </a:r>
          </a:p>
        </p:txBody>
      </p:sp>
      <p:sp>
        <p:nvSpPr>
          <p:cNvPr id="6" name="Rectangle 5"/>
          <p:cNvSpPr/>
          <p:nvPr/>
        </p:nvSpPr>
        <p:spPr>
          <a:xfrm>
            <a:off x="2968592" y="1744230"/>
            <a:ext cx="1603407"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ServicePackage</a:t>
            </a:r>
            <a:endParaRPr lang="en-GB" dirty="0"/>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Subscription</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cxnSpLocks/>
            <a:stCxn id="6" idx="1"/>
          </p:cNvCxnSpPr>
          <p:nvPr/>
        </p:nvCxnSpPr>
        <p:spPr>
          <a:xfrm flipH="1">
            <a:off x="2639802" y="1980049"/>
            <a:ext cx="328790"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72957" y="2106288"/>
            <a:ext cx="513282" cy="369332"/>
          </a:xfrm>
          <a:prstGeom prst="rect">
            <a:avLst/>
          </a:prstGeom>
          <a:noFill/>
        </p:spPr>
        <p:txBody>
          <a:bodyPr wrap="none" rtlCol="0">
            <a:spAutoFit/>
          </a:bodyPr>
          <a:lstStyle/>
          <a:p>
            <a:r>
              <a:rPr lang="en-GB" dirty="0"/>
              <a:t>1:N</a:t>
            </a:r>
          </a:p>
        </p:txBody>
      </p:sp>
      <p:sp>
        <p:nvSpPr>
          <p:cNvPr id="12" name="TextBox 11"/>
          <p:cNvSpPr txBox="1"/>
          <p:nvPr/>
        </p:nvSpPr>
        <p:spPr>
          <a:xfrm>
            <a:off x="1824778" y="2110612"/>
            <a:ext cx="481222" cy="369332"/>
          </a:xfrm>
          <a:prstGeom prst="rect">
            <a:avLst/>
          </a:prstGeom>
          <a:noFill/>
        </p:spPr>
        <p:txBody>
          <a:bodyPr wrap="none" rtlCol="0">
            <a:spAutoFit/>
          </a:bodyPr>
          <a:lstStyle/>
          <a:p>
            <a:r>
              <a:rPr lang="en-GB" dirty="0"/>
              <a:t>1:1</a:t>
            </a:r>
          </a:p>
        </p:txBody>
      </p:sp>
      <p:sp>
        <p:nvSpPr>
          <p:cNvPr id="13" name="TextBox 12"/>
          <p:cNvSpPr txBox="1"/>
          <p:nvPr/>
        </p:nvSpPr>
        <p:spPr>
          <a:xfrm>
            <a:off x="1842235" y="1355558"/>
            <a:ext cx="1092863" cy="369332"/>
          </a:xfrm>
          <a:prstGeom prst="rect">
            <a:avLst/>
          </a:prstGeom>
          <a:noFill/>
        </p:spPr>
        <p:txBody>
          <a:bodyPr wrap="none" rtlCol="0">
            <a:spAutoFit/>
          </a:bodyPr>
          <a:lstStyle/>
          <a:p>
            <a:r>
              <a:rPr lang="en-GB" dirty="0"/>
              <a:t>activating</a:t>
            </a:r>
          </a:p>
        </p:txBody>
      </p:sp>
      <p:sp>
        <p:nvSpPr>
          <p:cNvPr id="14" name="Rectangle 13"/>
          <p:cNvSpPr/>
          <p:nvPr/>
        </p:nvSpPr>
        <p:spPr>
          <a:xfrm>
            <a:off x="2986239" y="3167167"/>
            <a:ext cx="1603406"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ServicePackage</a:t>
            </a:r>
            <a:endParaRPr lang="en-GB" dirty="0"/>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Subscription</a:t>
            </a:r>
          </a:p>
        </p:txBody>
      </p:sp>
      <p:cxnSp>
        <p:nvCxnSpPr>
          <p:cNvPr id="16" name="Straight Connector 15"/>
          <p:cNvCxnSpPr>
            <a:cxnSpLocks/>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603406"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err="1"/>
              <a:t>ServicePackage</a:t>
            </a:r>
            <a:endParaRPr lang="en-GB" dirty="0"/>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Subscription</a:t>
            </a:r>
          </a:p>
        </p:txBody>
      </p:sp>
      <p:cxnSp>
        <p:nvCxnSpPr>
          <p:cNvPr id="19" name="Straight Connector 18"/>
          <p:cNvCxnSpPr>
            <a:cxnSpLocks/>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66906" y="3079598"/>
            <a:ext cx="301686" cy="369332"/>
          </a:xfrm>
          <a:prstGeom prst="rect">
            <a:avLst/>
          </a:prstGeom>
          <a:noFill/>
        </p:spPr>
        <p:txBody>
          <a:bodyPr wrap="none" rtlCol="0">
            <a:spAutoFit/>
          </a:bodyPr>
          <a:lstStyle/>
          <a:p>
            <a:r>
              <a:rPr lang="en-GB" dirty="0"/>
              <a:t>1</a:t>
            </a:r>
          </a:p>
        </p:txBody>
      </p:sp>
      <p:sp>
        <p:nvSpPr>
          <p:cNvPr id="21" name="TextBox 20"/>
          <p:cNvSpPr txBox="1"/>
          <p:nvPr/>
        </p:nvSpPr>
        <p:spPr>
          <a:xfrm>
            <a:off x="1799116" y="4405438"/>
            <a:ext cx="300082" cy="369332"/>
          </a:xfrm>
          <a:prstGeom prst="rect">
            <a:avLst/>
          </a:prstGeom>
          <a:noFill/>
        </p:spPr>
        <p:txBody>
          <a:bodyPr wrap="none" rtlCol="0">
            <a:spAutoFit/>
          </a:bodyPr>
          <a:lstStyle/>
          <a:p>
            <a:r>
              <a:rPr lang="en-GB" dirty="0"/>
              <a:t>*</a:t>
            </a:r>
          </a:p>
        </p:txBody>
      </p:sp>
    </p:spTree>
    <p:extLst>
      <p:ext uri="{BB962C8B-B14F-4D97-AF65-F5344CB8AC3E}">
        <p14:creationId xmlns:p14="http://schemas.microsoft.com/office/powerpoint/2010/main" val="3894836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531" y="-1259"/>
            <a:ext cx="7886700" cy="1325563"/>
          </a:xfrm>
        </p:spPr>
        <p:txBody>
          <a:bodyPr/>
          <a:lstStyle/>
          <a:p>
            <a:r>
              <a:rPr lang="en-GB" dirty="0"/>
              <a:t>Relationship “containing” </a:t>
            </a:r>
          </a:p>
        </p:txBody>
      </p:sp>
      <p:sp>
        <p:nvSpPr>
          <p:cNvPr id="5" name="Content Placeholder 4"/>
          <p:cNvSpPr>
            <a:spLocks noGrp="1"/>
          </p:cNvSpPr>
          <p:nvPr>
            <p:ph sz="half" idx="2"/>
          </p:nvPr>
        </p:nvSpPr>
        <p:spPr>
          <a:xfrm>
            <a:off x="4680478" y="1540224"/>
            <a:ext cx="4031035" cy="4351338"/>
          </a:xfrm>
        </p:spPr>
        <p:txBody>
          <a:bodyPr>
            <a:normAutofit/>
          </a:bodyPr>
          <a:lstStyle/>
          <a:p>
            <a:r>
              <a:rPr lang="en-GB" sz="2000" dirty="0"/>
              <a:t>Service Package </a:t>
            </a:r>
            <a:r>
              <a:rPr lang="en-GB" sz="2000" dirty="0">
                <a:sym typeface="Wingdings" panose="05000000000000000000" pitchFamily="2" charset="2"/>
              </a:rPr>
              <a:t></a:t>
            </a:r>
            <a:r>
              <a:rPr lang="en-GB" sz="2000" dirty="0"/>
              <a:t> Service </a:t>
            </a:r>
            <a:r>
              <a:rPr lang="en-GB" sz="2000" b="0" i="0" u="none" strike="noStrike" baseline="0" dirty="0">
                <a:latin typeface="Calibri" panose="020F0502020204030204" pitchFamily="34" charset="0"/>
              </a:rPr>
              <a:t>@</a:t>
            </a:r>
            <a:r>
              <a:rPr lang="en-GB" sz="2000" b="0" i="0" u="none" strike="noStrike" baseline="0" dirty="0" err="1">
                <a:latin typeface="Calibri" panose="020F0502020204030204" pitchFamily="34" charset="0"/>
              </a:rPr>
              <a:t>ManyToOne</a:t>
            </a:r>
            <a:r>
              <a:rPr lang="en-GB" sz="2000" b="0" i="0" u="none" strike="noStrike" baseline="0" dirty="0">
                <a:latin typeface="Calibri" panose="020F0502020204030204" pitchFamily="34" charset="0"/>
              </a:rPr>
              <a:t> is necessary to show the service contained inside of the service package</a:t>
            </a:r>
            <a:endParaRPr lang="en-GB" sz="2000" dirty="0"/>
          </a:p>
          <a:p>
            <a:pPr lvl="1"/>
            <a:r>
              <a:rPr lang="en-GB" sz="2000" dirty="0">
                <a:latin typeface="Calibri" panose="020F0502020204030204" pitchFamily="34" charset="0"/>
              </a:rPr>
              <a:t>Owner of the relationship</a:t>
            </a:r>
            <a:endParaRPr lang="en-GB" sz="2000" b="0" i="0" u="none" strike="noStrike" baseline="0" dirty="0">
              <a:latin typeface="Calibri" panose="020F0502020204030204" pitchFamily="34" charset="0"/>
            </a:endParaRPr>
          </a:p>
          <a:p>
            <a:pPr lvl="1"/>
            <a:r>
              <a:rPr lang="en-GB" sz="2000" dirty="0" err="1">
                <a:latin typeface="Calibri" panose="020F0502020204030204" pitchFamily="34" charset="0"/>
              </a:rPr>
              <a:t>FetchType</a:t>
            </a:r>
            <a:r>
              <a:rPr lang="en-GB" sz="2000" dirty="0">
                <a:latin typeface="Calibri" panose="020F0502020204030204" pitchFamily="34" charset="0"/>
              </a:rPr>
              <a:t> = </a:t>
            </a:r>
            <a:r>
              <a:rPr lang="en-GB" sz="2000" dirty="0" err="1">
                <a:latin typeface="Calibri" panose="020F0502020204030204" pitchFamily="34" charset="0"/>
              </a:rPr>
              <a:t>FetchType.EAGER</a:t>
            </a:r>
            <a:r>
              <a:rPr lang="en-GB" sz="2000" dirty="0">
                <a:latin typeface="Calibri" panose="020F0502020204030204" pitchFamily="34" charset="0"/>
              </a:rPr>
              <a:t> to let the costumer get the service details associated with a service package via relationship navigation</a:t>
            </a:r>
            <a:r>
              <a:rPr lang="en-GB" sz="1400" b="0" i="0" u="none" strike="noStrike" baseline="0" dirty="0">
                <a:latin typeface="Calibri" panose="020F0502020204030204" pitchFamily="34" charset="0"/>
              </a:rPr>
              <a:t>	</a:t>
            </a:r>
          </a:p>
          <a:p>
            <a:r>
              <a:rPr lang="en-GB" sz="2000" dirty="0"/>
              <a:t>Service </a:t>
            </a:r>
            <a:r>
              <a:rPr lang="en-GB" sz="2000" dirty="0">
                <a:sym typeface="Wingdings" panose="05000000000000000000" pitchFamily="2" charset="2"/>
              </a:rPr>
              <a:t> Service Package </a:t>
            </a:r>
            <a:r>
              <a:rPr lang="en-GB" sz="2000" b="0" i="0" u="none" strike="noStrike" baseline="0" dirty="0">
                <a:latin typeface="Calibri" panose="020F0502020204030204" pitchFamily="34" charset="0"/>
              </a:rPr>
              <a:t>@</a:t>
            </a:r>
            <a:r>
              <a:rPr lang="en-GB" sz="2000" b="0" i="0" u="none" strike="noStrike" baseline="0" dirty="0" err="1">
                <a:latin typeface="Calibri" panose="020F0502020204030204" pitchFamily="34" charset="0"/>
              </a:rPr>
              <a:t>OneToMany</a:t>
            </a:r>
            <a:r>
              <a:rPr lang="en-GB" sz="2000" b="0" i="0" u="none" strike="noStrike" baseline="0" dirty="0">
                <a:latin typeface="Calibri" panose="020F0502020204030204" pitchFamily="34" charset="0"/>
              </a:rPr>
              <a:t> is no requested, but mapped for simplicity </a:t>
            </a:r>
            <a:endParaRPr lang="en-GB" sz="1600" b="0" i="0" u="none" strike="noStrike" baseline="0" dirty="0">
              <a:latin typeface="Calibri" panose="020F0502020204030204" pitchFamily="34" charset="0"/>
            </a:endParaRPr>
          </a:p>
          <a:p>
            <a:pPr algn="l"/>
            <a:endParaRPr lang="en-GB" dirty="0">
              <a:sym typeface="Wingdings" panose="05000000000000000000" pitchFamily="2" charset="2"/>
            </a:endParaRPr>
          </a:p>
          <a:p>
            <a:pPr marL="914400" lvl="2" indent="0">
              <a:buNone/>
            </a:pPr>
            <a:endParaRPr lang="en-GB" dirty="0">
              <a:sym typeface="Wingdings" panose="05000000000000000000" pitchFamily="2" charset="2"/>
            </a:endParaRP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a:t>
            </a:r>
          </a:p>
        </p:txBody>
      </p:sp>
      <p:sp>
        <p:nvSpPr>
          <p:cNvPr id="7" name="Rectangle 6"/>
          <p:cNvSpPr/>
          <p:nvPr/>
        </p:nvSpPr>
        <p:spPr>
          <a:xfrm>
            <a:off x="204531" y="1744229"/>
            <a:ext cx="1568918" cy="652739"/>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17872" y="2125708"/>
            <a:ext cx="513282" cy="369332"/>
          </a:xfrm>
          <a:prstGeom prst="rect">
            <a:avLst/>
          </a:prstGeom>
          <a:noFill/>
        </p:spPr>
        <p:txBody>
          <a:bodyPr wrap="none" rtlCol="0">
            <a:spAutoFit/>
          </a:bodyPr>
          <a:lstStyle/>
          <a:p>
            <a:r>
              <a:rPr lang="en-GB" dirty="0"/>
              <a:t>1:N</a:t>
            </a:r>
          </a:p>
        </p:txBody>
      </p:sp>
      <p:sp>
        <p:nvSpPr>
          <p:cNvPr id="12" name="TextBox 11"/>
          <p:cNvSpPr txBox="1"/>
          <p:nvPr/>
        </p:nvSpPr>
        <p:spPr>
          <a:xfrm>
            <a:off x="1824778" y="2110612"/>
            <a:ext cx="481222" cy="369332"/>
          </a:xfrm>
          <a:prstGeom prst="rect">
            <a:avLst/>
          </a:prstGeom>
          <a:noFill/>
        </p:spPr>
        <p:txBody>
          <a:bodyPr wrap="none" rtlCol="0">
            <a:spAutoFit/>
          </a:bodyPr>
          <a:lstStyle/>
          <a:p>
            <a:r>
              <a:rPr lang="en-GB" dirty="0"/>
              <a:t>1:1</a:t>
            </a:r>
          </a:p>
        </p:txBody>
      </p:sp>
      <p:sp>
        <p:nvSpPr>
          <p:cNvPr id="13" name="TextBox 12"/>
          <p:cNvSpPr txBox="1"/>
          <p:nvPr/>
        </p:nvSpPr>
        <p:spPr>
          <a:xfrm>
            <a:off x="1765460" y="1365814"/>
            <a:ext cx="1165255" cy="369332"/>
          </a:xfrm>
          <a:prstGeom prst="rect">
            <a:avLst/>
          </a:prstGeom>
          <a:noFill/>
        </p:spPr>
        <p:txBody>
          <a:bodyPr wrap="none" rtlCol="0">
            <a:spAutoFit/>
          </a:bodyPr>
          <a:lstStyle/>
          <a:p>
            <a:r>
              <a:rPr lang="en-GB" dirty="0"/>
              <a:t>containing</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a:t>
            </a:r>
          </a:p>
        </p:txBody>
      </p:sp>
      <p:sp>
        <p:nvSpPr>
          <p:cNvPr id="15" name="Rectangle 14"/>
          <p:cNvSpPr/>
          <p:nvPr/>
        </p:nvSpPr>
        <p:spPr>
          <a:xfrm>
            <a:off x="204531" y="3108048"/>
            <a:ext cx="1568918" cy="614561"/>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a:t>
            </a:r>
          </a:p>
          <a:p>
            <a:pPr algn="ctr"/>
            <a:r>
              <a:rPr lang="en-GB" dirty="0"/>
              <a:t>Package</a:t>
            </a:r>
          </a:p>
        </p:txBody>
      </p:sp>
      <p:cxnSp>
        <p:nvCxnSpPr>
          <p:cNvPr id="16" name="Straight Connector 15"/>
          <p:cNvCxnSpPr>
            <a:cxnSpLocks/>
            <a:stCxn id="14" idx="1"/>
            <a:endCxn id="15" idx="3"/>
          </p:cNvCxnSpPr>
          <p:nvPr/>
        </p:nvCxnSpPr>
        <p:spPr>
          <a:xfrm flipH="1">
            <a:off x="1773449" y="3402986"/>
            <a:ext cx="1212790" cy="12343"/>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a:t>
            </a:r>
          </a:p>
        </p:txBody>
      </p:sp>
      <p:sp>
        <p:nvSpPr>
          <p:cNvPr id="18" name="Rectangle 17"/>
          <p:cNvSpPr/>
          <p:nvPr/>
        </p:nvSpPr>
        <p:spPr>
          <a:xfrm>
            <a:off x="254133" y="4403138"/>
            <a:ext cx="1568918" cy="614560"/>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cxnSp>
        <p:nvCxnSpPr>
          <p:cNvPr id="19" name="Straight Connector 18"/>
          <p:cNvCxnSpPr>
            <a:cxnSpLocks/>
            <a:stCxn id="17" idx="1"/>
            <a:endCxn id="18" idx="3"/>
          </p:cNvCxnSpPr>
          <p:nvPr/>
        </p:nvCxnSpPr>
        <p:spPr>
          <a:xfrm flipH="1">
            <a:off x="1823051" y="4710418"/>
            <a:ext cx="1171209"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3966285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531" y="-1259"/>
            <a:ext cx="7886700" cy="1325563"/>
          </a:xfrm>
        </p:spPr>
        <p:txBody>
          <a:bodyPr/>
          <a:lstStyle/>
          <a:p>
            <a:r>
              <a:rPr lang="en-GB" dirty="0"/>
              <a:t>Relationship “containing” </a:t>
            </a:r>
          </a:p>
        </p:txBody>
      </p:sp>
      <p:sp>
        <p:nvSpPr>
          <p:cNvPr id="5" name="Content Placeholder 4"/>
          <p:cNvSpPr>
            <a:spLocks noGrp="1"/>
          </p:cNvSpPr>
          <p:nvPr>
            <p:ph sz="half" idx="2"/>
          </p:nvPr>
        </p:nvSpPr>
        <p:spPr>
          <a:xfrm>
            <a:off x="4680479" y="1540224"/>
            <a:ext cx="4017472" cy="4351338"/>
          </a:xfrm>
        </p:spPr>
        <p:txBody>
          <a:bodyPr>
            <a:normAutofit lnSpcReduction="10000"/>
          </a:bodyPr>
          <a:lstStyle/>
          <a:p>
            <a:r>
              <a:rPr lang="en-GB" sz="2000" dirty="0"/>
              <a:t>Service Package </a:t>
            </a:r>
            <a:r>
              <a:rPr lang="en-GB" sz="2000" dirty="0">
                <a:sym typeface="Wingdings" panose="05000000000000000000" pitchFamily="2" charset="2"/>
              </a:rPr>
              <a:t></a:t>
            </a:r>
            <a:r>
              <a:rPr lang="en-GB" sz="2000" dirty="0"/>
              <a:t> Optional </a:t>
            </a:r>
            <a:r>
              <a:rPr lang="en-GB" sz="2000" b="0" i="0" u="none" strike="noStrike" baseline="0" dirty="0">
                <a:latin typeface="Calibri" panose="020F0502020204030204" pitchFamily="34" charset="0"/>
              </a:rPr>
              <a:t>@</a:t>
            </a:r>
            <a:r>
              <a:rPr lang="en-GB" sz="2000" b="0" i="0" u="none" strike="noStrike" baseline="0" dirty="0" err="1">
                <a:latin typeface="Calibri" panose="020F0502020204030204" pitchFamily="34" charset="0"/>
              </a:rPr>
              <a:t>ManyToMany</a:t>
            </a:r>
            <a:r>
              <a:rPr lang="en-GB" sz="2000" b="0" i="0" u="none" strike="noStrike" baseline="0" dirty="0">
                <a:latin typeface="Calibri" panose="020F0502020204030204" pitchFamily="34" charset="0"/>
              </a:rPr>
              <a:t> is necessary to show the optional products contained inside of the service package</a:t>
            </a:r>
            <a:endParaRPr lang="en-GB" sz="2000" dirty="0"/>
          </a:p>
          <a:p>
            <a:pPr lvl="1"/>
            <a:r>
              <a:rPr lang="en-GB" sz="2000" dirty="0">
                <a:latin typeface="Calibri" panose="020F0502020204030204" pitchFamily="34" charset="0"/>
              </a:rPr>
              <a:t>Owner = either Service Package</a:t>
            </a:r>
            <a:r>
              <a:rPr lang="en-GB" sz="2000" b="0" i="0" u="none" strike="noStrike" baseline="0" dirty="0">
                <a:latin typeface="Calibri" panose="020F0502020204030204" pitchFamily="34" charset="0"/>
              </a:rPr>
              <a:t> or </a:t>
            </a:r>
            <a:r>
              <a:rPr lang="en-GB" sz="2000" dirty="0">
                <a:latin typeface="Calibri" panose="020F0502020204030204" pitchFamily="34" charset="0"/>
              </a:rPr>
              <a:t>Optional Product</a:t>
            </a:r>
            <a:endParaRPr lang="en-GB" sz="2000" b="0" i="0" u="none" strike="noStrike" baseline="0" dirty="0">
              <a:latin typeface="Calibri" panose="020F0502020204030204" pitchFamily="34" charset="0"/>
            </a:endParaRPr>
          </a:p>
          <a:p>
            <a:pPr lvl="1"/>
            <a:r>
              <a:rPr lang="en-GB" sz="2000" dirty="0" err="1">
                <a:latin typeface="Calibri" panose="020F0502020204030204" pitchFamily="34" charset="0"/>
              </a:rPr>
              <a:t>FetchType</a:t>
            </a:r>
            <a:r>
              <a:rPr lang="en-GB" sz="2000" dirty="0">
                <a:latin typeface="Calibri" panose="020F0502020204030204" pitchFamily="34" charset="0"/>
              </a:rPr>
              <a:t> = </a:t>
            </a:r>
            <a:r>
              <a:rPr lang="en-GB" sz="2000" dirty="0" err="1">
                <a:latin typeface="Calibri" panose="020F0502020204030204" pitchFamily="34" charset="0"/>
              </a:rPr>
              <a:t>FetchType.EAGER</a:t>
            </a:r>
            <a:r>
              <a:rPr lang="en-GB" sz="2000" dirty="0">
                <a:latin typeface="Calibri" panose="020F0502020204030204" pitchFamily="34" charset="0"/>
              </a:rPr>
              <a:t> to let the costumer get the optional products associated with a service package via relationship navigation</a:t>
            </a:r>
            <a:r>
              <a:rPr lang="en-GB" sz="1400" b="0" i="0" u="none" strike="noStrike" baseline="0" dirty="0">
                <a:latin typeface="Calibri" panose="020F0502020204030204" pitchFamily="34" charset="0"/>
              </a:rPr>
              <a:t>	</a:t>
            </a:r>
          </a:p>
          <a:p>
            <a:r>
              <a:rPr lang="en-GB" sz="2000" dirty="0"/>
              <a:t>Service </a:t>
            </a:r>
            <a:r>
              <a:rPr lang="en-GB" sz="2000" dirty="0">
                <a:sym typeface="Wingdings" panose="05000000000000000000" pitchFamily="2" charset="2"/>
              </a:rPr>
              <a:t> Optional </a:t>
            </a:r>
            <a:r>
              <a:rPr lang="en-GB" sz="2000" b="0" i="0" u="none" strike="noStrike" baseline="0" dirty="0">
                <a:latin typeface="Calibri" panose="020F0502020204030204" pitchFamily="34" charset="0"/>
              </a:rPr>
              <a:t>@</a:t>
            </a:r>
            <a:r>
              <a:rPr lang="en-GB" sz="2000" b="0" i="0" u="none" strike="noStrike" baseline="0" dirty="0" err="1">
                <a:latin typeface="Calibri" panose="020F0502020204030204" pitchFamily="34" charset="0"/>
              </a:rPr>
              <a:t>ManyToMany</a:t>
            </a:r>
            <a:r>
              <a:rPr lang="en-GB" sz="2000" b="0" i="0" u="none" strike="noStrike" baseline="0" dirty="0">
                <a:latin typeface="Calibri" panose="020F0502020204030204" pitchFamily="34" charset="0"/>
              </a:rPr>
              <a:t> is no requested, but mapped for simplicity </a:t>
            </a:r>
            <a:endParaRPr lang="en-GB" sz="1600" b="0" i="0" u="none" strike="noStrike" baseline="0" dirty="0">
              <a:latin typeface="Calibri" panose="020F0502020204030204" pitchFamily="34" charset="0"/>
            </a:endParaRPr>
          </a:p>
          <a:p>
            <a:pPr algn="l"/>
            <a:endParaRPr lang="en-GB" dirty="0">
              <a:sym typeface="Wingdings" panose="05000000000000000000" pitchFamily="2" charset="2"/>
            </a:endParaRPr>
          </a:p>
          <a:p>
            <a:pPr marL="914400" lvl="2" indent="0">
              <a:buNone/>
            </a:pPr>
            <a:endParaRPr lang="en-GB" dirty="0">
              <a:sym typeface="Wingdings" panose="05000000000000000000" pitchFamily="2" charset="2"/>
            </a:endParaRP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Optional</a:t>
            </a:r>
          </a:p>
        </p:txBody>
      </p:sp>
      <p:sp>
        <p:nvSpPr>
          <p:cNvPr id="7" name="Rectangle 6"/>
          <p:cNvSpPr/>
          <p:nvPr/>
        </p:nvSpPr>
        <p:spPr>
          <a:xfrm>
            <a:off x="204531" y="1744229"/>
            <a:ext cx="1568918" cy="652739"/>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17872" y="2125708"/>
            <a:ext cx="513282" cy="369332"/>
          </a:xfrm>
          <a:prstGeom prst="rect">
            <a:avLst/>
          </a:prstGeom>
          <a:noFill/>
        </p:spPr>
        <p:txBody>
          <a:bodyPr wrap="none" rtlCol="0">
            <a:spAutoFit/>
          </a:bodyPr>
          <a:lstStyle/>
          <a:p>
            <a:r>
              <a:rPr lang="en-GB" dirty="0"/>
              <a:t>1:N</a:t>
            </a:r>
          </a:p>
        </p:txBody>
      </p:sp>
      <p:sp>
        <p:nvSpPr>
          <p:cNvPr id="12" name="TextBox 11"/>
          <p:cNvSpPr txBox="1"/>
          <p:nvPr/>
        </p:nvSpPr>
        <p:spPr>
          <a:xfrm>
            <a:off x="1765460" y="2123199"/>
            <a:ext cx="513282" cy="369332"/>
          </a:xfrm>
          <a:prstGeom prst="rect">
            <a:avLst/>
          </a:prstGeom>
          <a:noFill/>
        </p:spPr>
        <p:txBody>
          <a:bodyPr wrap="none" rtlCol="0">
            <a:spAutoFit/>
          </a:bodyPr>
          <a:lstStyle/>
          <a:p>
            <a:r>
              <a:rPr lang="en-GB" dirty="0"/>
              <a:t>1:N</a:t>
            </a:r>
          </a:p>
        </p:txBody>
      </p:sp>
      <p:sp>
        <p:nvSpPr>
          <p:cNvPr id="13" name="TextBox 12"/>
          <p:cNvSpPr txBox="1"/>
          <p:nvPr/>
        </p:nvSpPr>
        <p:spPr>
          <a:xfrm>
            <a:off x="1765460" y="1365814"/>
            <a:ext cx="1165255" cy="369332"/>
          </a:xfrm>
          <a:prstGeom prst="rect">
            <a:avLst/>
          </a:prstGeom>
          <a:noFill/>
        </p:spPr>
        <p:txBody>
          <a:bodyPr wrap="none" rtlCol="0">
            <a:spAutoFit/>
          </a:bodyPr>
          <a:lstStyle/>
          <a:p>
            <a:r>
              <a:rPr lang="en-GB" dirty="0"/>
              <a:t>containing</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Optional</a:t>
            </a:r>
          </a:p>
        </p:txBody>
      </p:sp>
      <p:sp>
        <p:nvSpPr>
          <p:cNvPr id="15" name="Rectangle 14"/>
          <p:cNvSpPr/>
          <p:nvPr/>
        </p:nvSpPr>
        <p:spPr>
          <a:xfrm>
            <a:off x="204531" y="3108048"/>
            <a:ext cx="1568918" cy="614561"/>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a:t>
            </a:r>
          </a:p>
          <a:p>
            <a:pPr algn="ctr"/>
            <a:r>
              <a:rPr lang="en-GB" dirty="0"/>
              <a:t>Package</a:t>
            </a:r>
          </a:p>
        </p:txBody>
      </p:sp>
      <p:cxnSp>
        <p:nvCxnSpPr>
          <p:cNvPr id="16" name="Straight Connector 15"/>
          <p:cNvCxnSpPr>
            <a:cxnSpLocks/>
            <a:stCxn id="14" idx="1"/>
            <a:endCxn id="15" idx="3"/>
          </p:cNvCxnSpPr>
          <p:nvPr/>
        </p:nvCxnSpPr>
        <p:spPr>
          <a:xfrm flipH="1">
            <a:off x="1773449" y="3402986"/>
            <a:ext cx="1212790" cy="12343"/>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Optional</a:t>
            </a:r>
          </a:p>
        </p:txBody>
      </p:sp>
      <p:sp>
        <p:nvSpPr>
          <p:cNvPr id="18" name="Rectangle 17"/>
          <p:cNvSpPr/>
          <p:nvPr/>
        </p:nvSpPr>
        <p:spPr>
          <a:xfrm>
            <a:off x="254133" y="4403138"/>
            <a:ext cx="1568918" cy="614560"/>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cxnSp>
        <p:nvCxnSpPr>
          <p:cNvPr id="19" name="Straight Connector 18"/>
          <p:cNvCxnSpPr>
            <a:cxnSpLocks/>
            <a:stCxn id="17" idx="1"/>
            <a:endCxn id="18" idx="3"/>
          </p:cNvCxnSpPr>
          <p:nvPr/>
        </p:nvCxnSpPr>
        <p:spPr>
          <a:xfrm flipH="1">
            <a:off x="1823051" y="4710418"/>
            <a:ext cx="1171209"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90311" y="4407222"/>
            <a:ext cx="300082" cy="369332"/>
          </a:xfrm>
          <a:prstGeom prst="rect">
            <a:avLst/>
          </a:prstGeom>
          <a:noFill/>
        </p:spPr>
        <p:txBody>
          <a:bodyPr wrap="none" rtlCol="0">
            <a:spAutoFit/>
          </a:bodyPr>
          <a:lstStyle/>
          <a:p>
            <a:r>
              <a:rPr lang="en-GB" dirty="0"/>
              <a:t>*</a:t>
            </a:r>
          </a:p>
        </p:txBody>
      </p:sp>
    </p:spTree>
    <p:extLst>
      <p:ext uri="{BB962C8B-B14F-4D97-AF65-F5344CB8AC3E}">
        <p14:creationId xmlns:p14="http://schemas.microsoft.com/office/powerpoint/2010/main" val="4147833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B70DA2-6E75-482D-A996-E69542C6C48C}"/>
              </a:ext>
            </a:extLst>
          </p:cNvPr>
          <p:cNvSpPr txBox="1"/>
          <p:nvPr/>
        </p:nvSpPr>
        <p:spPr>
          <a:xfrm>
            <a:off x="-8878" y="0"/>
            <a:ext cx="9144000" cy="6771084"/>
          </a:xfrm>
          <a:prstGeom prst="rect">
            <a:avLst/>
          </a:prstGeom>
          <a:noFill/>
        </p:spPr>
        <p:txBody>
          <a:bodyPr wrap="square">
            <a:spAutoFit/>
          </a:bodyPr>
          <a:lstStyle/>
          <a:p>
            <a:endParaRPr lang="en-GB" sz="1600" b="0" i="0" u="none" strike="noStrike" baseline="0" dirty="0">
              <a:latin typeface="Calibri" panose="020F0502020204030204" pitchFamily="34" charset="0"/>
            </a:endParaRPr>
          </a:p>
          <a:p>
            <a:r>
              <a:rPr lang="en-GB" sz="5400" b="0" i="0" u="none" strike="noStrike" baseline="0" dirty="0">
                <a:latin typeface="Calibri" panose="020F0502020204030204" pitchFamily="34" charset="0"/>
              </a:rPr>
              <a:t>SQL DDL</a:t>
            </a:r>
          </a:p>
          <a:p>
            <a:r>
              <a:rPr lang="en-GB" sz="1400" dirty="0">
                <a:latin typeface="Courier New" panose="02070309020205020404" pitchFamily="49" charset="0"/>
                <a:cs typeface="Courier New" panose="02070309020205020404" pitchFamily="49" charset="0"/>
              </a:rPr>
              <a:t>create table user</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(ID int default 999999 not null primary key,</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 username            varchar(45)        not null,</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 password            varchar(45)        not null,</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 email               varchar(45)        not null,</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 name                varchar(45)        not null,</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 surname             varchar(45)        not null,</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 status              binary(1)          not null,</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num_failed_payments</a:t>
            </a:r>
            <a:r>
              <a:rPr lang="en-GB" sz="1400" dirty="0">
                <a:latin typeface="Courier New" panose="02070309020205020404" pitchFamily="49" charset="0"/>
                <a:cs typeface="Courier New" panose="02070309020205020404" pitchFamily="49" charset="0"/>
              </a:rPr>
              <a:t> int default 0      not null</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a:t>
            </a:r>
            <a:br>
              <a:rPr lang="en-GB" dirty="0"/>
            </a:br>
            <a:endParaRPr lang="en-GB" sz="1400" b="0" i="0" u="none" strike="noStrike" baseline="0" dirty="0">
              <a:latin typeface="Courier New" panose="02070309020205020404" pitchFamily="49" charset="0"/>
            </a:endParaRPr>
          </a:p>
          <a:p>
            <a:r>
              <a:rPr lang="en-GB" sz="1400" dirty="0">
                <a:latin typeface="Courier New" panose="02070309020205020404" pitchFamily="49" charset="0"/>
                <a:cs typeface="Courier New" panose="02070309020205020404" pitchFamily="49" charset="0"/>
              </a:rPr>
              <a:t>create table `order`</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(id int </a:t>
            </a:r>
            <a:r>
              <a:rPr lang="en-GB" sz="1400" dirty="0" err="1">
                <a:latin typeface="Courier New" panose="02070309020205020404" pitchFamily="49" charset="0"/>
                <a:cs typeface="Courier New" panose="02070309020205020404" pitchFamily="49" charset="0"/>
              </a:rPr>
              <a:t>auto_increment</a:t>
            </a:r>
            <a:r>
              <a:rPr lang="en-GB" sz="1400" dirty="0">
                <a:latin typeface="Courier New" panose="02070309020205020404" pitchFamily="49" charset="0"/>
                <a:cs typeface="Courier New" panose="02070309020205020404" pitchFamily="49" charset="0"/>
              </a:rPr>
              <a:t> primary key,</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customer_id</a:t>
            </a:r>
            <a:r>
              <a:rPr lang="en-GB" sz="1400" dirty="0">
                <a:latin typeface="Courier New" panose="02070309020205020404" pitchFamily="49" charset="0"/>
                <a:cs typeface="Courier New" panose="02070309020205020404" pitchFamily="49" charset="0"/>
              </a:rPr>
              <a:t>      int         not null,</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 subscription     int         null,</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date_of_creation</a:t>
            </a:r>
            <a:r>
              <a:rPr lang="en-GB" sz="1400" dirty="0">
                <a:latin typeface="Courier New" panose="02070309020205020404" pitchFamily="49" charset="0"/>
                <a:cs typeface="Courier New" panose="02070309020205020404" pitchFamily="49" charset="0"/>
              </a:rPr>
              <a:t> date        not null,</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hour_of_creation</a:t>
            </a:r>
            <a:r>
              <a:rPr lang="en-GB" sz="1400" dirty="0">
                <a:latin typeface="Courier New" panose="02070309020205020404" pitchFamily="49" charset="0"/>
                <a:cs typeface="Courier New" panose="02070309020205020404" pitchFamily="49" charset="0"/>
              </a:rPr>
              <a:t> time        not null,</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total_value</a:t>
            </a:r>
            <a:r>
              <a:rPr lang="en-GB" sz="1400" dirty="0">
                <a:latin typeface="Courier New" panose="02070309020205020404" pitchFamily="49" charset="0"/>
                <a:cs typeface="Courier New" panose="02070309020205020404" pitchFamily="49" charset="0"/>
              </a:rPr>
              <a:t>      decimal     not null,</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 valid            int         not null,</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name_package</a:t>
            </a:r>
            <a:r>
              <a:rPr lang="en-GB" sz="1400" dirty="0">
                <a:latin typeface="Courier New" panose="02070309020205020404" pitchFamily="49" charset="0"/>
                <a:cs typeface="Courier New" panose="02070309020205020404" pitchFamily="49" charset="0"/>
              </a:rPr>
              <a:t>     varchar(20) null,</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 constraint order_ibfk_1 foreign key (</a:t>
            </a:r>
            <a:r>
              <a:rPr lang="en-GB" sz="1400" dirty="0" err="1">
                <a:latin typeface="Courier New" panose="02070309020205020404" pitchFamily="49" charset="0"/>
                <a:cs typeface="Courier New" panose="02070309020205020404" pitchFamily="49" charset="0"/>
              </a:rPr>
              <a:t>customer_id</a:t>
            </a:r>
            <a:r>
              <a:rPr lang="en-GB" sz="1400" dirty="0">
                <a:latin typeface="Courier New" panose="02070309020205020404" pitchFamily="49" charset="0"/>
                <a:cs typeface="Courier New" panose="02070309020205020404" pitchFamily="49" charset="0"/>
              </a:rPr>
              <a:t>) references user (ID)</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            on update cascade on delete cascade,</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 constraint order_ibfk_2 foreign key (subscription) references subscription (id)</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            on update cascade</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a:t>
            </a:r>
          </a:p>
          <a:p>
            <a:endParaRPr lang="en-GB" sz="1400" dirty="0"/>
          </a:p>
        </p:txBody>
      </p:sp>
    </p:spTree>
    <p:extLst>
      <p:ext uri="{BB962C8B-B14F-4D97-AF65-F5344CB8AC3E}">
        <p14:creationId xmlns:p14="http://schemas.microsoft.com/office/powerpoint/2010/main" val="3835985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B70DA2-6E75-482D-A996-E69542C6C48C}"/>
              </a:ext>
            </a:extLst>
          </p:cNvPr>
          <p:cNvSpPr txBox="1"/>
          <p:nvPr/>
        </p:nvSpPr>
        <p:spPr>
          <a:xfrm>
            <a:off x="-8878" y="0"/>
            <a:ext cx="9144000" cy="7632859"/>
          </a:xfrm>
          <a:prstGeom prst="rect">
            <a:avLst/>
          </a:prstGeom>
          <a:noFill/>
        </p:spPr>
        <p:txBody>
          <a:bodyPr wrap="square">
            <a:spAutoFit/>
          </a:bodyPr>
          <a:lstStyle/>
          <a:p>
            <a:endParaRPr lang="en-GB" sz="1600" b="0" i="0" u="none" strike="noStrike" baseline="0" dirty="0">
              <a:latin typeface="Calibri" panose="020F0502020204030204" pitchFamily="34" charset="0"/>
            </a:endParaRPr>
          </a:p>
          <a:p>
            <a:r>
              <a:rPr lang="en-GB" sz="5400" b="0" i="0" u="none" strike="noStrike" baseline="0" dirty="0">
                <a:latin typeface="Calibri" panose="020F0502020204030204" pitchFamily="34" charset="0"/>
              </a:rPr>
              <a:t>SQL DDL</a:t>
            </a:r>
          </a:p>
          <a:p>
            <a:r>
              <a:rPr lang="en-GB" sz="1400" b="0" i="0" u="none" strike="noStrike" baseline="0" dirty="0">
                <a:latin typeface="Courier New" panose="02070309020205020404" pitchFamily="49" charset="0"/>
              </a:rPr>
              <a:t>CREATE TABLE `</a:t>
            </a:r>
            <a:r>
              <a:rPr lang="en-GB" sz="1400" b="1" i="0" u="none" strike="noStrike" baseline="0" dirty="0">
                <a:latin typeface="Courier New" panose="02070309020205020404" pitchFamily="49" charset="0"/>
              </a:rPr>
              <a:t>subscription</a:t>
            </a:r>
            <a:r>
              <a:rPr lang="en-GB" sz="1400" b="0" i="0" u="none" strike="noStrike" baseline="0" dirty="0">
                <a:latin typeface="Courier New" panose="02070309020205020404" pitchFamily="49" charset="0"/>
              </a:rPr>
              <a:t>` (  </a:t>
            </a:r>
          </a:p>
          <a:p>
            <a:r>
              <a:rPr lang="en-GB" sz="1400" b="0" i="0" u="none" strike="noStrike" baseline="0" dirty="0">
                <a:latin typeface="Courier New" panose="02070309020205020404" pitchFamily="49" charset="0"/>
              </a:rPr>
              <a:t>`id` int(</a:t>
            </a:r>
            <a:r>
              <a:rPr lang="en-GB" sz="1400" dirty="0">
                <a:latin typeface="Courier New" panose="02070309020205020404" pitchFamily="49" charset="0"/>
              </a:rPr>
              <a:t>6</a:t>
            </a:r>
            <a:r>
              <a:rPr lang="en-GB" sz="1400" b="0" i="0" u="none" strike="noStrike" baseline="0" dirty="0">
                <a:latin typeface="Courier New" panose="02070309020205020404" pitchFamily="49" charset="0"/>
              </a:rPr>
              <a:t>) NOT NULL AUTO_INCREMENT,</a:t>
            </a:r>
          </a:p>
          <a:p>
            <a:r>
              <a:rPr lang="en-GB" sz="1400" b="0" i="0" u="none" strike="noStrike" baseline="0" dirty="0">
                <a:latin typeface="Courier New" panose="02070309020205020404" pitchFamily="49" charset="0"/>
              </a:rPr>
              <a:t>`</a:t>
            </a:r>
            <a:r>
              <a:rPr lang="en-GB" sz="1400" b="0" i="0" u="none" strike="noStrike" baseline="0" dirty="0" err="1">
                <a:latin typeface="Courier New" panose="02070309020205020404" pitchFamily="49" charset="0"/>
              </a:rPr>
              <a:t>id_order</a:t>
            </a:r>
            <a:r>
              <a:rPr lang="en-GB" sz="1400" b="0" i="0" u="none" strike="noStrike" baseline="0" dirty="0">
                <a:latin typeface="Courier New" panose="02070309020205020404" pitchFamily="49" charset="0"/>
              </a:rPr>
              <a:t>` int(6) NOT NULL,</a:t>
            </a:r>
          </a:p>
          <a:p>
            <a:r>
              <a:rPr lang="en-GB" sz="1400" b="0" i="0" u="none" strike="noStrike" baseline="0" dirty="0">
                <a:latin typeface="Courier New" panose="02070309020205020404" pitchFamily="49" charset="0"/>
              </a:rPr>
              <a:t>`</a:t>
            </a:r>
            <a:r>
              <a:rPr lang="en-GB" sz="1400" dirty="0" err="1">
                <a:latin typeface="Courier New" panose="02070309020205020404" pitchFamily="49" charset="0"/>
              </a:rPr>
              <a:t>id_package</a:t>
            </a:r>
            <a:r>
              <a:rPr lang="en-GB" sz="1400" b="0" i="0" u="none" strike="noStrike" baseline="0" dirty="0">
                <a:latin typeface="Courier New" panose="02070309020205020404" pitchFamily="49" charset="0"/>
              </a:rPr>
              <a:t>` int(6) NOT NULL,</a:t>
            </a:r>
          </a:p>
          <a:p>
            <a:r>
              <a:rPr lang="en-GB" sz="1400" b="0" i="0" u="none" strike="noStrike" baseline="0" dirty="0">
                <a:latin typeface="Courier New" panose="02070309020205020404" pitchFamily="49" charset="0"/>
              </a:rPr>
              <a:t>`</a:t>
            </a:r>
            <a:r>
              <a:rPr lang="en-GB" sz="1400" b="0" i="0" u="none" strike="noStrike" baseline="0" dirty="0" err="1">
                <a:latin typeface="Courier New" panose="02070309020205020404" pitchFamily="49" charset="0"/>
              </a:rPr>
              <a:t>validity_period</a:t>
            </a:r>
            <a:r>
              <a:rPr lang="en-GB" sz="1400" b="0" i="0" u="none" strike="noStrike" baseline="0" dirty="0">
                <a:latin typeface="Courier New" panose="02070309020205020404" pitchFamily="49" charset="0"/>
              </a:rPr>
              <a:t>` decimal NOT NULL,</a:t>
            </a:r>
          </a:p>
          <a:p>
            <a:r>
              <a:rPr lang="en-GB" sz="1400" b="0" i="0" u="none" strike="noStrike" baseline="0" dirty="0">
                <a:latin typeface="Courier New" panose="02070309020205020404" pitchFamily="49" charset="0"/>
              </a:rPr>
              <a:t>`</a:t>
            </a:r>
            <a:r>
              <a:rPr lang="en-GB" sz="1400" dirty="0">
                <a:latin typeface="Courier New" panose="02070309020205020404" pitchFamily="49" charset="0"/>
              </a:rPr>
              <a:t>fee</a:t>
            </a:r>
            <a:r>
              <a:rPr lang="en-GB" sz="1400" b="0" i="0" u="none" strike="noStrike" baseline="0" dirty="0">
                <a:latin typeface="Courier New" panose="02070309020205020404" pitchFamily="49" charset="0"/>
              </a:rPr>
              <a:t>`</a:t>
            </a:r>
            <a:r>
              <a:rPr lang="en-GB" sz="1400" dirty="0">
                <a:latin typeface="Courier New" panose="02070309020205020404" pitchFamily="49" charset="0"/>
              </a:rPr>
              <a:t> decimal NOT NULL</a:t>
            </a:r>
          </a:p>
          <a:p>
            <a:r>
              <a:rPr lang="en-GB" sz="1400" dirty="0">
                <a:latin typeface="Courier New" panose="02070309020205020404" pitchFamily="49" charset="0"/>
              </a:rPr>
              <a:t>PRIMARY KEY </a:t>
            </a:r>
            <a:r>
              <a:rPr lang="en-GB" sz="1400" b="0" i="0" u="none" strike="noStrike" baseline="0" dirty="0">
                <a:latin typeface="Courier New" panose="02070309020205020404" pitchFamily="49" charset="0"/>
              </a:rPr>
              <a:t>`id`</a:t>
            </a:r>
            <a:endParaRPr lang="en-GB" sz="1400" dirty="0">
              <a:latin typeface="Courier New" panose="02070309020205020404" pitchFamily="49" charset="0"/>
            </a:endParaRPr>
          </a:p>
          <a:p>
            <a:r>
              <a:rPr lang="en-GB" sz="1400" dirty="0">
                <a:latin typeface="Courier New" panose="02070309020205020404" pitchFamily="49" charset="0"/>
              </a:rPr>
              <a:t>COSTRAINT </a:t>
            </a:r>
            <a:r>
              <a:rPr lang="en-GB" sz="1400" b="0" i="0" u="none" strike="noStrike" baseline="0" dirty="0">
                <a:latin typeface="Courier New" panose="02070309020205020404" pitchFamily="49" charset="0"/>
              </a:rPr>
              <a:t>`</a:t>
            </a:r>
            <a:r>
              <a:rPr lang="en-GB" sz="1400" b="0" i="0" u="none" strike="noStrike" baseline="0" dirty="0" err="1">
                <a:latin typeface="Courier New" panose="02070309020205020404" pitchFamily="49" charset="0"/>
              </a:rPr>
              <a:t>id_order</a:t>
            </a:r>
            <a:r>
              <a:rPr lang="en-GB" sz="1400" b="0" i="0" u="none" strike="noStrike" baseline="0" dirty="0">
                <a:latin typeface="Courier New" panose="02070309020205020404" pitchFamily="49" charset="0"/>
              </a:rPr>
              <a:t>` FOREIGN KEY (`order`) </a:t>
            </a:r>
            <a:r>
              <a:rPr lang="en-GB" sz="1400" dirty="0">
                <a:latin typeface="Courier New" panose="02070309020205020404" pitchFamily="49" charset="0"/>
              </a:rPr>
              <a:t>REFERENCES </a:t>
            </a:r>
            <a:r>
              <a:rPr lang="en-GB" sz="1400" b="0" i="0" u="none" strike="noStrike" baseline="0" dirty="0">
                <a:latin typeface="Courier New" panose="02070309020205020404" pitchFamily="49" charset="0"/>
              </a:rPr>
              <a:t>`order` (`id`)</a:t>
            </a:r>
          </a:p>
          <a:p>
            <a:r>
              <a:rPr lang="en-GB" sz="1400" dirty="0">
                <a:latin typeface="Courier New" panose="02070309020205020404" pitchFamily="49" charset="0"/>
              </a:rPr>
              <a:t>COSTRAINT </a:t>
            </a:r>
            <a:r>
              <a:rPr lang="en-GB" sz="1400" b="0" i="0" u="none" strike="noStrike" baseline="0" dirty="0">
                <a:latin typeface="Courier New" panose="02070309020205020404" pitchFamily="49" charset="0"/>
              </a:rPr>
              <a:t>`</a:t>
            </a:r>
            <a:r>
              <a:rPr lang="en-GB" sz="1400" b="0" i="0" u="none" strike="noStrike" baseline="0" dirty="0" err="1">
                <a:latin typeface="Courier New" panose="02070309020205020404" pitchFamily="49" charset="0"/>
              </a:rPr>
              <a:t>id_package</a:t>
            </a:r>
            <a:r>
              <a:rPr lang="en-GB" sz="1400" b="0" i="0" u="none" strike="noStrike" baseline="0" dirty="0">
                <a:latin typeface="Courier New" panose="02070309020205020404" pitchFamily="49" charset="0"/>
              </a:rPr>
              <a:t>` FOREIGN KEY (`package`) </a:t>
            </a:r>
            <a:r>
              <a:rPr lang="en-GB" sz="1400" dirty="0">
                <a:latin typeface="Courier New" panose="02070309020205020404" pitchFamily="49" charset="0"/>
              </a:rPr>
              <a:t>REFERENCES </a:t>
            </a:r>
            <a:r>
              <a:rPr lang="en-GB" sz="1400" b="0" i="0" u="none" strike="noStrike" baseline="0" dirty="0">
                <a:latin typeface="Courier New" panose="02070309020205020404" pitchFamily="49" charset="0"/>
              </a:rPr>
              <a:t>`package` </a:t>
            </a:r>
          </a:p>
          <a:p>
            <a:r>
              <a:rPr lang="en-GB" sz="1400" dirty="0">
                <a:latin typeface="Courier New" panose="02070309020205020404" pitchFamily="49" charset="0"/>
              </a:rPr>
              <a:t>	</a:t>
            </a:r>
            <a:r>
              <a:rPr lang="en-GB" sz="1400" b="0" i="0" u="none" strike="noStrike" baseline="0" dirty="0">
                <a:latin typeface="Courier New" panose="02070309020205020404" pitchFamily="49" charset="0"/>
              </a:rPr>
              <a:t>(`id`) ON DELETE CASCADE,</a:t>
            </a:r>
            <a:r>
              <a:rPr lang="en-GB" sz="1400" dirty="0">
                <a:latin typeface="Courier New" panose="02070309020205020404" pitchFamily="49" charset="0"/>
              </a:rPr>
              <a:t>	ON DELETE CASCADE</a:t>
            </a:r>
          </a:p>
          <a:p>
            <a:r>
              <a:rPr lang="en-GB" sz="1400" b="0" i="0" u="none" strike="noStrike" baseline="0" dirty="0">
                <a:latin typeface="Courier New" panose="02070309020205020404" pitchFamily="49" charset="0"/>
              </a:rPr>
              <a:t>)</a:t>
            </a:r>
          </a:p>
          <a:p>
            <a:endParaRPr lang="en-GB" sz="1400" b="0" i="0" u="none" strike="noStrike" baseline="0" dirty="0">
              <a:latin typeface="Courier New" panose="02070309020205020404" pitchFamily="49" charset="0"/>
            </a:endParaRPr>
          </a:p>
          <a:p>
            <a:r>
              <a:rPr lang="en-GB" sz="1400" b="0" i="0" u="none" strike="noStrike" baseline="0" dirty="0">
                <a:latin typeface="Courier New" panose="02070309020205020404" pitchFamily="49" charset="0"/>
              </a:rPr>
              <a:t>CREATE TABLE `</a:t>
            </a:r>
            <a:r>
              <a:rPr lang="en-GB" sz="1400" b="1" i="0" u="none" strike="noStrike" baseline="0" dirty="0">
                <a:latin typeface="Courier New" panose="02070309020205020404" pitchFamily="49" charset="0"/>
              </a:rPr>
              <a:t>package</a:t>
            </a:r>
            <a:r>
              <a:rPr lang="en-GB" sz="1400" b="0" i="0" u="none" strike="noStrike" baseline="0" dirty="0">
                <a:latin typeface="Courier New" panose="02070309020205020404" pitchFamily="49" charset="0"/>
              </a:rPr>
              <a:t>` (</a:t>
            </a:r>
          </a:p>
          <a:p>
            <a:r>
              <a:rPr lang="en-GB" sz="1400" b="0" i="0" u="none" strike="noStrike" baseline="0" dirty="0">
                <a:latin typeface="Courier New" panose="02070309020205020404" pitchFamily="49" charset="0"/>
              </a:rPr>
              <a:t>`id` int(6) NOT NULL AUTO_INCREMENT,</a:t>
            </a:r>
          </a:p>
          <a:p>
            <a:r>
              <a:rPr lang="en-GB" sz="1400" b="0" i="0" u="none" strike="noStrike" baseline="0" dirty="0">
                <a:latin typeface="Courier New" panose="02070309020205020404" pitchFamily="49" charset="0"/>
              </a:rPr>
              <a:t>`name` varchar(</a:t>
            </a:r>
            <a:r>
              <a:rPr lang="en-GB" sz="1400" dirty="0">
                <a:latin typeface="Courier New" panose="02070309020205020404" pitchFamily="49" charset="0"/>
              </a:rPr>
              <a:t>45</a:t>
            </a:r>
            <a:r>
              <a:rPr lang="en-GB" sz="1400" b="0" i="0" u="none" strike="noStrike" baseline="0" dirty="0">
                <a:latin typeface="Courier New" panose="02070309020205020404" pitchFamily="49" charset="0"/>
              </a:rPr>
              <a:t>) NOT NULL DEFAULT=`999999`,</a:t>
            </a:r>
          </a:p>
          <a:p>
            <a:r>
              <a:rPr lang="en-GB" sz="1400" b="0" i="0" u="none" strike="noStrike" baseline="0" dirty="0">
                <a:latin typeface="Courier New" panose="02070309020205020404" pitchFamily="49" charset="0"/>
              </a:rPr>
              <a:t>`</a:t>
            </a:r>
            <a:r>
              <a:rPr lang="en-GB" sz="1400" b="0" i="0" u="none" strike="noStrike" baseline="0" dirty="0" err="1">
                <a:latin typeface="Courier New" panose="02070309020205020404" pitchFamily="49" charset="0"/>
              </a:rPr>
              <a:t>fixed_phone</a:t>
            </a:r>
            <a:r>
              <a:rPr lang="en-GB" sz="1400" b="0" i="0" u="none" strike="noStrike" baseline="0" dirty="0">
                <a:latin typeface="Courier New" panose="02070309020205020404" pitchFamily="49" charset="0"/>
              </a:rPr>
              <a:t>` number(1) NOT NULL, </a:t>
            </a:r>
          </a:p>
          <a:p>
            <a:r>
              <a:rPr lang="en-GB" sz="1400" b="0" i="0" u="none" strike="noStrike" baseline="0" dirty="0">
                <a:latin typeface="Courier New" panose="02070309020205020404" pitchFamily="49" charset="0"/>
              </a:rPr>
              <a:t>`12Fee` decimal NOT NULL,</a:t>
            </a:r>
          </a:p>
          <a:p>
            <a:r>
              <a:rPr lang="en-GB" sz="1400" b="0" i="0" u="none" strike="noStrike" baseline="0" dirty="0">
                <a:latin typeface="Courier New" panose="02070309020205020404" pitchFamily="49" charset="0"/>
              </a:rPr>
              <a:t>`</a:t>
            </a:r>
            <a:r>
              <a:rPr lang="en-GB" sz="1400" dirty="0">
                <a:latin typeface="Courier New" panose="02070309020205020404" pitchFamily="49" charset="0"/>
              </a:rPr>
              <a:t>24Fee</a:t>
            </a:r>
            <a:r>
              <a:rPr lang="en-GB" sz="1400" b="0" i="0" u="none" strike="noStrike" baseline="0" dirty="0">
                <a:latin typeface="Courier New" panose="02070309020205020404" pitchFamily="49" charset="0"/>
              </a:rPr>
              <a:t>` decimal NOT NULL,</a:t>
            </a:r>
          </a:p>
          <a:p>
            <a:r>
              <a:rPr lang="en-GB" sz="1400" b="0" i="0" u="none" strike="noStrike" baseline="0" dirty="0">
                <a:latin typeface="Courier New" panose="02070309020205020404" pitchFamily="49" charset="0"/>
              </a:rPr>
              <a:t>`36</a:t>
            </a:r>
            <a:r>
              <a:rPr lang="en-GB" sz="1400" dirty="0">
                <a:latin typeface="Courier New" panose="02070309020205020404" pitchFamily="49" charset="0"/>
              </a:rPr>
              <a:t>Fee</a:t>
            </a:r>
            <a:r>
              <a:rPr lang="en-GB" sz="1400" b="0" i="0" u="none" strike="noStrike" baseline="0" dirty="0">
                <a:latin typeface="Courier New" panose="02070309020205020404" pitchFamily="49" charset="0"/>
              </a:rPr>
              <a:t>` decimal NOT NULL,</a:t>
            </a:r>
            <a:r>
              <a:rPr lang="en-GB" sz="1400" dirty="0">
                <a:latin typeface="Courier New" panose="02070309020205020404" pitchFamily="49" charset="0"/>
              </a:rPr>
              <a:t> </a:t>
            </a:r>
          </a:p>
          <a:p>
            <a:r>
              <a:rPr lang="en-GB" sz="1400" dirty="0">
                <a:latin typeface="Courier New" panose="02070309020205020404" pitchFamily="49" charset="0"/>
              </a:rPr>
              <a:t>PRIMARY KEY </a:t>
            </a:r>
            <a:r>
              <a:rPr lang="en-GB" sz="1400" b="0" i="0" u="none" strike="noStrike" baseline="0" dirty="0">
                <a:latin typeface="Courier New" panose="02070309020205020404" pitchFamily="49" charset="0"/>
              </a:rPr>
              <a:t>`</a:t>
            </a:r>
            <a:r>
              <a:rPr lang="en-GB" sz="1400" dirty="0">
                <a:latin typeface="Courier New" panose="02070309020205020404" pitchFamily="49" charset="0"/>
              </a:rPr>
              <a:t>id</a:t>
            </a:r>
            <a:r>
              <a:rPr lang="en-GB" sz="1400" b="0" i="0" u="none" strike="noStrike" baseline="0" dirty="0">
                <a:latin typeface="Courier New" panose="02070309020205020404" pitchFamily="49" charset="0"/>
              </a:rPr>
              <a:t>`</a:t>
            </a:r>
          </a:p>
          <a:p>
            <a:r>
              <a:rPr lang="en-GB" sz="1400" b="0" i="0" u="none" strike="noStrike" baseline="0" dirty="0">
                <a:latin typeface="Courier New" panose="02070309020205020404" pitchFamily="49" charset="0"/>
              </a:rPr>
              <a:t>) </a:t>
            </a:r>
            <a:endParaRPr lang="en-GB" sz="1400" dirty="0">
              <a:latin typeface="Courier New" panose="02070309020205020404" pitchFamily="49" charset="0"/>
            </a:endParaRPr>
          </a:p>
          <a:p>
            <a:endParaRPr lang="en-GB" sz="1400" dirty="0">
              <a:latin typeface="Courier New" panose="02070309020205020404" pitchFamily="49" charset="0"/>
            </a:endParaRPr>
          </a:p>
          <a:p>
            <a:r>
              <a:rPr lang="en-GB" sz="1400" b="0" i="0" u="none" strike="noStrike" baseline="0" dirty="0">
                <a:latin typeface="Courier New" panose="02070309020205020404" pitchFamily="49" charset="0"/>
              </a:rPr>
              <a:t>CREATE TABLE `</a:t>
            </a:r>
            <a:r>
              <a:rPr lang="en-GB" sz="1400" b="1" i="0" u="none" strike="noStrike" baseline="0" dirty="0">
                <a:latin typeface="Courier New" panose="02070309020205020404" pitchFamily="49" charset="0"/>
              </a:rPr>
              <a:t>product</a:t>
            </a:r>
            <a:r>
              <a:rPr lang="en-GB" sz="1400" b="0" i="0" u="none" strike="noStrike" baseline="0" dirty="0">
                <a:latin typeface="Courier New" panose="02070309020205020404" pitchFamily="49" charset="0"/>
              </a:rPr>
              <a:t>` (</a:t>
            </a:r>
          </a:p>
          <a:p>
            <a:r>
              <a:rPr lang="en-GB" sz="1400" b="0" i="0" u="none" strike="noStrike" baseline="0" dirty="0">
                <a:latin typeface="Courier New" panose="02070309020205020404" pitchFamily="49" charset="0"/>
              </a:rPr>
              <a:t>`name` varchar(</a:t>
            </a:r>
            <a:r>
              <a:rPr lang="en-GB" sz="1400" dirty="0">
                <a:latin typeface="Courier New" panose="02070309020205020404" pitchFamily="49" charset="0"/>
              </a:rPr>
              <a:t>45</a:t>
            </a:r>
            <a:r>
              <a:rPr lang="en-GB" sz="1400" b="0" i="0" u="none" strike="noStrike" baseline="0" dirty="0">
                <a:latin typeface="Courier New" panose="02070309020205020404" pitchFamily="49" charset="0"/>
              </a:rPr>
              <a:t>) NOT NULL,</a:t>
            </a:r>
          </a:p>
          <a:p>
            <a:r>
              <a:rPr lang="en-GB" sz="1400" b="0" i="0" u="none" strike="noStrike" baseline="0" dirty="0">
                <a:latin typeface="Courier New" panose="02070309020205020404" pitchFamily="49" charset="0"/>
              </a:rPr>
              <a:t>`</a:t>
            </a:r>
            <a:r>
              <a:rPr lang="en-GB" sz="1400" b="0" i="0" u="none" strike="noStrike" baseline="0" dirty="0" err="1">
                <a:latin typeface="Courier New" panose="02070309020205020404" pitchFamily="49" charset="0"/>
              </a:rPr>
              <a:t>monthly_fee</a:t>
            </a:r>
            <a:r>
              <a:rPr lang="en-GB" sz="1400" b="0" i="0" u="none" strike="noStrike" baseline="0" dirty="0">
                <a:latin typeface="Courier New" panose="02070309020205020404" pitchFamily="49" charset="0"/>
              </a:rPr>
              <a:t>` decimal NOT NULL,</a:t>
            </a:r>
          </a:p>
          <a:p>
            <a:r>
              <a:rPr lang="en-GB" sz="1400" dirty="0">
                <a:latin typeface="Courier New" panose="02070309020205020404" pitchFamily="49" charset="0"/>
              </a:rPr>
              <a:t>PRIMARY KEY </a:t>
            </a:r>
            <a:r>
              <a:rPr lang="en-GB" sz="1400" b="0" i="0" u="none" strike="noStrike" baseline="0" dirty="0">
                <a:latin typeface="Courier New" panose="02070309020205020404" pitchFamily="49" charset="0"/>
              </a:rPr>
              <a:t>`</a:t>
            </a:r>
            <a:r>
              <a:rPr lang="en-GB" sz="1400" dirty="0">
                <a:latin typeface="Courier New" panose="02070309020205020404" pitchFamily="49" charset="0"/>
              </a:rPr>
              <a:t>name</a:t>
            </a:r>
            <a:r>
              <a:rPr lang="en-GB" sz="1400" b="0" i="0" u="none" strike="noStrike" baseline="0" dirty="0">
                <a:latin typeface="Courier New" panose="02070309020205020404" pitchFamily="49" charset="0"/>
              </a:rPr>
              <a:t>`</a:t>
            </a:r>
          </a:p>
          <a:p>
            <a:r>
              <a:rPr lang="en-GB" sz="1400" b="0" i="0" u="none" strike="noStrike" baseline="0" dirty="0">
                <a:latin typeface="Courier New" panose="02070309020205020404" pitchFamily="49" charset="0"/>
              </a:rPr>
              <a:t>) </a:t>
            </a:r>
          </a:p>
          <a:p>
            <a:endParaRPr lang="en-GB" sz="1400" dirty="0">
              <a:latin typeface="Courier New" panose="02070309020205020404" pitchFamily="49" charset="0"/>
            </a:endParaRPr>
          </a:p>
          <a:p>
            <a:endParaRPr lang="en-GB" sz="1400" dirty="0"/>
          </a:p>
        </p:txBody>
      </p:sp>
    </p:spTree>
    <p:extLst>
      <p:ext uri="{BB962C8B-B14F-4D97-AF65-F5344CB8AC3E}">
        <p14:creationId xmlns:p14="http://schemas.microsoft.com/office/powerpoint/2010/main" val="1492152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B70DA2-6E75-482D-A996-E69542C6C48C}"/>
              </a:ext>
            </a:extLst>
          </p:cNvPr>
          <p:cNvSpPr txBox="1"/>
          <p:nvPr/>
        </p:nvSpPr>
        <p:spPr>
          <a:xfrm>
            <a:off x="-8878" y="0"/>
            <a:ext cx="9144000" cy="6555641"/>
          </a:xfrm>
          <a:prstGeom prst="rect">
            <a:avLst/>
          </a:prstGeom>
          <a:noFill/>
        </p:spPr>
        <p:txBody>
          <a:bodyPr wrap="square">
            <a:spAutoFit/>
          </a:bodyPr>
          <a:lstStyle/>
          <a:p>
            <a:endParaRPr lang="en-GB" sz="1600" b="0" i="0" u="none" strike="noStrike" baseline="0" dirty="0">
              <a:latin typeface="Calibri" panose="020F0502020204030204" pitchFamily="34" charset="0"/>
            </a:endParaRPr>
          </a:p>
          <a:p>
            <a:r>
              <a:rPr lang="en-GB" sz="5400" b="0" i="0" u="none" strike="noStrike" baseline="0" dirty="0">
                <a:latin typeface="Calibri" panose="020F0502020204030204" pitchFamily="34" charset="0"/>
              </a:rPr>
              <a:t>SQL DDL</a:t>
            </a:r>
          </a:p>
          <a:p>
            <a:r>
              <a:rPr lang="en-GB" sz="1400" b="0" i="0" u="none" strike="noStrike" baseline="0" dirty="0">
                <a:latin typeface="Courier New" panose="02070309020205020404" pitchFamily="49" charset="0"/>
              </a:rPr>
              <a:t>CREATE TABLE `</a:t>
            </a:r>
            <a:r>
              <a:rPr lang="en-GB" sz="1400" b="1" i="0" u="none" strike="noStrike" baseline="0" dirty="0" err="1">
                <a:latin typeface="Courier New" panose="02070309020205020404" pitchFamily="49" charset="0"/>
              </a:rPr>
              <a:t>fixed_internet</a:t>
            </a:r>
            <a:r>
              <a:rPr lang="en-GB" sz="1400" b="0" i="0" u="none" strike="noStrike" baseline="0" dirty="0">
                <a:latin typeface="Courier New" panose="02070309020205020404" pitchFamily="49" charset="0"/>
              </a:rPr>
              <a:t>` (  </a:t>
            </a:r>
          </a:p>
          <a:p>
            <a:r>
              <a:rPr lang="en-GB" sz="1400" b="0" i="0" u="none" strike="noStrike" baseline="0" dirty="0">
                <a:latin typeface="Courier New" panose="02070309020205020404" pitchFamily="49" charset="0"/>
              </a:rPr>
              <a:t>`id` int(</a:t>
            </a:r>
            <a:r>
              <a:rPr lang="en-GB" sz="1400" dirty="0">
                <a:latin typeface="Courier New" panose="02070309020205020404" pitchFamily="49" charset="0"/>
              </a:rPr>
              <a:t>6</a:t>
            </a:r>
            <a:r>
              <a:rPr lang="en-GB" sz="1400" b="0" i="0" u="none" strike="noStrike" baseline="0" dirty="0">
                <a:latin typeface="Courier New" panose="02070309020205020404" pitchFamily="49" charset="0"/>
              </a:rPr>
              <a:t>) NOT NULL AUTO_INCREMENT,</a:t>
            </a:r>
          </a:p>
          <a:p>
            <a:r>
              <a:rPr lang="en-GB" sz="1400" b="0" i="0" u="none" strike="noStrike" baseline="0" dirty="0">
                <a:latin typeface="Courier New" panose="02070309020205020404" pitchFamily="49" charset="0"/>
              </a:rPr>
              <a:t>`</a:t>
            </a:r>
            <a:r>
              <a:rPr lang="en-GB" sz="1400" b="0" i="0" u="none" strike="noStrike" baseline="0" dirty="0" err="1">
                <a:latin typeface="Courier New" panose="02070309020205020404" pitchFamily="49" charset="0"/>
              </a:rPr>
              <a:t>num_gb</a:t>
            </a:r>
            <a:r>
              <a:rPr lang="en-GB" sz="1400" b="0" i="0" u="none" strike="noStrike" baseline="0" dirty="0">
                <a:latin typeface="Courier New" panose="02070309020205020404" pitchFamily="49" charset="0"/>
              </a:rPr>
              <a:t>` decimal NOT NULL,</a:t>
            </a:r>
          </a:p>
          <a:p>
            <a:r>
              <a:rPr lang="en-GB" sz="1400" b="0" i="0" u="none" strike="noStrike" baseline="0" dirty="0">
                <a:latin typeface="Courier New" panose="02070309020205020404" pitchFamily="49" charset="0"/>
              </a:rPr>
              <a:t>`</a:t>
            </a:r>
            <a:r>
              <a:rPr lang="en-GB" sz="1400" b="0" i="0" u="none" strike="noStrike" baseline="0" dirty="0" err="1">
                <a:latin typeface="Courier New" panose="02070309020205020404" pitchFamily="49" charset="0"/>
              </a:rPr>
              <a:t>fee_</a:t>
            </a:r>
            <a:r>
              <a:rPr lang="en-GB" sz="1400" dirty="0" err="1">
                <a:latin typeface="Courier New" panose="02070309020205020404" pitchFamily="49" charset="0"/>
              </a:rPr>
              <a:t>extra_gb</a:t>
            </a:r>
            <a:r>
              <a:rPr lang="en-GB" sz="1400" b="0" i="0" u="none" strike="noStrike" baseline="0" dirty="0">
                <a:latin typeface="Courier New" panose="02070309020205020404" pitchFamily="49" charset="0"/>
              </a:rPr>
              <a:t>`</a:t>
            </a:r>
            <a:r>
              <a:rPr lang="en-GB" sz="1400" dirty="0">
                <a:latin typeface="Courier New" panose="02070309020205020404" pitchFamily="49" charset="0"/>
              </a:rPr>
              <a:t> decimal NOT NULL</a:t>
            </a:r>
          </a:p>
          <a:p>
            <a:r>
              <a:rPr lang="en-GB" sz="1400" dirty="0">
                <a:latin typeface="Courier New" panose="02070309020205020404" pitchFamily="49" charset="0"/>
              </a:rPr>
              <a:t>PRIMARY KEY </a:t>
            </a:r>
            <a:r>
              <a:rPr lang="en-GB" sz="1400" b="0" i="0" u="none" strike="noStrike" baseline="0" dirty="0">
                <a:latin typeface="Courier New" panose="02070309020205020404" pitchFamily="49" charset="0"/>
              </a:rPr>
              <a:t>`</a:t>
            </a:r>
            <a:r>
              <a:rPr lang="en-GB" sz="1400" dirty="0">
                <a:latin typeface="Courier New" panose="02070309020205020404" pitchFamily="49" charset="0"/>
              </a:rPr>
              <a:t>id</a:t>
            </a:r>
            <a:r>
              <a:rPr lang="en-GB" sz="1400" b="0" i="0" u="none" strike="noStrike" baseline="0" dirty="0">
                <a:latin typeface="Courier New" panose="02070309020205020404" pitchFamily="49" charset="0"/>
              </a:rPr>
              <a:t>`</a:t>
            </a:r>
          </a:p>
          <a:p>
            <a:r>
              <a:rPr lang="en-GB" sz="1400" b="0" i="0" u="none" strike="noStrike" baseline="0" dirty="0">
                <a:latin typeface="Courier New" panose="02070309020205020404" pitchFamily="49" charset="0"/>
              </a:rPr>
              <a:t>)</a:t>
            </a:r>
          </a:p>
          <a:p>
            <a:endParaRPr lang="en-GB" sz="1400" b="0" i="0" u="none" strike="noStrike" baseline="0" dirty="0">
              <a:latin typeface="Courier New" panose="02070309020205020404" pitchFamily="49" charset="0"/>
            </a:endParaRPr>
          </a:p>
          <a:p>
            <a:r>
              <a:rPr lang="en-GB" sz="1400" b="0" i="0" u="none" strike="noStrike" baseline="0" dirty="0">
                <a:latin typeface="Courier New" panose="02070309020205020404" pitchFamily="49" charset="0"/>
              </a:rPr>
              <a:t>CREATE TABLE `</a:t>
            </a:r>
            <a:r>
              <a:rPr lang="en-GB" sz="1400" b="1" i="0" u="none" strike="noStrike" baseline="0" dirty="0" err="1">
                <a:latin typeface="Courier New" panose="02070309020205020404" pitchFamily="49" charset="0"/>
              </a:rPr>
              <a:t>mobile_phone</a:t>
            </a:r>
            <a:r>
              <a:rPr lang="en-GB" sz="1400" b="0" i="0" u="none" strike="noStrike" baseline="0" dirty="0">
                <a:latin typeface="Courier New" panose="02070309020205020404" pitchFamily="49" charset="0"/>
              </a:rPr>
              <a:t>` (</a:t>
            </a:r>
          </a:p>
          <a:p>
            <a:r>
              <a:rPr lang="en-GB" sz="1400" b="0" i="0" u="none" strike="noStrike" baseline="0" dirty="0">
                <a:latin typeface="Courier New" panose="02070309020205020404" pitchFamily="49" charset="0"/>
              </a:rPr>
              <a:t>`id` int(</a:t>
            </a:r>
            <a:r>
              <a:rPr lang="en-GB" sz="1400" dirty="0">
                <a:latin typeface="Courier New" panose="02070309020205020404" pitchFamily="49" charset="0"/>
              </a:rPr>
              <a:t>6</a:t>
            </a:r>
            <a:r>
              <a:rPr lang="en-GB" sz="1400" b="0" i="0" u="none" strike="noStrike" baseline="0" dirty="0">
                <a:latin typeface="Courier New" panose="02070309020205020404" pitchFamily="49" charset="0"/>
              </a:rPr>
              <a:t>) NOT NULL AUTO_INCREMENT,</a:t>
            </a:r>
          </a:p>
          <a:p>
            <a:r>
              <a:rPr lang="en-GB" sz="1400" b="0" i="0" u="none" strike="noStrike" baseline="0" dirty="0">
                <a:latin typeface="Courier New" panose="02070309020205020404" pitchFamily="49" charset="0"/>
              </a:rPr>
              <a:t>`</a:t>
            </a:r>
            <a:r>
              <a:rPr lang="en-GB" sz="1400" b="0" i="0" u="none" strike="noStrike" baseline="0" dirty="0" err="1">
                <a:latin typeface="Courier New" panose="02070309020205020404" pitchFamily="49" charset="0"/>
              </a:rPr>
              <a:t>num_minutes</a:t>
            </a:r>
            <a:r>
              <a:rPr lang="en-GB" sz="1400" b="0" i="0" u="none" strike="noStrike" baseline="0" dirty="0">
                <a:latin typeface="Courier New" panose="02070309020205020404" pitchFamily="49" charset="0"/>
              </a:rPr>
              <a:t>` decimal NOT NULL,</a:t>
            </a:r>
          </a:p>
          <a:p>
            <a:r>
              <a:rPr lang="en-GB" sz="1400" b="0" i="0" u="none" strike="noStrike" baseline="0" dirty="0">
                <a:latin typeface="Courier New" panose="02070309020205020404" pitchFamily="49" charset="0"/>
              </a:rPr>
              <a:t>`</a:t>
            </a:r>
            <a:r>
              <a:rPr lang="en-GB" sz="1400" b="0" i="0" u="none" strike="noStrike" baseline="0" dirty="0" err="1">
                <a:latin typeface="Courier New" panose="02070309020205020404" pitchFamily="49" charset="0"/>
              </a:rPr>
              <a:t>num_sms</a:t>
            </a:r>
            <a:r>
              <a:rPr lang="en-GB" sz="1400" b="0" i="0" u="none" strike="noStrike" baseline="0" dirty="0">
                <a:latin typeface="Courier New" panose="02070309020205020404" pitchFamily="49" charset="0"/>
              </a:rPr>
              <a:t>` decimal NOT NULL,</a:t>
            </a:r>
          </a:p>
          <a:p>
            <a:r>
              <a:rPr lang="en-GB" sz="1400" b="0" i="0" u="none" strike="noStrike" baseline="0" dirty="0">
                <a:latin typeface="Courier New" panose="02070309020205020404" pitchFamily="49" charset="0"/>
              </a:rPr>
              <a:t>`</a:t>
            </a:r>
            <a:r>
              <a:rPr lang="en-GB" sz="1400" b="0" i="0" u="none" strike="noStrike" baseline="0" dirty="0" err="1">
                <a:latin typeface="Courier New" panose="02070309020205020404" pitchFamily="49" charset="0"/>
              </a:rPr>
              <a:t>fee_</a:t>
            </a:r>
            <a:r>
              <a:rPr lang="en-GB" sz="1400" dirty="0" err="1">
                <a:latin typeface="Courier New" panose="02070309020205020404" pitchFamily="49" charset="0"/>
              </a:rPr>
              <a:t>extra_minutes</a:t>
            </a:r>
            <a:r>
              <a:rPr lang="en-GB" sz="1400" b="0" i="0" u="none" strike="noStrike" baseline="0" dirty="0">
                <a:latin typeface="Courier New" panose="02070309020205020404" pitchFamily="49" charset="0"/>
              </a:rPr>
              <a:t>`</a:t>
            </a:r>
            <a:r>
              <a:rPr lang="en-GB" sz="1400" dirty="0">
                <a:latin typeface="Courier New" panose="02070309020205020404" pitchFamily="49" charset="0"/>
              </a:rPr>
              <a:t> decimal NOT NULL</a:t>
            </a:r>
            <a:endParaRPr lang="en-GB" sz="1400" b="0" i="0" u="none" strike="noStrike" baseline="0" dirty="0">
              <a:latin typeface="Courier New" panose="02070309020205020404" pitchFamily="49" charset="0"/>
            </a:endParaRPr>
          </a:p>
          <a:p>
            <a:r>
              <a:rPr lang="en-GB" sz="1400" b="0" i="0" u="none" strike="noStrike" baseline="0" dirty="0">
                <a:latin typeface="Courier New" panose="02070309020205020404" pitchFamily="49" charset="0"/>
              </a:rPr>
              <a:t>`</a:t>
            </a:r>
            <a:r>
              <a:rPr lang="en-GB" sz="1400" b="0" i="0" u="none" strike="noStrike" baseline="0" dirty="0" err="1">
                <a:latin typeface="Courier New" panose="02070309020205020404" pitchFamily="49" charset="0"/>
              </a:rPr>
              <a:t>fee_</a:t>
            </a:r>
            <a:r>
              <a:rPr lang="en-GB" sz="1400" dirty="0" err="1">
                <a:latin typeface="Courier New" panose="02070309020205020404" pitchFamily="49" charset="0"/>
              </a:rPr>
              <a:t>extra_sms</a:t>
            </a:r>
            <a:r>
              <a:rPr lang="en-GB" sz="1400" b="0" i="0" u="none" strike="noStrike" baseline="0" dirty="0">
                <a:latin typeface="Courier New" panose="02070309020205020404" pitchFamily="49" charset="0"/>
              </a:rPr>
              <a:t>`</a:t>
            </a:r>
            <a:r>
              <a:rPr lang="en-GB" sz="1400" dirty="0">
                <a:latin typeface="Courier New" panose="02070309020205020404" pitchFamily="49" charset="0"/>
              </a:rPr>
              <a:t> decimal NOT NULL</a:t>
            </a:r>
          </a:p>
          <a:p>
            <a:r>
              <a:rPr lang="en-GB" sz="1400" dirty="0">
                <a:latin typeface="Courier New" panose="02070309020205020404" pitchFamily="49" charset="0"/>
              </a:rPr>
              <a:t>PRIMARY KEY </a:t>
            </a:r>
            <a:r>
              <a:rPr lang="en-GB" sz="1400" b="0" i="0" u="none" strike="noStrike" baseline="0" dirty="0">
                <a:latin typeface="Courier New" panose="02070309020205020404" pitchFamily="49" charset="0"/>
              </a:rPr>
              <a:t>`</a:t>
            </a:r>
            <a:r>
              <a:rPr lang="en-GB" sz="1400" dirty="0">
                <a:latin typeface="Courier New" panose="02070309020205020404" pitchFamily="49" charset="0"/>
              </a:rPr>
              <a:t>id</a:t>
            </a:r>
            <a:r>
              <a:rPr lang="en-GB" sz="1400" b="0" i="0" u="none" strike="noStrike" baseline="0" dirty="0">
                <a:latin typeface="Courier New" panose="02070309020205020404" pitchFamily="49" charset="0"/>
              </a:rPr>
              <a:t>`</a:t>
            </a:r>
          </a:p>
          <a:p>
            <a:r>
              <a:rPr lang="en-GB" sz="1400" b="0" i="0" u="none" strike="noStrike" baseline="0" dirty="0">
                <a:latin typeface="Courier New" panose="02070309020205020404" pitchFamily="49" charset="0"/>
              </a:rPr>
              <a:t>) </a:t>
            </a:r>
          </a:p>
          <a:p>
            <a:endParaRPr lang="en-GB" sz="1400" dirty="0">
              <a:latin typeface="Courier New" panose="02070309020205020404" pitchFamily="49" charset="0"/>
            </a:endParaRPr>
          </a:p>
          <a:p>
            <a:endParaRPr lang="en-GB" sz="1400" dirty="0">
              <a:latin typeface="Courier New" panose="02070309020205020404" pitchFamily="49" charset="0"/>
            </a:endParaRPr>
          </a:p>
          <a:p>
            <a:r>
              <a:rPr lang="en-GB" sz="1400" b="0" i="0" u="none" strike="noStrike" baseline="0" dirty="0">
                <a:latin typeface="Courier New" panose="02070309020205020404" pitchFamily="49" charset="0"/>
              </a:rPr>
              <a:t>CREATE TABLE `</a:t>
            </a:r>
            <a:r>
              <a:rPr lang="en-GB" sz="1400" b="1" i="0" u="none" strike="noStrike" baseline="0" dirty="0" err="1">
                <a:latin typeface="Courier New" panose="02070309020205020404" pitchFamily="49" charset="0"/>
              </a:rPr>
              <a:t>mobile_internet</a:t>
            </a:r>
            <a:r>
              <a:rPr lang="en-GB" sz="1400" b="0" i="0" u="none" strike="noStrike" baseline="0" dirty="0">
                <a:latin typeface="Courier New" panose="02070309020205020404" pitchFamily="49" charset="0"/>
              </a:rPr>
              <a:t>` (</a:t>
            </a:r>
          </a:p>
          <a:p>
            <a:r>
              <a:rPr lang="en-GB" sz="1400" b="0" i="0" u="none" strike="noStrike" baseline="0" dirty="0">
                <a:latin typeface="Courier New" panose="02070309020205020404" pitchFamily="49" charset="0"/>
              </a:rPr>
              <a:t>`id` int(</a:t>
            </a:r>
            <a:r>
              <a:rPr lang="en-GB" sz="1400" dirty="0">
                <a:latin typeface="Courier New" panose="02070309020205020404" pitchFamily="49" charset="0"/>
              </a:rPr>
              <a:t>6</a:t>
            </a:r>
            <a:r>
              <a:rPr lang="en-GB" sz="1400" b="0" i="0" u="none" strike="noStrike" baseline="0" dirty="0">
                <a:latin typeface="Courier New" panose="02070309020205020404" pitchFamily="49" charset="0"/>
              </a:rPr>
              <a:t>) NOT NULL AUTO_INCREMENT,</a:t>
            </a:r>
          </a:p>
          <a:p>
            <a:r>
              <a:rPr lang="en-GB" sz="1400" b="0" i="0" u="none" strike="noStrike" baseline="0" dirty="0">
                <a:latin typeface="Courier New" panose="02070309020205020404" pitchFamily="49" charset="0"/>
              </a:rPr>
              <a:t>`</a:t>
            </a:r>
            <a:r>
              <a:rPr lang="en-GB" sz="1400" b="0" i="0" u="none" strike="noStrike" baseline="0" dirty="0" err="1">
                <a:latin typeface="Courier New" panose="02070309020205020404" pitchFamily="49" charset="0"/>
              </a:rPr>
              <a:t>num_gb</a:t>
            </a:r>
            <a:r>
              <a:rPr lang="en-GB" sz="1400" b="0" i="0" u="none" strike="noStrike" baseline="0" dirty="0">
                <a:latin typeface="Courier New" panose="02070309020205020404" pitchFamily="49" charset="0"/>
              </a:rPr>
              <a:t>` decimal NOT NULL,</a:t>
            </a:r>
          </a:p>
          <a:p>
            <a:r>
              <a:rPr lang="en-GB" sz="1400" b="0" i="0" u="none" strike="noStrike" baseline="0" dirty="0">
                <a:latin typeface="Courier New" panose="02070309020205020404" pitchFamily="49" charset="0"/>
              </a:rPr>
              <a:t>`</a:t>
            </a:r>
            <a:r>
              <a:rPr lang="en-GB" sz="1400" b="0" i="0" u="none" strike="noStrike" baseline="0" dirty="0" err="1">
                <a:latin typeface="Courier New" panose="02070309020205020404" pitchFamily="49" charset="0"/>
              </a:rPr>
              <a:t>fee_</a:t>
            </a:r>
            <a:r>
              <a:rPr lang="en-GB" sz="1400" dirty="0" err="1">
                <a:latin typeface="Courier New" panose="02070309020205020404" pitchFamily="49" charset="0"/>
              </a:rPr>
              <a:t>extra_gb</a:t>
            </a:r>
            <a:r>
              <a:rPr lang="en-GB" sz="1400" b="0" i="0" u="none" strike="noStrike" baseline="0" dirty="0">
                <a:latin typeface="Courier New" panose="02070309020205020404" pitchFamily="49" charset="0"/>
              </a:rPr>
              <a:t>`</a:t>
            </a:r>
            <a:r>
              <a:rPr lang="en-GB" sz="1400" dirty="0">
                <a:latin typeface="Courier New" panose="02070309020205020404" pitchFamily="49" charset="0"/>
              </a:rPr>
              <a:t> decimal NOT NULL</a:t>
            </a:r>
          </a:p>
          <a:p>
            <a:r>
              <a:rPr lang="en-GB" sz="1400" dirty="0">
                <a:latin typeface="Courier New" panose="02070309020205020404" pitchFamily="49" charset="0"/>
              </a:rPr>
              <a:t>PRIMARY KEY </a:t>
            </a:r>
            <a:r>
              <a:rPr lang="en-GB" sz="1400" b="0" i="0" u="none" strike="noStrike" baseline="0" dirty="0">
                <a:latin typeface="Courier New" panose="02070309020205020404" pitchFamily="49" charset="0"/>
              </a:rPr>
              <a:t>`</a:t>
            </a:r>
            <a:r>
              <a:rPr lang="en-GB" sz="1400" dirty="0">
                <a:latin typeface="Courier New" panose="02070309020205020404" pitchFamily="49" charset="0"/>
              </a:rPr>
              <a:t>id</a:t>
            </a:r>
            <a:r>
              <a:rPr lang="en-GB" sz="1400" b="0" i="0" u="none" strike="noStrike" baseline="0" dirty="0">
                <a:latin typeface="Courier New" panose="02070309020205020404" pitchFamily="49" charset="0"/>
              </a:rPr>
              <a:t>`</a:t>
            </a:r>
          </a:p>
          <a:p>
            <a:r>
              <a:rPr lang="en-GB" sz="1400" b="0" i="0" u="none" strike="noStrike" baseline="0" dirty="0">
                <a:latin typeface="Courier New" panose="02070309020205020404" pitchFamily="49" charset="0"/>
              </a:rPr>
              <a:t>) </a:t>
            </a:r>
          </a:p>
          <a:p>
            <a:endParaRPr lang="en-GB" sz="1400" dirty="0">
              <a:latin typeface="Courier New" panose="02070309020205020404" pitchFamily="49" charset="0"/>
            </a:endParaRPr>
          </a:p>
          <a:p>
            <a:endParaRPr lang="en-GB" sz="1400" dirty="0"/>
          </a:p>
        </p:txBody>
      </p:sp>
    </p:spTree>
    <p:extLst>
      <p:ext uri="{BB962C8B-B14F-4D97-AF65-F5344CB8AC3E}">
        <p14:creationId xmlns:p14="http://schemas.microsoft.com/office/powerpoint/2010/main" val="3523302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B70DA2-6E75-482D-A996-E69542C6C48C}"/>
              </a:ext>
            </a:extLst>
          </p:cNvPr>
          <p:cNvSpPr txBox="1"/>
          <p:nvPr/>
        </p:nvSpPr>
        <p:spPr>
          <a:xfrm>
            <a:off x="-8878" y="0"/>
            <a:ext cx="9144000" cy="7201972"/>
          </a:xfrm>
          <a:prstGeom prst="rect">
            <a:avLst/>
          </a:prstGeom>
          <a:noFill/>
        </p:spPr>
        <p:txBody>
          <a:bodyPr wrap="square">
            <a:spAutoFit/>
          </a:bodyPr>
          <a:lstStyle/>
          <a:p>
            <a:endParaRPr lang="en-GB" sz="1600" b="0" i="0" u="none" strike="noStrike" baseline="0" dirty="0">
              <a:latin typeface="Calibri" panose="020F0502020204030204" pitchFamily="34" charset="0"/>
            </a:endParaRPr>
          </a:p>
          <a:p>
            <a:r>
              <a:rPr lang="en-GB" sz="5400" b="0" i="0" u="none" strike="noStrike" baseline="0" dirty="0">
                <a:latin typeface="Calibri" panose="020F0502020204030204" pitchFamily="34" charset="0"/>
              </a:rPr>
              <a:t>SQL DDL </a:t>
            </a:r>
            <a:r>
              <a:rPr lang="en-GB" sz="2000" dirty="0">
                <a:latin typeface="Calibri" panose="020F0502020204030204" pitchFamily="34" charset="0"/>
              </a:rPr>
              <a:t>(Alert Table and Triggers for insolvent users)</a:t>
            </a:r>
            <a:endParaRPr lang="en-GB" sz="2000" b="0" i="0" u="none" strike="noStrike" baseline="0" dirty="0">
              <a:latin typeface="Calibri" panose="020F0502020204030204" pitchFamily="34" charset="0"/>
            </a:endParaRPr>
          </a:p>
          <a:p>
            <a:r>
              <a:rPr lang="en-GB" sz="1400" dirty="0">
                <a:latin typeface="Courier New" panose="02070309020205020404" pitchFamily="49" charset="0"/>
                <a:cs typeface="Courier New" panose="02070309020205020404" pitchFamily="49" charset="0"/>
              </a:rPr>
              <a:t>create table </a:t>
            </a:r>
            <a:r>
              <a:rPr lang="en-GB" sz="1400" b="1" dirty="0">
                <a:latin typeface="Courier New" panose="02070309020205020404" pitchFamily="49" charset="0"/>
                <a:cs typeface="Courier New" panose="02070309020205020404" pitchFamily="49" charset="0"/>
              </a:rPr>
              <a:t>Alert</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(ID int </a:t>
            </a:r>
            <a:r>
              <a:rPr lang="en-GB" sz="1400" dirty="0" err="1">
                <a:latin typeface="Courier New" panose="02070309020205020404" pitchFamily="49" charset="0"/>
                <a:cs typeface="Courier New" panose="02070309020205020404" pitchFamily="49" charset="0"/>
              </a:rPr>
              <a:t>auto_increment</a:t>
            </a:r>
            <a:r>
              <a:rPr lang="en-GB" sz="1400" dirty="0">
                <a:latin typeface="Courier New" panose="02070309020205020404" pitchFamily="49" charset="0"/>
                <a:cs typeface="Courier New" panose="02070309020205020404" pitchFamily="49" charset="0"/>
              </a:rPr>
              <a:t> primary key,</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ID_Client</a:t>
            </a:r>
            <a:r>
              <a:rPr lang="en-GB" sz="1400" dirty="0">
                <a:latin typeface="Courier New" panose="02070309020205020404" pitchFamily="49" charset="0"/>
                <a:cs typeface="Courier New" panose="02070309020205020404" pitchFamily="49" charset="0"/>
              </a:rPr>
              <a:t>      int         null,</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 Username       varchar(45) null,</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 Email          varchar(45) null,</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TotalAmount</a:t>
            </a:r>
            <a:r>
              <a:rPr lang="en-GB" sz="1400" dirty="0">
                <a:latin typeface="Courier New" panose="02070309020205020404" pitchFamily="49" charset="0"/>
                <a:cs typeface="Courier New" panose="02070309020205020404" pitchFamily="49" charset="0"/>
              </a:rPr>
              <a:t>    decimal     null,</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DateOfCreation</a:t>
            </a:r>
            <a:r>
              <a:rPr lang="en-GB" sz="1400" dirty="0">
                <a:latin typeface="Courier New" panose="02070309020205020404" pitchFamily="49" charset="0"/>
                <a:cs typeface="Courier New" panose="02070309020205020404" pitchFamily="49" charset="0"/>
              </a:rPr>
              <a:t> date        null,</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HourOfCreation</a:t>
            </a:r>
            <a:r>
              <a:rPr lang="en-GB" sz="1400" dirty="0">
                <a:latin typeface="Courier New" panose="02070309020205020404" pitchFamily="49" charset="0"/>
                <a:cs typeface="Courier New" panose="02070309020205020404" pitchFamily="49" charset="0"/>
              </a:rPr>
              <a:t> time        null</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a:t>
            </a:r>
          </a:p>
          <a:p>
            <a:endParaRPr lang="en-GB" sz="1400" b="0" i="0" u="none" strike="noStrike" baseline="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create trigger </a:t>
            </a:r>
            <a:r>
              <a:rPr lang="en-GB" sz="1400" b="1" dirty="0" err="1">
                <a:latin typeface="Courier New" panose="02070309020205020404" pitchFamily="49" charset="0"/>
                <a:cs typeface="Courier New" panose="02070309020205020404" pitchFamily="49" charset="0"/>
              </a:rPr>
              <a:t>FailedOrder</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after update on `order`</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for each row</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UPDATE user </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SET </a:t>
            </a:r>
            <a:r>
              <a:rPr lang="en-GB" sz="1400" dirty="0" err="1">
                <a:latin typeface="Courier New" panose="02070309020205020404" pitchFamily="49" charset="0"/>
                <a:cs typeface="Courier New" panose="02070309020205020404" pitchFamily="49" charset="0"/>
              </a:rPr>
              <a:t>user.status</a:t>
            </a:r>
            <a:r>
              <a:rPr lang="en-GB" sz="1400" dirty="0">
                <a:latin typeface="Courier New" panose="02070309020205020404" pitchFamily="49" charset="0"/>
                <a:cs typeface="Courier New" panose="02070309020205020404" pitchFamily="49" charset="0"/>
              </a:rPr>
              <a:t> = 1,user.num_failed_payments = </a:t>
            </a:r>
            <a:r>
              <a:rPr lang="en-GB" sz="1400" dirty="0" err="1">
                <a:latin typeface="Courier New" panose="02070309020205020404" pitchFamily="49" charset="0"/>
                <a:cs typeface="Courier New" panose="02070309020205020404" pitchFamily="49" charset="0"/>
              </a:rPr>
              <a:t>user.num_failed_payments</a:t>
            </a:r>
            <a:r>
              <a:rPr lang="en-GB" sz="1400" dirty="0">
                <a:latin typeface="Courier New" panose="02070309020205020404" pitchFamily="49" charset="0"/>
                <a:cs typeface="Courier New" panose="02070309020205020404" pitchFamily="49" charset="0"/>
              </a:rPr>
              <a:t> + 1</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WHERE </a:t>
            </a:r>
            <a:r>
              <a:rPr lang="en-GB" sz="1400" dirty="0" err="1">
                <a:latin typeface="Courier New" panose="02070309020205020404" pitchFamily="49" charset="0"/>
                <a:cs typeface="Courier New" panose="02070309020205020404" pitchFamily="49" charset="0"/>
              </a:rPr>
              <a:t>user.ID</a:t>
            </a:r>
            <a:r>
              <a:rPr lang="en-GB" sz="1400" dirty="0">
                <a:latin typeface="Courier New" panose="02070309020205020404" pitchFamily="49" charset="0"/>
                <a:cs typeface="Courier New" panose="02070309020205020404" pitchFamily="49" charset="0"/>
              </a:rPr>
              <a:t> = </a:t>
            </a:r>
            <a:r>
              <a:rPr lang="en-GB" sz="1400" dirty="0" err="1">
                <a:latin typeface="Courier New" panose="02070309020205020404" pitchFamily="49" charset="0"/>
                <a:cs typeface="Courier New" panose="02070309020205020404" pitchFamily="49" charset="0"/>
              </a:rPr>
              <a:t>NEW.customer_id</a:t>
            </a:r>
            <a:r>
              <a:rPr lang="en-GB" sz="1400" dirty="0">
                <a:latin typeface="Courier New" panose="02070309020205020404" pitchFamily="49" charset="0"/>
                <a:cs typeface="Courier New" panose="02070309020205020404" pitchFamily="49" charset="0"/>
              </a:rPr>
              <a:t> AND </a:t>
            </a:r>
            <a:r>
              <a:rPr lang="en-GB" sz="1400" dirty="0" err="1">
                <a:latin typeface="Courier New" panose="02070309020205020404" pitchFamily="49" charset="0"/>
                <a:cs typeface="Courier New" panose="02070309020205020404" pitchFamily="49" charset="0"/>
              </a:rPr>
              <a:t>NEW.valid</a:t>
            </a:r>
            <a:r>
              <a:rPr lang="en-GB" sz="1400" dirty="0">
                <a:latin typeface="Courier New" panose="02070309020205020404" pitchFamily="49" charset="0"/>
                <a:cs typeface="Courier New" panose="02070309020205020404" pitchFamily="49" charset="0"/>
              </a:rPr>
              <a:t> = 1;</a:t>
            </a:r>
            <a:br>
              <a:rPr lang="en-GB" sz="1400" dirty="0">
                <a:latin typeface="Courier New" panose="02070309020205020404" pitchFamily="49" charset="0"/>
                <a:cs typeface="Courier New" panose="02070309020205020404" pitchFamily="49" charset="0"/>
              </a:rPr>
            </a:br>
            <a:endParaRPr lang="en-GB" sz="1400" dirty="0">
              <a:latin typeface="Courier New" panose="02070309020205020404" pitchFamily="49" charset="0"/>
            </a:endParaRPr>
          </a:p>
          <a:p>
            <a:r>
              <a:rPr lang="en-GB" sz="1400" dirty="0">
                <a:latin typeface="Courier New" panose="02070309020205020404" pitchFamily="49" charset="0"/>
                <a:cs typeface="Courier New" panose="02070309020205020404" pitchFamily="49" charset="0"/>
              </a:rPr>
              <a:t>create trigger </a:t>
            </a:r>
            <a:r>
              <a:rPr lang="en-GB" sz="1400" b="1" dirty="0" err="1">
                <a:latin typeface="Courier New" panose="02070309020205020404" pitchFamily="49" charset="0"/>
                <a:cs typeface="Courier New" panose="02070309020205020404" pitchFamily="49" charset="0"/>
              </a:rPr>
              <a:t>InsolventUser</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after update on `order`</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for each row</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INSERT INTO Alert (</a:t>
            </a:r>
            <a:r>
              <a:rPr lang="en-GB" sz="1400" dirty="0" err="1">
                <a:latin typeface="Courier New" panose="02070309020205020404" pitchFamily="49" charset="0"/>
                <a:cs typeface="Courier New" panose="02070309020205020404" pitchFamily="49" charset="0"/>
              </a:rPr>
              <a:t>ID_Client</a:t>
            </a:r>
            <a:r>
              <a:rPr lang="en-GB" sz="1400" dirty="0">
                <a:latin typeface="Courier New" panose="02070309020205020404" pitchFamily="49" charset="0"/>
                <a:cs typeface="Courier New" panose="02070309020205020404" pitchFamily="49" charset="0"/>
              </a:rPr>
              <a:t>, Username, Email, </a:t>
            </a:r>
            <a:r>
              <a:rPr lang="en-GB" sz="1400" dirty="0" err="1">
                <a:latin typeface="Courier New" panose="02070309020205020404" pitchFamily="49" charset="0"/>
                <a:cs typeface="Courier New" panose="02070309020205020404" pitchFamily="49" charset="0"/>
              </a:rPr>
              <a:t>TotalAmount</a:t>
            </a: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DateOfCreation</a:t>
            </a: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HourOfCreation</a:t>
            </a:r>
            <a:r>
              <a:rPr lang="en-GB" sz="1400" dirty="0">
                <a:latin typeface="Courier New" panose="02070309020205020404" pitchFamily="49" charset="0"/>
                <a:cs typeface="Courier New" panose="02070309020205020404" pitchFamily="49" charset="0"/>
              </a:rPr>
              <a:t>)</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SELECT </a:t>
            </a:r>
            <a:r>
              <a:rPr lang="en-GB" sz="1400" dirty="0" err="1">
                <a:latin typeface="Courier New" panose="02070309020205020404" pitchFamily="49" charset="0"/>
                <a:cs typeface="Courier New" panose="02070309020205020404" pitchFamily="49" charset="0"/>
              </a:rPr>
              <a:t>u.ID</a:t>
            </a: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u.username</a:t>
            </a: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u.email</a:t>
            </a: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o.total_value</a:t>
            </a: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o.date_of_creation</a:t>
            </a: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o.hour_of_creation</a:t>
            </a:r>
            <a:r>
              <a:rPr lang="en-GB" sz="1400" dirty="0">
                <a:latin typeface="Courier New" panose="02070309020205020404" pitchFamily="49" charset="0"/>
                <a:cs typeface="Courier New" panose="02070309020205020404" pitchFamily="49" charset="0"/>
              </a:rPr>
              <a:t> FROM user AS u JOIN </a:t>
            </a:r>
            <a:r>
              <a:rPr lang="en-GB" sz="1400" dirty="0" err="1">
                <a:latin typeface="Courier New" panose="02070309020205020404" pitchFamily="49" charset="0"/>
                <a:cs typeface="Courier New" panose="02070309020205020404" pitchFamily="49" charset="0"/>
              </a:rPr>
              <a:t>telco_service_db.Order</a:t>
            </a:r>
            <a:r>
              <a:rPr lang="en-GB" sz="1400" dirty="0">
                <a:latin typeface="Courier New" panose="02070309020205020404" pitchFamily="49" charset="0"/>
                <a:cs typeface="Courier New" panose="02070309020205020404" pitchFamily="49" charset="0"/>
              </a:rPr>
              <a:t> AS o on </a:t>
            </a:r>
            <a:r>
              <a:rPr lang="en-GB" sz="1400" dirty="0" err="1">
                <a:latin typeface="Courier New" panose="02070309020205020404" pitchFamily="49" charset="0"/>
                <a:cs typeface="Courier New" panose="02070309020205020404" pitchFamily="49" charset="0"/>
              </a:rPr>
              <a:t>u.ID</a:t>
            </a:r>
            <a:r>
              <a:rPr lang="en-GB" sz="1400" dirty="0">
                <a:latin typeface="Courier New" panose="02070309020205020404" pitchFamily="49" charset="0"/>
                <a:cs typeface="Courier New" panose="02070309020205020404" pitchFamily="49" charset="0"/>
              </a:rPr>
              <a:t> = </a:t>
            </a:r>
            <a:r>
              <a:rPr lang="en-GB" sz="1400" dirty="0" err="1">
                <a:latin typeface="Courier New" panose="02070309020205020404" pitchFamily="49" charset="0"/>
                <a:cs typeface="Courier New" panose="02070309020205020404" pitchFamily="49" charset="0"/>
              </a:rPr>
              <a:t>o.customer_id</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WHERE </a:t>
            </a:r>
            <a:r>
              <a:rPr lang="en-GB" sz="1400" dirty="0" err="1">
                <a:latin typeface="Courier New" panose="02070309020205020404" pitchFamily="49" charset="0"/>
                <a:cs typeface="Courier New" panose="02070309020205020404" pitchFamily="49" charset="0"/>
              </a:rPr>
              <a:t>u.num_failed_payments</a:t>
            </a:r>
            <a:r>
              <a:rPr lang="en-GB" sz="1400" dirty="0">
                <a:latin typeface="Courier New" panose="02070309020205020404" pitchFamily="49" charset="0"/>
                <a:cs typeface="Courier New" panose="02070309020205020404" pitchFamily="49" charset="0"/>
              </a:rPr>
              <a:t> &gt; 2 AND </a:t>
            </a:r>
            <a:r>
              <a:rPr lang="en-GB" sz="1400" dirty="0" err="1">
                <a:latin typeface="Courier New" panose="02070309020205020404" pitchFamily="49" charset="0"/>
                <a:cs typeface="Courier New" panose="02070309020205020404" pitchFamily="49" charset="0"/>
              </a:rPr>
              <a:t>o.id</a:t>
            </a:r>
            <a:r>
              <a:rPr lang="en-GB" sz="1400" dirty="0">
                <a:latin typeface="Courier New" panose="02070309020205020404" pitchFamily="49" charset="0"/>
                <a:cs typeface="Courier New" panose="02070309020205020404" pitchFamily="49" charset="0"/>
              </a:rPr>
              <a:t> = </a:t>
            </a:r>
            <a:r>
              <a:rPr lang="en-GB" sz="1400" dirty="0" err="1">
                <a:latin typeface="Courier New" panose="02070309020205020404" pitchFamily="49" charset="0"/>
                <a:cs typeface="Courier New" panose="02070309020205020404" pitchFamily="49" charset="0"/>
              </a:rPr>
              <a:t>NEW.id</a:t>
            </a:r>
            <a:r>
              <a:rPr lang="en-GB" sz="1400" dirty="0">
                <a:latin typeface="Courier New" panose="02070309020205020404" pitchFamily="49" charset="0"/>
                <a:cs typeface="Courier New" panose="02070309020205020404" pitchFamily="49" charset="0"/>
              </a:rPr>
              <a:t> AND </a:t>
            </a:r>
            <a:r>
              <a:rPr lang="en-GB" sz="1400" dirty="0" err="1">
                <a:latin typeface="Courier New" panose="02070309020205020404" pitchFamily="49" charset="0"/>
                <a:cs typeface="Courier New" panose="02070309020205020404" pitchFamily="49" charset="0"/>
              </a:rPr>
              <a:t>NEW.valid</a:t>
            </a:r>
            <a:r>
              <a:rPr lang="en-GB" sz="1400" dirty="0">
                <a:latin typeface="Courier New" panose="02070309020205020404" pitchFamily="49" charset="0"/>
                <a:cs typeface="Courier New" panose="02070309020205020404" pitchFamily="49" charset="0"/>
              </a:rPr>
              <a:t> = 1;</a:t>
            </a:r>
          </a:p>
          <a:p>
            <a:endParaRPr lang="en-GB" sz="1400" dirty="0"/>
          </a:p>
        </p:txBody>
      </p:sp>
    </p:spTree>
    <p:extLst>
      <p:ext uri="{BB962C8B-B14F-4D97-AF65-F5344CB8AC3E}">
        <p14:creationId xmlns:p14="http://schemas.microsoft.com/office/powerpoint/2010/main" val="3149341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B70DA2-6E75-482D-A996-E69542C6C48C}"/>
              </a:ext>
            </a:extLst>
          </p:cNvPr>
          <p:cNvSpPr txBox="1"/>
          <p:nvPr/>
        </p:nvSpPr>
        <p:spPr>
          <a:xfrm>
            <a:off x="-8878" y="0"/>
            <a:ext cx="9144000" cy="7201972"/>
          </a:xfrm>
          <a:prstGeom prst="rect">
            <a:avLst/>
          </a:prstGeom>
          <a:noFill/>
        </p:spPr>
        <p:txBody>
          <a:bodyPr wrap="square">
            <a:spAutoFit/>
          </a:bodyPr>
          <a:lstStyle/>
          <a:p>
            <a:endParaRPr lang="en-GB" sz="1600" b="0" i="0" u="none" strike="noStrike" baseline="0" dirty="0">
              <a:latin typeface="Calibri" panose="020F0502020204030204" pitchFamily="34" charset="0"/>
            </a:endParaRPr>
          </a:p>
          <a:p>
            <a:r>
              <a:rPr lang="en-GB" sz="5400" b="0" i="0" u="none" strike="noStrike" baseline="0" dirty="0">
                <a:latin typeface="Calibri" panose="020F0502020204030204" pitchFamily="34" charset="0"/>
              </a:rPr>
              <a:t>SQL DDL </a:t>
            </a:r>
            <a:r>
              <a:rPr lang="en-GB" sz="2000" dirty="0">
                <a:latin typeface="Calibri" panose="020F0502020204030204" pitchFamily="34" charset="0"/>
              </a:rPr>
              <a:t>(Sales Report Table and Triggers)</a:t>
            </a:r>
            <a:endParaRPr lang="en-GB" sz="2000" b="0" i="0" u="none" strike="noStrike" baseline="0" dirty="0">
              <a:latin typeface="Calibri" panose="020F0502020204030204" pitchFamily="34" charset="0"/>
            </a:endParaRPr>
          </a:p>
          <a:p>
            <a:r>
              <a:rPr lang="en-GB" sz="1400" dirty="0">
                <a:latin typeface="Courier New" panose="02070309020205020404" pitchFamily="49" charset="0"/>
                <a:cs typeface="Courier New" panose="02070309020205020404" pitchFamily="49" charset="0"/>
              </a:rPr>
              <a:t>create table </a:t>
            </a:r>
            <a:r>
              <a:rPr lang="en-GB" sz="1400" b="1" dirty="0" err="1">
                <a:latin typeface="Courier New" panose="02070309020205020404" pitchFamily="49" charset="0"/>
                <a:cs typeface="Courier New" panose="02070309020205020404" pitchFamily="49" charset="0"/>
              </a:rPr>
              <a:t>salesReport</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(ID int </a:t>
            </a:r>
            <a:r>
              <a:rPr lang="en-GB" sz="1400" dirty="0" err="1">
                <a:latin typeface="Courier New" panose="02070309020205020404" pitchFamily="49" charset="0"/>
                <a:cs typeface="Courier New" panose="02070309020205020404" pitchFamily="49" charset="0"/>
              </a:rPr>
              <a:t>auto_increment</a:t>
            </a:r>
            <a:r>
              <a:rPr lang="en-GB" sz="1400" dirty="0">
                <a:latin typeface="Courier New" panose="02070309020205020404" pitchFamily="49" charset="0"/>
                <a:cs typeface="Courier New" panose="02070309020205020404" pitchFamily="49" charset="0"/>
              </a:rPr>
              <a:t> primary key,</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id_package</a:t>
            </a:r>
            <a:r>
              <a:rPr lang="en-GB" sz="1400" dirty="0">
                <a:latin typeface="Courier New" panose="02070309020205020404" pitchFamily="49" charset="0"/>
                <a:cs typeface="Courier New" panose="02070309020205020404" pitchFamily="49" charset="0"/>
              </a:rPr>
              <a:t>       int               null,</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PackageName</a:t>
            </a:r>
            <a:r>
              <a:rPr lang="en-GB" sz="1400" dirty="0">
                <a:latin typeface="Courier New" panose="02070309020205020404" pitchFamily="49" charset="0"/>
                <a:cs typeface="Courier New" panose="02070309020205020404" pitchFamily="49" charset="0"/>
              </a:rPr>
              <a:t>      varchar(45)       null,</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TotalPurchase</a:t>
            </a:r>
            <a:r>
              <a:rPr lang="en-GB" sz="1400" dirty="0">
                <a:latin typeface="Courier New" panose="02070309020205020404" pitchFamily="49" charset="0"/>
                <a:cs typeface="Courier New" panose="02070309020205020404" pitchFamily="49" charset="0"/>
              </a:rPr>
              <a:t>    int     default 0 null,</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 TotalFor12       int     default 0 null,</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 TotalFor24       int     default 0 null,</a:t>
            </a:r>
          </a:p>
          <a:p>
            <a:r>
              <a:rPr lang="en-GB" sz="1400" dirty="0">
                <a:latin typeface="Courier New" panose="02070309020205020404" pitchFamily="49" charset="0"/>
                <a:cs typeface="Courier New" panose="02070309020205020404" pitchFamily="49" charset="0"/>
              </a:rPr>
              <a:t> TotalFor36       int     default 0 null,</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NetValue</a:t>
            </a:r>
            <a:r>
              <a:rPr lang="en-GB" sz="1400" dirty="0">
                <a:latin typeface="Courier New" panose="02070309020205020404" pitchFamily="49" charset="0"/>
                <a:cs typeface="Courier New" panose="02070309020205020404" pitchFamily="49" charset="0"/>
              </a:rPr>
              <a:t>         decimal default 0 null,</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TotalValue</a:t>
            </a:r>
            <a:r>
              <a:rPr lang="en-GB" sz="1400" dirty="0">
                <a:latin typeface="Courier New" panose="02070309020205020404" pitchFamily="49" charset="0"/>
                <a:cs typeface="Courier New" panose="02070309020205020404" pitchFamily="49" charset="0"/>
              </a:rPr>
              <a:t>       decimal default 0 null,</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productPurchased</a:t>
            </a:r>
            <a:r>
              <a:rPr lang="en-GB" sz="1400" dirty="0">
                <a:latin typeface="Courier New" panose="02070309020205020404" pitchFamily="49" charset="0"/>
                <a:cs typeface="Courier New" panose="02070309020205020404" pitchFamily="49" charset="0"/>
              </a:rPr>
              <a:t> int     default 0 null,</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 constraint </a:t>
            </a:r>
            <a:r>
              <a:rPr lang="en-GB" sz="1400" dirty="0" err="1">
                <a:latin typeface="Courier New" panose="02070309020205020404" pitchFamily="49" charset="0"/>
                <a:cs typeface="Courier New" panose="02070309020205020404" pitchFamily="49" charset="0"/>
              </a:rPr>
              <a:t>sales_package</a:t>
            </a:r>
            <a:r>
              <a:rPr lang="en-GB" sz="1400" dirty="0">
                <a:latin typeface="Courier New" panose="02070309020205020404" pitchFamily="49" charset="0"/>
                <a:cs typeface="Courier New" panose="02070309020205020404" pitchFamily="49" charset="0"/>
              </a:rPr>
              <a:t> foreign key (</a:t>
            </a:r>
            <a:r>
              <a:rPr lang="en-GB" sz="1400" dirty="0" err="1">
                <a:latin typeface="Courier New" panose="02070309020205020404" pitchFamily="49" charset="0"/>
                <a:cs typeface="Courier New" panose="02070309020205020404" pitchFamily="49" charset="0"/>
              </a:rPr>
              <a:t>id_package</a:t>
            </a:r>
            <a:r>
              <a:rPr lang="en-GB" sz="1400" dirty="0">
                <a:latin typeface="Courier New" panose="02070309020205020404" pitchFamily="49" charset="0"/>
                <a:cs typeface="Courier New" panose="02070309020205020404" pitchFamily="49" charset="0"/>
              </a:rPr>
              <a:t>) references packages (id)</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a:t>
            </a:r>
            <a:br>
              <a:rPr lang="en-GB" dirty="0"/>
            </a:br>
            <a:r>
              <a:rPr lang="en-GB" sz="1400" dirty="0">
                <a:latin typeface="Courier New" panose="02070309020205020404" pitchFamily="49" charset="0"/>
                <a:cs typeface="Courier New" panose="02070309020205020404" pitchFamily="49" charset="0"/>
              </a:rPr>
              <a:t>create trigger </a:t>
            </a:r>
            <a:r>
              <a:rPr lang="en-GB" sz="1400" b="1" dirty="0" err="1">
                <a:latin typeface="Courier New" panose="02070309020205020404" pitchFamily="49" charset="0"/>
                <a:cs typeface="Courier New" panose="02070309020205020404" pitchFamily="49" charset="0"/>
              </a:rPr>
              <a:t>newSalesReport</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after insert on packages</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for each row</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INSERT INTO </a:t>
            </a:r>
            <a:r>
              <a:rPr lang="en-GB" sz="1400" dirty="0" err="1">
                <a:latin typeface="Courier New" panose="02070309020205020404" pitchFamily="49" charset="0"/>
                <a:cs typeface="Courier New" panose="02070309020205020404" pitchFamily="49" charset="0"/>
              </a:rPr>
              <a:t>salesReport</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SET </a:t>
            </a:r>
            <a:r>
              <a:rPr lang="en-GB" sz="1400" dirty="0" err="1">
                <a:latin typeface="Courier New" panose="02070309020205020404" pitchFamily="49" charset="0"/>
                <a:cs typeface="Courier New" panose="02070309020205020404" pitchFamily="49" charset="0"/>
              </a:rPr>
              <a:t>PackageName</a:t>
            </a:r>
            <a:r>
              <a:rPr lang="en-GB" sz="1400" dirty="0">
                <a:latin typeface="Courier New" panose="02070309020205020404" pitchFamily="49" charset="0"/>
                <a:cs typeface="Courier New" panose="02070309020205020404" pitchFamily="49" charset="0"/>
              </a:rPr>
              <a:t> = </a:t>
            </a:r>
            <a:r>
              <a:rPr lang="en-GB" sz="1400" dirty="0" err="1">
                <a:latin typeface="Courier New" panose="02070309020205020404" pitchFamily="49" charset="0"/>
                <a:cs typeface="Courier New" panose="02070309020205020404" pitchFamily="49" charset="0"/>
              </a:rPr>
              <a:t>NEW.name</a:t>
            </a: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id_package</a:t>
            </a:r>
            <a:r>
              <a:rPr lang="en-GB" sz="1400" dirty="0">
                <a:latin typeface="Courier New" panose="02070309020205020404" pitchFamily="49" charset="0"/>
                <a:cs typeface="Courier New" panose="02070309020205020404" pitchFamily="49" charset="0"/>
              </a:rPr>
              <a:t> = </a:t>
            </a:r>
            <a:r>
              <a:rPr lang="en-GB" sz="1400" dirty="0" err="1">
                <a:latin typeface="Courier New" panose="02070309020205020404" pitchFamily="49" charset="0"/>
                <a:cs typeface="Courier New" panose="02070309020205020404" pitchFamily="49" charset="0"/>
              </a:rPr>
              <a:t>NEW.id</a:t>
            </a:r>
            <a:r>
              <a:rPr lang="en-GB" sz="1400" dirty="0">
                <a:latin typeface="Courier New" panose="02070309020205020404" pitchFamily="49" charset="0"/>
                <a:cs typeface="Courier New" panose="02070309020205020404" pitchFamily="49" charset="0"/>
              </a:rPr>
              <a:t>;</a:t>
            </a:r>
          </a:p>
          <a:p>
            <a:endParaRPr lang="en-GB"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create trigger </a:t>
            </a:r>
            <a:r>
              <a:rPr lang="en-GB" sz="1400" b="1" dirty="0" err="1">
                <a:latin typeface="Courier New" panose="02070309020205020404" pitchFamily="49" charset="0"/>
                <a:cs typeface="Courier New" panose="02070309020205020404" pitchFamily="49" charset="0"/>
              </a:rPr>
              <a:t>updatePurchased</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after insert on </a:t>
            </a:r>
            <a:r>
              <a:rPr lang="en-GB" sz="1400" dirty="0" err="1">
                <a:latin typeface="Courier New" panose="02070309020205020404" pitchFamily="49" charset="0"/>
                <a:cs typeface="Courier New" panose="02070309020205020404" pitchFamily="49" charset="0"/>
              </a:rPr>
              <a:t>subscribe_product</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for each row</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BEGIN</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update product set purchased = purchased + 1 where name = </a:t>
            </a:r>
            <a:r>
              <a:rPr lang="en-GB" sz="1400" dirty="0" err="1">
                <a:latin typeface="Courier New" panose="02070309020205020404" pitchFamily="49" charset="0"/>
                <a:cs typeface="Courier New" panose="02070309020205020404" pitchFamily="49" charset="0"/>
              </a:rPr>
              <a:t>NEW.name_product</a:t>
            </a:r>
            <a:r>
              <a:rPr lang="en-GB" sz="1400" dirty="0">
                <a:latin typeface="Courier New" panose="02070309020205020404" pitchFamily="49" charset="0"/>
                <a:cs typeface="Courier New" panose="02070309020205020404" pitchFamily="49" charset="0"/>
              </a:rPr>
              <a:t>;</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update </a:t>
            </a:r>
            <a:r>
              <a:rPr lang="en-GB" sz="1400" dirty="0" err="1">
                <a:latin typeface="Courier New" panose="02070309020205020404" pitchFamily="49" charset="0"/>
                <a:cs typeface="Courier New" panose="02070309020205020404" pitchFamily="49" charset="0"/>
              </a:rPr>
              <a:t>salesReport</a:t>
            </a:r>
            <a:r>
              <a:rPr lang="en-GB" sz="1400" dirty="0">
                <a:latin typeface="Courier New" panose="02070309020205020404" pitchFamily="49" charset="0"/>
                <a:cs typeface="Courier New" panose="02070309020205020404" pitchFamily="49" charset="0"/>
              </a:rPr>
              <a:t> set </a:t>
            </a:r>
            <a:r>
              <a:rPr lang="en-GB" sz="1400" dirty="0" err="1">
                <a:latin typeface="Courier New" panose="02070309020205020404" pitchFamily="49" charset="0"/>
                <a:cs typeface="Courier New" panose="02070309020205020404" pitchFamily="49" charset="0"/>
              </a:rPr>
              <a:t>productPurchased</a:t>
            </a:r>
            <a:r>
              <a:rPr lang="en-GB" sz="1400" dirty="0">
                <a:latin typeface="Courier New" panose="02070309020205020404" pitchFamily="49" charset="0"/>
                <a:cs typeface="Courier New" panose="02070309020205020404" pitchFamily="49" charset="0"/>
              </a:rPr>
              <a:t> = </a:t>
            </a:r>
            <a:r>
              <a:rPr lang="en-GB" sz="1400" dirty="0" err="1">
                <a:latin typeface="Courier New" panose="02070309020205020404" pitchFamily="49" charset="0"/>
                <a:cs typeface="Courier New" panose="02070309020205020404" pitchFamily="49" charset="0"/>
              </a:rPr>
              <a:t>productPurchased</a:t>
            </a:r>
            <a:r>
              <a:rPr lang="en-GB" sz="1400" dirty="0">
                <a:latin typeface="Courier New" panose="02070309020205020404" pitchFamily="49" charset="0"/>
                <a:cs typeface="Courier New" panose="02070309020205020404" pitchFamily="49" charset="0"/>
              </a:rPr>
              <a:t> + 1 where </a:t>
            </a:r>
            <a:r>
              <a:rPr lang="en-GB" sz="1400" dirty="0" err="1">
                <a:latin typeface="Courier New" panose="02070309020205020404" pitchFamily="49" charset="0"/>
                <a:cs typeface="Courier New" panose="02070309020205020404" pitchFamily="49" charset="0"/>
              </a:rPr>
              <a:t>id_package</a:t>
            </a:r>
            <a:r>
              <a:rPr lang="en-GB" sz="1400" dirty="0">
                <a:latin typeface="Courier New" panose="02070309020205020404" pitchFamily="49" charset="0"/>
                <a:cs typeface="Courier New" panose="02070309020205020404" pitchFamily="49" charset="0"/>
              </a:rPr>
              <a:t> IN (select </a:t>
            </a:r>
            <a:r>
              <a:rPr lang="en-GB" sz="1400" dirty="0" err="1">
                <a:latin typeface="Courier New" panose="02070309020205020404" pitchFamily="49" charset="0"/>
                <a:cs typeface="Courier New" panose="02070309020205020404" pitchFamily="49" charset="0"/>
              </a:rPr>
              <a:t>id_package</a:t>
            </a:r>
            <a:r>
              <a:rPr lang="en-GB" sz="1400" dirty="0">
                <a:latin typeface="Courier New" panose="02070309020205020404" pitchFamily="49" charset="0"/>
                <a:cs typeface="Courier New" panose="02070309020205020404" pitchFamily="49" charset="0"/>
              </a:rPr>
              <a:t> from subscription where id = </a:t>
            </a:r>
            <a:r>
              <a:rPr lang="en-GB" sz="1400" dirty="0" err="1">
                <a:latin typeface="Courier New" panose="02070309020205020404" pitchFamily="49" charset="0"/>
                <a:cs typeface="Courier New" panose="02070309020205020404" pitchFamily="49" charset="0"/>
              </a:rPr>
              <a:t>NEW.id_subscribe</a:t>
            </a:r>
            <a:r>
              <a:rPr lang="en-GB" sz="1400" dirty="0">
                <a:latin typeface="Courier New" panose="02070309020205020404" pitchFamily="49" charset="0"/>
                <a:cs typeface="Courier New" panose="02070309020205020404" pitchFamily="49" charset="0"/>
              </a:rPr>
              <a:t>);</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END;</a:t>
            </a:r>
            <a:br>
              <a:rPr lang="en-GB" dirty="0"/>
            </a:br>
            <a:endParaRPr lang="en-GB" sz="1400" dirty="0"/>
          </a:p>
        </p:txBody>
      </p:sp>
    </p:spTree>
    <p:extLst>
      <p:ext uri="{BB962C8B-B14F-4D97-AF65-F5344CB8AC3E}">
        <p14:creationId xmlns:p14="http://schemas.microsoft.com/office/powerpoint/2010/main" val="30421263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B70DA2-6E75-482D-A996-E69542C6C48C}"/>
              </a:ext>
            </a:extLst>
          </p:cNvPr>
          <p:cNvSpPr txBox="1"/>
          <p:nvPr/>
        </p:nvSpPr>
        <p:spPr>
          <a:xfrm>
            <a:off x="-8878" y="0"/>
            <a:ext cx="9144000" cy="6401753"/>
          </a:xfrm>
          <a:prstGeom prst="rect">
            <a:avLst/>
          </a:prstGeom>
          <a:noFill/>
        </p:spPr>
        <p:txBody>
          <a:bodyPr wrap="square">
            <a:spAutoFit/>
          </a:bodyPr>
          <a:lstStyle/>
          <a:p>
            <a:endParaRPr lang="en-GB" sz="1600" b="0" i="0" u="none" strike="noStrike" baseline="0" dirty="0">
              <a:latin typeface="Calibri" panose="020F0502020204030204" pitchFamily="34" charset="0"/>
            </a:endParaRPr>
          </a:p>
          <a:p>
            <a:r>
              <a:rPr lang="en-GB" sz="5400" b="0" i="0" u="none" strike="noStrike" baseline="0" dirty="0">
                <a:latin typeface="Calibri" panose="020F0502020204030204" pitchFamily="34" charset="0"/>
              </a:rPr>
              <a:t>SQL DDL </a:t>
            </a:r>
            <a:r>
              <a:rPr lang="en-GB" sz="2000" dirty="0">
                <a:latin typeface="Calibri" panose="020F0502020204030204" pitchFamily="34" charset="0"/>
              </a:rPr>
              <a:t>(Sales Report Table and Triggers)</a:t>
            </a:r>
            <a:endParaRPr lang="en-GB" sz="2000" b="0" i="0" u="none" strike="noStrike" baseline="0" dirty="0">
              <a:latin typeface="Calibri" panose="020F0502020204030204" pitchFamily="34" charset="0"/>
            </a:endParaRPr>
          </a:p>
          <a:p>
            <a:br>
              <a:rPr lang="en-GB" dirty="0"/>
            </a:br>
            <a:r>
              <a:rPr lang="en-GB" sz="1400" dirty="0">
                <a:latin typeface="Courier New" panose="02070309020205020404" pitchFamily="49" charset="0"/>
                <a:cs typeface="Courier New" panose="02070309020205020404" pitchFamily="49" charset="0"/>
              </a:rPr>
              <a:t>create trigger </a:t>
            </a:r>
            <a:r>
              <a:rPr lang="en-GB" sz="1400" b="1" dirty="0" err="1">
                <a:latin typeface="Courier New" panose="02070309020205020404" pitchFamily="49" charset="0"/>
                <a:cs typeface="Courier New" panose="02070309020205020404" pitchFamily="49" charset="0"/>
              </a:rPr>
              <a:t>updateSalesReport</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after insert on subscription</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for each row</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BEGIN</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UPDATE </a:t>
            </a:r>
            <a:r>
              <a:rPr lang="en-GB" sz="1400" dirty="0" err="1">
                <a:latin typeface="Courier New" panose="02070309020205020404" pitchFamily="49" charset="0"/>
                <a:cs typeface="Courier New" panose="02070309020205020404" pitchFamily="49" charset="0"/>
              </a:rPr>
              <a:t>salesReport</a:t>
            </a:r>
            <a:r>
              <a:rPr lang="en-GB" sz="1400" dirty="0">
                <a:latin typeface="Courier New" panose="02070309020205020404" pitchFamily="49" charset="0"/>
                <a:cs typeface="Courier New" panose="02070309020205020404" pitchFamily="49" charset="0"/>
              </a:rPr>
              <a:t> SET </a:t>
            </a:r>
            <a:r>
              <a:rPr lang="en-GB" sz="1400" dirty="0" err="1">
                <a:latin typeface="Courier New" panose="02070309020205020404" pitchFamily="49" charset="0"/>
                <a:cs typeface="Courier New" panose="02070309020205020404" pitchFamily="49" charset="0"/>
              </a:rPr>
              <a:t>TotalPurchase</a:t>
            </a:r>
            <a:r>
              <a:rPr lang="en-GB" sz="1400" dirty="0">
                <a:latin typeface="Courier New" panose="02070309020205020404" pitchFamily="49" charset="0"/>
                <a:cs typeface="Courier New" panose="02070309020205020404" pitchFamily="49" charset="0"/>
              </a:rPr>
              <a:t> = </a:t>
            </a:r>
            <a:r>
              <a:rPr lang="en-GB" sz="1400" dirty="0" err="1">
                <a:latin typeface="Courier New" panose="02070309020205020404" pitchFamily="49" charset="0"/>
                <a:cs typeface="Courier New" panose="02070309020205020404" pitchFamily="49" charset="0"/>
              </a:rPr>
              <a:t>TotalPurchase</a:t>
            </a:r>
            <a:r>
              <a:rPr lang="en-GB" sz="1400" dirty="0">
                <a:latin typeface="Courier New" panose="02070309020205020404" pitchFamily="49" charset="0"/>
                <a:cs typeface="Courier New" panose="02070309020205020404" pitchFamily="49" charset="0"/>
              </a:rPr>
              <a:t> + 1, </a:t>
            </a:r>
            <a:r>
              <a:rPr lang="en-GB" sz="1400" dirty="0" err="1">
                <a:latin typeface="Courier New" panose="02070309020205020404" pitchFamily="49" charset="0"/>
                <a:cs typeface="Courier New" panose="02070309020205020404" pitchFamily="49" charset="0"/>
              </a:rPr>
              <a:t>TotalValue</a:t>
            </a:r>
            <a:r>
              <a:rPr lang="en-GB" sz="1400" dirty="0">
                <a:latin typeface="Courier New" panose="02070309020205020404" pitchFamily="49" charset="0"/>
                <a:cs typeface="Courier New" panose="02070309020205020404" pitchFamily="49" charset="0"/>
              </a:rPr>
              <a:t> = </a:t>
            </a:r>
            <a:r>
              <a:rPr lang="en-GB" sz="1400" dirty="0" err="1">
                <a:latin typeface="Courier New" panose="02070309020205020404" pitchFamily="49" charset="0"/>
                <a:cs typeface="Courier New" panose="02070309020205020404" pitchFamily="49" charset="0"/>
              </a:rPr>
              <a:t>TotalValue</a:t>
            </a:r>
            <a:r>
              <a:rPr lang="en-GB" sz="1400" dirty="0">
                <a:latin typeface="Courier New" panose="02070309020205020404" pitchFamily="49" charset="0"/>
                <a:cs typeface="Courier New" panose="02070309020205020404" pitchFamily="49" charset="0"/>
              </a:rPr>
              <a:t> + </a:t>
            </a:r>
            <a:r>
              <a:rPr lang="en-GB" sz="1400" dirty="0" err="1">
                <a:latin typeface="Courier New" panose="02070309020205020404" pitchFamily="49" charset="0"/>
                <a:cs typeface="Courier New" panose="02070309020205020404" pitchFamily="49" charset="0"/>
              </a:rPr>
              <a:t>NEW.fee</a:t>
            </a:r>
            <a:r>
              <a:rPr lang="en-GB" sz="1400" dirty="0">
                <a:latin typeface="Courier New" panose="02070309020205020404" pitchFamily="49" charset="0"/>
                <a:cs typeface="Courier New" panose="02070309020205020404" pitchFamily="49" charset="0"/>
              </a:rPr>
              <a:t> WHERE </a:t>
            </a:r>
            <a:r>
              <a:rPr lang="en-GB" sz="1400" dirty="0" err="1">
                <a:latin typeface="Courier New" panose="02070309020205020404" pitchFamily="49" charset="0"/>
                <a:cs typeface="Courier New" panose="02070309020205020404" pitchFamily="49" charset="0"/>
              </a:rPr>
              <a:t>id_package</a:t>
            </a:r>
            <a:r>
              <a:rPr lang="en-GB" sz="1400" dirty="0">
                <a:latin typeface="Courier New" panose="02070309020205020404" pitchFamily="49" charset="0"/>
                <a:cs typeface="Courier New" panose="02070309020205020404" pitchFamily="49" charset="0"/>
              </a:rPr>
              <a:t> = </a:t>
            </a:r>
            <a:r>
              <a:rPr lang="en-GB" sz="1400" dirty="0" err="1">
                <a:latin typeface="Courier New" panose="02070309020205020404" pitchFamily="49" charset="0"/>
                <a:cs typeface="Courier New" panose="02070309020205020404" pitchFamily="49" charset="0"/>
              </a:rPr>
              <a:t>NEW.id_package</a:t>
            </a:r>
            <a:r>
              <a:rPr lang="en-GB" sz="1400" dirty="0">
                <a:latin typeface="Courier New" panose="02070309020205020404" pitchFamily="49" charset="0"/>
                <a:cs typeface="Courier New" panose="02070309020205020404" pitchFamily="49" charset="0"/>
              </a:rPr>
              <a:t>;</a:t>
            </a:r>
            <a:br>
              <a:rPr lang="en-GB" sz="1400" dirty="0">
                <a:latin typeface="Courier New" panose="02070309020205020404" pitchFamily="49" charset="0"/>
                <a:cs typeface="Courier New" panose="02070309020205020404" pitchFamily="49" charset="0"/>
              </a:rPr>
            </a:b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IF </a:t>
            </a:r>
            <a:r>
              <a:rPr lang="en-GB" sz="1400" dirty="0" err="1">
                <a:latin typeface="Courier New" panose="02070309020205020404" pitchFamily="49" charset="0"/>
                <a:cs typeface="Courier New" panose="02070309020205020404" pitchFamily="49" charset="0"/>
              </a:rPr>
              <a:t>NEW.validity_period</a:t>
            </a:r>
            <a:r>
              <a:rPr lang="en-GB" sz="1400" dirty="0">
                <a:latin typeface="Courier New" panose="02070309020205020404" pitchFamily="49" charset="0"/>
                <a:cs typeface="Courier New" panose="02070309020205020404" pitchFamily="49" charset="0"/>
              </a:rPr>
              <a:t> = 12 THEN</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UPDATE </a:t>
            </a:r>
            <a:r>
              <a:rPr lang="en-GB" sz="1400" dirty="0" err="1">
                <a:latin typeface="Courier New" panose="02070309020205020404" pitchFamily="49" charset="0"/>
                <a:cs typeface="Courier New" panose="02070309020205020404" pitchFamily="49" charset="0"/>
              </a:rPr>
              <a:t>salesReport</a:t>
            </a:r>
            <a:r>
              <a:rPr lang="en-GB" sz="1400" dirty="0">
                <a:latin typeface="Courier New" panose="02070309020205020404" pitchFamily="49" charset="0"/>
                <a:cs typeface="Courier New" panose="02070309020205020404" pitchFamily="49" charset="0"/>
              </a:rPr>
              <a:t> SET TotalFor12 = TotalFor12 + 1,</a:t>
            </a:r>
            <a:br>
              <a:rPr lang="en-GB" sz="1400" dirty="0">
                <a:latin typeface="Courier New" panose="02070309020205020404" pitchFamily="49" charset="0"/>
                <a:cs typeface="Courier New" panose="02070309020205020404" pitchFamily="49" charset="0"/>
              </a:rPr>
            </a:br>
            <a:r>
              <a:rPr lang="en-GB" sz="1400" dirty="0" err="1">
                <a:latin typeface="Courier New" panose="02070309020205020404" pitchFamily="49" charset="0"/>
                <a:cs typeface="Courier New" panose="02070309020205020404" pitchFamily="49" charset="0"/>
              </a:rPr>
              <a:t>NetValue</a:t>
            </a:r>
            <a:r>
              <a:rPr lang="en-GB" sz="1400" dirty="0">
                <a:latin typeface="Courier New" panose="02070309020205020404" pitchFamily="49" charset="0"/>
                <a:cs typeface="Courier New" panose="02070309020205020404" pitchFamily="49" charset="0"/>
              </a:rPr>
              <a:t> = </a:t>
            </a:r>
            <a:r>
              <a:rPr lang="en-GB" sz="1400" dirty="0" err="1">
                <a:latin typeface="Courier New" panose="02070309020205020404" pitchFamily="49" charset="0"/>
                <a:cs typeface="Courier New" panose="02070309020205020404" pitchFamily="49" charset="0"/>
              </a:rPr>
              <a:t>NetValue</a:t>
            </a:r>
            <a:r>
              <a:rPr lang="en-GB" sz="1400" dirty="0">
                <a:latin typeface="Courier New" panose="02070309020205020404" pitchFamily="49" charset="0"/>
                <a:cs typeface="Courier New" panose="02070309020205020404" pitchFamily="49" charset="0"/>
              </a:rPr>
              <a:t> + (SELECT fee12 FROM packages WHERE id = </a:t>
            </a:r>
            <a:r>
              <a:rPr lang="en-GB" sz="1400" dirty="0" err="1">
                <a:latin typeface="Courier New" panose="02070309020205020404" pitchFamily="49" charset="0"/>
                <a:cs typeface="Courier New" panose="02070309020205020404" pitchFamily="49" charset="0"/>
              </a:rPr>
              <a:t>NEW.id_package</a:t>
            </a:r>
            <a:r>
              <a:rPr lang="en-GB" sz="1400" dirty="0">
                <a:latin typeface="Courier New" panose="02070309020205020404" pitchFamily="49" charset="0"/>
                <a:cs typeface="Courier New" panose="02070309020205020404" pitchFamily="49" charset="0"/>
              </a:rPr>
              <a:t>) WHERE </a:t>
            </a:r>
            <a:r>
              <a:rPr lang="en-GB" sz="1400" dirty="0" err="1">
                <a:latin typeface="Courier New" panose="02070309020205020404" pitchFamily="49" charset="0"/>
                <a:cs typeface="Courier New" panose="02070309020205020404" pitchFamily="49" charset="0"/>
              </a:rPr>
              <a:t>id_package</a:t>
            </a:r>
            <a:r>
              <a:rPr lang="en-GB" sz="1400" dirty="0">
                <a:latin typeface="Courier New" panose="02070309020205020404" pitchFamily="49" charset="0"/>
                <a:cs typeface="Courier New" panose="02070309020205020404" pitchFamily="49" charset="0"/>
              </a:rPr>
              <a:t> = </a:t>
            </a:r>
            <a:r>
              <a:rPr lang="en-GB" sz="1400" dirty="0" err="1">
                <a:latin typeface="Courier New" panose="02070309020205020404" pitchFamily="49" charset="0"/>
                <a:cs typeface="Courier New" panose="02070309020205020404" pitchFamily="49" charset="0"/>
              </a:rPr>
              <a:t>NEW.id_package</a:t>
            </a:r>
            <a:r>
              <a:rPr lang="en-GB" sz="1400" dirty="0">
                <a:latin typeface="Courier New" panose="02070309020205020404" pitchFamily="49" charset="0"/>
                <a:cs typeface="Courier New" panose="02070309020205020404" pitchFamily="49" charset="0"/>
              </a:rPr>
              <a:t>;</a:t>
            </a:r>
          </a:p>
          <a:p>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ELSEIF </a:t>
            </a:r>
            <a:r>
              <a:rPr lang="en-GB" sz="1400" dirty="0" err="1">
                <a:latin typeface="Courier New" panose="02070309020205020404" pitchFamily="49" charset="0"/>
                <a:cs typeface="Courier New" panose="02070309020205020404" pitchFamily="49" charset="0"/>
              </a:rPr>
              <a:t>NEW.validity_period</a:t>
            </a:r>
            <a:r>
              <a:rPr lang="en-GB" sz="1400" dirty="0">
                <a:latin typeface="Courier New" panose="02070309020205020404" pitchFamily="49" charset="0"/>
                <a:cs typeface="Courier New" panose="02070309020205020404" pitchFamily="49" charset="0"/>
              </a:rPr>
              <a:t> = 24 THEN </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UPDATE </a:t>
            </a:r>
            <a:r>
              <a:rPr lang="en-GB" sz="1400" dirty="0" err="1">
                <a:latin typeface="Courier New" panose="02070309020205020404" pitchFamily="49" charset="0"/>
                <a:cs typeface="Courier New" panose="02070309020205020404" pitchFamily="49" charset="0"/>
              </a:rPr>
              <a:t>salesReport</a:t>
            </a:r>
            <a:r>
              <a:rPr lang="en-GB" sz="1400" dirty="0">
                <a:latin typeface="Courier New" panose="02070309020205020404" pitchFamily="49" charset="0"/>
                <a:cs typeface="Courier New" panose="02070309020205020404" pitchFamily="49" charset="0"/>
              </a:rPr>
              <a:t> SET TotalFor24 = TotalFor24 + 1,</a:t>
            </a:r>
            <a:br>
              <a:rPr lang="en-GB" sz="1400" dirty="0">
                <a:latin typeface="Courier New" panose="02070309020205020404" pitchFamily="49" charset="0"/>
                <a:cs typeface="Courier New" panose="02070309020205020404" pitchFamily="49" charset="0"/>
              </a:rPr>
            </a:br>
            <a:r>
              <a:rPr lang="en-GB" sz="1400" dirty="0" err="1">
                <a:latin typeface="Courier New" panose="02070309020205020404" pitchFamily="49" charset="0"/>
                <a:cs typeface="Courier New" panose="02070309020205020404" pitchFamily="49" charset="0"/>
              </a:rPr>
              <a:t>NetValue</a:t>
            </a:r>
            <a:r>
              <a:rPr lang="en-GB" sz="1400" dirty="0">
                <a:latin typeface="Courier New" panose="02070309020205020404" pitchFamily="49" charset="0"/>
                <a:cs typeface="Courier New" panose="02070309020205020404" pitchFamily="49" charset="0"/>
              </a:rPr>
              <a:t> = </a:t>
            </a:r>
            <a:r>
              <a:rPr lang="en-GB" sz="1400" dirty="0" err="1">
                <a:latin typeface="Courier New" panose="02070309020205020404" pitchFamily="49" charset="0"/>
                <a:cs typeface="Courier New" panose="02070309020205020404" pitchFamily="49" charset="0"/>
              </a:rPr>
              <a:t>NetValue</a:t>
            </a:r>
            <a:r>
              <a:rPr lang="en-GB" sz="1400" dirty="0">
                <a:latin typeface="Courier New" panose="02070309020205020404" pitchFamily="49" charset="0"/>
                <a:cs typeface="Courier New" panose="02070309020205020404" pitchFamily="49" charset="0"/>
              </a:rPr>
              <a:t> + (SELECT fee24 FROM packages WHERE id = </a:t>
            </a:r>
            <a:r>
              <a:rPr lang="en-GB" sz="1400" dirty="0" err="1">
                <a:latin typeface="Courier New" panose="02070309020205020404" pitchFamily="49" charset="0"/>
                <a:cs typeface="Courier New" panose="02070309020205020404" pitchFamily="49" charset="0"/>
              </a:rPr>
              <a:t>NEW.id_package</a:t>
            </a:r>
            <a:r>
              <a:rPr lang="en-GB" sz="1400" dirty="0">
                <a:latin typeface="Courier New" panose="02070309020205020404" pitchFamily="49" charset="0"/>
                <a:cs typeface="Courier New" panose="02070309020205020404" pitchFamily="49" charset="0"/>
              </a:rPr>
              <a:t>)</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WHERE </a:t>
            </a:r>
            <a:r>
              <a:rPr lang="en-GB" sz="1400" dirty="0" err="1">
                <a:latin typeface="Courier New" panose="02070309020205020404" pitchFamily="49" charset="0"/>
                <a:cs typeface="Courier New" panose="02070309020205020404" pitchFamily="49" charset="0"/>
              </a:rPr>
              <a:t>id_package</a:t>
            </a:r>
            <a:r>
              <a:rPr lang="en-GB" sz="1400" dirty="0">
                <a:latin typeface="Courier New" panose="02070309020205020404" pitchFamily="49" charset="0"/>
                <a:cs typeface="Courier New" panose="02070309020205020404" pitchFamily="49" charset="0"/>
              </a:rPr>
              <a:t> = </a:t>
            </a:r>
            <a:r>
              <a:rPr lang="en-GB" sz="1400" dirty="0" err="1">
                <a:latin typeface="Courier New" panose="02070309020205020404" pitchFamily="49" charset="0"/>
                <a:cs typeface="Courier New" panose="02070309020205020404" pitchFamily="49" charset="0"/>
              </a:rPr>
              <a:t>NEW.id_package</a:t>
            </a:r>
            <a:r>
              <a:rPr lang="en-GB" sz="1400" dirty="0">
                <a:latin typeface="Courier New" panose="02070309020205020404" pitchFamily="49" charset="0"/>
                <a:cs typeface="Courier New" panose="02070309020205020404" pitchFamily="49" charset="0"/>
              </a:rPr>
              <a:t>;</a:t>
            </a:r>
          </a:p>
          <a:p>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ELSEIF </a:t>
            </a:r>
            <a:r>
              <a:rPr lang="en-GB" sz="1400" dirty="0" err="1">
                <a:latin typeface="Courier New" panose="02070309020205020404" pitchFamily="49" charset="0"/>
                <a:cs typeface="Courier New" panose="02070309020205020404" pitchFamily="49" charset="0"/>
              </a:rPr>
              <a:t>NEW.validity_period</a:t>
            </a:r>
            <a:r>
              <a:rPr lang="en-GB" sz="1400" dirty="0">
                <a:latin typeface="Courier New" panose="02070309020205020404" pitchFamily="49" charset="0"/>
                <a:cs typeface="Courier New" panose="02070309020205020404" pitchFamily="49" charset="0"/>
              </a:rPr>
              <a:t> = 36 THEN</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UPDATE </a:t>
            </a:r>
            <a:r>
              <a:rPr lang="en-GB" sz="1400" dirty="0" err="1">
                <a:latin typeface="Courier New" panose="02070309020205020404" pitchFamily="49" charset="0"/>
                <a:cs typeface="Courier New" panose="02070309020205020404" pitchFamily="49" charset="0"/>
              </a:rPr>
              <a:t>salesReport</a:t>
            </a:r>
            <a:r>
              <a:rPr lang="en-GB" sz="1400" dirty="0">
                <a:latin typeface="Courier New" panose="02070309020205020404" pitchFamily="49" charset="0"/>
                <a:cs typeface="Courier New" panose="02070309020205020404" pitchFamily="49" charset="0"/>
              </a:rPr>
              <a:t> SET TotalFor36 = TotalFor36 + 1,</a:t>
            </a:r>
            <a:br>
              <a:rPr lang="en-GB" sz="1400" dirty="0">
                <a:latin typeface="Courier New" panose="02070309020205020404" pitchFamily="49" charset="0"/>
                <a:cs typeface="Courier New" panose="02070309020205020404" pitchFamily="49" charset="0"/>
              </a:rPr>
            </a:br>
            <a:r>
              <a:rPr lang="en-GB" sz="1400" dirty="0" err="1">
                <a:latin typeface="Courier New" panose="02070309020205020404" pitchFamily="49" charset="0"/>
                <a:cs typeface="Courier New" panose="02070309020205020404" pitchFamily="49" charset="0"/>
              </a:rPr>
              <a:t>NetValue</a:t>
            </a:r>
            <a:r>
              <a:rPr lang="en-GB" sz="1400" dirty="0">
                <a:latin typeface="Courier New" panose="02070309020205020404" pitchFamily="49" charset="0"/>
                <a:cs typeface="Courier New" panose="02070309020205020404" pitchFamily="49" charset="0"/>
              </a:rPr>
              <a:t> = </a:t>
            </a:r>
            <a:r>
              <a:rPr lang="en-GB" sz="1400" dirty="0" err="1">
                <a:latin typeface="Courier New" panose="02070309020205020404" pitchFamily="49" charset="0"/>
                <a:cs typeface="Courier New" panose="02070309020205020404" pitchFamily="49" charset="0"/>
              </a:rPr>
              <a:t>NetValue</a:t>
            </a:r>
            <a:r>
              <a:rPr lang="en-GB" sz="1400" dirty="0">
                <a:latin typeface="Courier New" panose="02070309020205020404" pitchFamily="49" charset="0"/>
                <a:cs typeface="Courier New" panose="02070309020205020404" pitchFamily="49" charset="0"/>
              </a:rPr>
              <a:t> + (SELECT fee36 FROM packages WHERE id = </a:t>
            </a:r>
            <a:r>
              <a:rPr lang="en-GB" sz="1400" dirty="0" err="1">
                <a:latin typeface="Courier New" panose="02070309020205020404" pitchFamily="49" charset="0"/>
                <a:cs typeface="Courier New" panose="02070309020205020404" pitchFamily="49" charset="0"/>
              </a:rPr>
              <a:t>NEW.id_package</a:t>
            </a:r>
            <a:r>
              <a:rPr lang="en-GB" sz="1400" dirty="0">
                <a:latin typeface="Courier New" panose="02070309020205020404" pitchFamily="49" charset="0"/>
                <a:cs typeface="Courier New" panose="02070309020205020404" pitchFamily="49" charset="0"/>
              </a:rPr>
              <a:t>) WHERE </a:t>
            </a:r>
            <a:r>
              <a:rPr lang="en-GB" sz="1400" dirty="0" err="1">
                <a:latin typeface="Courier New" panose="02070309020205020404" pitchFamily="49" charset="0"/>
                <a:cs typeface="Courier New" panose="02070309020205020404" pitchFamily="49" charset="0"/>
              </a:rPr>
              <a:t>id_package</a:t>
            </a:r>
            <a:r>
              <a:rPr lang="en-GB" sz="1400" dirty="0">
                <a:latin typeface="Courier New" panose="02070309020205020404" pitchFamily="49" charset="0"/>
                <a:cs typeface="Courier New" panose="02070309020205020404" pitchFamily="49" charset="0"/>
              </a:rPr>
              <a:t> = </a:t>
            </a:r>
            <a:r>
              <a:rPr lang="en-GB" sz="1400" dirty="0" err="1">
                <a:latin typeface="Courier New" panose="02070309020205020404" pitchFamily="49" charset="0"/>
                <a:cs typeface="Courier New" panose="02070309020205020404" pitchFamily="49" charset="0"/>
              </a:rPr>
              <a:t>NEW.id_package</a:t>
            </a:r>
            <a:r>
              <a:rPr lang="en-GB" sz="1400" dirty="0">
                <a:latin typeface="Courier New" panose="02070309020205020404" pitchFamily="49" charset="0"/>
                <a:cs typeface="Courier New" panose="02070309020205020404" pitchFamily="49" charset="0"/>
              </a:rPr>
              <a:t>;</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END IF;</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END;</a:t>
            </a:r>
          </a:p>
        </p:txBody>
      </p:sp>
    </p:spTree>
    <p:extLst>
      <p:ext uri="{BB962C8B-B14F-4D97-AF65-F5344CB8AC3E}">
        <p14:creationId xmlns:p14="http://schemas.microsoft.com/office/powerpoint/2010/main" val="2095669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ORM design motivations</a:t>
            </a:r>
          </a:p>
        </p:txBody>
      </p:sp>
      <p:sp>
        <p:nvSpPr>
          <p:cNvPr id="5" name="Content Placeholder 4"/>
          <p:cNvSpPr>
            <a:spLocks noGrp="1"/>
          </p:cNvSpPr>
          <p:nvPr>
            <p:ph idx="1"/>
          </p:nvPr>
        </p:nvSpPr>
        <p:spPr/>
        <p:txBody>
          <a:bodyPr/>
          <a:lstStyle/>
          <a:p>
            <a:r>
              <a:rPr lang="it-IT" dirty="0"/>
              <a:t>To avoid redundancy, in </a:t>
            </a:r>
            <a:r>
              <a:rPr lang="en-GB" dirty="0"/>
              <a:t>”containing” relationship the entity ”Service” refers to the three offers that can be associated to a package. The offers are:</a:t>
            </a:r>
          </a:p>
          <a:p>
            <a:pPr lvl="1"/>
            <a:r>
              <a:rPr lang="en-GB" dirty="0"/>
              <a:t>Fixed Internet</a:t>
            </a:r>
          </a:p>
          <a:p>
            <a:pPr lvl="1"/>
            <a:r>
              <a:rPr lang="en-GB" dirty="0"/>
              <a:t>Mobile phone</a:t>
            </a:r>
          </a:p>
          <a:p>
            <a:pPr lvl="1"/>
            <a:r>
              <a:rPr lang="en-GB" dirty="0"/>
              <a:t>Mobile internet</a:t>
            </a:r>
          </a:p>
          <a:p>
            <a:r>
              <a:rPr lang="en-GB" dirty="0"/>
              <a:t>The </a:t>
            </a:r>
            <a:r>
              <a:rPr lang="en-GB" dirty="0" err="1"/>
              <a:t>ManyToMany</a:t>
            </a:r>
            <a:r>
              <a:rPr lang="en-GB" dirty="0"/>
              <a:t> relationship between Subscription and Optional Products it’s equal to the Package-Optional relation</a:t>
            </a:r>
          </a:p>
        </p:txBody>
      </p:sp>
    </p:spTree>
    <p:extLst>
      <p:ext uri="{BB962C8B-B14F-4D97-AF65-F5344CB8AC3E}">
        <p14:creationId xmlns:p14="http://schemas.microsoft.com/office/powerpoint/2010/main" val="2955575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Index</a:t>
            </a:r>
          </a:p>
        </p:txBody>
      </p:sp>
      <p:sp>
        <p:nvSpPr>
          <p:cNvPr id="3" name="Content Placeholder 2"/>
          <p:cNvSpPr>
            <a:spLocks noGrp="1"/>
          </p:cNvSpPr>
          <p:nvPr>
            <p:ph idx="1"/>
          </p:nvPr>
        </p:nvSpPr>
        <p:spPr/>
        <p:txBody>
          <a:bodyPr>
            <a:normAutofit/>
          </a:bodyPr>
          <a:lstStyle/>
          <a:p>
            <a:r>
              <a:rPr lang="it-IT" sz="2400" dirty="0"/>
              <a:t>Specification</a:t>
            </a:r>
          </a:p>
          <a:p>
            <a:r>
              <a:rPr lang="it-IT" sz="2400" dirty="0" err="1"/>
              <a:t>Conceptual</a:t>
            </a:r>
            <a:r>
              <a:rPr lang="it-IT" sz="2400" dirty="0"/>
              <a:t> (ER) and </a:t>
            </a:r>
            <a:r>
              <a:rPr lang="it-IT" sz="2400" dirty="0" err="1"/>
              <a:t>logical</a:t>
            </a:r>
            <a:r>
              <a:rPr lang="it-IT" sz="2400" dirty="0"/>
              <a:t> data </a:t>
            </a:r>
            <a:r>
              <a:rPr lang="it-IT" sz="2400" dirty="0" err="1"/>
              <a:t>models</a:t>
            </a:r>
            <a:endParaRPr lang="it-IT" sz="2400" dirty="0"/>
          </a:p>
          <a:p>
            <a:r>
              <a:rPr lang="it-IT" sz="2400" dirty="0"/>
              <a:t>Trigger design and code</a:t>
            </a:r>
          </a:p>
          <a:p>
            <a:r>
              <a:rPr lang="it-IT" sz="2400" dirty="0"/>
              <a:t>ORM </a:t>
            </a:r>
            <a:r>
              <a:rPr lang="it-IT" sz="2400" dirty="0" err="1"/>
              <a:t>relationship</a:t>
            </a:r>
            <a:r>
              <a:rPr lang="it-IT" sz="2400" dirty="0"/>
              <a:t> design</a:t>
            </a:r>
          </a:p>
          <a:p>
            <a:r>
              <a:rPr lang="it-IT" sz="2400" dirty="0" err="1"/>
              <a:t>Entities</a:t>
            </a:r>
            <a:r>
              <a:rPr lang="it-IT" sz="2400" dirty="0"/>
              <a:t> code</a:t>
            </a:r>
          </a:p>
          <a:p>
            <a:r>
              <a:rPr lang="it-IT" sz="2400" dirty="0"/>
              <a:t>Interface </a:t>
            </a:r>
            <a:r>
              <a:rPr lang="it-IT" sz="2400" dirty="0" err="1"/>
              <a:t>diagrams</a:t>
            </a:r>
            <a:r>
              <a:rPr lang="it-IT" sz="2400" dirty="0"/>
              <a:t> </a:t>
            </a:r>
          </a:p>
          <a:p>
            <a:r>
              <a:rPr lang="it-IT" sz="2400" dirty="0"/>
              <a:t>List of components</a:t>
            </a:r>
          </a:p>
          <a:p>
            <a:r>
              <a:rPr lang="it-IT" sz="2400" dirty="0"/>
              <a:t>UML sequence diagrams (optional)</a:t>
            </a:r>
          </a:p>
          <a:p>
            <a:endParaRPr lang="it-IT" sz="2400" dirty="0"/>
          </a:p>
          <a:p>
            <a:endParaRPr lang="it-IT" sz="2400" dirty="0"/>
          </a:p>
        </p:txBody>
      </p:sp>
    </p:spTree>
    <p:extLst>
      <p:ext uri="{BB962C8B-B14F-4D97-AF65-F5344CB8AC3E}">
        <p14:creationId xmlns:p14="http://schemas.microsoft.com/office/powerpoint/2010/main" val="3183950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0" y="111601"/>
            <a:ext cx="9144000" cy="6634798"/>
          </a:xfrm>
        </p:spPr>
        <p:txBody>
          <a:bodyPr>
            <a:normAutofit lnSpcReduction="10000"/>
          </a:bodyPr>
          <a:lstStyle/>
          <a:p>
            <a:pPr marL="0" indent="0">
              <a:spcBef>
                <a:spcPts val="0"/>
              </a:spcBef>
              <a:buNone/>
            </a:pPr>
            <a:r>
              <a:rPr lang="en-GB" sz="1400" dirty="0">
                <a:latin typeface="Courier New" panose="02070309020205020404" pitchFamily="49" charset="0"/>
                <a:cs typeface="Courier New" panose="02070309020205020404" pitchFamily="49" charset="0"/>
              </a:rPr>
              <a:t>@Entity</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@Table(name = "user", schema = "</a:t>
            </a:r>
            <a:r>
              <a:rPr lang="en-GB" sz="1400" dirty="0" err="1">
                <a:latin typeface="Courier New" panose="02070309020205020404" pitchFamily="49" charset="0"/>
                <a:cs typeface="Courier New" panose="02070309020205020404" pitchFamily="49" charset="0"/>
              </a:rPr>
              <a:t>telco_service_db</a:t>
            </a:r>
            <a:r>
              <a:rPr lang="en-GB" sz="1400" dirty="0">
                <a:latin typeface="Courier New" panose="02070309020205020404" pitchFamily="49" charset="0"/>
                <a:cs typeface="Courier New" panose="02070309020205020404" pitchFamily="49" charset="0"/>
              </a:rPr>
              <a:t>")</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a:t>
            </a:r>
            <a:r>
              <a:rPr lang="en-GB" sz="1400" dirty="0" err="1">
                <a:latin typeface="Courier New" panose="02070309020205020404" pitchFamily="49" charset="0"/>
                <a:cs typeface="Courier New" panose="02070309020205020404" pitchFamily="49" charset="0"/>
              </a:rPr>
              <a:t>NamedQueries</a:t>
            </a:r>
            <a:r>
              <a:rPr lang="en-GB" sz="1400" dirty="0">
                <a:latin typeface="Courier New" panose="02070309020205020404" pitchFamily="49" charset="0"/>
                <a:cs typeface="Courier New" panose="02070309020205020404" pitchFamily="49" charset="0"/>
              </a:rPr>
              <a:t>({</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a:t>
            </a:r>
            <a:r>
              <a:rPr lang="en-GB" sz="1400" dirty="0" err="1">
                <a:latin typeface="Courier New" panose="02070309020205020404" pitchFamily="49" charset="0"/>
                <a:cs typeface="Courier New" panose="02070309020205020404" pitchFamily="49" charset="0"/>
              </a:rPr>
              <a:t>NamedQuery</a:t>
            </a:r>
            <a:r>
              <a:rPr lang="en-GB" sz="1400" dirty="0">
                <a:latin typeface="Courier New" panose="02070309020205020404" pitchFamily="49" charset="0"/>
                <a:cs typeface="Courier New" panose="02070309020205020404" pitchFamily="49" charset="0"/>
              </a:rPr>
              <a:t>(name = "</a:t>
            </a:r>
            <a:r>
              <a:rPr lang="en-GB" sz="1400" dirty="0" err="1">
                <a:latin typeface="Courier New" panose="02070309020205020404" pitchFamily="49" charset="0"/>
                <a:cs typeface="Courier New" panose="02070309020205020404" pitchFamily="49" charset="0"/>
              </a:rPr>
              <a:t>User.checkCredentials</a:t>
            </a:r>
            <a:r>
              <a:rPr lang="en-GB" sz="1400" dirty="0">
                <a:latin typeface="Courier New" panose="02070309020205020404" pitchFamily="49" charset="0"/>
                <a:cs typeface="Courier New" panose="02070309020205020404" pitchFamily="49" charset="0"/>
              </a:rPr>
              <a:t>", query = "SELECT r FROM User r  WHERE </a:t>
            </a:r>
            <a:r>
              <a:rPr lang="en-GB" sz="1400" dirty="0" err="1">
                <a:latin typeface="Courier New" panose="02070309020205020404" pitchFamily="49" charset="0"/>
                <a:cs typeface="Courier New" panose="02070309020205020404" pitchFamily="49" charset="0"/>
              </a:rPr>
              <a:t>r.username</a:t>
            </a:r>
            <a:r>
              <a:rPr lang="en-GB" sz="1400" dirty="0">
                <a:latin typeface="Courier New" panose="02070309020205020404" pitchFamily="49" charset="0"/>
                <a:cs typeface="Courier New" panose="02070309020205020404" pitchFamily="49" charset="0"/>
              </a:rPr>
              <a:t> = ?1 and </a:t>
            </a:r>
            <a:r>
              <a:rPr lang="en-GB" sz="1400" dirty="0" err="1">
                <a:latin typeface="Courier New" panose="02070309020205020404" pitchFamily="49" charset="0"/>
                <a:cs typeface="Courier New" panose="02070309020205020404" pitchFamily="49" charset="0"/>
              </a:rPr>
              <a:t>r.password</a:t>
            </a:r>
            <a:r>
              <a:rPr lang="en-GB" sz="1400" dirty="0">
                <a:latin typeface="Courier New" panose="02070309020205020404" pitchFamily="49" charset="0"/>
                <a:cs typeface="Courier New" panose="02070309020205020404" pitchFamily="49" charset="0"/>
              </a:rPr>
              <a:t> = ?2"),</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a:t>
            </a:r>
            <a:r>
              <a:rPr lang="en-GB" sz="1400" dirty="0" err="1">
                <a:latin typeface="Courier New" panose="02070309020205020404" pitchFamily="49" charset="0"/>
                <a:cs typeface="Courier New" panose="02070309020205020404" pitchFamily="49" charset="0"/>
              </a:rPr>
              <a:t>NamedQuery</a:t>
            </a:r>
            <a:r>
              <a:rPr lang="en-GB" sz="1400" dirty="0">
                <a:latin typeface="Courier New" panose="02070309020205020404" pitchFamily="49" charset="0"/>
                <a:cs typeface="Courier New" panose="02070309020205020404" pitchFamily="49" charset="0"/>
              </a:rPr>
              <a:t>(name = "</a:t>
            </a:r>
            <a:r>
              <a:rPr lang="en-GB" sz="1400" dirty="0" err="1">
                <a:latin typeface="Courier New" panose="02070309020205020404" pitchFamily="49" charset="0"/>
                <a:cs typeface="Courier New" panose="02070309020205020404" pitchFamily="49" charset="0"/>
              </a:rPr>
              <a:t>User.checkAlreadyRegistered</a:t>
            </a:r>
            <a:r>
              <a:rPr lang="en-GB" sz="1400" dirty="0">
                <a:latin typeface="Courier New" panose="02070309020205020404" pitchFamily="49" charset="0"/>
                <a:cs typeface="Courier New" panose="02070309020205020404" pitchFamily="49" charset="0"/>
              </a:rPr>
              <a:t>", query = "SELECT COUNT(r) FROM User r WHERE </a:t>
            </a:r>
            <a:r>
              <a:rPr lang="en-GB" sz="1400" dirty="0" err="1">
                <a:latin typeface="Courier New" panose="02070309020205020404" pitchFamily="49" charset="0"/>
                <a:cs typeface="Courier New" panose="02070309020205020404" pitchFamily="49" charset="0"/>
              </a:rPr>
              <a:t>r.email</a:t>
            </a:r>
            <a:r>
              <a:rPr lang="en-GB" sz="1400" dirty="0">
                <a:latin typeface="Courier New" panose="02070309020205020404" pitchFamily="49" charset="0"/>
                <a:cs typeface="Courier New" panose="02070309020205020404" pitchFamily="49" charset="0"/>
              </a:rPr>
              <a:t> = ?1 or </a:t>
            </a:r>
            <a:r>
              <a:rPr lang="en-GB" sz="1400" dirty="0" err="1">
                <a:latin typeface="Courier New" panose="02070309020205020404" pitchFamily="49" charset="0"/>
                <a:cs typeface="Courier New" panose="02070309020205020404" pitchFamily="49" charset="0"/>
              </a:rPr>
              <a:t>r.username</a:t>
            </a:r>
            <a:r>
              <a:rPr lang="en-GB" sz="1400" dirty="0">
                <a:latin typeface="Courier New" panose="02070309020205020404" pitchFamily="49" charset="0"/>
                <a:cs typeface="Courier New" panose="02070309020205020404" pitchFamily="49" charset="0"/>
              </a:rPr>
              <a:t> = ?2")</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public class </a:t>
            </a:r>
            <a:r>
              <a:rPr lang="en-GB" sz="1400" b="1" dirty="0">
                <a:latin typeface="Courier New" panose="02070309020205020404" pitchFamily="49" charset="0"/>
                <a:cs typeface="Courier New" panose="02070309020205020404" pitchFamily="49" charset="0"/>
              </a:rPr>
              <a:t>User</a:t>
            </a:r>
            <a:r>
              <a:rPr lang="en-GB" sz="1400" dirty="0">
                <a:latin typeface="Courier New" panose="02070309020205020404" pitchFamily="49" charset="0"/>
                <a:cs typeface="Courier New" panose="02070309020205020404" pitchFamily="49" charset="0"/>
              </a:rPr>
              <a:t> {</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    @Id @</a:t>
            </a:r>
            <a:r>
              <a:rPr lang="en-GB" sz="1400" dirty="0" err="1">
                <a:latin typeface="Courier New" panose="02070309020205020404" pitchFamily="49" charset="0"/>
                <a:cs typeface="Courier New" panose="02070309020205020404" pitchFamily="49" charset="0"/>
              </a:rPr>
              <a:t>GeneratedValue</a:t>
            </a:r>
            <a:r>
              <a:rPr lang="en-GB" sz="1400" dirty="0">
                <a:latin typeface="Courier New" panose="02070309020205020404" pitchFamily="49" charset="0"/>
                <a:cs typeface="Courier New" panose="02070309020205020404" pitchFamily="49" charset="0"/>
              </a:rPr>
              <a:t>(strategy = </a:t>
            </a:r>
            <a:r>
              <a:rPr lang="en-GB" sz="1400" dirty="0" err="1">
                <a:latin typeface="Courier New" panose="02070309020205020404" pitchFamily="49" charset="0"/>
                <a:cs typeface="Courier New" panose="02070309020205020404" pitchFamily="49" charset="0"/>
              </a:rPr>
              <a:t>GenerationType.</a:t>
            </a:r>
            <a:r>
              <a:rPr lang="en-GB" sz="1400" i="1" dirty="0" err="1">
                <a:latin typeface="Courier New" panose="02070309020205020404" pitchFamily="49" charset="0"/>
                <a:cs typeface="Courier New" panose="02070309020205020404" pitchFamily="49" charset="0"/>
              </a:rPr>
              <a:t>IDENTITY</a:t>
            </a:r>
            <a:r>
              <a:rPr lang="en-GB" sz="1400" dirty="0">
                <a:latin typeface="Courier New" panose="02070309020205020404" pitchFamily="49" charset="0"/>
                <a:cs typeface="Courier New" panose="02070309020205020404" pitchFamily="49" charset="0"/>
              </a:rPr>
              <a:t>)</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JoinColumn</a:t>
            </a:r>
            <a:r>
              <a:rPr lang="en-GB" sz="1400" dirty="0">
                <a:latin typeface="Courier New" panose="02070309020205020404" pitchFamily="49" charset="0"/>
                <a:cs typeface="Courier New" panose="02070309020205020404" pitchFamily="49" charset="0"/>
              </a:rPr>
              <a:t>(name = "ID")</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    private int </a:t>
            </a:r>
            <a:r>
              <a:rPr lang="en-GB" sz="1400" dirty="0" err="1">
                <a:latin typeface="Courier New" panose="02070309020205020404" pitchFamily="49" charset="0"/>
                <a:cs typeface="Courier New" panose="02070309020205020404" pitchFamily="49" charset="0"/>
              </a:rPr>
              <a:t>userID</a:t>
            </a:r>
            <a:r>
              <a:rPr lang="en-GB" sz="1400" dirty="0">
                <a:latin typeface="Courier New" panose="02070309020205020404" pitchFamily="49" charset="0"/>
                <a:cs typeface="Courier New" panose="02070309020205020404" pitchFamily="49" charset="0"/>
              </a:rPr>
              <a:t>;</a:t>
            </a:r>
            <a:br>
              <a:rPr lang="en-GB" sz="1400" dirty="0">
                <a:latin typeface="Courier New" panose="02070309020205020404" pitchFamily="49" charset="0"/>
                <a:cs typeface="Courier New" panose="02070309020205020404" pitchFamily="49" charset="0"/>
              </a:rPr>
            </a:b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JoinColumn</a:t>
            </a:r>
            <a:r>
              <a:rPr lang="en-GB" sz="1400" dirty="0">
                <a:latin typeface="Courier New" panose="02070309020205020404" pitchFamily="49" charset="0"/>
                <a:cs typeface="Courier New" panose="02070309020205020404" pitchFamily="49" charset="0"/>
              </a:rPr>
              <a:t>(name = "username")</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    private String username;</a:t>
            </a:r>
            <a:br>
              <a:rPr lang="en-GB" sz="1400" dirty="0">
                <a:latin typeface="Courier New" panose="02070309020205020404" pitchFamily="49" charset="0"/>
                <a:cs typeface="Courier New" panose="02070309020205020404" pitchFamily="49" charset="0"/>
              </a:rPr>
            </a:b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JoinColumn</a:t>
            </a:r>
            <a:r>
              <a:rPr lang="en-GB" sz="1400" dirty="0">
                <a:latin typeface="Courier New" panose="02070309020205020404" pitchFamily="49" charset="0"/>
                <a:cs typeface="Courier New" panose="02070309020205020404" pitchFamily="49" charset="0"/>
              </a:rPr>
              <a:t>(name = "password")</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    private String password;</a:t>
            </a:r>
            <a:br>
              <a:rPr lang="en-GB" sz="1400" dirty="0">
                <a:latin typeface="Courier New" panose="02070309020205020404" pitchFamily="49" charset="0"/>
                <a:cs typeface="Courier New" panose="02070309020205020404" pitchFamily="49" charset="0"/>
              </a:rPr>
            </a:b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JoinColumn</a:t>
            </a:r>
            <a:r>
              <a:rPr lang="en-GB" sz="1400" dirty="0">
                <a:latin typeface="Courier New" panose="02070309020205020404" pitchFamily="49" charset="0"/>
                <a:cs typeface="Courier New" panose="02070309020205020404" pitchFamily="49" charset="0"/>
              </a:rPr>
              <a:t>(name = "email")</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    private String email;</a:t>
            </a:r>
            <a:br>
              <a:rPr lang="en-GB" sz="1400" dirty="0">
                <a:latin typeface="Courier New" panose="02070309020205020404" pitchFamily="49" charset="0"/>
                <a:cs typeface="Courier New" panose="02070309020205020404" pitchFamily="49" charset="0"/>
              </a:rPr>
            </a:b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JoinColumn</a:t>
            </a:r>
            <a:r>
              <a:rPr lang="en-GB" sz="1400" dirty="0">
                <a:latin typeface="Courier New" panose="02070309020205020404" pitchFamily="49" charset="0"/>
                <a:cs typeface="Courier New" panose="02070309020205020404" pitchFamily="49" charset="0"/>
              </a:rPr>
              <a:t>(name = "name")</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    private String name;</a:t>
            </a:r>
            <a:br>
              <a:rPr lang="en-GB" sz="1400" dirty="0">
                <a:latin typeface="Courier New" panose="02070309020205020404" pitchFamily="49" charset="0"/>
                <a:cs typeface="Courier New" panose="02070309020205020404" pitchFamily="49" charset="0"/>
              </a:rPr>
            </a:b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JoinColumn</a:t>
            </a:r>
            <a:r>
              <a:rPr lang="en-GB" sz="1400" dirty="0">
                <a:latin typeface="Courier New" panose="02070309020205020404" pitchFamily="49" charset="0"/>
                <a:cs typeface="Courier New" panose="02070309020205020404" pitchFamily="49" charset="0"/>
              </a:rPr>
              <a:t>(name = "surname")</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    private String surname;</a:t>
            </a:r>
            <a:br>
              <a:rPr lang="en-GB" sz="1400" dirty="0">
                <a:latin typeface="Courier New" panose="02070309020205020404" pitchFamily="49" charset="0"/>
                <a:cs typeface="Courier New" panose="02070309020205020404" pitchFamily="49" charset="0"/>
              </a:rPr>
            </a:b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JoinColumn</a:t>
            </a:r>
            <a:r>
              <a:rPr lang="en-GB" sz="1400" dirty="0">
                <a:latin typeface="Courier New" panose="02070309020205020404" pitchFamily="49" charset="0"/>
                <a:cs typeface="Courier New" panose="02070309020205020404" pitchFamily="49" charset="0"/>
              </a:rPr>
              <a:t>(name = "status")</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    private </a:t>
            </a:r>
            <a:r>
              <a:rPr lang="en-GB" sz="1400" dirty="0" err="1">
                <a:latin typeface="Courier New" panose="02070309020205020404" pitchFamily="49" charset="0"/>
                <a:cs typeface="Courier New" panose="02070309020205020404" pitchFamily="49" charset="0"/>
              </a:rPr>
              <a:t>UserStatus</a:t>
            </a:r>
            <a:r>
              <a:rPr lang="en-GB" sz="1400" dirty="0">
                <a:latin typeface="Courier New" panose="02070309020205020404" pitchFamily="49" charset="0"/>
                <a:cs typeface="Courier New" panose="02070309020205020404" pitchFamily="49" charset="0"/>
              </a:rPr>
              <a:t> status;</a:t>
            </a:r>
            <a:br>
              <a:rPr lang="en-GB" sz="1400" dirty="0">
                <a:latin typeface="Courier New" panose="02070309020205020404" pitchFamily="49" charset="0"/>
                <a:cs typeface="Courier New" panose="02070309020205020404" pitchFamily="49" charset="0"/>
              </a:rPr>
            </a:b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JoinColumn</a:t>
            </a:r>
            <a:r>
              <a:rPr lang="en-GB" sz="1400" dirty="0">
                <a:latin typeface="Courier New" panose="02070309020205020404" pitchFamily="49" charset="0"/>
                <a:cs typeface="Courier New" panose="02070309020205020404" pitchFamily="49" charset="0"/>
              </a:rPr>
              <a:t>(name = "</a:t>
            </a:r>
            <a:r>
              <a:rPr lang="en-GB" sz="1400" dirty="0" err="1">
                <a:latin typeface="Courier New" panose="02070309020205020404" pitchFamily="49" charset="0"/>
                <a:cs typeface="Courier New" panose="02070309020205020404" pitchFamily="49" charset="0"/>
              </a:rPr>
              <a:t>num_failed_payments</a:t>
            </a:r>
            <a:r>
              <a:rPr lang="en-GB" sz="1400" dirty="0">
                <a:latin typeface="Courier New" panose="02070309020205020404" pitchFamily="49" charset="0"/>
                <a:cs typeface="Courier New" panose="02070309020205020404" pitchFamily="49" charset="0"/>
              </a:rPr>
              <a:t>")</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    private int </a:t>
            </a:r>
            <a:r>
              <a:rPr lang="en-GB" sz="1400" dirty="0" err="1">
                <a:latin typeface="Courier New" panose="02070309020205020404" pitchFamily="49" charset="0"/>
                <a:cs typeface="Courier New" panose="02070309020205020404" pitchFamily="49" charset="0"/>
              </a:rPr>
              <a:t>num_failed_payments</a:t>
            </a:r>
            <a:r>
              <a:rPr lang="en-GB" sz="1400" dirty="0">
                <a:latin typeface="Courier New" panose="02070309020205020404" pitchFamily="49" charset="0"/>
                <a:cs typeface="Courier New" panose="02070309020205020404" pitchFamily="49" charset="0"/>
              </a:rPr>
              <a:t>;</a:t>
            </a:r>
            <a:br>
              <a:rPr lang="en-GB" sz="1400" dirty="0">
                <a:latin typeface="Courier New" panose="02070309020205020404" pitchFamily="49" charset="0"/>
                <a:cs typeface="Courier New" panose="02070309020205020404" pitchFamily="49" charset="0"/>
              </a:rPr>
            </a:b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OneToMany</a:t>
            </a:r>
            <a:r>
              <a:rPr lang="en-GB" sz="1400" dirty="0">
                <a:latin typeface="Courier New" panose="02070309020205020404" pitchFamily="49" charset="0"/>
                <a:cs typeface="Courier New" panose="02070309020205020404" pitchFamily="49" charset="0"/>
              </a:rPr>
              <a:t>(</a:t>
            </a:r>
            <a:r>
              <a:rPr lang="en-GB" sz="1400" dirty="0" err="1">
                <a:latin typeface="Courier New" panose="02070309020205020404" pitchFamily="49" charset="0"/>
                <a:cs typeface="Courier New" panose="02070309020205020404" pitchFamily="49" charset="0"/>
              </a:rPr>
              <a:t>mappedBy</a:t>
            </a:r>
            <a:r>
              <a:rPr lang="en-GB" sz="1400" dirty="0">
                <a:latin typeface="Courier New" panose="02070309020205020404" pitchFamily="49" charset="0"/>
                <a:cs typeface="Courier New" panose="02070309020205020404" pitchFamily="49" charset="0"/>
              </a:rPr>
              <a:t> ="client", fetch = </a:t>
            </a:r>
            <a:r>
              <a:rPr lang="en-GB" sz="1400" dirty="0" err="1">
                <a:latin typeface="Courier New" panose="02070309020205020404" pitchFamily="49" charset="0"/>
                <a:cs typeface="Courier New" panose="02070309020205020404" pitchFamily="49" charset="0"/>
              </a:rPr>
              <a:t>FetchType.</a:t>
            </a:r>
            <a:r>
              <a:rPr lang="en-GB" sz="1400" i="1" dirty="0" err="1">
                <a:latin typeface="Courier New" panose="02070309020205020404" pitchFamily="49" charset="0"/>
                <a:cs typeface="Courier New" panose="02070309020205020404" pitchFamily="49" charset="0"/>
              </a:rPr>
              <a:t>EAGER</a:t>
            </a:r>
            <a:r>
              <a:rPr lang="en-GB" sz="1400" i="1" dirty="0">
                <a:latin typeface="Courier New" panose="02070309020205020404" pitchFamily="49" charset="0"/>
                <a:cs typeface="Courier New" panose="02070309020205020404" pitchFamily="49" charset="0"/>
              </a:rPr>
              <a:t> </a:t>
            </a:r>
            <a:r>
              <a:rPr lang="en-GB" sz="1400" dirty="0">
                <a:latin typeface="Courier New" panose="02070309020205020404" pitchFamily="49" charset="0"/>
                <a:cs typeface="Courier New" panose="02070309020205020404" pitchFamily="49" charset="0"/>
              </a:rPr>
              <a:t>, cascade = </a:t>
            </a:r>
            <a:r>
              <a:rPr lang="en-GB" sz="1400" dirty="0" err="1">
                <a:latin typeface="Courier New" panose="02070309020205020404" pitchFamily="49" charset="0"/>
                <a:cs typeface="Courier New" panose="02070309020205020404" pitchFamily="49" charset="0"/>
              </a:rPr>
              <a:t>CascadeType.</a:t>
            </a:r>
            <a:r>
              <a:rPr lang="en-GB" sz="1400" i="1" dirty="0" err="1">
                <a:latin typeface="Courier New" panose="02070309020205020404" pitchFamily="49" charset="0"/>
                <a:cs typeface="Courier New" panose="02070309020205020404" pitchFamily="49" charset="0"/>
              </a:rPr>
              <a:t>REMOVE</a:t>
            </a:r>
            <a:r>
              <a:rPr lang="en-GB" sz="1400" dirty="0">
                <a:latin typeface="Courier New" panose="02070309020205020404" pitchFamily="49" charset="0"/>
                <a:cs typeface="Courier New" panose="02070309020205020404" pitchFamily="49" charset="0"/>
              </a:rPr>
              <a:t>)</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    private List&lt;Order&gt; orders;</a:t>
            </a:r>
          </a:p>
          <a:p>
            <a:pPr marL="0" indent="0">
              <a:spcBef>
                <a:spcPts val="0"/>
              </a:spcBef>
              <a:buNone/>
            </a:pPr>
            <a:endParaRPr lang="en-GB" sz="15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892541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0" y="111601"/>
            <a:ext cx="9144000" cy="6634798"/>
          </a:xfrm>
        </p:spPr>
        <p:txBody>
          <a:bodyPr>
            <a:noAutofit/>
          </a:bodyPr>
          <a:lstStyle/>
          <a:p>
            <a:pPr marL="0" indent="0">
              <a:spcBef>
                <a:spcPts val="0"/>
              </a:spcBef>
              <a:buNone/>
            </a:pPr>
            <a:r>
              <a:rPr lang="en-GB" sz="1100" dirty="0">
                <a:latin typeface="Courier New" panose="02070309020205020404" pitchFamily="49" charset="0"/>
                <a:cs typeface="Courier New" panose="02070309020205020404" pitchFamily="49" charset="0"/>
              </a:rPr>
              <a:t>@Entity</a:t>
            </a: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@Table(name = "packages", schema = "</a:t>
            </a:r>
            <a:r>
              <a:rPr lang="en-GB" sz="1100" dirty="0" err="1">
                <a:latin typeface="Courier New" panose="02070309020205020404" pitchFamily="49" charset="0"/>
                <a:cs typeface="Courier New" panose="02070309020205020404" pitchFamily="49" charset="0"/>
              </a:rPr>
              <a:t>telco_service_db</a:t>
            </a:r>
            <a:r>
              <a:rPr lang="en-GB" sz="1100" dirty="0">
                <a:latin typeface="Courier New" panose="02070309020205020404" pitchFamily="49" charset="0"/>
                <a:cs typeface="Courier New" panose="02070309020205020404" pitchFamily="49" charset="0"/>
              </a:rPr>
              <a:t>")</a:t>
            </a: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a:t>
            </a:r>
            <a:r>
              <a:rPr lang="en-GB" sz="1100" dirty="0" err="1">
                <a:latin typeface="Courier New" panose="02070309020205020404" pitchFamily="49" charset="0"/>
                <a:cs typeface="Courier New" panose="02070309020205020404" pitchFamily="49" charset="0"/>
              </a:rPr>
              <a:t>NamedQueries</a:t>
            </a:r>
            <a:r>
              <a:rPr lang="en-GB" sz="1100" dirty="0">
                <a:latin typeface="Courier New" panose="02070309020205020404" pitchFamily="49" charset="0"/>
                <a:cs typeface="Courier New" panose="02070309020205020404" pitchFamily="49" charset="0"/>
              </a:rPr>
              <a:t>({</a:t>
            </a: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NamedQuery</a:t>
            </a:r>
            <a:r>
              <a:rPr lang="en-GB" sz="1100" dirty="0">
                <a:latin typeface="Courier New" panose="02070309020205020404" pitchFamily="49" charset="0"/>
                <a:cs typeface="Courier New" panose="02070309020205020404" pitchFamily="49" charset="0"/>
              </a:rPr>
              <a:t>(name = "</a:t>
            </a:r>
            <a:r>
              <a:rPr lang="en-GB" sz="1100" dirty="0" err="1">
                <a:latin typeface="Courier New" panose="02070309020205020404" pitchFamily="49" charset="0"/>
                <a:cs typeface="Courier New" panose="02070309020205020404" pitchFamily="49" charset="0"/>
              </a:rPr>
              <a:t>ServicePackage.findAll</a:t>
            </a:r>
            <a:r>
              <a:rPr lang="en-GB" sz="1100" dirty="0">
                <a:latin typeface="Courier New" panose="02070309020205020404" pitchFamily="49" charset="0"/>
                <a:cs typeface="Courier New" panose="02070309020205020404" pitchFamily="49" charset="0"/>
              </a:rPr>
              <a:t>", query = "SELECT </a:t>
            </a:r>
            <a:r>
              <a:rPr lang="en-GB" sz="1100" dirty="0" err="1">
                <a:latin typeface="Courier New" panose="02070309020205020404" pitchFamily="49" charset="0"/>
                <a:cs typeface="Courier New" panose="02070309020205020404" pitchFamily="49" charset="0"/>
              </a:rPr>
              <a:t>sp</a:t>
            </a:r>
            <a:r>
              <a:rPr lang="en-GB" sz="1100" dirty="0">
                <a:latin typeface="Courier New" panose="02070309020205020404" pitchFamily="49" charset="0"/>
                <a:cs typeface="Courier New" panose="02070309020205020404" pitchFamily="49" charset="0"/>
              </a:rPr>
              <a:t> FROM </a:t>
            </a:r>
            <a:r>
              <a:rPr lang="en-GB" sz="1100" dirty="0" err="1">
                <a:latin typeface="Courier New" panose="02070309020205020404" pitchFamily="49" charset="0"/>
                <a:cs typeface="Courier New" panose="02070309020205020404" pitchFamily="49" charset="0"/>
              </a:rPr>
              <a:t>ServicePackage</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sp</a:t>
            </a:r>
            <a:r>
              <a:rPr lang="en-GB" sz="1100" dirty="0">
                <a:latin typeface="Courier New" panose="02070309020205020404" pitchFamily="49" charset="0"/>
                <a:cs typeface="Courier New" panose="02070309020205020404" pitchFamily="49" charset="0"/>
              </a:rPr>
              <a:t>"),</a:t>
            </a: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NamedQuery</a:t>
            </a:r>
            <a:r>
              <a:rPr lang="en-GB" sz="1100" dirty="0">
                <a:latin typeface="Courier New" panose="02070309020205020404" pitchFamily="49" charset="0"/>
                <a:cs typeface="Courier New" panose="02070309020205020404" pitchFamily="49" charset="0"/>
              </a:rPr>
              <a:t>(name = "</a:t>
            </a:r>
            <a:r>
              <a:rPr lang="en-GB" sz="1100" dirty="0" err="1">
                <a:latin typeface="Courier New" panose="02070309020205020404" pitchFamily="49" charset="0"/>
                <a:cs typeface="Courier New" panose="02070309020205020404" pitchFamily="49" charset="0"/>
              </a:rPr>
              <a:t>ServicePackage.findByName</a:t>
            </a:r>
            <a:r>
              <a:rPr lang="en-GB" sz="1100" dirty="0">
                <a:latin typeface="Courier New" panose="02070309020205020404" pitchFamily="49" charset="0"/>
                <a:cs typeface="Courier New" panose="02070309020205020404" pitchFamily="49" charset="0"/>
              </a:rPr>
              <a:t>", query = "SELECT </a:t>
            </a:r>
            <a:r>
              <a:rPr lang="en-GB" sz="1100" dirty="0" err="1">
                <a:latin typeface="Courier New" panose="02070309020205020404" pitchFamily="49" charset="0"/>
                <a:cs typeface="Courier New" panose="02070309020205020404" pitchFamily="49" charset="0"/>
              </a:rPr>
              <a:t>sp</a:t>
            </a:r>
            <a:r>
              <a:rPr lang="en-GB" sz="1100" dirty="0">
                <a:latin typeface="Courier New" panose="02070309020205020404" pitchFamily="49" charset="0"/>
                <a:cs typeface="Courier New" panose="02070309020205020404" pitchFamily="49" charset="0"/>
              </a:rPr>
              <a:t> FROM </a:t>
            </a:r>
            <a:r>
              <a:rPr lang="en-GB" sz="1100" dirty="0" err="1">
                <a:latin typeface="Courier New" panose="02070309020205020404" pitchFamily="49" charset="0"/>
                <a:cs typeface="Courier New" panose="02070309020205020404" pitchFamily="49" charset="0"/>
              </a:rPr>
              <a:t>ServicePackage</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sp</a:t>
            </a:r>
            <a:r>
              <a:rPr lang="en-GB" sz="1100" dirty="0">
                <a:latin typeface="Courier New" panose="02070309020205020404" pitchFamily="49" charset="0"/>
                <a:cs typeface="Courier New" panose="02070309020205020404" pitchFamily="49" charset="0"/>
              </a:rPr>
              <a:t> WHERE </a:t>
            </a:r>
            <a:r>
              <a:rPr lang="en-GB" sz="1100" dirty="0" err="1">
                <a:latin typeface="Courier New" panose="02070309020205020404" pitchFamily="49" charset="0"/>
                <a:cs typeface="Courier New" panose="02070309020205020404" pitchFamily="49" charset="0"/>
              </a:rPr>
              <a:t>sp.name</a:t>
            </a:r>
            <a:r>
              <a:rPr lang="en-GB" sz="1100" dirty="0">
                <a:latin typeface="Courier New" panose="02070309020205020404" pitchFamily="49" charset="0"/>
                <a:cs typeface="Courier New" panose="02070309020205020404" pitchFamily="49" charset="0"/>
              </a:rPr>
              <a:t>=?1")</a:t>
            </a: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a:t>
            </a: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public class </a:t>
            </a:r>
            <a:r>
              <a:rPr lang="en-GB" sz="1100" b="1" dirty="0" err="1">
                <a:latin typeface="Courier New" panose="02070309020205020404" pitchFamily="49" charset="0"/>
                <a:cs typeface="Courier New" panose="02070309020205020404" pitchFamily="49" charset="0"/>
              </a:rPr>
              <a:t>ServicePackage</a:t>
            </a:r>
            <a:r>
              <a:rPr lang="en-GB" sz="1100" dirty="0">
                <a:latin typeface="Courier New" panose="02070309020205020404" pitchFamily="49" charset="0"/>
                <a:cs typeface="Courier New" panose="02070309020205020404" pitchFamily="49" charset="0"/>
              </a:rPr>
              <a:t> {</a:t>
            </a: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@Id</a:t>
            </a: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a:t>
            </a:r>
            <a:r>
              <a:rPr lang="en-GB" sz="1100" dirty="0" err="1">
                <a:latin typeface="Courier New" panose="02070309020205020404" pitchFamily="49" charset="0"/>
                <a:cs typeface="Courier New" panose="02070309020205020404" pitchFamily="49" charset="0"/>
              </a:rPr>
              <a:t>GeneratedValue</a:t>
            </a:r>
            <a:r>
              <a:rPr lang="en-GB" sz="1100" dirty="0">
                <a:latin typeface="Courier New" panose="02070309020205020404" pitchFamily="49" charset="0"/>
                <a:cs typeface="Courier New" panose="02070309020205020404" pitchFamily="49" charset="0"/>
              </a:rPr>
              <a:t>( strategy = </a:t>
            </a:r>
            <a:r>
              <a:rPr lang="en-GB" sz="1100" dirty="0" err="1">
                <a:latin typeface="Courier New" panose="02070309020205020404" pitchFamily="49" charset="0"/>
                <a:cs typeface="Courier New" panose="02070309020205020404" pitchFamily="49" charset="0"/>
              </a:rPr>
              <a:t>GenerationType.</a:t>
            </a:r>
            <a:r>
              <a:rPr lang="en-GB" sz="1100" i="1" dirty="0" err="1">
                <a:latin typeface="Courier New" panose="02070309020205020404" pitchFamily="49" charset="0"/>
                <a:cs typeface="Courier New" panose="02070309020205020404" pitchFamily="49" charset="0"/>
              </a:rPr>
              <a:t>IDENTITY</a:t>
            </a:r>
            <a:r>
              <a:rPr lang="en-GB" sz="1100" dirty="0">
                <a:latin typeface="Courier New" panose="02070309020205020404" pitchFamily="49" charset="0"/>
                <a:cs typeface="Courier New" panose="02070309020205020404" pitchFamily="49" charset="0"/>
              </a:rPr>
              <a:t>)</a:t>
            </a: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private int id;</a:t>
            </a: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a:t>
            </a:r>
            <a:r>
              <a:rPr lang="en-GB" sz="1100" dirty="0" err="1">
                <a:latin typeface="Courier New" panose="02070309020205020404" pitchFamily="49" charset="0"/>
                <a:cs typeface="Courier New" panose="02070309020205020404" pitchFamily="49" charset="0"/>
              </a:rPr>
              <a:t>JoinColumn</a:t>
            </a:r>
            <a:r>
              <a:rPr lang="en-GB" sz="1100" dirty="0">
                <a:latin typeface="Courier New" panose="02070309020205020404" pitchFamily="49" charset="0"/>
                <a:cs typeface="Courier New" panose="02070309020205020404" pitchFamily="49" charset="0"/>
              </a:rPr>
              <a:t>(name = "name")</a:t>
            </a: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private String name;</a:t>
            </a: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private </a:t>
            </a:r>
            <a:r>
              <a:rPr lang="en-GB" sz="1100" dirty="0" err="1">
                <a:latin typeface="Courier New" panose="02070309020205020404" pitchFamily="49" charset="0"/>
                <a:cs typeface="Courier New" panose="02070309020205020404" pitchFamily="49" charset="0"/>
              </a:rPr>
              <a:t>FixedPhoneStatus</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fixed_phone</a:t>
            </a:r>
            <a:r>
              <a:rPr lang="en-GB" sz="1100" dirty="0">
                <a:latin typeface="Courier New" panose="02070309020205020404" pitchFamily="49" charset="0"/>
                <a:cs typeface="Courier New" panose="02070309020205020404" pitchFamily="49" charset="0"/>
              </a:rPr>
              <a:t>;</a:t>
            </a: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a:t>
            </a:r>
            <a:r>
              <a:rPr lang="en-GB" sz="1100" dirty="0" err="1">
                <a:latin typeface="Courier New" panose="02070309020205020404" pitchFamily="49" charset="0"/>
                <a:cs typeface="Courier New" panose="02070309020205020404" pitchFamily="49" charset="0"/>
              </a:rPr>
              <a:t>JoinColumn</a:t>
            </a:r>
            <a:r>
              <a:rPr lang="en-GB" sz="1100" dirty="0">
                <a:latin typeface="Courier New" panose="02070309020205020404" pitchFamily="49" charset="0"/>
                <a:cs typeface="Courier New" panose="02070309020205020404" pitchFamily="49" charset="0"/>
              </a:rPr>
              <a:t>(name = "fee12")</a:t>
            </a: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private double fee12;</a:t>
            </a: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a:t>
            </a:r>
            <a:r>
              <a:rPr lang="en-GB" sz="1100" dirty="0" err="1">
                <a:latin typeface="Courier New" panose="02070309020205020404" pitchFamily="49" charset="0"/>
                <a:cs typeface="Courier New" panose="02070309020205020404" pitchFamily="49" charset="0"/>
              </a:rPr>
              <a:t>JoinColumn</a:t>
            </a:r>
            <a:r>
              <a:rPr lang="en-GB" sz="1100" dirty="0">
                <a:latin typeface="Courier New" panose="02070309020205020404" pitchFamily="49" charset="0"/>
                <a:cs typeface="Courier New" panose="02070309020205020404" pitchFamily="49" charset="0"/>
              </a:rPr>
              <a:t>(name = "fee24")</a:t>
            </a: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private double fee24;</a:t>
            </a: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a:t>
            </a:r>
            <a:r>
              <a:rPr lang="en-GB" sz="1100" dirty="0" err="1">
                <a:latin typeface="Courier New" panose="02070309020205020404" pitchFamily="49" charset="0"/>
                <a:cs typeface="Courier New" panose="02070309020205020404" pitchFamily="49" charset="0"/>
              </a:rPr>
              <a:t>JoinColumn</a:t>
            </a:r>
            <a:r>
              <a:rPr lang="en-GB" sz="1100" dirty="0">
                <a:latin typeface="Courier New" panose="02070309020205020404" pitchFamily="49" charset="0"/>
                <a:cs typeface="Courier New" panose="02070309020205020404" pitchFamily="49" charset="0"/>
              </a:rPr>
              <a:t>(name = "fee36")</a:t>
            </a: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private double fee36;</a:t>
            </a: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a:t>
            </a:r>
            <a:r>
              <a:rPr lang="en-GB" sz="1100" dirty="0" err="1">
                <a:latin typeface="Courier New" panose="02070309020205020404" pitchFamily="49" charset="0"/>
                <a:cs typeface="Courier New" panose="02070309020205020404" pitchFamily="49" charset="0"/>
              </a:rPr>
              <a:t>OneToMany</a:t>
            </a:r>
            <a:r>
              <a:rPr lang="en-GB" sz="1100" dirty="0">
                <a:latin typeface="Courier New" panose="02070309020205020404" pitchFamily="49" charset="0"/>
                <a:cs typeface="Courier New" panose="02070309020205020404" pitchFamily="49" charset="0"/>
              </a:rPr>
              <a:t>(</a:t>
            </a:r>
            <a:r>
              <a:rPr lang="en-GB" sz="1100" dirty="0" err="1">
                <a:latin typeface="Courier New" panose="02070309020205020404" pitchFamily="49" charset="0"/>
                <a:cs typeface="Courier New" panose="02070309020205020404" pitchFamily="49" charset="0"/>
              </a:rPr>
              <a:t>mappedBy</a:t>
            </a:r>
            <a:r>
              <a:rPr lang="en-GB" sz="1100" dirty="0">
                <a:latin typeface="Courier New" panose="02070309020205020404" pitchFamily="49" charset="0"/>
                <a:cs typeface="Courier New" panose="02070309020205020404" pitchFamily="49" charset="0"/>
              </a:rPr>
              <a:t> = "</a:t>
            </a:r>
            <a:r>
              <a:rPr lang="en-GB" sz="1100" dirty="0" err="1">
                <a:latin typeface="Courier New" panose="02070309020205020404" pitchFamily="49" charset="0"/>
                <a:cs typeface="Courier New" panose="02070309020205020404" pitchFamily="49" charset="0"/>
              </a:rPr>
              <a:t>servicePackage</a:t>
            </a:r>
            <a:r>
              <a:rPr lang="en-GB" sz="1100" dirty="0">
                <a:latin typeface="Courier New" panose="02070309020205020404" pitchFamily="49" charset="0"/>
                <a:cs typeface="Courier New" panose="02070309020205020404" pitchFamily="49" charset="0"/>
              </a:rPr>
              <a:t>", cascade = </a:t>
            </a:r>
            <a:r>
              <a:rPr lang="en-GB" sz="1100" dirty="0" err="1">
                <a:latin typeface="Courier New" panose="02070309020205020404" pitchFamily="49" charset="0"/>
                <a:cs typeface="Courier New" panose="02070309020205020404" pitchFamily="49" charset="0"/>
              </a:rPr>
              <a:t>CascadeType.</a:t>
            </a:r>
            <a:r>
              <a:rPr lang="en-GB" sz="1100" i="1" dirty="0" err="1">
                <a:latin typeface="Courier New" panose="02070309020205020404" pitchFamily="49" charset="0"/>
                <a:cs typeface="Courier New" panose="02070309020205020404" pitchFamily="49" charset="0"/>
              </a:rPr>
              <a:t>ALL</a:t>
            </a:r>
            <a:r>
              <a:rPr lang="en-GB" sz="1100" i="1" dirty="0">
                <a:latin typeface="Courier New" panose="02070309020205020404" pitchFamily="49" charset="0"/>
                <a:cs typeface="Courier New" panose="02070309020205020404" pitchFamily="49" charset="0"/>
              </a:rPr>
              <a:t>)</a:t>
            </a:r>
            <a:r>
              <a:rPr lang="en-GB" sz="1100" dirty="0">
                <a:latin typeface="Courier New" panose="02070309020205020404" pitchFamily="49" charset="0"/>
                <a:cs typeface="Courier New" panose="02070309020205020404" pitchFamily="49" charset="0"/>
              </a:rPr>
              <a:t>)</a:t>
            </a: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private List&lt;Subscription&gt; subscriptions;</a:t>
            </a: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a:t>
            </a:r>
            <a:r>
              <a:rPr lang="en-GB" sz="1100" dirty="0" err="1">
                <a:latin typeface="Courier New" panose="02070309020205020404" pitchFamily="49" charset="0"/>
                <a:cs typeface="Courier New" panose="02070309020205020404" pitchFamily="49" charset="0"/>
              </a:rPr>
              <a:t>ManyToOne</a:t>
            </a:r>
            <a:r>
              <a:rPr lang="en-GB" sz="1100" dirty="0">
                <a:latin typeface="Courier New" panose="02070309020205020404" pitchFamily="49" charset="0"/>
                <a:cs typeface="Courier New" panose="02070309020205020404" pitchFamily="49" charset="0"/>
              </a:rPr>
              <a:t>(</a:t>
            </a:r>
            <a:r>
              <a:rPr lang="en-GB" sz="1100" dirty="0" err="1">
                <a:latin typeface="Courier New" panose="02070309020205020404" pitchFamily="49" charset="0"/>
                <a:cs typeface="Courier New" panose="02070309020205020404" pitchFamily="49" charset="0"/>
              </a:rPr>
              <a:t>targetEntity</a:t>
            </a:r>
            <a:r>
              <a:rPr lang="en-GB" sz="1100" dirty="0">
                <a:latin typeface="Courier New" panose="02070309020205020404" pitchFamily="49" charset="0"/>
                <a:cs typeface="Courier New" panose="02070309020205020404" pitchFamily="49" charset="0"/>
              </a:rPr>
              <a:t> = </a:t>
            </a:r>
            <a:r>
              <a:rPr lang="en-GB" sz="1100" dirty="0" err="1">
                <a:latin typeface="Courier New" panose="02070309020205020404" pitchFamily="49" charset="0"/>
                <a:cs typeface="Courier New" panose="02070309020205020404" pitchFamily="49" charset="0"/>
              </a:rPr>
              <a:t>FixedInternet.class</a:t>
            </a:r>
            <a:r>
              <a:rPr lang="en-GB" sz="1100" dirty="0">
                <a:latin typeface="Courier New" panose="02070309020205020404" pitchFamily="49" charset="0"/>
                <a:cs typeface="Courier New" panose="02070309020205020404" pitchFamily="49" charset="0"/>
              </a:rPr>
              <a:t>, fetch = </a:t>
            </a:r>
            <a:r>
              <a:rPr lang="en-GB" sz="1100" dirty="0" err="1">
                <a:latin typeface="Courier New" panose="02070309020205020404" pitchFamily="49" charset="0"/>
                <a:cs typeface="Courier New" panose="02070309020205020404" pitchFamily="49" charset="0"/>
              </a:rPr>
              <a:t>FetchType.</a:t>
            </a:r>
            <a:r>
              <a:rPr lang="en-GB" sz="1100" i="1" dirty="0" err="1">
                <a:latin typeface="Courier New" panose="02070309020205020404" pitchFamily="49" charset="0"/>
                <a:cs typeface="Courier New" panose="02070309020205020404" pitchFamily="49" charset="0"/>
              </a:rPr>
              <a:t>EAGER</a:t>
            </a:r>
            <a:r>
              <a:rPr lang="en-GB" sz="1100" dirty="0">
                <a:latin typeface="Courier New" panose="02070309020205020404" pitchFamily="49" charset="0"/>
                <a:cs typeface="Courier New" panose="02070309020205020404" pitchFamily="49" charset="0"/>
              </a:rPr>
              <a:t>, cascade = </a:t>
            </a:r>
            <a:r>
              <a:rPr lang="en-GB" sz="1100" dirty="0" err="1">
                <a:latin typeface="Courier New" panose="02070309020205020404" pitchFamily="49" charset="0"/>
                <a:cs typeface="Courier New" panose="02070309020205020404" pitchFamily="49" charset="0"/>
              </a:rPr>
              <a:t>CascadeType.</a:t>
            </a:r>
            <a:r>
              <a:rPr lang="en-GB" sz="1100" i="1" dirty="0" err="1">
                <a:latin typeface="Courier New" panose="02070309020205020404" pitchFamily="49" charset="0"/>
                <a:cs typeface="Courier New" panose="02070309020205020404" pitchFamily="49" charset="0"/>
              </a:rPr>
              <a:t>ALL</a:t>
            </a:r>
            <a:r>
              <a:rPr lang="en-GB" sz="1100" dirty="0">
                <a:latin typeface="Courier New" panose="02070309020205020404" pitchFamily="49" charset="0"/>
                <a:cs typeface="Courier New" panose="02070309020205020404" pitchFamily="49" charset="0"/>
              </a:rPr>
              <a:t>)</a:t>
            </a: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a:t>
            </a:r>
            <a:r>
              <a:rPr lang="en-GB" sz="1100" dirty="0" err="1">
                <a:latin typeface="Courier New" panose="02070309020205020404" pitchFamily="49" charset="0"/>
                <a:cs typeface="Courier New" panose="02070309020205020404" pitchFamily="49" charset="0"/>
              </a:rPr>
              <a:t>JoinTable</a:t>
            </a:r>
            <a:r>
              <a:rPr lang="en-GB" sz="1100" dirty="0">
                <a:latin typeface="Courier New" panose="02070309020205020404" pitchFamily="49" charset="0"/>
                <a:cs typeface="Courier New" panose="02070309020205020404" pitchFamily="49" charset="0"/>
              </a:rPr>
              <a:t>(name = "</a:t>
            </a:r>
            <a:r>
              <a:rPr lang="en-GB" sz="1100" dirty="0" err="1">
                <a:latin typeface="Courier New" panose="02070309020205020404" pitchFamily="49" charset="0"/>
                <a:cs typeface="Courier New" panose="02070309020205020404" pitchFamily="49" charset="0"/>
              </a:rPr>
              <a:t>fixed_internet</a:t>
            </a:r>
            <a:r>
              <a:rPr lang="en-GB" sz="1100" dirty="0">
                <a:latin typeface="Courier New" panose="02070309020205020404" pitchFamily="49" charset="0"/>
                <a:cs typeface="Courier New" panose="02070309020205020404" pitchFamily="49" charset="0"/>
              </a:rPr>
              <a:t>")@</a:t>
            </a:r>
            <a:r>
              <a:rPr lang="en-GB" sz="1100" dirty="0" err="1">
                <a:latin typeface="Courier New" panose="02070309020205020404" pitchFamily="49" charset="0"/>
                <a:cs typeface="Courier New" panose="02070309020205020404" pitchFamily="49" charset="0"/>
              </a:rPr>
              <a:t>JoinColumn</a:t>
            </a:r>
            <a:r>
              <a:rPr lang="en-GB" sz="1100" dirty="0">
                <a:latin typeface="Courier New" panose="02070309020205020404" pitchFamily="49" charset="0"/>
                <a:cs typeface="Courier New" panose="02070309020205020404" pitchFamily="49" charset="0"/>
              </a:rPr>
              <a:t>(name = "</a:t>
            </a:r>
            <a:r>
              <a:rPr lang="en-GB" sz="1100" dirty="0" err="1">
                <a:latin typeface="Courier New" panose="02070309020205020404" pitchFamily="49" charset="0"/>
                <a:cs typeface="Courier New" panose="02070309020205020404" pitchFamily="49" charset="0"/>
              </a:rPr>
              <a:t>fixed_internet_id</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referencedColumnName</a:t>
            </a:r>
            <a:r>
              <a:rPr lang="en-GB" sz="1100" dirty="0">
                <a:latin typeface="Courier New" panose="02070309020205020404" pitchFamily="49" charset="0"/>
                <a:cs typeface="Courier New" panose="02070309020205020404" pitchFamily="49" charset="0"/>
              </a:rPr>
              <a:t> = "id", nullable = false)</a:t>
            </a: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private </a:t>
            </a:r>
            <a:r>
              <a:rPr lang="en-GB" sz="1100" dirty="0" err="1">
                <a:latin typeface="Courier New" panose="02070309020205020404" pitchFamily="49" charset="0"/>
                <a:cs typeface="Courier New" panose="02070309020205020404" pitchFamily="49" charset="0"/>
              </a:rPr>
              <a:t>FixedInternet</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fixed_internet</a:t>
            </a:r>
            <a:r>
              <a:rPr lang="en-GB" sz="1100" dirty="0">
                <a:latin typeface="Courier New" panose="02070309020205020404" pitchFamily="49" charset="0"/>
                <a:cs typeface="Courier New" panose="02070309020205020404" pitchFamily="49" charset="0"/>
              </a:rPr>
              <a:t>;</a:t>
            </a: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a:t>
            </a:r>
            <a:r>
              <a:rPr lang="en-GB" sz="1100" dirty="0" err="1">
                <a:latin typeface="Courier New" panose="02070309020205020404" pitchFamily="49" charset="0"/>
                <a:cs typeface="Courier New" panose="02070309020205020404" pitchFamily="49" charset="0"/>
              </a:rPr>
              <a:t>ManyToOne</a:t>
            </a:r>
            <a:r>
              <a:rPr lang="en-GB" sz="1100" dirty="0">
                <a:latin typeface="Courier New" panose="02070309020205020404" pitchFamily="49" charset="0"/>
                <a:cs typeface="Courier New" panose="02070309020205020404" pitchFamily="49" charset="0"/>
              </a:rPr>
              <a:t>(</a:t>
            </a:r>
            <a:r>
              <a:rPr lang="en-GB" sz="1100" dirty="0" err="1">
                <a:latin typeface="Courier New" panose="02070309020205020404" pitchFamily="49" charset="0"/>
                <a:cs typeface="Courier New" panose="02070309020205020404" pitchFamily="49" charset="0"/>
              </a:rPr>
              <a:t>targetEntity</a:t>
            </a:r>
            <a:r>
              <a:rPr lang="en-GB" sz="1100" dirty="0">
                <a:latin typeface="Courier New" panose="02070309020205020404" pitchFamily="49" charset="0"/>
                <a:cs typeface="Courier New" panose="02070309020205020404" pitchFamily="49" charset="0"/>
              </a:rPr>
              <a:t> = </a:t>
            </a:r>
            <a:r>
              <a:rPr lang="en-GB" sz="1100" dirty="0" err="1">
                <a:latin typeface="Courier New" panose="02070309020205020404" pitchFamily="49" charset="0"/>
                <a:cs typeface="Courier New" panose="02070309020205020404" pitchFamily="49" charset="0"/>
              </a:rPr>
              <a:t>MobileInternet.class</a:t>
            </a:r>
            <a:r>
              <a:rPr lang="en-GB" sz="1100" dirty="0">
                <a:latin typeface="Courier New" panose="02070309020205020404" pitchFamily="49" charset="0"/>
                <a:cs typeface="Courier New" panose="02070309020205020404" pitchFamily="49" charset="0"/>
              </a:rPr>
              <a:t>, fetch = </a:t>
            </a:r>
            <a:r>
              <a:rPr lang="en-GB" sz="1100" dirty="0" err="1">
                <a:latin typeface="Courier New" panose="02070309020205020404" pitchFamily="49" charset="0"/>
                <a:cs typeface="Courier New" panose="02070309020205020404" pitchFamily="49" charset="0"/>
              </a:rPr>
              <a:t>FetchType.</a:t>
            </a:r>
            <a:r>
              <a:rPr lang="en-GB" sz="1100" i="1" dirty="0" err="1">
                <a:latin typeface="Courier New" panose="02070309020205020404" pitchFamily="49" charset="0"/>
                <a:cs typeface="Courier New" panose="02070309020205020404" pitchFamily="49" charset="0"/>
              </a:rPr>
              <a:t>EAGER</a:t>
            </a:r>
            <a:r>
              <a:rPr lang="en-GB" sz="1100" dirty="0">
                <a:latin typeface="Courier New" panose="02070309020205020404" pitchFamily="49" charset="0"/>
                <a:cs typeface="Courier New" panose="02070309020205020404" pitchFamily="49" charset="0"/>
              </a:rPr>
              <a:t>, cascade = </a:t>
            </a:r>
            <a:r>
              <a:rPr lang="en-GB" sz="1100" dirty="0" err="1">
                <a:latin typeface="Courier New" panose="02070309020205020404" pitchFamily="49" charset="0"/>
                <a:cs typeface="Courier New" panose="02070309020205020404" pitchFamily="49" charset="0"/>
              </a:rPr>
              <a:t>CascadeType.</a:t>
            </a:r>
            <a:r>
              <a:rPr lang="en-GB" sz="1100" i="1" dirty="0" err="1">
                <a:latin typeface="Courier New" panose="02070309020205020404" pitchFamily="49" charset="0"/>
                <a:cs typeface="Courier New" panose="02070309020205020404" pitchFamily="49" charset="0"/>
              </a:rPr>
              <a:t>ALL</a:t>
            </a:r>
            <a:r>
              <a:rPr lang="en-GB" sz="1100" dirty="0">
                <a:latin typeface="Courier New" panose="02070309020205020404" pitchFamily="49" charset="0"/>
                <a:cs typeface="Courier New" panose="02070309020205020404" pitchFamily="49" charset="0"/>
              </a:rPr>
              <a:t>)</a:t>
            </a: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JoinTable</a:t>
            </a:r>
            <a:r>
              <a:rPr lang="en-GB" sz="1100" dirty="0">
                <a:latin typeface="Courier New" panose="02070309020205020404" pitchFamily="49" charset="0"/>
                <a:cs typeface="Courier New" panose="02070309020205020404" pitchFamily="49" charset="0"/>
              </a:rPr>
              <a:t>(name = "</a:t>
            </a:r>
            <a:r>
              <a:rPr lang="en-GB" sz="1100" dirty="0" err="1">
                <a:latin typeface="Courier New" panose="02070309020205020404" pitchFamily="49" charset="0"/>
                <a:cs typeface="Courier New" panose="02070309020205020404" pitchFamily="49" charset="0"/>
              </a:rPr>
              <a:t>mobile_internet</a:t>
            </a:r>
            <a:r>
              <a:rPr lang="en-GB" sz="1100" dirty="0">
                <a:latin typeface="Courier New" panose="02070309020205020404" pitchFamily="49" charset="0"/>
                <a:cs typeface="Courier New" panose="02070309020205020404" pitchFamily="49" charset="0"/>
              </a:rPr>
              <a:t>")</a:t>
            </a: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JoinColumn</a:t>
            </a:r>
            <a:r>
              <a:rPr lang="en-GB" sz="1100" dirty="0">
                <a:latin typeface="Courier New" panose="02070309020205020404" pitchFamily="49" charset="0"/>
                <a:cs typeface="Courier New" panose="02070309020205020404" pitchFamily="49" charset="0"/>
              </a:rPr>
              <a:t>(name = "</a:t>
            </a:r>
            <a:r>
              <a:rPr lang="en-GB" sz="1100" dirty="0" err="1">
                <a:latin typeface="Courier New" panose="02070309020205020404" pitchFamily="49" charset="0"/>
                <a:cs typeface="Courier New" panose="02070309020205020404" pitchFamily="49" charset="0"/>
              </a:rPr>
              <a:t>mobile_internet_id</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referencedColumnName</a:t>
            </a:r>
            <a:r>
              <a:rPr lang="en-GB" sz="1100" dirty="0">
                <a:latin typeface="Courier New" panose="02070309020205020404" pitchFamily="49" charset="0"/>
                <a:cs typeface="Courier New" panose="02070309020205020404" pitchFamily="49" charset="0"/>
              </a:rPr>
              <a:t> = "id", nullable = false)</a:t>
            </a: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    private </a:t>
            </a:r>
            <a:r>
              <a:rPr lang="en-GB" sz="1100" dirty="0" err="1">
                <a:latin typeface="Courier New" panose="02070309020205020404" pitchFamily="49" charset="0"/>
                <a:cs typeface="Courier New" panose="02070309020205020404" pitchFamily="49" charset="0"/>
              </a:rPr>
              <a:t>MobileInternet</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mobile_internet</a:t>
            </a:r>
            <a:r>
              <a:rPr lang="en-GB" sz="1100" dirty="0">
                <a:latin typeface="Courier New" panose="02070309020205020404" pitchFamily="49" charset="0"/>
                <a:cs typeface="Courier New" panose="02070309020205020404" pitchFamily="49" charset="0"/>
              </a:rPr>
              <a:t>;</a:t>
            </a:r>
            <a:br>
              <a:rPr lang="en-GB" sz="1100" dirty="0">
                <a:latin typeface="Courier New" panose="02070309020205020404" pitchFamily="49" charset="0"/>
                <a:cs typeface="Courier New" panose="02070309020205020404" pitchFamily="49" charset="0"/>
              </a:rPr>
            </a:b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ManyToOne</a:t>
            </a:r>
            <a:r>
              <a:rPr lang="en-GB" sz="1100" dirty="0">
                <a:latin typeface="Courier New" panose="02070309020205020404" pitchFamily="49" charset="0"/>
                <a:cs typeface="Courier New" panose="02070309020205020404" pitchFamily="49" charset="0"/>
              </a:rPr>
              <a:t>(</a:t>
            </a:r>
            <a:r>
              <a:rPr lang="en-GB" sz="1100" dirty="0" err="1">
                <a:latin typeface="Courier New" panose="02070309020205020404" pitchFamily="49" charset="0"/>
                <a:cs typeface="Courier New" panose="02070309020205020404" pitchFamily="49" charset="0"/>
              </a:rPr>
              <a:t>targetEntity</a:t>
            </a:r>
            <a:r>
              <a:rPr lang="en-GB" sz="1100" dirty="0">
                <a:latin typeface="Courier New" panose="02070309020205020404" pitchFamily="49" charset="0"/>
                <a:cs typeface="Courier New" panose="02070309020205020404" pitchFamily="49" charset="0"/>
              </a:rPr>
              <a:t> = </a:t>
            </a:r>
            <a:r>
              <a:rPr lang="en-GB" sz="1100" dirty="0" err="1">
                <a:latin typeface="Courier New" panose="02070309020205020404" pitchFamily="49" charset="0"/>
                <a:cs typeface="Courier New" panose="02070309020205020404" pitchFamily="49" charset="0"/>
              </a:rPr>
              <a:t>MobilePhone.class</a:t>
            </a:r>
            <a:r>
              <a:rPr lang="en-GB" sz="1100" dirty="0">
                <a:latin typeface="Courier New" panose="02070309020205020404" pitchFamily="49" charset="0"/>
                <a:cs typeface="Courier New" panose="02070309020205020404" pitchFamily="49" charset="0"/>
              </a:rPr>
              <a:t>, fetch = </a:t>
            </a:r>
            <a:r>
              <a:rPr lang="en-GB" sz="1100" dirty="0" err="1">
                <a:latin typeface="Courier New" panose="02070309020205020404" pitchFamily="49" charset="0"/>
                <a:cs typeface="Courier New" panose="02070309020205020404" pitchFamily="49" charset="0"/>
              </a:rPr>
              <a:t>FetchType.</a:t>
            </a:r>
            <a:r>
              <a:rPr lang="en-GB" sz="1100" i="1" dirty="0" err="1">
                <a:latin typeface="Courier New" panose="02070309020205020404" pitchFamily="49" charset="0"/>
                <a:cs typeface="Courier New" panose="02070309020205020404" pitchFamily="49" charset="0"/>
              </a:rPr>
              <a:t>EAGER</a:t>
            </a:r>
            <a:r>
              <a:rPr lang="en-GB" sz="1100" dirty="0">
                <a:latin typeface="Courier New" panose="02070309020205020404" pitchFamily="49" charset="0"/>
                <a:cs typeface="Courier New" panose="02070309020205020404" pitchFamily="49" charset="0"/>
              </a:rPr>
              <a:t>, cascade = </a:t>
            </a:r>
            <a:r>
              <a:rPr lang="en-GB" sz="1100" dirty="0" err="1">
                <a:latin typeface="Courier New" panose="02070309020205020404" pitchFamily="49" charset="0"/>
                <a:cs typeface="Courier New" panose="02070309020205020404" pitchFamily="49" charset="0"/>
              </a:rPr>
              <a:t>CascadeType.</a:t>
            </a:r>
            <a:r>
              <a:rPr lang="en-GB" sz="1100" i="1" dirty="0" err="1">
                <a:latin typeface="Courier New" panose="02070309020205020404" pitchFamily="49" charset="0"/>
                <a:cs typeface="Courier New" panose="02070309020205020404" pitchFamily="49" charset="0"/>
              </a:rPr>
              <a:t>ALL</a:t>
            </a:r>
            <a:r>
              <a:rPr lang="en-GB" sz="1100" dirty="0">
                <a:latin typeface="Courier New" panose="02070309020205020404" pitchFamily="49" charset="0"/>
                <a:cs typeface="Courier New" panose="02070309020205020404" pitchFamily="49" charset="0"/>
              </a:rPr>
              <a:t>)</a:t>
            </a: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JoinTable</a:t>
            </a:r>
            <a:r>
              <a:rPr lang="en-GB" sz="1100" dirty="0">
                <a:latin typeface="Courier New" panose="02070309020205020404" pitchFamily="49" charset="0"/>
                <a:cs typeface="Courier New" panose="02070309020205020404" pitchFamily="49" charset="0"/>
              </a:rPr>
              <a:t>(name = "</a:t>
            </a:r>
            <a:r>
              <a:rPr lang="en-GB" sz="1100" dirty="0" err="1">
                <a:latin typeface="Courier New" panose="02070309020205020404" pitchFamily="49" charset="0"/>
                <a:cs typeface="Courier New" panose="02070309020205020404" pitchFamily="49" charset="0"/>
              </a:rPr>
              <a:t>mobile_phone</a:t>
            </a:r>
            <a:r>
              <a:rPr lang="en-GB" sz="1100" dirty="0">
                <a:latin typeface="Courier New" panose="02070309020205020404" pitchFamily="49" charset="0"/>
                <a:cs typeface="Courier New" panose="02070309020205020404" pitchFamily="49" charset="0"/>
              </a:rPr>
              <a:t>")</a:t>
            </a: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JoinColumn</a:t>
            </a:r>
            <a:r>
              <a:rPr lang="en-GB" sz="1100" dirty="0">
                <a:latin typeface="Courier New" panose="02070309020205020404" pitchFamily="49" charset="0"/>
                <a:cs typeface="Courier New" panose="02070309020205020404" pitchFamily="49" charset="0"/>
              </a:rPr>
              <a:t>(name = "</a:t>
            </a:r>
            <a:r>
              <a:rPr lang="en-GB" sz="1100" dirty="0" err="1">
                <a:latin typeface="Courier New" panose="02070309020205020404" pitchFamily="49" charset="0"/>
                <a:cs typeface="Courier New" panose="02070309020205020404" pitchFamily="49" charset="0"/>
              </a:rPr>
              <a:t>mobile_phone_id</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referencedColumnName</a:t>
            </a:r>
            <a:r>
              <a:rPr lang="en-GB" sz="1100" dirty="0">
                <a:latin typeface="Courier New" panose="02070309020205020404" pitchFamily="49" charset="0"/>
                <a:cs typeface="Courier New" panose="02070309020205020404" pitchFamily="49" charset="0"/>
              </a:rPr>
              <a:t> = "id", nullable = false)</a:t>
            </a: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    private </a:t>
            </a:r>
            <a:r>
              <a:rPr lang="en-GB" sz="1100" dirty="0" err="1">
                <a:latin typeface="Courier New" panose="02070309020205020404" pitchFamily="49" charset="0"/>
                <a:cs typeface="Courier New" panose="02070309020205020404" pitchFamily="49" charset="0"/>
              </a:rPr>
              <a:t>MobilePhone</a:t>
            </a: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mobile_phone</a:t>
            </a:r>
            <a:r>
              <a:rPr lang="en-GB" sz="1100" dirty="0">
                <a:latin typeface="Courier New" panose="02070309020205020404" pitchFamily="49" charset="0"/>
                <a:cs typeface="Courier New" panose="02070309020205020404" pitchFamily="49" charset="0"/>
              </a:rPr>
              <a:t>;</a:t>
            </a:r>
            <a:br>
              <a:rPr lang="en-GB" sz="1100" dirty="0">
                <a:latin typeface="Courier New" panose="02070309020205020404" pitchFamily="49" charset="0"/>
                <a:cs typeface="Courier New" panose="02070309020205020404" pitchFamily="49" charset="0"/>
              </a:rPr>
            </a:b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ManyToMany</a:t>
            </a:r>
            <a:r>
              <a:rPr lang="en-GB" sz="1100" dirty="0">
                <a:latin typeface="Courier New" panose="02070309020205020404" pitchFamily="49" charset="0"/>
                <a:cs typeface="Courier New" panose="02070309020205020404" pitchFamily="49" charset="0"/>
              </a:rPr>
              <a:t>( fetch = </a:t>
            </a:r>
            <a:r>
              <a:rPr lang="en-GB" sz="1100" dirty="0" err="1">
                <a:latin typeface="Courier New" panose="02070309020205020404" pitchFamily="49" charset="0"/>
                <a:cs typeface="Courier New" panose="02070309020205020404" pitchFamily="49" charset="0"/>
              </a:rPr>
              <a:t>FetchType.</a:t>
            </a:r>
            <a:r>
              <a:rPr lang="en-GB" sz="1100" i="1" dirty="0" err="1">
                <a:latin typeface="Courier New" panose="02070309020205020404" pitchFamily="49" charset="0"/>
                <a:cs typeface="Courier New" panose="02070309020205020404" pitchFamily="49" charset="0"/>
              </a:rPr>
              <a:t>EAGER</a:t>
            </a:r>
            <a:r>
              <a:rPr lang="en-GB" sz="1100" i="1" dirty="0">
                <a:latin typeface="Courier New" panose="02070309020205020404" pitchFamily="49" charset="0"/>
                <a:cs typeface="Courier New" panose="02070309020205020404" pitchFamily="49" charset="0"/>
              </a:rPr>
              <a:t> </a:t>
            </a:r>
            <a:r>
              <a:rPr lang="en-GB" sz="1100" dirty="0">
                <a:latin typeface="Courier New" panose="02070309020205020404" pitchFamily="49" charset="0"/>
                <a:cs typeface="Courier New" panose="02070309020205020404" pitchFamily="49" charset="0"/>
              </a:rPr>
              <a:t>)</a:t>
            </a: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JoinTable</a:t>
            </a:r>
            <a:r>
              <a:rPr lang="en-GB" sz="1100" dirty="0">
                <a:latin typeface="Courier New" panose="02070309020205020404" pitchFamily="49" charset="0"/>
                <a:cs typeface="Courier New" panose="02070309020205020404" pitchFamily="49" charset="0"/>
              </a:rPr>
              <a:t>(</a:t>
            </a: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            name = "</a:t>
            </a:r>
            <a:r>
              <a:rPr lang="en-GB" sz="1100" dirty="0" err="1">
                <a:latin typeface="Courier New" panose="02070309020205020404" pitchFamily="49" charset="0"/>
                <a:cs typeface="Courier New" panose="02070309020205020404" pitchFamily="49" charset="0"/>
              </a:rPr>
              <a:t>package_product</a:t>
            </a:r>
            <a:r>
              <a:rPr lang="en-GB" sz="1100" dirty="0">
                <a:latin typeface="Courier New" panose="02070309020205020404" pitchFamily="49" charset="0"/>
                <a:cs typeface="Courier New" panose="02070309020205020404" pitchFamily="49" charset="0"/>
              </a:rPr>
              <a:t>",</a:t>
            </a: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joinColumns</a:t>
            </a:r>
            <a:r>
              <a:rPr lang="en-GB" sz="1100" dirty="0">
                <a:latin typeface="Courier New" panose="02070309020205020404" pitchFamily="49" charset="0"/>
                <a:cs typeface="Courier New" panose="02070309020205020404" pitchFamily="49" charset="0"/>
              </a:rPr>
              <a:t> = { @</a:t>
            </a:r>
            <a:r>
              <a:rPr lang="en-GB" sz="1100" dirty="0" err="1">
                <a:latin typeface="Courier New" panose="02070309020205020404" pitchFamily="49" charset="0"/>
                <a:cs typeface="Courier New" panose="02070309020205020404" pitchFamily="49" charset="0"/>
              </a:rPr>
              <a:t>JoinColumn</a:t>
            </a:r>
            <a:r>
              <a:rPr lang="en-GB" sz="1100" dirty="0">
                <a:latin typeface="Courier New" panose="02070309020205020404" pitchFamily="49" charset="0"/>
                <a:cs typeface="Courier New" panose="02070309020205020404" pitchFamily="49" charset="0"/>
              </a:rPr>
              <a:t>(name = "</a:t>
            </a:r>
            <a:r>
              <a:rPr lang="en-GB" sz="1100" dirty="0" err="1">
                <a:latin typeface="Courier New" panose="02070309020205020404" pitchFamily="49" charset="0"/>
                <a:cs typeface="Courier New" panose="02070309020205020404" pitchFamily="49" charset="0"/>
              </a:rPr>
              <a:t>id_package</a:t>
            </a:r>
            <a:r>
              <a:rPr lang="en-GB" sz="1100" dirty="0">
                <a:latin typeface="Courier New" panose="02070309020205020404" pitchFamily="49" charset="0"/>
                <a:cs typeface="Courier New" panose="02070309020205020404" pitchFamily="49" charset="0"/>
              </a:rPr>
              <a:t>") },</a:t>
            </a: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            </a:t>
            </a:r>
            <a:r>
              <a:rPr lang="en-GB" sz="1100" dirty="0" err="1">
                <a:latin typeface="Courier New" panose="02070309020205020404" pitchFamily="49" charset="0"/>
                <a:cs typeface="Courier New" panose="02070309020205020404" pitchFamily="49" charset="0"/>
              </a:rPr>
              <a:t>inverseJoinColumns</a:t>
            </a:r>
            <a:r>
              <a:rPr lang="en-GB" sz="1100" dirty="0">
                <a:latin typeface="Courier New" panose="02070309020205020404" pitchFamily="49" charset="0"/>
                <a:cs typeface="Courier New" panose="02070309020205020404" pitchFamily="49" charset="0"/>
              </a:rPr>
              <a:t> = { @</a:t>
            </a:r>
            <a:r>
              <a:rPr lang="en-GB" sz="1100" dirty="0" err="1">
                <a:latin typeface="Courier New" panose="02070309020205020404" pitchFamily="49" charset="0"/>
                <a:cs typeface="Courier New" panose="02070309020205020404" pitchFamily="49" charset="0"/>
              </a:rPr>
              <a:t>JoinColumn</a:t>
            </a:r>
            <a:r>
              <a:rPr lang="en-GB" sz="1100" dirty="0">
                <a:latin typeface="Courier New" panose="02070309020205020404" pitchFamily="49" charset="0"/>
                <a:cs typeface="Courier New" panose="02070309020205020404" pitchFamily="49" charset="0"/>
              </a:rPr>
              <a:t>(name = "</a:t>
            </a:r>
            <a:r>
              <a:rPr lang="en-GB" sz="1100" dirty="0" err="1">
                <a:latin typeface="Courier New" panose="02070309020205020404" pitchFamily="49" charset="0"/>
                <a:cs typeface="Courier New" panose="02070309020205020404" pitchFamily="49" charset="0"/>
              </a:rPr>
              <a:t>name_product</a:t>
            </a:r>
            <a:r>
              <a:rPr lang="en-GB" sz="1100" dirty="0">
                <a:latin typeface="Courier New" panose="02070309020205020404" pitchFamily="49" charset="0"/>
                <a:cs typeface="Courier New" panose="02070309020205020404" pitchFamily="49" charset="0"/>
              </a:rPr>
              <a:t>") }</a:t>
            </a: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    )</a:t>
            </a:r>
            <a:br>
              <a:rPr lang="en-GB" sz="1100" dirty="0">
                <a:latin typeface="Courier New" panose="02070309020205020404" pitchFamily="49" charset="0"/>
                <a:cs typeface="Courier New" panose="02070309020205020404" pitchFamily="49" charset="0"/>
              </a:rPr>
            </a:br>
            <a:r>
              <a:rPr lang="en-GB" sz="1100" dirty="0">
                <a:latin typeface="Courier New" panose="02070309020205020404" pitchFamily="49" charset="0"/>
                <a:cs typeface="Courier New" panose="02070309020205020404" pitchFamily="49" charset="0"/>
              </a:rPr>
              <a:t>    private </a:t>
            </a:r>
            <a:r>
              <a:rPr lang="en-GB" sz="1100" dirty="0" err="1">
                <a:latin typeface="Courier New" panose="02070309020205020404" pitchFamily="49" charset="0"/>
                <a:cs typeface="Courier New" panose="02070309020205020404" pitchFamily="49" charset="0"/>
              </a:rPr>
              <a:t>ArrayList</a:t>
            </a:r>
            <a:r>
              <a:rPr lang="en-GB" sz="1100" dirty="0">
                <a:latin typeface="Courier New" panose="02070309020205020404" pitchFamily="49" charset="0"/>
                <a:cs typeface="Courier New" panose="02070309020205020404" pitchFamily="49" charset="0"/>
              </a:rPr>
              <a:t>&lt;</a:t>
            </a:r>
            <a:r>
              <a:rPr lang="en-GB" sz="1100" dirty="0" err="1">
                <a:latin typeface="Courier New" panose="02070309020205020404" pitchFamily="49" charset="0"/>
                <a:cs typeface="Courier New" panose="02070309020205020404" pitchFamily="49" charset="0"/>
              </a:rPr>
              <a:t>OptionalProduct</a:t>
            </a:r>
            <a:r>
              <a:rPr lang="en-GB" sz="1100" dirty="0">
                <a:latin typeface="Courier New" panose="02070309020205020404" pitchFamily="49" charset="0"/>
                <a:cs typeface="Courier New" panose="02070309020205020404" pitchFamily="49" charset="0"/>
              </a:rPr>
              <a:t>&gt; </a:t>
            </a:r>
            <a:r>
              <a:rPr lang="en-GB" sz="1100" dirty="0" err="1">
                <a:latin typeface="Courier New" panose="02070309020205020404" pitchFamily="49" charset="0"/>
                <a:cs typeface="Courier New" panose="02070309020205020404" pitchFamily="49" charset="0"/>
              </a:rPr>
              <a:t>optionalProducts</a:t>
            </a:r>
            <a:r>
              <a:rPr lang="en-GB" sz="1100" dirty="0">
                <a:latin typeface="Courier New" panose="02070309020205020404" pitchFamily="49" charset="0"/>
                <a:cs typeface="Courier New" panose="02070309020205020404" pitchFamily="49" charset="0"/>
              </a:rPr>
              <a:t> = new </a:t>
            </a:r>
            <a:r>
              <a:rPr lang="en-GB" sz="1100" dirty="0" err="1">
                <a:latin typeface="Courier New" panose="02070309020205020404" pitchFamily="49" charset="0"/>
                <a:cs typeface="Courier New" panose="02070309020205020404" pitchFamily="49" charset="0"/>
              </a:rPr>
              <a:t>ArrayList</a:t>
            </a:r>
            <a:r>
              <a:rPr lang="en-GB" sz="1100" dirty="0">
                <a:latin typeface="Courier New" panose="02070309020205020404" pitchFamily="49" charset="0"/>
                <a:cs typeface="Courier New" panose="02070309020205020404" pitchFamily="49" charset="0"/>
              </a:rPr>
              <a:t>&lt;&gt;();</a:t>
            </a:r>
          </a:p>
        </p:txBody>
      </p:sp>
    </p:spTree>
    <p:extLst>
      <p:ext uri="{BB962C8B-B14F-4D97-AF65-F5344CB8AC3E}">
        <p14:creationId xmlns:p14="http://schemas.microsoft.com/office/powerpoint/2010/main" val="28959344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0" y="111601"/>
            <a:ext cx="9144000" cy="6634798"/>
          </a:xfrm>
        </p:spPr>
        <p:txBody>
          <a:bodyPr>
            <a:noAutofit/>
          </a:bodyPr>
          <a:lstStyle/>
          <a:p>
            <a:pPr marL="0" indent="0">
              <a:spcBef>
                <a:spcPts val="0"/>
              </a:spcBef>
              <a:buNone/>
            </a:pPr>
            <a:r>
              <a:rPr lang="en-GB" sz="1400" dirty="0">
                <a:latin typeface="Courier New" panose="02070309020205020404" pitchFamily="49" charset="0"/>
                <a:cs typeface="Courier New" panose="02070309020205020404" pitchFamily="49" charset="0"/>
              </a:rPr>
              <a:t>@Entity</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@Table(name = "subscription", schema = "</a:t>
            </a:r>
            <a:r>
              <a:rPr lang="en-GB" sz="1400" dirty="0" err="1">
                <a:latin typeface="Courier New" panose="02070309020205020404" pitchFamily="49" charset="0"/>
                <a:cs typeface="Courier New" panose="02070309020205020404" pitchFamily="49" charset="0"/>
              </a:rPr>
              <a:t>telco_service_db</a:t>
            </a:r>
            <a:r>
              <a:rPr lang="en-GB" sz="1400" dirty="0">
                <a:latin typeface="Courier New" panose="02070309020205020404" pitchFamily="49" charset="0"/>
                <a:cs typeface="Courier New" panose="02070309020205020404" pitchFamily="49" charset="0"/>
              </a:rPr>
              <a:t>")</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a:t>
            </a:r>
            <a:r>
              <a:rPr lang="en-GB" sz="1400" dirty="0" err="1">
                <a:latin typeface="Courier New" panose="02070309020205020404" pitchFamily="49" charset="0"/>
                <a:cs typeface="Courier New" panose="02070309020205020404" pitchFamily="49" charset="0"/>
              </a:rPr>
              <a:t>NamedQueries</a:t>
            </a:r>
            <a:r>
              <a:rPr lang="en-GB" sz="1400" dirty="0">
                <a:latin typeface="Courier New" panose="02070309020205020404" pitchFamily="49" charset="0"/>
                <a:cs typeface="Courier New" panose="02070309020205020404" pitchFamily="49" charset="0"/>
              </a:rPr>
              <a:t>({</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a:t>
            </a:r>
            <a:r>
              <a:rPr lang="en-GB" sz="1400" dirty="0" err="1">
                <a:latin typeface="Courier New" panose="02070309020205020404" pitchFamily="49" charset="0"/>
                <a:cs typeface="Courier New" panose="02070309020205020404" pitchFamily="49" charset="0"/>
              </a:rPr>
              <a:t>NamedQuery</a:t>
            </a:r>
            <a:r>
              <a:rPr lang="en-GB" sz="1400" dirty="0">
                <a:latin typeface="Courier New" panose="02070309020205020404" pitchFamily="49" charset="0"/>
                <a:cs typeface="Courier New" panose="02070309020205020404" pitchFamily="49" charset="0"/>
              </a:rPr>
              <a:t>(name = "</a:t>
            </a:r>
            <a:r>
              <a:rPr lang="en-GB" sz="1400" dirty="0" err="1">
                <a:latin typeface="Courier New" panose="02070309020205020404" pitchFamily="49" charset="0"/>
                <a:cs typeface="Courier New" panose="02070309020205020404" pitchFamily="49" charset="0"/>
              </a:rPr>
              <a:t>Subscription.findByPackage</a:t>
            </a:r>
            <a:r>
              <a:rPr lang="en-GB" sz="1400" dirty="0">
                <a:latin typeface="Courier New" panose="02070309020205020404" pitchFamily="49" charset="0"/>
                <a:cs typeface="Courier New" panose="02070309020205020404" pitchFamily="49" charset="0"/>
              </a:rPr>
              <a:t>", query = "SELECT s FROM Subscription s WHERE </a:t>
            </a:r>
            <a:r>
              <a:rPr lang="en-GB" sz="1400" dirty="0" err="1">
                <a:latin typeface="Courier New" panose="02070309020205020404" pitchFamily="49" charset="0"/>
                <a:cs typeface="Courier New" panose="02070309020205020404" pitchFamily="49" charset="0"/>
              </a:rPr>
              <a:t>s.servicePackage</a:t>
            </a:r>
            <a:r>
              <a:rPr lang="en-GB" sz="1400" dirty="0">
                <a:latin typeface="Courier New" panose="02070309020205020404" pitchFamily="49" charset="0"/>
                <a:cs typeface="Courier New" panose="02070309020205020404" pitchFamily="49" charset="0"/>
              </a:rPr>
              <a:t> = ?1"),</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a:t>
            </a:r>
            <a:r>
              <a:rPr lang="en-GB" sz="1400" dirty="0" err="1">
                <a:latin typeface="Courier New" panose="02070309020205020404" pitchFamily="49" charset="0"/>
                <a:cs typeface="Courier New" panose="02070309020205020404" pitchFamily="49" charset="0"/>
              </a:rPr>
              <a:t>NamedQuery</a:t>
            </a:r>
            <a:r>
              <a:rPr lang="en-GB" sz="1400" dirty="0">
                <a:latin typeface="Courier New" panose="02070309020205020404" pitchFamily="49" charset="0"/>
                <a:cs typeface="Courier New" panose="02070309020205020404" pitchFamily="49" charset="0"/>
              </a:rPr>
              <a:t>(name = "</a:t>
            </a:r>
            <a:r>
              <a:rPr lang="en-GB" sz="1400" dirty="0" err="1">
                <a:latin typeface="Courier New" panose="02070309020205020404" pitchFamily="49" charset="0"/>
                <a:cs typeface="Courier New" panose="02070309020205020404" pitchFamily="49" charset="0"/>
              </a:rPr>
              <a:t>Subscription.findByOrder</a:t>
            </a:r>
            <a:r>
              <a:rPr lang="en-GB" sz="1400" dirty="0">
                <a:latin typeface="Courier New" panose="02070309020205020404" pitchFamily="49" charset="0"/>
                <a:cs typeface="Courier New" panose="02070309020205020404" pitchFamily="49" charset="0"/>
              </a:rPr>
              <a:t>", query = "SELECT s FROM Subscription s WHERE </a:t>
            </a:r>
            <a:r>
              <a:rPr lang="en-GB" sz="1400" dirty="0" err="1">
                <a:latin typeface="Courier New" panose="02070309020205020404" pitchFamily="49" charset="0"/>
                <a:cs typeface="Courier New" panose="02070309020205020404" pitchFamily="49" charset="0"/>
              </a:rPr>
              <a:t>s.order</a:t>
            </a:r>
            <a:r>
              <a:rPr lang="en-GB" sz="1400" dirty="0">
                <a:latin typeface="Courier New" panose="02070309020205020404" pitchFamily="49" charset="0"/>
                <a:cs typeface="Courier New" panose="02070309020205020404" pitchFamily="49" charset="0"/>
              </a:rPr>
              <a:t> = ?1"),</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a:t>
            </a:r>
            <a:r>
              <a:rPr lang="en-GB" sz="1400" dirty="0" err="1">
                <a:latin typeface="Courier New" panose="02070309020205020404" pitchFamily="49" charset="0"/>
                <a:cs typeface="Courier New" panose="02070309020205020404" pitchFamily="49" charset="0"/>
              </a:rPr>
              <a:t>NamedQuery</a:t>
            </a:r>
            <a:r>
              <a:rPr lang="en-GB" sz="1400" dirty="0">
                <a:latin typeface="Courier New" panose="02070309020205020404" pitchFamily="49" charset="0"/>
                <a:cs typeface="Courier New" panose="02070309020205020404" pitchFamily="49" charset="0"/>
              </a:rPr>
              <a:t>(name = "</a:t>
            </a:r>
            <a:r>
              <a:rPr lang="en-GB" sz="1400" dirty="0" err="1">
                <a:latin typeface="Courier New" panose="02070309020205020404" pitchFamily="49" charset="0"/>
                <a:cs typeface="Courier New" panose="02070309020205020404" pitchFamily="49" charset="0"/>
              </a:rPr>
              <a:t>Subscription.findByPackageAndPeriod</a:t>
            </a:r>
            <a:r>
              <a:rPr lang="en-GB" sz="1400" dirty="0">
                <a:latin typeface="Courier New" panose="02070309020205020404" pitchFamily="49" charset="0"/>
                <a:cs typeface="Courier New" panose="02070309020205020404" pitchFamily="49" charset="0"/>
              </a:rPr>
              <a:t>", query = "SELECT s FROM Subscription s WHERE </a:t>
            </a:r>
            <a:r>
              <a:rPr lang="en-GB" sz="1400" dirty="0" err="1">
                <a:latin typeface="Courier New" panose="02070309020205020404" pitchFamily="49" charset="0"/>
                <a:cs typeface="Courier New" panose="02070309020205020404" pitchFamily="49" charset="0"/>
              </a:rPr>
              <a:t>s.servicePackage</a:t>
            </a:r>
            <a:r>
              <a:rPr lang="en-GB" sz="1400" dirty="0">
                <a:latin typeface="Courier New" panose="02070309020205020404" pitchFamily="49" charset="0"/>
                <a:cs typeface="Courier New" panose="02070309020205020404" pitchFamily="49" charset="0"/>
              </a:rPr>
              <a:t> = ?1 and </a:t>
            </a:r>
            <a:r>
              <a:rPr lang="en-GB" sz="1400" dirty="0" err="1">
                <a:latin typeface="Courier New" panose="02070309020205020404" pitchFamily="49" charset="0"/>
                <a:cs typeface="Courier New" panose="02070309020205020404" pitchFamily="49" charset="0"/>
              </a:rPr>
              <a:t>s.validity_period</a:t>
            </a:r>
            <a:r>
              <a:rPr lang="en-GB" sz="1400" dirty="0">
                <a:latin typeface="Courier New" panose="02070309020205020404" pitchFamily="49" charset="0"/>
                <a:cs typeface="Courier New" panose="02070309020205020404" pitchFamily="49" charset="0"/>
              </a:rPr>
              <a:t> = ?2")</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public class </a:t>
            </a:r>
            <a:r>
              <a:rPr lang="en-GB" sz="1400" b="1" dirty="0">
                <a:latin typeface="Courier New" panose="02070309020205020404" pitchFamily="49" charset="0"/>
                <a:cs typeface="Courier New" panose="02070309020205020404" pitchFamily="49" charset="0"/>
              </a:rPr>
              <a:t>Subscription</a:t>
            </a:r>
            <a:r>
              <a:rPr lang="en-GB" sz="1400" dirty="0">
                <a:latin typeface="Courier New" panose="02070309020205020404" pitchFamily="49" charset="0"/>
                <a:cs typeface="Courier New" panose="02070309020205020404" pitchFamily="49" charset="0"/>
              </a:rPr>
              <a:t> {</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    @Id</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GeneratedValue</a:t>
            </a:r>
            <a:r>
              <a:rPr lang="en-GB" sz="1400" dirty="0">
                <a:latin typeface="Courier New" panose="02070309020205020404" pitchFamily="49" charset="0"/>
                <a:cs typeface="Courier New" panose="02070309020205020404" pitchFamily="49" charset="0"/>
              </a:rPr>
              <a:t>(strategy = </a:t>
            </a:r>
            <a:r>
              <a:rPr lang="en-GB" sz="1400" dirty="0" err="1">
                <a:latin typeface="Courier New" panose="02070309020205020404" pitchFamily="49" charset="0"/>
                <a:cs typeface="Courier New" panose="02070309020205020404" pitchFamily="49" charset="0"/>
              </a:rPr>
              <a:t>GenerationType.</a:t>
            </a:r>
            <a:r>
              <a:rPr lang="en-GB" sz="1400" i="1" dirty="0" err="1">
                <a:latin typeface="Courier New" panose="02070309020205020404" pitchFamily="49" charset="0"/>
                <a:cs typeface="Courier New" panose="02070309020205020404" pitchFamily="49" charset="0"/>
              </a:rPr>
              <a:t>IDENTITY</a:t>
            </a:r>
            <a:r>
              <a:rPr lang="en-GB" sz="1400" dirty="0">
                <a:latin typeface="Courier New" panose="02070309020205020404" pitchFamily="49" charset="0"/>
                <a:cs typeface="Courier New" panose="02070309020205020404" pitchFamily="49" charset="0"/>
              </a:rPr>
              <a:t>)</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    private int id;</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JoinColumn</a:t>
            </a:r>
            <a:r>
              <a:rPr lang="en-GB" sz="1400" dirty="0">
                <a:latin typeface="Courier New" panose="02070309020205020404" pitchFamily="49" charset="0"/>
                <a:cs typeface="Courier New" panose="02070309020205020404" pitchFamily="49" charset="0"/>
              </a:rPr>
              <a:t>(name = "</a:t>
            </a:r>
            <a:r>
              <a:rPr lang="en-GB" sz="1400" dirty="0" err="1">
                <a:latin typeface="Courier New" panose="02070309020205020404" pitchFamily="49" charset="0"/>
                <a:cs typeface="Courier New" panose="02070309020205020404" pitchFamily="49" charset="0"/>
              </a:rPr>
              <a:t>validity_period</a:t>
            </a:r>
            <a:r>
              <a:rPr lang="en-GB" sz="1400" dirty="0">
                <a:latin typeface="Courier New" panose="02070309020205020404" pitchFamily="49" charset="0"/>
                <a:cs typeface="Courier New" panose="02070309020205020404" pitchFamily="49" charset="0"/>
              </a:rPr>
              <a:t>")</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    private int </a:t>
            </a:r>
            <a:r>
              <a:rPr lang="en-GB" sz="1400" dirty="0" err="1">
                <a:latin typeface="Courier New" panose="02070309020205020404" pitchFamily="49" charset="0"/>
                <a:cs typeface="Courier New" panose="02070309020205020404" pitchFamily="49" charset="0"/>
              </a:rPr>
              <a:t>validity_period</a:t>
            </a:r>
            <a:r>
              <a:rPr lang="en-GB" sz="1400" dirty="0">
                <a:latin typeface="Courier New" panose="02070309020205020404" pitchFamily="49" charset="0"/>
                <a:cs typeface="Courier New" panose="02070309020205020404" pitchFamily="49" charset="0"/>
              </a:rPr>
              <a:t>;</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JoinColumn</a:t>
            </a:r>
            <a:r>
              <a:rPr lang="en-GB" sz="1400" dirty="0">
                <a:latin typeface="Courier New" panose="02070309020205020404" pitchFamily="49" charset="0"/>
                <a:cs typeface="Courier New" panose="02070309020205020404" pitchFamily="49" charset="0"/>
              </a:rPr>
              <a:t>(name = "fee")</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    private float fee;</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OneToOne</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JoinColumn</a:t>
            </a:r>
            <a:r>
              <a:rPr lang="en-GB" sz="1400" dirty="0">
                <a:latin typeface="Courier New" panose="02070309020205020404" pitchFamily="49" charset="0"/>
                <a:cs typeface="Courier New" panose="02070309020205020404" pitchFamily="49" charset="0"/>
              </a:rPr>
              <a:t>(name = "</a:t>
            </a:r>
            <a:r>
              <a:rPr lang="en-GB" sz="1400" dirty="0" err="1">
                <a:latin typeface="Courier New" panose="02070309020205020404" pitchFamily="49" charset="0"/>
                <a:cs typeface="Courier New" panose="02070309020205020404" pitchFamily="49" charset="0"/>
              </a:rPr>
              <a:t>id_order</a:t>
            </a:r>
            <a:r>
              <a:rPr lang="en-GB" sz="1400" dirty="0">
                <a:latin typeface="Courier New" panose="02070309020205020404" pitchFamily="49" charset="0"/>
                <a:cs typeface="Courier New" panose="02070309020205020404" pitchFamily="49" charset="0"/>
              </a:rPr>
              <a:t>")</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    private Order order;</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ManyToOne</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JoinColumn</a:t>
            </a:r>
            <a:r>
              <a:rPr lang="en-GB" sz="1400" dirty="0">
                <a:latin typeface="Courier New" panose="02070309020205020404" pitchFamily="49" charset="0"/>
                <a:cs typeface="Courier New" panose="02070309020205020404" pitchFamily="49" charset="0"/>
              </a:rPr>
              <a:t>(name = "</a:t>
            </a:r>
            <a:r>
              <a:rPr lang="en-GB" sz="1400" dirty="0" err="1">
                <a:latin typeface="Courier New" panose="02070309020205020404" pitchFamily="49" charset="0"/>
                <a:cs typeface="Courier New" panose="02070309020205020404" pitchFamily="49" charset="0"/>
              </a:rPr>
              <a:t>id_package</a:t>
            </a:r>
            <a:r>
              <a:rPr lang="en-GB" sz="1400" dirty="0">
                <a:latin typeface="Courier New" panose="02070309020205020404" pitchFamily="49" charset="0"/>
                <a:cs typeface="Courier New" panose="02070309020205020404" pitchFamily="49" charset="0"/>
              </a:rPr>
              <a:t>")</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    private </a:t>
            </a:r>
            <a:r>
              <a:rPr lang="en-GB" sz="1400" dirty="0" err="1">
                <a:latin typeface="Courier New" panose="02070309020205020404" pitchFamily="49" charset="0"/>
                <a:cs typeface="Courier New" panose="02070309020205020404" pitchFamily="49" charset="0"/>
              </a:rPr>
              <a:t>ServicePackage</a:t>
            </a: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servicePackage</a:t>
            </a:r>
            <a:r>
              <a:rPr lang="en-GB" sz="1400" dirty="0">
                <a:latin typeface="Courier New" panose="02070309020205020404" pitchFamily="49" charset="0"/>
                <a:cs typeface="Courier New" panose="02070309020205020404" pitchFamily="49" charset="0"/>
              </a:rPr>
              <a:t>;</a:t>
            </a:r>
          </a:p>
          <a:p>
            <a:pPr marL="0" indent="0">
              <a:spcBef>
                <a:spcPts val="0"/>
              </a:spcBef>
              <a:buNone/>
            </a:pP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ManyToMany</a:t>
            </a:r>
            <a:r>
              <a:rPr lang="en-GB" sz="1400" dirty="0">
                <a:latin typeface="Courier New" panose="02070309020205020404" pitchFamily="49" charset="0"/>
                <a:cs typeface="Courier New" panose="02070309020205020404" pitchFamily="49" charset="0"/>
              </a:rPr>
              <a:t>( fetch = </a:t>
            </a:r>
            <a:r>
              <a:rPr lang="en-GB" sz="1400" dirty="0" err="1">
                <a:latin typeface="Courier New" panose="02070309020205020404" pitchFamily="49" charset="0"/>
                <a:cs typeface="Courier New" panose="02070309020205020404" pitchFamily="49" charset="0"/>
              </a:rPr>
              <a:t>FetchType.</a:t>
            </a:r>
            <a:r>
              <a:rPr lang="en-GB" sz="1400" i="1" dirty="0" err="1">
                <a:latin typeface="Courier New" panose="02070309020205020404" pitchFamily="49" charset="0"/>
                <a:cs typeface="Courier New" panose="02070309020205020404" pitchFamily="49" charset="0"/>
              </a:rPr>
              <a:t>EAGER</a:t>
            </a:r>
            <a:r>
              <a:rPr lang="en-GB" sz="1400" i="1" dirty="0">
                <a:latin typeface="Courier New" panose="02070309020205020404" pitchFamily="49" charset="0"/>
                <a:cs typeface="Courier New" panose="02070309020205020404" pitchFamily="49" charset="0"/>
              </a:rPr>
              <a:t> </a:t>
            </a:r>
            <a:r>
              <a:rPr lang="en-GB" sz="1400" dirty="0">
                <a:latin typeface="Courier New" panose="02070309020205020404" pitchFamily="49" charset="0"/>
                <a:cs typeface="Courier New" panose="02070309020205020404" pitchFamily="49" charset="0"/>
              </a:rPr>
              <a:t>)</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JoinTable</a:t>
            </a:r>
            <a:r>
              <a:rPr lang="en-GB" sz="1400" dirty="0">
                <a:latin typeface="Courier New" panose="02070309020205020404" pitchFamily="49" charset="0"/>
                <a:cs typeface="Courier New" panose="02070309020205020404" pitchFamily="49" charset="0"/>
              </a:rPr>
              <a:t>(</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            name = "</a:t>
            </a:r>
            <a:r>
              <a:rPr lang="en-GB" sz="1400" dirty="0" err="1">
                <a:latin typeface="Courier New" panose="02070309020205020404" pitchFamily="49" charset="0"/>
                <a:cs typeface="Courier New" panose="02070309020205020404" pitchFamily="49" charset="0"/>
              </a:rPr>
              <a:t>subscribe_product</a:t>
            </a:r>
            <a:r>
              <a:rPr lang="en-GB" sz="1400" dirty="0">
                <a:latin typeface="Courier New" panose="02070309020205020404" pitchFamily="49" charset="0"/>
                <a:cs typeface="Courier New" panose="02070309020205020404" pitchFamily="49" charset="0"/>
              </a:rPr>
              <a:t>",</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joinColumns</a:t>
            </a:r>
            <a:r>
              <a:rPr lang="en-GB" sz="1400" dirty="0">
                <a:latin typeface="Courier New" panose="02070309020205020404" pitchFamily="49" charset="0"/>
                <a:cs typeface="Courier New" panose="02070309020205020404" pitchFamily="49" charset="0"/>
              </a:rPr>
              <a:t> = { @</a:t>
            </a:r>
            <a:r>
              <a:rPr lang="en-GB" sz="1400" dirty="0" err="1">
                <a:latin typeface="Courier New" panose="02070309020205020404" pitchFamily="49" charset="0"/>
                <a:cs typeface="Courier New" panose="02070309020205020404" pitchFamily="49" charset="0"/>
              </a:rPr>
              <a:t>JoinColumn</a:t>
            </a:r>
            <a:r>
              <a:rPr lang="en-GB" sz="1400" dirty="0">
                <a:latin typeface="Courier New" panose="02070309020205020404" pitchFamily="49" charset="0"/>
                <a:cs typeface="Courier New" panose="02070309020205020404" pitchFamily="49" charset="0"/>
              </a:rPr>
              <a:t>(name = "</a:t>
            </a:r>
            <a:r>
              <a:rPr lang="en-GB" sz="1400" dirty="0" err="1">
                <a:latin typeface="Courier New" panose="02070309020205020404" pitchFamily="49" charset="0"/>
                <a:cs typeface="Courier New" panose="02070309020205020404" pitchFamily="49" charset="0"/>
              </a:rPr>
              <a:t>id_subscribe</a:t>
            </a:r>
            <a:r>
              <a:rPr lang="en-GB" sz="1400" dirty="0">
                <a:latin typeface="Courier New" panose="02070309020205020404" pitchFamily="49" charset="0"/>
                <a:cs typeface="Courier New" panose="02070309020205020404" pitchFamily="49" charset="0"/>
              </a:rPr>
              <a:t>") },</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inverseJoinColumns</a:t>
            </a:r>
            <a:r>
              <a:rPr lang="en-GB" sz="1400" dirty="0">
                <a:latin typeface="Courier New" panose="02070309020205020404" pitchFamily="49" charset="0"/>
                <a:cs typeface="Courier New" panose="02070309020205020404" pitchFamily="49" charset="0"/>
              </a:rPr>
              <a:t> = { @</a:t>
            </a:r>
            <a:r>
              <a:rPr lang="en-GB" sz="1400" dirty="0" err="1">
                <a:latin typeface="Courier New" panose="02070309020205020404" pitchFamily="49" charset="0"/>
                <a:cs typeface="Courier New" panose="02070309020205020404" pitchFamily="49" charset="0"/>
              </a:rPr>
              <a:t>JoinColumn</a:t>
            </a:r>
            <a:r>
              <a:rPr lang="en-GB" sz="1400" dirty="0">
                <a:latin typeface="Courier New" panose="02070309020205020404" pitchFamily="49" charset="0"/>
                <a:cs typeface="Courier New" panose="02070309020205020404" pitchFamily="49" charset="0"/>
              </a:rPr>
              <a:t>(name = "</a:t>
            </a:r>
            <a:r>
              <a:rPr lang="en-GB" sz="1400" dirty="0" err="1">
                <a:latin typeface="Courier New" panose="02070309020205020404" pitchFamily="49" charset="0"/>
                <a:cs typeface="Courier New" panose="02070309020205020404" pitchFamily="49" charset="0"/>
              </a:rPr>
              <a:t>name_product</a:t>
            </a:r>
            <a:r>
              <a:rPr lang="en-GB" sz="1400" dirty="0">
                <a:latin typeface="Courier New" panose="02070309020205020404" pitchFamily="49" charset="0"/>
                <a:cs typeface="Courier New" panose="02070309020205020404" pitchFamily="49" charset="0"/>
              </a:rPr>
              <a:t>") }</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    )</a:t>
            </a:r>
            <a:br>
              <a:rPr lang="en-GB" sz="1400" dirty="0">
                <a:latin typeface="Courier New" panose="02070309020205020404" pitchFamily="49" charset="0"/>
                <a:cs typeface="Courier New" panose="02070309020205020404" pitchFamily="49" charset="0"/>
              </a:rPr>
            </a:br>
            <a:r>
              <a:rPr lang="en-GB" sz="1400" dirty="0">
                <a:latin typeface="Courier New" panose="02070309020205020404" pitchFamily="49" charset="0"/>
                <a:cs typeface="Courier New" panose="02070309020205020404" pitchFamily="49" charset="0"/>
              </a:rPr>
              <a:t>    private </a:t>
            </a:r>
            <a:r>
              <a:rPr lang="en-GB" sz="1400" dirty="0" err="1">
                <a:latin typeface="Courier New" panose="02070309020205020404" pitchFamily="49" charset="0"/>
                <a:cs typeface="Courier New" panose="02070309020205020404" pitchFamily="49" charset="0"/>
              </a:rPr>
              <a:t>ArrayList</a:t>
            </a:r>
            <a:r>
              <a:rPr lang="en-GB" sz="1400" dirty="0">
                <a:latin typeface="Courier New" panose="02070309020205020404" pitchFamily="49" charset="0"/>
                <a:cs typeface="Courier New" panose="02070309020205020404" pitchFamily="49" charset="0"/>
              </a:rPr>
              <a:t>&lt;</a:t>
            </a:r>
            <a:r>
              <a:rPr lang="en-GB" sz="1400" dirty="0" err="1">
                <a:latin typeface="Courier New" panose="02070309020205020404" pitchFamily="49" charset="0"/>
                <a:cs typeface="Courier New" panose="02070309020205020404" pitchFamily="49" charset="0"/>
              </a:rPr>
              <a:t>OptionalProduct</a:t>
            </a:r>
            <a:r>
              <a:rPr lang="en-GB" sz="1400" dirty="0">
                <a:latin typeface="Courier New" panose="02070309020205020404" pitchFamily="49" charset="0"/>
                <a:cs typeface="Courier New" panose="02070309020205020404" pitchFamily="49" charset="0"/>
              </a:rPr>
              <a:t>&gt; </a:t>
            </a:r>
            <a:r>
              <a:rPr lang="en-GB" sz="1400" dirty="0" err="1">
                <a:latin typeface="Courier New" panose="02070309020205020404" pitchFamily="49" charset="0"/>
                <a:cs typeface="Courier New" panose="02070309020205020404" pitchFamily="49" charset="0"/>
              </a:rPr>
              <a:t>optionalProductsSub</a:t>
            </a:r>
            <a:r>
              <a:rPr lang="en-GB" sz="1400" dirty="0">
                <a:latin typeface="Courier New" panose="02070309020205020404" pitchFamily="49" charset="0"/>
                <a:cs typeface="Courier New" panose="02070309020205020404" pitchFamily="49" charset="0"/>
              </a:rPr>
              <a:t> = new </a:t>
            </a:r>
            <a:r>
              <a:rPr lang="en-GB" sz="1400" dirty="0" err="1">
                <a:latin typeface="Courier New" panose="02070309020205020404" pitchFamily="49" charset="0"/>
                <a:cs typeface="Courier New" panose="02070309020205020404" pitchFamily="49" charset="0"/>
              </a:rPr>
              <a:t>ArrayList</a:t>
            </a:r>
            <a:r>
              <a:rPr lang="en-GB" sz="1400" dirty="0">
                <a:latin typeface="Courier New" panose="02070309020205020404" pitchFamily="49" charset="0"/>
                <a:cs typeface="Courier New" panose="02070309020205020404" pitchFamily="49" charset="0"/>
              </a:rPr>
              <a:t>&lt;&gt;();</a:t>
            </a:r>
          </a:p>
        </p:txBody>
      </p:sp>
    </p:spTree>
    <p:extLst>
      <p:ext uri="{BB962C8B-B14F-4D97-AF65-F5344CB8AC3E}">
        <p14:creationId xmlns:p14="http://schemas.microsoft.com/office/powerpoint/2010/main" val="13254827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455" y="0"/>
            <a:ext cx="7886700" cy="1325563"/>
          </a:xfrm>
        </p:spPr>
        <p:txBody>
          <a:bodyPr/>
          <a:lstStyle/>
          <a:p>
            <a:r>
              <a:rPr lang="it-IT" dirty="0"/>
              <a:t>Component </a:t>
            </a:r>
            <a:r>
              <a:rPr lang="it-IT" dirty="0" err="1"/>
              <a:t>Diagram</a:t>
            </a:r>
            <a:endParaRPr lang="it-IT" dirty="0"/>
          </a:p>
        </p:txBody>
      </p:sp>
      <p:pic>
        <p:nvPicPr>
          <p:cNvPr id="28" name="Picture 27">
            <a:extLst>
              <a:ext uri="{FF2B5EF4-FFF2-40B4-BE49-F238E27FC236}">
                <a16:creationId xmlns:a16="http://schemas.microsoft.com/office/drawing/2014/main" id="{F5BEC4DE-6CAC-724F-9AB6-DF0988633F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565" y="1105680"/>
            <a:ext cx="7580870" cy="5497239"/>
          </a:xfrm>
          <a:prstGeom prst="rect">
            <a:avLst/>
          </a:prstGeom>
        </p:spPr>
      </p:pic>
    </p:spTree>
    <p:extLst>
      <p:ext uri="{BB962C8B-B14F-4D97-AF65-F5344CB8AC3E}">
        <p14:creationId xmlns:p14="http://schemas.microsoft.com/office/powerpoint/2010/main" val="21007773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Components</a:t>
            </a:r>
          </a:p>
        </p:txBody>
      </p:sp>
      <p:sp>
        <p:nvSpPr>
          <p:cNvPr id="4" name="Content Placeholder 3"/>
          <p:cNvSpPr>
            <a:spLocks noGrp="1"/>
          </p:cNvSpPr>
          <p:nvPr>
            <p:ph sz="half" idx="1"/>
          </p:nvPr>
        </p:nvSpPr>
        <p:spPr/>
        <p:txBody>
          <a:bodyPr>
            <a:normAutofit fontScale="92500" lnSpcReduction="20000"/>
          </a:bodyPr>
          <a:lstStyle/>
          <a:p>
            <a:r>
              <a:rPr lang="en-GB" dirty="0"/>
              <a:t>Client components</a:t>
            </a:r>
          </a:p>
          <a:p>
            <a:pPr lvl="1"/>
            <a:r>
              <a:rPr lang="en-GB" sz="2000" dirty="0" err="1"/>
              <a:t>CheckLogin</a:t>
            </a:r>
            <a:endParaRPr lang="en-GB" sz="2000" dirty="0"/>
          </a:p>
          <a:p>
            <a:pPr lvl="1"/>
            <a:r>
              <a:rPr lang="en-GB" sz="2000" dirty="0" err="1"/>
              <a:t>CheckRegistration</a:t>
            </a:r>
            <a:endParaRPr lang="en-GB" sz="2000" dirty="0"/>
          </a:p>
          <a:p>
            <a:pPr lvl="1"/>
            <a:r>
              <a:rPr lang="en-GB" sz="2000" dirty="0"/>
              <a:t>Confirmation</a:t>
            </a:r>
          </a:p>
          <a:p>
            <a:pPr lvl="1"/>
            <a:r>
              <a:rPr lang="en-GB" sz="2000" dirty="0" err="1"/>
              <a:t>CreateService</a:t>
            </a:r>
            <a:endParaRPr lang="en-GB" sz="2000" dirty="0"/>
          </a:p>
          <a:p>
            <a:pPr lvl="1"/>
            <a:r>
              <a:rPr lang="en-GB" sz="2000" dirty="0" err="1"/>
              <a:t>GoToHomepage</a:t>
            </a:r>
            <a:endParaRPr lang="en-GB" sz="2000" dirty="0"/>
          </a:p>
          <a:p>
            <a:pPr lvl="1"/>
            <a:r>
              <a:rPr lang="en-GB" sz="2000" dirty="0" err="1"/>
              <a:t>GoToOrders</a:t>
            </a:r>
            <a:endParaRPr lang="en-GB" sz="2000" dirty="0"/>
          </a:p>
          <a:p>
            <a:pPr lvl="1"/>
            <a:r>
              <a:rPr lang="en-GB" sz="2000" dirty="0" err="1"/>
              <a:t>GoToPackageDetails</a:t>
            </a:r>
            <a:endParaRPr lang="en-GB" sz="2000" dirty="0"/>
          </a:p>
          <a:p>
            <a:pPr lvl="1"/>
            <a:r>
              <a:rPr lang="en-GB" sz="2000" dirty="0" err="1"/>
              <a:t>GoToPurchase</a:t>
            </a:r>
            <a:endParaRPr lang="en-GB" sz="2000" dirty="0"/>
          </a:p>
          <a:p>
            <a:pPr lvl="1"/>
            <a:r>
              <a:rPr lang="en-GB" sz="2000" dirty="0" err="1"/>
              <a:t>LogOut</a:t>
            </a:r>
            <a:endParaRPr lang="en-GB" sz="2000" dirty="0"/>
          </a:p>
          <a:p>
            <a:pPr lvl="1"/>
            <a:r>
              <a:rPr lang="en-GB" sz="2000" dirty="0" err="1"/>
              <a:t>WorkArea</a:t>
            </a:r>
            <a:endParaRPr lang="en-GB" sz="2000" dirty="0"/>
          </a:p>
          <a:p>
            <a:pPr marL="457200" lvl="1" indent="0">
              <a:buNone/>
            </a:pPr>
            <a:endParaRPr lang="en-GB" sz="2000" dirty="0"/>
          </a:p>
          <a:p>
            <a:pPr marL="457200" lvl="1" indent="0">
              <a:buNone/>
            </a:pPr>
            <a:endParaRPr lang="en-GB" sz="2000" dirty="0"/>
          </a:p>
        </p:txBody>
      </p:sp>
      <p:sp>
        <p:nvSpPr>
          <p:cNvPr id="5" name="Content Placeholder 4"/>
          <p:cNvSpPr>
            <a:spLocks noGrp="1"/>
          </p:cNvSpPr>
          <p:nvPr>
            <p:ph sz="half" idx="2"/>
          </p:nvPr>
        </p:nvSpPr>
        <p:spPr>
          <a:xfrm>
            <a:off x="4629149" y="1825625"/>
            <a:ext cx="4418597" cy="4351338"/>
          </a:xfrm>
        </p:spPr>
        <p:txBody>
          <a:bodyPr>
            <a:normAutofit fontScale="92500" lnSpcReduction="20000"/>
          </a:bodyPr>
          <a:lstStyle/>
          <a:p>
            <a:r>
              <a:rPr lang="en-GB" dirty="0"/>
              <a:t>Back end components</a:t>
            </a:r>
          </a:p>
          <a:p>
            <a:pPr lvl="1"/>
            <a:r>
              <a:rPr lang="en-GB" dirty="0"/>
              <a:t>User</a:t>
            </a:r>
          </a:p>
          <a:p>
            <a:pPr lvl="1"/>
            <a:r>
              <a:rPr lang="en-GB" dirty="0"/>
              <a:t>Order</a:t>
            </a:r>
          </a:p>
          <a:p>
            <a:pPr lvl="1"/>
            <a:r>
              <a:rPr lang="en-GB" dirty="0"/>
              <a:t>Subscription</a:t>
            </a:r>
          </a:p>
          <a:p>
            <a:pPr lvl="1"/>
            <a:r>
              <a:rPr lang="en-GB" dirty="0"/>
              <a:t>Service Package</a:t>
            </a:r>
          </a:p>
          <a:p>
            <a:pPr lvl="1"/>
            <a:r>
              <a:rPr lang="en-GB" dirty="0"/>
              <a:t>Alert</a:t>
            </a:r>
          </a:p>
          <a:p>
            <a:pPr lvl="1"/>
            <a:r>
              <a:rPr lang="en-GB" dirty="0"/>
              <a:t>Sales Report</a:t>
            </a:r>
          </a:p>
          <a:p>
            <a:r>
              <a:rPr lang="en-GB" dirty="0"/>
              <a:t>Business Components (EJBs)</a:t>
            </a:r>
          </a:p>
          <a:p>
            <a:pPr lvl="1"/>
            <a:r>
              <a:rPr lang="en-GB" dirty="0" err="1"/>
              <a:t>EmployeeService</a:t>
            </a:r>
            <a:r>
              <a:rPr lang="en-GB" dirty="0"/>
              <a:t> </a:t>
            </a:r>
          </a:p>
          <a:p>
            <a:pPr lvl="1"/>
            <a:r>
              <a:rPr lang="en-GB" dirty="0" err="1"/>
              <a:t>OrderService</a:t>
            </a:r>
            <a:endParaRPr lang="en-GB" dirty="0"/>
          </a:p>
          <a:p>
            <a:pPr lvl="1"/>
            <a:r>
              <a:rPr lang="en-GB" dirty="0" err="1"/>
              <a:t>ServicePackageService</a:t>
            </a:r>
            <a:endParaRPr lang="en-GB" dirty="0"/>
          </a:p>
          <a:p>
            <a:pPr lvl="1"/>
            <a:r>
              <a:rPr lang="en-GB" dirty="0" err="1"/>
              <a:t>SubscriptionService</a:t>
            </a:r>
            <a:endParaRPr lang="en-GB" dirty="0"/>
          </a:p>
          <a:p>
            <a:pPr lvl="1"/>
            <a:r>
              <a:rPr lang="en-GB" dirty="0" err="1"/>
              <a:t>UserService</a:t>
            </a:r>
            <a:endParaRPr lang="en-GB" dirty="0"/>
          </a:p>
          <a:p>
            <a:pPr lvl="1"/>
            <a:endParaRPr lang="en-GB" dirty="0"/>
          </a:p>
        </p:txBody>
      </p:sp>
    </p:spTree>
    <p:extLst>
      <p:ext uri="{BB962C8B-B14F-4D97-AF65-F5344CB8AC3E}">
        <p14:creationId xmlns:p14="http://schemas.microsoft.com/office/powerpoint/2010/main" val="16815492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5278" y="80958"/>
            <a:ext cx="7886700" cy="1325563"/>
          </a:xfrm>
        </p:spPr>
        <p:txBody>
          <a:bodyPr/>
          <a:lstStyle/>
          <a:p>
            <a:r>
              <a:rPr lang="it-IT" dirty="0"/>
              <a:t>UML </a:t>
            </a:r>
            <a:r>
              <a:rPr lang="it-IT" dirty="0" err="1"/>
              <a:t>sequence</a:t>
            </a:r>
            <a:r>
              <a:rPr lang="it-IT" dirty="0"/>
              <a:t> </a:t>
            </a:r>
            <a:r>
              <a:rPr lang="it-IT" dirty="0" err="1"/>
              <a:t>diagram</a:t>
            </a:r>
            <a:endParaRPr lang="it-IT" dirty="0"/>
          </a:p>
        </p:txBody>
      </p:sp>
      <p:sp>
        <p:nvSpPr>
          <p:cNvPr id="38" name="TextBox 37"/>
          <p:cNvSpPr txBox="1"/>
          <p:nvPr/>
        </p:nvSpPr>
        <p:spPr>
          <a:xfrm>
            <a:off x="841874" y="1369832"/>
            <a:ext cx="4743478" cy="400110"/>
          </a:xfrm>
          <a:prstGeom prst="rect">
            <a:avLst/>
          </a:prstGeom>
          <a:noFill/>
        </p:spPr>
        <p:txBody>
          <a:bodyPr wrap="none" rtlCol="0">
            <a:spAutoFit/>
          </a:bodyPr>
          <a:lstStyle/>
          <a:p>
            <a:r>
              <a:rPr lang="it-IT" sz="2000" dirty="0"/>
              <a:t>Subscription of a Service Package from User</a:t>
            </a:r>
          </a:p>
        </p:txBody>
      </p:sp>
      <p:pic>
        <p:nvPicPr>
          <p:cNvPr id="4" name="Picture 3">
            <a:extLst>
              <a:ext uri="{FF2B5EF4-FFF2-40B4-BE49-F238E27FC236}">
                <a16:creationId xmlns:a16="http://schemas.microsoft.com/office/drawing/2014/main" id="{961FA921-6001-FA40-88ED-EEEE3F96A758}"/>
              </a:ext>
            </a:extLst>
          </p:cNvPr>
          <p:cNvPicPr>
            <a:picLocks noChangeAspect="1"/>
          </p:cNvPicPr>
          <p:nvPr/>
        </p:nvPicPr>
        <p:blipFill rotWithShape="1">
          <a:blip r:embed="rId2">
            <a:extLst>
              <a:ext uri="{28A0092B-C50C-407E-A947-70E740481C1C}">
                <a14:useLocalDpi xmlns:a14="http://schemas.microsoft.com/office/drawing/2010/main" val="0"/>
              </a:ext>
            </a:extLst>
          </a:blip>
          <a:srcRect l="2183" t="14451" r="6806" b="21256"/>
          <a:stretch/>
        </p:blipFill>
        <p:spPr>
          <a:xfrm>
            <a:off x="385844" y="2007218"/>
            <a:ext cx="8372312" cy="4181708"/>
          </a:xfrm>
          <a:prstGeom prst="rect">
            <a:avLst/>
          </a:prstGeom>
        </p:spPr>
      </p:pic>
    </p:spTree>
    <p:extLst>
      <p:ext uri="{BB962C8B-B14F-4D97-AF65-F5344CB8AC3E}">
        <p14:creationId xmlns:p14="http://schemas.microsoft.com/office/powerpoint/2010/main" val="3500158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Specifications</a:t>
            </a:r>
          </a:p>
        </p:txBody>
      </p:sp>
      <p:sp>
        <p:nvSpPr>
          <p:cNvPr id="3" name="Content Placeholder 2"/>
          <p:cNvSpPr>
            <a:spLocks noGrp="1"/>
          </p:cNvSpPr>
          <p:nvPr>
            <p:ph idx="1"/>
          </p:nvPr>
        </p:nvSpPr>
        <p:spPr/>
        <p:txBody>
          <a:bodyPr>
            <a:normAutofit fontScale="77500" lnSpcReduction="20000"/>
          </a:bodyPr>
          <a:lstStyle/>
          <a:p>
            <a:r>
              <a:rPr lang="en-GB" dirty="0"/>
              <a:t>A telco company offers pre-paid online services to web users. From the Home page, the user can access a Buy Service page for purchasing a service package and thus creating a service subscription. The Buy Service page contains a form for purchasing a service package. The form allows the user to select one package from the list of available ones and choose the validity period duration and the optional products to buy together with the chosen service. The form also allows the user to select the start date of his/her subscription. After creating the order, the application bills the customer by calling an external service. If the external service accepts the billing, the order is marked as valid and a service activation schedule is created for the user.</a:t>
            </a:r>
          </a:p>
          <a:p>
            <a:r>
              <a:rPr lang="en-GB" dirty="0"/>
              <a:t>The employee application allows the authorized employees of the telco company to log in. In the Home page, a form allows the creation of service packages. A Sales Report page allows the employee to inspect the essential data about the sales and about the users over the entire lifespan of the application.</a:t>
            </a:r>
          </a:p>
          <a:p>
            <a:endParaRPr lang="en-GB" dirty="0"/>
          </a:p>
          <a:p>
            <a:endParaRPr lang="en-GB" dirty="0"/>
          </a:p>
          <a:p>
            <a:endParaRPr lang="en-GB" dirty="0"/>
          </a:p>
        </p:txBody>
      </p:sp>
    </p:spTree>
    <p:extLst>
      <p:ext uri="{BB962C8B-B14F-4D97-AF65-F5344CB8AC3E}">
        <p14:creationId xmlns:p14="http://schemas.microsoft.com/office/powerpoint/2010/main" val="1650179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408403" y="0"/>
            <a:ext cx="7886700" cy="1325563"/>
          </a:xfrm>
        </p:spPr>
        <p:txBody>
          <a:bodyPr/>
          <a:lstStyle/>
          <a:p>
            <a:pPr lvl="0"/>
            <a:r>
              <a:rPr lang="en-GB" dirty="0"/>
              <a:t>Entity Relationship</a:t>
            </a:r>
          </a:p>
        </p:txBody>
      </p:sp>
      <p:pic>
        <p:nvPicPr>
          <p:cNvPr id="31" name="Picture 30" descr="Diagram&#10;&#10;Description automatically generated">
            <a:extLst>
              <a:ext uri="{FF2B5EF4-FFF2-40B4-BE49-F238E27FC236}">
                <a16:creationId xmlns:a16="http://schemas.microsoft.com/office/drawing/2014/main" id="{58247CB4-0D73-E641-9949-E8ED4E23E3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403" y="925032"/>
            <a:ext cx="8327193" cy="5344818"/>
          </a:xfrm>
          <a:prstGeom prst="rect">
            <a:avLst/>
          </a:prstGeom>
        </p:spPr>
      </p:pic>
    </p:spTree>
    <p:extLst>
      <p:ext uri="{BB962C8B-B14F-4D97-AF65-F5344CB8AC3E}">
        <p14:creationId xmlns:p14="http://schemas.microsoft.com/office/powerpoint/2010/main" val="2948808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248" y="194317"/>
            <a:ext cx="7886700" cy="1325563"/>
          </a:xfrm>
        </p:spPr>
        <p:txBody>
          <a:bodyPr/>
          <a:lstStyle/>
          <a:p>
            <a:r>
              <a:rPr lang="it-IT" dirty="0"/>
              <a:t>UML </a:t>
            </a:r>
            <a:r>
              <a:rPr lang="it-IT" dirty="0" err="1"/>
              <a:t>Diagram</a:t>
            </a:r>
            <a:endParaRPr lang="it-IT" dirty="0"/>
          </a:p>
        </p:txBody>
      </p:sp>
      <p:pic>
        <p:nvPicPr>
          <p:cNvPr id="6" name="Content Placeholder 5">
            <a:extLst>
              <a:ext uri="{FF2B5EF4-FFF2-40B4-BE49-F238E27FC236}">
                <a16:creationId xmlns:a16="http://schemas.microsoft.com/office/drawing/2014/main" id="{C04A5BD4-6252-1944-B8F1-92A6F0437B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363" y="1519880"/>
            <a:ext cx="8861389" cy="4972993"/>
          </a:xfrm>
        </p:spPr>
      </p:pic>
    </p:spTree>
    <p:extLst>
      <p:ext uri="{BB962C8B-B14F-4D97-AF65-F5344CB8AC3E}">
        <p14:creationId xmlns:p14="http://schemas.microsoft.com/office/powerpoint/2010/main" val="3804925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324293" y="-211614"/>
            <a:ext cx="7886700" cy="1325563"/>
          </a:xfrm>
        </p:spPr>
        <p:txBody>
          <a:bodyPr/>
          <a:lstStyle/>
          <a:p>
            <a:pPr lvl="0"/>
            <a:r>
              <a:rPr lang="en-GB" dirty="0"/>
              <a:t>Relational model</a:t>
            </a:r>
          </a:p>
        </p:txBody>
      </p:sp>
      <p:sp>
        <p:nvSpPr>
          <p:cNvPr id="3" name="Content Placeholder 2"/>
          <p:cNvSpPr txBox="1">
            <a:spLocks noGrp="1"/>
          </p:cNvSpPr>
          <p:nvPr>
            <p:ph sz="half" idx="1"/>
          </p:nvPr>
        </p:nvSpPr>
        <p:spPr>
          <a:xfrm>
            <a:off x="324293" y="701749"/>
            <a:ext cx="8495414" cy="5922335"/>
          </a:xfrm>
        </p:spPr>
        <p:txBody>
          <a:bodyPr>
            <a:normAutofit fontScale="92500" lnSpcReduction="10000"/>
          </a:bodyPr>
          <a:lstStyle/>
          <a:p>
            <a:pPr marL="0" indent="0">
              <a:lnSpc>
                <a:spcPct val="220000"/>
              </a:lnSpc>
              <a:buNone/>
            </a:pPr>
            <a:r>
              <a:rPr lang="en-GB" sz="2000" dirty="0"/>
              <a:t>User (</a:t>
            </a:r>
            <a:r>
              <a:rPr lang="en-GB" sz="2000" u="sng" dirty="0"/>
              <a:t>username</a:t>
            </a:r>
            <a:r>
              <a:rPr lang="en-GB" sz="2000" dirty="0"/>
              <a:t>, Password, Email, Insolvent)</a:t>
            </a:r>
          </a:p>
          <a:p>
            <a:pPr marL="0" indent="0">
              <a:lnSpc>
                <a:spcPct val="220000"/>
              </a:lnSpc>
              <a:buNone/>
            </a:pPr>
            <a:r>
              <a:rPr lang="en-GB" sz="2000" dirty="0"/>
              <a:t>Order (</a:t>
            </a:r>
            <a:r>
              <a:rPr lang="en-GB" sz="2000" u="sng" dirty="0"/>
              <a:t>ID</a:t>
            </a:r>
            <a:r>
              <a:rPr lang="en-GB" sz="2000" dirty="0"/>
              <a:t>, </a:t>
            </a:r>
            <a:r>
              <a:rPr lang="en-GB" sz="2000" dirty="0" err="1"/>
              <a:t>UserID</a:t>
            </a:r>
            <a:r>
              <a:rPr lang="en-GB" sz="2000" dirty="0"/>
              <a:t>, </a:t>
            </a:r>
            <a:r>
              <a:rPr lang="en-GB" sz="2000" dirty="0" err="1"/>
              <a:t>DateCreated</a:t>
            </a:r>
            <a:r>
              <a:rPr lang="en-GB" sz="2000" dirty="0"/>
              <a:t>, </a:t>
            </a:r>
            <a:r>
              <a:rPr lang="en-GB" sz="2000" dirty="0" err="1"/>
              <a:t>HourCreated</a:t>
            </a:r>
            <a:r>
              <a:rPr lang="en-GB" sz="2000" dirty="0"/>
              <a:t>, </a:t>
            </a:r>
            <a:r>
              <a:rPr lang="en-GB" sz="2000" dirty="0" err="1"/>
              <a:t>TotalValue</a:t>
            </a:r>
            <a:r>
              <a:rPr lang="en-GB" sz="2000" dirty="0"/>
              <a:t>, Valid)</a:t>
            </a:r>
          </a:p>
          <a:p>
            <a:pPr marL="0" indent="0">
              <a:lnSpc>
                <a:spcPct val="220000"/>
              </a:lnSpc>
              <a:buNone/>
            </a:pPr>
            <a:r>
              <a:rPr lang="en-GB" sz="2000" dirty="0"/>
              <a:t>Subscription (</a:t>
            </a:r>
            <a:r>
              <a:rPr lang="en-GB" sz="2000" u="sng" dirty="0"/>
              <a:t>ID</a:t>
            </a:r>
            <a:r>
              <a:rPr lang="en-GB" sz="2000" dirty="0"/>
              <a:t>, </a:t>
            </a:r>
            <a:r>
              <a:rPr lang="en-GB" sz="2000" dirty="0" err="1"/>
              <a:t>ValidityPeriod</a:t>
            </a:r>
            <a:r>
              <a:rPr lang="en-GB" sz="2000" dirty="0"/>
              <a:t>, Fee, </a:t>
            </a:r>
            <a:r>
              <a:rPr lang="en-GB" sz="2000" dirty="0" err="1"/>
              <a:t>IDOrder</a:t>
            </a:r>
            <a:r>
              <a:rPr lang="en-GB" sz="2000" dirty="0"/>
              <a:t>, </a:t>
            </a:r>
            <a:r>
              <a:rPr lang="en-GB" sz="2000" dirty="0" err="1"/>
              <a:t>IDPackage</a:t>
            </a:r>
            <a:r>
              <a:rPr lang="en-GB" sz="2000" dirty="0"/>
              <a:t>)</a:t>
            </a:r>
          </a:p>
          <a:p>
            <a:pPr marL="0" indent="0">
              <a:lnSpc>
                <a:spcPct val="220000"/>
              </a:lnSpc>
              <a:buNone/>
            </a:pPr>
            <a:r>
              <a:rPr lang="en-GB" sz="2000" dirty="0"/>
              <a:t>ServicePackage (</a:t>
            </a:r>
            <a:r>
              <a:rPr lang="en-GB" sz="2000" u="sng" dirty="0"/>
              <a:t>ID</a:t>
            </a:r>
            <a:r>
              <a:rPr lang="en-GB" sz="2000" dirty="0"/>
              <a:t>, Name, </a:t>
            </a:r>
            <a:r>
              <a:rPr lang="en-GB" sz="2000" dirty="0" err="1"/>
              <a:t>FixedPhone</a:t>
            </a:r>
            <a:r>
              <a:rPr lang="en-GB" sz="2000" dirty="0"/>
              <a:t>, 12Fee, 24Fee, 36Fee)</a:t>
            </a:r>
          </a:p>
          <a:p>
            <a:pPr marL="0" indent="0">
              <a:lnSpc>
                <a:spcPct val="220000"/>
              </a:lnSpc>
              <a:buNone/>
            </a:pPr>
            <a:r>
              <a:rPr lang="en-GB" sz="2000" dirty="0" err="1"/>
              <a:t>OptionalProduct</a:t>
            </a:r>
            <a:r>
              <a:rPr lang="en-GB" sz="2000" dirty="0"/>
              <a:t> (</a:t>
            </a:r>
            <a:r>
              <a:rPr lang="en-GB" sz="2000" u="sng" dirty="0"/>
              <a:t>Name</a:t>
            </a:r>
            <a:r>
              <a:rPr lang="en-GB" sz="2000" dirty="0"/>
              <a:t>, </a:t>
            </a:r>
            <a:r>
              <a:rPr lang="en-GB" sz="2000" dirty="0" err="1"/>
              <a:t>MonthlyFee</a:t>
            </a:r>
            <a:r>
              <a:rPr lang="en-GB" sz="2000" dirty="0"/>
              <a:t>)</a:t>
            </a:r>
          </a:p>
          <a:p>
            <a:pPr marL="0" indent="0">
              <a:lnSpc>
                <a:spcPct val="220000"/>
              </a:lnSpc>
              <a:buNone/>
            </a:pPr>
            <a:r>
              <a:rPr lang="en-GB" sz="2000" dirty="0" err="1"/>
              <a:t>FixedInternet</a:t>
            </a:r>
            <a:r>
              <a:rPr lang="en-GB" sz="2000" dirty="0"/>
              <a:t>(</a:t>
            </a:r>
            <a:r>
              <a:rPr lang="en-GB" sz="2000" u="sng" dirty="0"/>
              <a:t>ID</a:t>
            </a:r>
            <a:r>
              <a:rPr lang="en-GB" sz="2000" dirty="0"/>
              <a:t>, </a:t>
            </a:r>
            <a:r>
              <a:rPr lang="en-GB" sz="2000" dirty="0" err="1"/>
              <a:t>NoOfGigabytes</a:t>
            </a:r>
            <a:r>
              <a:rPr lang="en-GB" sz="2000" dirty="0"/>
              <a:t>, </a:t>
            </a:r>
            <a:r>
              <a:rPr lang="en-GB" sz="2000" dirty="0" err="1"/>
              <a:t>ExtraFee</a:t>
            </a:r>
            <a:r>
              <a:rPr lang="en-GB" sz="2000" dirty="0"/>
              <a:t>)</a:t>
            </a:r>
          </a:p>
          <a:p>
            <a:pPr marL="0" indent="0">
              <a:lnSpc>
                <a:spcPct val="220000"/>
              </a:lnSpc>
              <a:buNone/>
            </a:pPr>
            <a:r>
              <a:rPr lang="en-GB" sz="2000" dirty="0" err="1"/>
              <a:t>MobileInternet</a:t>
            </a:r>
            <a:r>
              <a:rPr lang="en-GB" sz="2000" dirty="0"/>
              <a:t> (</a:t>
            </a:r>
            <a:r>
              <a:rPr lang="en-GB" sz="2000" u="sng" dirty="0"/>
              <a:t>ID</a:t>
            </a:r>
            <a:r>
              <a:rPr lang="en-GB" sz="2000" dirty="0"/>
              <a:t>, </a:t>
            </a:r>
            <a:r>
              <a:rPr lang="en-GB" sz="2000" dirty="0" err="1"/>
              <a:t>NoOfGigabytes</a:t>
            </a:r>
            <a:r>
              <a:rPr lang="en-GB" sz="2000" dirty="0"/>
              <a:t>, </a:t>
            </a:r>
            <a:r>
              <a:rPr lang="en-GB" sz="2000" dirty="0" err="1"/>
              <a:t>ExtraFee</a:t>
            </a:r>
            <a:r>
              <a:rPr lang="en-GB" sz="2000" dirty="0"/>
              <a:t>)</a:t>
            </a:r>
          </a:p>
          <a:p>
            <a:pPr marL="0" indent="0">
              <a:lnSpc>
                <a:spcPct val="220000"/>
              </a:lnSpc>
              <a:buNone/>
            </a:pPr>
            <a:r>
              <a:rPr lang="en-GB" sz="2000" dirty="0" err="1"/>
              <a:t>MobilePhone</a:t>
            </a:r>
            <a:r>
              <a:rPr lang="en-GB" sz="2000" dirty="0"/>
              <a:t> (</a:t>
            </a:r>
            <a:r>
              <a:rPr lang="en-GB" sz="2000" u="sng" dirty="0"/>
              <a:t>ID</a:t>
            </a:r>
            <a:r>
              <a:rPr lang="en-GB" sz="2000" dirty="0"/>
              <a:t>, </a:t>
            </a:r>
            <a:r>
              <a:rPr lang="en-GB" sz="2000" dirty="0" err="1"/>
              <a:t>NoOfMinutes</a:t>
            </a:r>
            <a:r>
              <a:rPr lang="en-GB" sz="2000" dirty="0"/>
              <a:t>, </a:t>
            </a:r>
            <a:r>
              <a:rPr lang="en-GB" sz="2000" dirty="0" err="1"/>
              <a:t>NoOfSms</a:t>
            </a:r>
            <a:r>
              <a:rPr lang="en-GB" sz="2000" dirty="0"/>
              <a:t>, </a:t>
            </a:r>
            <a:r>
              <a:rPr lang="en-GB" sz="2000" dirty="0" err="1"/>
              <a:t>ExtraFeeMin</a:t>
            </a:r>
            <a:r>
              <a:rPr lang="en-GB" sz="2000" dirty="0"/>
              <a:t>, </a:t>
            </a:r>
            <a:r>
              <a:rPr lang="en-GB" sz="2000" dirty="0" err="1"/>
              <a:t>ExtraFeeSms</a:t>
            </a:r>
            <a:r>
              <a:rPr lang="en-GB" sz="2000" dirty="0"/>
              <a:t>)</a:t>
            </a:r>
          </a:p>
          <a:p>
            <a:pPr marL="0" lvl="0" indent="0">
              <a:buNone/>
            </a:pPr>
            <a:endParaRPr lang="en-GB" sz="2000" dirty="0"/>
          </a:p>
          <a:p>
            <a:pPr marL="0" lvl="0" indent="0">
              <a:buNone/>
            </a:pPr>
            <a:endParaRPr lang="en-GB" sz="2000" dirty="0"/>
          </a:p>
          <a:p>
            <a:pPr marL="0" lvl="0" indent="0">
              <a:buNone/>
            </a:pPr>
            <a:endParaRPr lang="en-GB" sz="2000" dirty="0"/>
          </a:p>
          <a:p>
            <a:pPr marL="0" lvl="0" indent="0">
              <a:buNone/>
            </a:pPr>
            <a:endParaRPr lang="en-GB" sz="2000" dirty="0"/>
          </a:p>
          <a:p>
            <a:pPr marL="0" lvl="0" indent="0">
              <a:buNone/>
            </a:pPr>
            <a:endParaRPr lang="en-GB" sz="2000" dirty="0"/>
          </a:p>
          <a:p>
            <a:pPr marL="0" lvl="0" indent="0">
              <a:buNone/>
            </a:pPr>
            <a:endParaRPr lang="en-GB" dirty="0"/>
          </a:p>
        </p:txBody>
      </p:sp>
      <p:cxnSp>
        <p:nvCxnSpPr>
          <p:cNvPr id="9" name="Straight Arrow Connector 8">
            <a:extLst>
              <a:ext uri="{FF2B5EF4-FFF2-40B4-BE49-F238E27FC236}">
                <a16:creationId xmlns:a16="http://schemas.microsoft.com/office/drawing/2014/main" id="{B6C9CF91-A931-0C49-96B3-E3FE702042E8}"/>
              </a:ext>
            </a:extLst>
          </p:cNvPr>
          <p:cNvCxnSpPr>
            <a:cxnSpLocks/>
          </p:cNvCxnSpPr>
          <p:nvPr/>
        </p:nvCxnSpPr>
        <p:spPr>
          <a:xfrm>
            <a:off x="1261643" y="1286203"/>
            <a:ext cx="492729" cy="51295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12">
            <a:extLst>
              <a:ext uri="{FF2B5EF4-FFF2-40B4-BE49-F238E27FC236}">
                <a16:creationId xmlns:a16="http://schemas.microsoft.com/office/drawing/2014/main" id="{7C9F7441-9C2F-5E42-97FF-68FE21727F83}"/>
              </a:ext>
            </a:extLst>
          </p:cNvPr>
          <p:cNvCxnSpPr>
            <a:cxnSpLocks/>
          </p:cNvCxnSpPr>
          <p:nvPr/>
        </p:nvCxnSpPr>
        <p:spPr>
          <a:xfrm>
            <a:off x="1261643" y="2027312"/>
            <a:ext cx="3006000" cy="43944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a:extLst>
              <a:ext uri="{FF2B5EF4-FFF2-40B4-BE49-F238E27FC236}">
                <a16:creationId xmlns:a16="http://schemas.microsoft.com/office/drawing/2014/main" id="{88BA7E87-A3B4-E64B-A7D6-1B43B834F525}"/>
              </a:ext>
            </a:extLst>
          </p:cNvPr>
          <p:cNvCxnSpPr>
            <a:cxnSpLocks/>
          </p:cNvCxnSpPr>
          <p:nvPr/>
        </p:nvCxnSpPr>
        <p:spPr>
          <a:xfrm flipV="1">
            <a:off x="2157891" y="2724262"/>
            <a:ext cx="3088888" cy="46835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41865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it-IT" dirty="0"/>
              <a:t>ORM design</a:t>
            </a:r>
          </a:p>
        </p:txBody>
      </p:sp>
    </p:spTree>
    <p:extLst>
      <p:ext uri="{BB962C8B-B14F-4D97-AF65-F5344CB8AC3E}">
        <p14:creationId xmlns:p14="http://schemas.microsoft.com/office/powerpoint/2010/main" val="1550561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531" y="-38380"/>
            <a:ext cx="7886700" cy="1325563"/>
          </a:xfrm>
        </p:spPr>
        <p:txBody>
          <a:bodyPr/>
          <a:lstStyle/>
          <a:p>
            <a:r>
              <a:rPr lang="en-GB" dirty="0"/>
              <a:t>Relationship “making” </a:t>
            </a:r>
          </a:p>
        </p:txBody>
      </p:sp>
      <p:sp>
        <p:nvSpPr>
          <p:cNvPr id="5" name="Content Placeholder 4"/>
          <p:cNvSpPr>
            <a:spLocks noGrp="1"/>
          </p:cNvSpPr>
          <p:nvPr>
            <p:ph sz="half" idx="2"/>
          </p:nvPr>
        </p:nvSpPr>
        <p:spPr>
          <a:xfrm>
            <a:off x="4680478" y="1540224"/>
            <a:ext cx="4233323" cy="4351338"/>
          </a:xfrm>
        </p:spPr>
        <p:txBody>
          <a:bodyPr>
            <a:normAutofit/>
          </a:bodyPr>
          <a:lstStyle/>
          <a:p>
            <a:r>
              <a:rPr lang="en-GB" sz="2400" dirty="0"/>
              <a:t>User </a:t>
            </a:r>
            <a:r>
              <a:rPr lang="en-GB" sz="2400" dirty="0">
                <a:sym typeface="Wingdings" panose="05000000000000000000" pitchFamily="2" charset="2"/>
              </a:rPr>
              <a:t></a:t>
            </a:r>
            <a:r>
              <a:rPr lang="en-GB" sz="2400" dirty="0"/>
              <a:t> Order @</a:t>
            </a:r>
            <a:r>
              <a:rPr lang="en-GB" sz="2400" dirty="0" err="1"/>
              <a:t>OneToMany</a:t>
            </a:r>
            <a:endParaRPr lang="en-GB" sz="2400" dirty="0"/>
          </a:p>
          <a:p>
            <a:pPr lvl="1"/>
            <a:r>
              <a:rPr lang="en-GB" sz="2000" dirty="0"/>
              <a:t>One user can make several subscription</a:t>
            </a:r>
          </a:p>
          <a:p>
            <a:pPr lvl="1"/>
            <a:r>
              <a:rPr lang="en-GB" sz="2000" dirty="0"/>
              <a:t>TBD</a:t>
            </a:r>
          </a:p>
          <a:p>
            <a:r>
              <a:rPr lang="en-GB" sz="2400" dirty="0"/>
              <a:t>Order </a:t>
            </a:r>
            <a:r>
              <a:rPr lang="en-GB" sz="2400" dirty="0">
                <a:sym typeface="Wingdings" panose="05000000000000000000" pitchFamily="2" charset="2"/>
              </a:rPr>
              <a:t> User @</a:t>
            </a:r>
            <a:r>
              <a:rPr lang="en-GB" sz="2400" dirty="0" err="1">
                <a:sym typeface="Wingdings" panose="05000000000000000000" pitchFamily="2" charset="2"/>
              </a:rPr>
              <a:t>ManyToOne</a:t>
            </a:r>
            <a:endParaRPr lang="en-GB" sz="2400" dirty="0">
              <a:sym typeface="Wingdings" panose="05000000000000000000" pitchFamily="2" charset="2"/>
            </a:endParaRPr>
          </a:p>
          <a:p>
            <a:pPr lvl="1"/>
            <a:r>
              <a:rPr lang="en-GB" sz="2000" dirty="0">
                <a:sym typeface="Wingdings" panose="05000000000000000000" pitchFamily="2" charset="2"/>
              </a:rPr>
              <a:t>Multiple orders can be done by a user</a:t>
            </a:r>
          </a:p>
          <a:p>
            <a:pPr lvl="1"/>
            <a:r>
              <a:rPr lang="en-GB" sz="2000" dirty="0">
                <a:sym typeface="Wingdings" panose="05000000000000000000" pitchFamily="2" charset="2"/>
              </a:rPr>
              <a:t>Owner of the relationship</a:t>
            </a:r>
          </a:p>
          <a:p>
            <a:r>
              <a:rPr lang="en-GB" sz="2400" dirty="0">
                <a:sym typeface="Wingdings" panose="05000000000000000000" pitchFamily="2" charset="2"/>
              </a:rPr>
              <a:t>Unidirectional 1:N</a:t>
            </a: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16800"/>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1:N</a:t>
            </a:r>
          </a:p>
        </p:txBody>
      </p:sp>
      <p:sp>
        <p:nvSpPr>
          <p:cNvPr id="13" name="TextBox 12"/>
          <p:cNvSpPr txBox="1"/>
          <p:nvPr/>
        </p:nvSpPr>
        <p:spPr>
          <a:xfrm>
            <a:off x="1921429" y="1355558"/>
            <a:ext cx="867545" cy="369332"/>
          </a:xfrm>
          <a:prstGeom prst="rect">
            <a:avLst/>
          </a:prstGeom>
          <a:noFill/>
        </p:spPr>
        <p:txBody>
          <a:bodyPr wrap="none" rtlCol="0">
            <a:spAutoFit/>
          </a:bodyPr>
          <a:lstStyle/>
          <a:p>
            <a:r>
              <a:rPr lang="en-GB" dirty="0"/>
              <a:t>making</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User</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2101117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531" y="-38380"/>
            <a:ext cx="7886700" cy="1325563"/>
          </a:xfrm>
        </p:spPr>
        <p:txBody>
          <a:bodyPr/>
          <a:lstStyle/>
          <a:p>
            <a:r>
              <a:rPr lang="en-GB" dirty="0"/>
              <a:t>Relationship “related” </a:t>
            </a:r>
          </a:p>
        </p:txBody>
      </p:sp>
      <p:sp>
        <p:nvSpPr>
          <p:cNvPr id="5" name="Content Placeholder 4"/>
          <p:cNvSpPr>
            <a:spLocks noGrp="1"/>
          </p:cNvSpPr>
          <p:nvPr>
            <p:ph sz="half" idx="2"/>
          </p:nvPr>
        </p:nvSpPr>
        <p:spPr>
          <a:xfrm>
            <a:off x="4680478" y="1540224"/>
            <a:ext cx="4233323" cy="4351338"/>
          </a:xfrm>
        </p:spPr>
        <p:txBody>
          <a:bodyPr>
            <a:normAutofit/>
          </a:bodyPr>
          <a:lstStyle/>
          <a:p>
            <a:r>
              <a:rPr lang="en-GB" sz="2400" dirty="0"/>
              <a:t>Order </a:t>
            </a:r>
            <a:r>
              <a:rPr lang="en-GB" sz="2400" dirty="0">
                <a:sym typeface="Wingdings" panose="05000000000000000000" pitchFamily="2" charset="2"/>
              </a:rPr>
              <a:t></a:t>
            </a:r>
            <a:r>
              <a:rPr lang="en-GB" sz="2400" dirty="0"/>
              <a:t> Subscription @</a:t>
            </a:r>
            <a:r>
              <a:rPr lang="en-GB" sz="2400" dirty="0" err="1"/>
              <a:t>OneToOne</a:t>
            </a:r>
            <a:endParaRPr lang="en-GB" sz="2400" dirty="0"/>
          </a:p>
          <a:p>
            <a:pPr lvl="1"/>
            <a:r>
              <a:rPr lang="en-GB" sz="2000" dirty="0"/>
              <a:t>An order refers to one subscription (if the order is valid)</a:t>
            </a:r>
          </a:p>
          <a:p>
            <a:r>
              <a:rPr lang="en-GB" sz="2400" dirty="0"/>
              <a:t>Subscription </a:t>
            </a:r>
            <a:r>
              <a:rPr lang="en-GB" sz="2400" dirty="0">
                <a:sym typeface="Wingdings" panose="05000000000000000000" pitchFamily="2" charset="2"/>
              </a:rPr>
              <a:t> </a:t>
            </a:r>
            <a:r>
              <a:rPr lang="en-GB" sz="2400" dirty="0"/>
              <a:t>Order</a:t>
            </a:r>
            <a:r>
              <a:rPr lang="en-GB" sz="2400" dirty="0">
                <a:sym typeface="Wingdings" panose="05000000000000000000" pitchFamily="2" charset="2"/>
              </a:rPr>
              <a:t> @</a:t>
            </a:r>
            <a:r>
              <a:rPr lang="en-GB" sz="2400" dirty="0" err="1">
                <a:sym typeface="Wingdings" panose="05000000000000000000" pitchFamily="2" charset="2"/>
              </a:rPr>
              <a:t>OneToOne</a:t>
            </a:r>
            <a:endParaRPr lang="en-GB" sz="2400" dirty="0">
              <a:sym typeface="Wingdings" panose="05000000000000000000" pitchFamily="2" charset="2"/>
            </a:endParaRPr>
          </a:p>
          <a:p>
            <a:pPr lvl="1"/>
            <a:r>
              <a:rPr lang="en-GB" sz="2000" dirty="0">
                <a:sym typeface="Wingdings" panose="05000000000000000000" pitchFamily="2" charset="2"/>
              </a:rPr>
              <a:t>A subscription is related to a (valid) order</a:t>
            </a:r>
          </a:p>
          <a:p>
            <a:pPr lvl="1"/>
            <a:r>
              <a:rPr lang="en-GB" sz="2000" dirty="0">
                <a:sym typeface="Wingdings" panose="05000000000000000000" pitchFamily="2" charset="2"/>
              </a:rPr>
              <a:t>Owner of the relationship</a:t>
            </a:r>
          </a:p>
          <a:p>
            <a:r>
              <a:rPr lang="en-GB" sz="2400" dirty="0">
                <a:sym typeface="Wingdings" panose="05000000000000000000" pitchFamily="2" charset="2"/>
              </a:rPr>
              <a:t>Bidirectional</a:t>
            </a: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Subscription</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16800"/>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481222" cy="369332"/>
          </a:xfrm>
          <a:prstGeom prst="rect">
            <a:avLst/>
          </a:prstGeom>
          <a:noFill/>
        </p:spPr>
        <p:txBody>
          <a:bodyPr wrap="none" rtlCol="0">
            <a:spAutoFit/>
          </a:bodyPr>
          <a:lstStyle/>
          <a:p>
            <a:r>
              <a:rPr lang="en-GB" dirty="0"/>
              <a:t>0:1</a:t>
            </a:r>
          </a:p>
        </p:txBody>
      </p:sp>
      <p:sp>
        <p:nvSpPr>
          <p:cNvPr id="13" name="TextBox 12"/>
          <p:cNvSpPr txBox="1"/>
          <p:nvPr/>
        </p:nvSpPr>
        <p:spPr>
          <a:xfrm>
            <a:off x="1921429" y="1355558"/>
            <a:ext cx="850297" cy="369332"/>
          </a:xfrm>
          <a:prstGeom prst="rect">
            <a:avLst/>
          </a:prstGeom>
          <a:noFill/>
        </p:spPr>
        <p:txBody>
          <a:bodyPr wrap="none" rtlCol="0">
            <a:spAutoFit/>
          </a:bodyPr>
          <a:lstStyle/>
          <a:p>
            <a:r>
              <a:rPr lang="en-GB" dirty="0"/>
              <a:t>related</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Subscription</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Subscription</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7310" y="3051663"/>
            <a:ext cx="301686" cy="369332"/>
          </a:xfrm>
          <a:prstGeom prst="rect">
            <a:avLst/>
          </a:prstGeom>
          <a:noFill/>
        </p:spPr>
        <p:txBody>
          <a:bodyPr wrap="none" rtlCol="0">
            <a:spAutoFit/>
          </a:bodyPr>
          <a:lstStyle/>
          <a:p>
            <a:r>
              <a:rPr lang="en-GB" dirty="0"/>
              <a:t>1</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35939028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3202</TotalTime>
  <Words>3049</Words>
  <Application>Microsoft Macintosh PowerPoint</Application>
  <PresentationFormat>On-screen Show (4:3)</PresentationFormat>
  <Paragraphs>236</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Courier New</vt:lpstr>
      <vt:lpstr>Office Theme</vt:lpstr>
      <vt:lpstr>Data Bases 2 Optional Project</vt:lpstr>
      <vt:lpstr>Index</vt:lpstr>
      <vt:lpstr>Specifications</vt:lpstr>
      <vt:lpstr>Entity Relationship</vt:lpstr>
      <vt:lpstr>UML Diagram</vt:lpstr>
      <vt:lpstr>Relational model</vt:lpstr>
      <vt:lpstr>ORM design</vt:lpstr>
      <vt:lpstr>Relationship “making” </vt:lpstr>
      <vt:lpstr>Relationship “related” </vt:lpstr>
      <vt:lpstr>Relationship “activating” </vt:lpstr>
      <vt:lpstr>Relationship “containing” </vt:lpstr>
      <vt:lpstr>Relationship “containing” </vt:lpstr>
      <vt:lpstr>PowerPoint Presentation</vt:lpstr>
      <vt:lpstr>PowerPoint Presentation</vt:lpstr>
      <vt:lpstr>PowerPoint Presentation</vt:lpstr>
      <vt:lpstr>PowerPoint Presentation</vt:lpstr>
      <vt:lpstr>PowerPoint Presentation</vt:lpstr>
      <vt:lpstr>PowerPoint Presentation</vt:lpstr>
      <vt:lpstr>ORM design motivations</vt:lpstr>
      <vt:lpstr>PowerPoint Presentation</vt:lpstr>
      <vt:lpstr>PowerPoint Presentation</vt:lpstr>
      <vt:lpstr>PowerPoint Presentation</vt:lpstr>
      <vt:lpstr>Component Diagram</vt:lpstr>
      <vt:lpstr>Components</vt:lpstr>
      <vt:lpstr>UML sequence diagram</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bases 2</dc:title>
  <dc:creator>Piero</dc:creator>
  <cp:lastModifiedBy>Michele Terziani</cp:lastModifiedBy>
  <cp:revision>252</cp:revision>
  <dcterms:created xsi:type="dcterms:W3CDTF">2020-11-06T10:16:45Z</dcterms:created>
  <dcterms:modified xsi:type="dcterms:W3CDTF">2022-04-20T19:21:45Z</dcterms:modified>
</cp:coreProperties>
</file>