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3" r:id="rId3"/>
    <p:sldId id="257" r:id="rId4"/>
    <p:sldId id="291" r:id="rId5"/>
    <p:sldId id="288" r:id="rId6"/>
    <p:sldId id="290" r:id="rId7"/>
    <p:sldId id="289" r:id="rId8"/>
    <p:sldId id="305" r:id="rId9"/>
    <p:sldId id="306" r:id="rId10"/>
    <p:sldId id="307" r:id="rId11"/>
    <p:sldId id="277" r:id="rId12"/>
    <p:sldId id="294" r:id="rId13"/>
    <p:sldId id="295" r:id="rId14"/>
    <p:sldId id="278" r:id="rId15"/>
    <p:sldId id="304" r:id="rId16"/>
    <p:sldId id="292" r:id="rId17"/>
    <p:sldId id="281" r:id="rId18"/>
    <p:sldId id="298" r:id="rId19"/>
    <p:sldId id="300" r:id="rId20"/>
    <p:sldId id="299" r:id="rId21"/>
    <p:sldId id="286" r:id="rId22"/>
    <p:sldId id="297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Template of the project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fixed_internet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mobile_phone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num_minutes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num_sms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extra_minutes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extra_sms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mobile_internet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2330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 of the logical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are considerations about the logical model write them here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For all triggers specify at high level</a:t>
            </a:r>
          </a:p>
          <a:p>
            <a:pPr lvl="1"/>
            <a:r>
              <a:rPr lang="it-IT" dirty="0"/>
              <a:t>Event </a:t>
            </a:r>
          </a:p>
          <a:p>
            <a:pPr lvl="1"/>
            <a:r>
              <a:rPr lang="it-IT" dirty="0"/>
              <a:t>Condition</a:t>
            </a:r>
          </a:p>
          <a:p>
            <a:pPr lvl="1"/>
            <a:r>
              <a:rPr lang="it-IT" dirty="0"/>
              <a:t>Action</a:t>
            </a:r>
          </a:p>
          <a:p>
            <a:pPr lvl="1"/>
            <a:r>
              <a:rPr lang="it-IT" dirty="0"/>
              <a:t>SQL code of the trigger</a:t>
            </a:r>
          </a:p>
          <a:p>
            <a:r>
              <a:rPr lang="it-IT" dirty="0"/>
              <a:t>Trigger design motivation (if needed)</a:t>
            </a:r>
          </a:p>
          <a:p>
            <a:pPr lvl="1"/>
            <a:r>
              <a:rPr lang="it-IT" dirty="0"/>
              <a:t>E.g., ROW vs STATEMENT</a:t>
            </a:r>
          </a:p>
          <a:p>
            <a:pPr lvl="1"/>
            <a:r>
              <a:rPr lang="it-IT" dirty="0"/>
              <a:t>BEFORE vs AFTER</a:t>
            </a:r>
          </a:p>
          <a:p>
            <a:pPr lvl="1"/>
            <a:r>
              <a:rPr lang="it-IT" dirty="0"/>
              <a:t>Termination and triggering cycle</a:t>
            </a:r>
          </a:p>
        </p:txBody>
      </p:sp>
    </p:spTree>
    <p:extLst>
      <p:ext uri="{BB962C8B-B14F-4D97-AF65-F5344CB8AC3E}">
        <p14:creationId xmlns:p14="http://schemas.microsoft.com/office/powerpoint/2010/main" val="40946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ORM design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056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“making”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9" y="1540224"/>
            <a:ext cx="3886200" cy="435133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B … describe ORM here</a:t>
            </a:r>
          </a:p>
          <a:p>
            <a:pPr lvl="1"/>
            <a:r>
              <a:rPr lang="en-GB" dirty="0"/>
              <a:t>including annotations for the attributes and for the relationships, fetch type of attributes and of relationships, and operation cascading policies for relationships  </a:t>
            </a:r>
          </a:p>
          <a:p>
            <a:r>
              <a:rPr lang="en-GB" dirty="0"/>
              <a:t>B </a:t>
            </a:r>
            <a:r>
              <a:rPr lang="en-GB" dirty="0">
                <a:sym typeface="Wingdings" panose="05000000000000000000" pitchFamily="2" charset="2"/>
              </a:rPr>
              <a:t> A … describe ORM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168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429" y="135555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“containing”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9" y="1540224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Service Package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Service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@ManyToMany is necessary to show the services contained inside of the service package</a:t>
            </a:r>
            <a:endParaRPr lang="en-GB" sz="2000" dirty="0"/>
          </a:p>
          <a:p>
            <a:pPr lvl="1"/>
            <a:r>
              <a:rPr lang="en-GB" sz="1400" dirty="0">
                <a:latin typeface="Calibri" panose="020F0502020204030204" pitchFamily="34" charset="0"/>
              </a:rPr>
              <a:t>Owner = either Service Package</a:t>
            </a:r>
            <a:r>
              <a:rPr lang="en-GB" sz="1400" b="0" i="0" u="none" strike="noStrike" baseline="0" dirty="0">
                <a:latin typeface="Calibri" panose="020F0502020204030204" pitchFamily="34" charset="0"/>
              </a:rPr>
              <a:t>  or Service</a:t>
            </a:r>
          </a:p>
          <a:p>
            <a:pPr lvl="1"/>
            <a:r>
              <a:rPr lang="en-GB" sz="1400" dirty="0" err="1">
                <a:latin typeface="Calibri" panose="020F0502020204030204" pitchFamily="34" charset="0"/>
              </a:rPr>
              <a:t>FetchType</a:t>
            </a:r>
            <a:r>
              <a:rPr lang="en-GB" sz="1400" dirty="0">
                <a:latin typeface="Calibri" panose="020F0502020204030204" pitchFamily="34" charset="0"/>
              </a:rPr>
              <a:t> = </a:t>
            </a:r>
            <a:r>
              <a:rPr lang="en-GB" sz="1400" dirty="0" err="1">
                <a:latin typeface="Calibri" panose="020F0502020204030204" pitchFamily="34" charset="0"/>
              </a:rPr>
              <a:t>FetchType.EAGER</a:t>
            </a:r>
            <a:r>
              <a:rPr lang="en-GB" sz="1400" dirty="0">
                <a:latin typeface="Calibri" panose="020F0502020204030204" pitchFamily="34" charset="0"/>
              </a:rPr>
              <a:t> to let the costumer get the services associated with a service package via relationship navigation</a:t>
            </a:r>
            <a:r>
              <a:rPr lang="en-GB" sz="14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r>
              <a:rPr lang="en-GB" sz="2000" dirty="0"/>
              <a:t>Service </a:t>
            </a:r>
            <a:r>
              <a:rPr lang="en-GB" sz="2000" dirty="0">
                <a:sym typeface="Wingdings" panose="05000000000000000000" pitchFamily="2" charset="2"/>
              </a:rPr>
              <a:t> Service Package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@ManyToMany is no requested, but mapped for simplicity </a:t>
            </a:r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en-GB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29"/>
            <a:ext cx="1568918" cy="6527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168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429" y="1355558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4531" y="3108048"/>
            <a:ext cx="1568918" cy="6145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  <a:p>
            <a:pPr algn="ctr"/>
            <a:r>
              <a:rPr lang="en-GB" dirty="0"/>
              <a:t>Package</a:t>
            </a:r>
          </a:p>
        </p:txBody>
      </p:sp>
      <p:cxnSp>
        <p:nvCxnSpPr>
          <p:cNvPr id="16" name="Straight Connector 15"/>
          <p:cNvCxnSpPr>
            <a:cxnSpLocks/>
            <a:stCxn id="14" idx="1"/>
            <a:endCxn id="15" idx="3"/>
          </p:cNvCxnSpPr>
          <p:nvPr/>
        </p:nvCxnSpPr>
        <p:spPr>
          <a:xfrm flipH="1">
            <a:off x="1773449" y="3402986"/>
            <a:ext cx="1212790" cy="12343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4133" y="4403138"/>
            <a:ext cx="1568918" cy="614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cxnSp>
        <p:nvCxnSpPr>
          <p:cNvPr id="19" name="Straight Connector 18"/>
          <p:cNvCxnSpPr>
            <a:cxnSpLocks/>
            <a:stCxn id="17" idx="1"/>
            <a:endCxn id="18" idx="3"/>
          </p:cNvCxnSpPr>
          <p:nvPr/>
        </p:nvCxnSpPr>
        <p:spPr>
          <a:xfrm flipH="1">
            <a:off x="1823051" y="4710418"/>
            <a:ext cx="1171209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28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ORM design motivations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avoid redundancy, in </a:t>
            </a:r>
            <a:r>
              <a:rPr lang="en-GB" dirty="0"/>
              <a:t>”containing” relation t</a:t>
            </a:r>
            <a:r>
              <a:rPr lang="it-IT" dirty="0"/>
              <a:t>he entity </a:t>
            </a:r>
            <a:r>
              <a:rPr lang="en-GB" dirty="0"/>
              <a:t>”</a:t>
            </a:r>
            <a:r>
              <a:rPr lang="it-IT" dirty="0"/>
              <a:t>Service</a:t>
            </a:r>
            <a:r>
              <a:rPr lang="en-GB" dirty="0"/>
              <a:t>” includes three offers that a package can include</a:t>
            </a:r>
          </a:p>
          <a:p>
            <a:pPr lvl="1"/>
            <a:r>
              <a:rPr lang="en-GB" dirty="0"/>
              <a:t>Fixed Internet</a:t>
            </a:r>
          </a:p>
          <a:p>
            <a:pPr lvl="1"/>
            <a:r>
              <a:rPr lang="en-GB" dirty="0"/>
              <a:t>Mobile Phone</a:t>
            </a:r>
          </a:p>
          <a:p>
            <a:pPr lvl="1"/>
            <a:r>
              <a:rPr lang="en-GB" dirty="0"/>
              <a:t>Mobile Internet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557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Employee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“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“ . . . 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.})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clone this slide as may times as there are  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entities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19F719-6A3E-4BE4-BB76-3CDA270B343C}"/>
              </a:ext>
            </a:extLst>
          </p:cNvPr>
          <p:cNvSpPr/>
          <p:nvPr/>
        </p:nvSpPr>
        <p:spPr>
          <a:xfrm>
            <a:off x="3043645" y="63082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Clone this slide for each entity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Functional analysis of the interaction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Describe the interaction diagrams of the application using any graphical notation (e.g., IFML or similar --- www.ifmledit.org) or a textual notation (see next slides)</a:t>
            </a:r>
          </a:p>
        </p:txBody>
      </p:sp>
    </p:spTree>
    <p:extLst>
      <p:ext uri="{BB962C8B-B14F-4D97-AF65-F5344CB8AC3E}">
        <p14:creationId xmlns:p14="http://schemas.microsoft.com/office/powerpoint/2010/main" val="13200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diagram</a:t>
            </a:r>
          </a:p>
        </p:txBody>
      </p:sp>
      <p:sp>
        <p:nvSpPr>
          <p:cNvPr id="4" name="Google Shape;197;p33"/>
          <p:cNvSpPr/>
          <p:nvPr/>
        </p:nvSpPr>
        <p:spPr>
          <a:xfrm>
            <a:off x="323525" y="2753184"/>
            <a:ext cx="2808300" cy="150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/>
          <p:cNvSpPr/>
          <p:nvPr/>
        </p:nvSpPr>
        <p:spPr>
          <a:xfrm>
            <a:off x="467444" y="3133360"/>
            <a:ext cx="1836300" cy="86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/>
          <p:cNvSpPr/>
          <p:nvPr/>
        </p:nvSpPr>
        <p:spPr>
          <a:xfrm>
            <a:off x="5755392" y="4499999"/>
            <a:ext cx="2520300" cy="12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/>
          <p:cNvSpPr/>
          <p:nvPr/>
        </p:nvSpPr>
        <p:spPr>
          <a:xfrm>
            <a:off x="2195736" y="3342674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01;p33"/>
          <p:cNvCxnSpPr>
            <a:stCxn id="14" idx="2"/>
            <a:endCxn id="20" idx="5"/>
          </p:cNvCxnSpPr>
          <p:nvPr/>
        </p:nvCxnSpPr>
        <p:spPr>
          <a:xfrm rot="10800000" flipH="1">
            <a:off x="4726678" y="3456447"/>
            <a:ext cx="1599000" cy="5700"/>
          </a:xfrm>
          <a:prstGeom prst="bentConnector3">
            <a:avLst>
              <a:gd name="adj1" fmla="val 5000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" name="Google Shape;204;p33"/>
          <p:cNvSpPr txBox="1"/>
          <p:nvPr/>
        </p:nvSpPr>
        <p:spPr>
          <a:xfrm>
            <a:off x="2328286" y="3622457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05;p33"/>
          <p:cNvCxnSpPr>
            <a:stCxn id="17" idx="4"/>
            <a:endCxn id="4" idx="2"/>
          </p:cNvCxnSpPr>
          <p:nvPr/>
        </p:nvCxnSpPr>
        <p:spPr>
          <a:xfrm rot="5400000">
            <a:off x="2501896" y="3127908"/>
            <a:ext cx="359700" cy="1908300"/>
          </a:xfrm>
          <a:prstGeom prst="bentConnector3">
            <a:avLst>
              <a:gd name="adj1" fmla="val 16619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" name="Google Shape;207;p33"/>
          <p:cNvSpPr txBox="1"/>
          <p:nvPr/>
        </p:nvSpPr>
        <p:spPr>
          <a:xfrm>
            <a:off x="755575" y="4505860"/>
            <a:ext cx="248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pswd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8;p33"/>
          <p:cNvSpPr txBox="1"/>
          <p:nvPr/>
        </p:nvSpPr>
        <p:spPr>
          <a:xfrm>
            <a:off x="3641255" y="2813863"/>
            <a:ext cx="2186700" cy="3078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9;p33"/>
          <p:cNvCxnSpPr/>
          <p:nvPr/>
        </p:nvCxnSpPr>
        <p:spPr>
          <a:xfrm flipH="1">
            <a:off x="3185250" y="2890382"/>
            <a:ext cx="472500" cy="558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202;p33"/>
          <p:cNvSpPr/>
          <p:nvPr/>
        </p:nvSpPr>
        <p:spPr>
          <a:xfrm>
            <a:off x="3419872" y="3216763"/>
            <a:ext cx="1368152" cy="49076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210;p33"/>
          <p:cNvCxnSpPr>
            <a:stCxn id="7" idx="6"/>
            <a:endCxn id="14" idx="5"/>
          </p:cNvCxnSpPr>
          <p:nvPr/>
        </p:nvCxnSpPr>
        <p:spPr>
          <a:xfrm>
            <a:off x="2483768" y="3450686"/>
            <a:ext cx="997500" cy="11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11;p33"/>
          <p:cNvSpPr/>
          <p:nvPr/>
        </p:nvSpPr>
        <p:spPr>
          <a:xfrm>
            <a:off x="4572000" y="3383496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6;p33"/>
          <p:cNvSpPr/>
          <p:nvPr/>
        </p:nvSpPr>
        <p:spPr>
          <a:xfrm>
            <a:off x="3491880" y="3686184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12;p33"/>
          <p:cNvSpPr txBox="1"/>
          <p:nvPr/>
        </p:nvSpPr>
        <p:spPr>
          <a:xfrm>
            <a:off x="4788029" y="3599524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13;p33"/>
          <p:cNvCxnSpPr>
            <a:stCxn id="20" idx="2"/>
            <a:endCxn id="6" idx="0"/>
          </p:cNvCxnSpPr>
          <p:nvPr/>
        </p:nvCxnSpPr>
        <p:spPr>
          <a:xfrm flipH="1">
            <a:off x="7015400" y="3456382"/>
            <a:ext cx="868500" cy="1043700"/>
          </a:xfrm>
          <a:prstGeom prst="bentConnector4">
            <a:avLst>
              <a:gd name="adj1" fmla="val -34482"/>
              <a:gd name="adj2" fmla="val 6175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" name="Google Shape;203;p33"/>
          <p:cNvSpPr/>
          <p:nvPr/>
        </p:nvSpPr>
        <p:spPr>
          <a:xfrm>
            <a:off x="6264350" y="3210982"/>
            <a:ext cx="16809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4;p33"/>
          <p:cNvSpPr txBox="1"/>
          <p:nvPr/>
        </p:nvSpPr>
        <p:spPr>
          <a:xfrm>
            <a:off x="7105354" y="4132699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1905802" y="2096513"/>
            <a:ext cx="838584" cy="1036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44386" y="1911847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PAGE COMPONENT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>
            <a:off x="1357163" y="1565518"/>
            <a:ext cx="1529998" cy="1187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87161" y="1380852"/>
            <a:ext cx="67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PAGE</a:t>
            </a:r>
          </a:p>
        </p:txBody>
      </p:sp>
      <p:cxnSp>
        <p:nvCxnSpPr>
          <p:cNvPr id="30" name="Straight Arrow Connector 29"/>
          <p:cNvCxnSpPr>
            <a:stCxn id="31" idx="1"/>
          </p:cNvCxnSpPr>
          <p:nvPr/>
        </p:nvCxnSpPr>
        <p:spPr>
          <a:xfrm flipH="1">
            <a:off x="2406316" y="2394897"/>
            <a:ext cx="790457" cy="946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96773" y="221023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</a:t>
            </a:r>
          </a:p>
        </p:txBody>
      </p:sp>
      <p:cxnSp>
        <p:nvCxnSpPr>
          <p:cNvPr id="33" name="Straight Arrow Connector 32"/>
          <p:cNvCxnSpPr>
            <a:stCxn id="34" idx="1"/>
          </p:cNvCxnSpPr>
          <p:nvPr/>
        </p:nvCxnSpPr>
        <p:spPr>
          <a:xfrm flipH="1">
            <a:off x="6670320" y="2491149"/>
            <a:ext cx="655704" cy="65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26024" y="2306483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ACTION</a:t>
            </a:r>
          </a:p>
        </p:txBody>
      </p:sp>
      <p:cxnSp>
        <p:nvCxnSpPr>
          <p:cNvPr id="35" name="Straight Arrow Connector 34"/>
          <p:cNvCxnSpPr>
            <a:stCxn id="36" idx="1"/>
          </p:cNvCxnSpPr>
          <p:nvPr/>
        </p:nvCxnSpPr>
        <p:spPr>
          <a:xfrm flipH="1">
            <a:off x="5755392" y="2096513"/>
            <a:ext cx="800608" cy="1352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56000" y="1911847"/>
            <a:ext cx="137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1007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400" dirty="0"/>
              <a:t>Specification</a:t>
            </a:r>
          </a:p>
          <a:p>
            <a:pPr lvl="1"/>
            <a:r>
              <a:rPr lang="it-IT" sz="2000" dirty="0"/>
              <a:t>Revision of the specifications (if needed)</a:t>
            </a:r>
          </a:p>
          <a:p>
            <a:r>
              <a:rPr lang="it-IT" sz="2400" dirty="0"/>
              <a:t>Conceptual (ER) and logical data models</a:t>
            </a:r>
          </a:p>
          <a:p>
            <a:pPr lvl="1"/>
            <a:r>
              <a:rPr lang="it-IT" sz="2000" dirty="0"/>
              <a:t>Explanation of the ER diagram (if needed)</a:t>
            </a:r>
          </a:p>
          <a:p>
            <a:pPr lvl="1"/>
            <a:r>
              <a:rPr lang="it-IT" sz="2000" dirty="0"/>
              <a:t>Explanation of the logical model (if needed)</a:t>
            </a:r>
          </a:p>
          <a:p>
            <a:r>
              <a:rPr lang="it-IT" sz="2400" dirty="0"/>
              <a:t>Trigger design and code</a:t>
            </a:r>
          </a:p>
          <a:p>
            <a:r>
              <a:rPr lang="it-IT" sz="2400" dirty="0"/>
              <a:t>ORM relationship design with explanations</a:t>
            </a:r>
          </a:p>
          <a:p>
            <a:r>
              <a:rPr lang="it-IT" sz="2400" dirty="0"/>
              <a:t>Entities code</a:t>
            </a:r>
          </a:p>
          <a:p>
            <a:r>
              <a:rPr lang="it-IT" sz="2400" dirty="0"/>
              <a:t>Interface diagrams or functional analysis of the specifications</a:t>
            </a:r>
          </a:p>
          <a:p>
            <a:r>
              <a:rPr lang="it-IT" sz="2400" dirty="0"/>
              <a:t>List of components</a:t>
            </a:r>
          </a:p>
          <a:p>
            <a:pPr lvl="1"/>
            <a:r>
              <a:rPr lang="it-IT" sz="2000" dirty="0"/>
              <a:t>Motivations of the components design (if needed)</a:t>
            </a:r>
          </a:p>
          <a:p>
            <a:r>
              <a:rPr lang="it-IT" sz="2400" dirty="0"/>
              <a:t>UML sequence diagrams (optional, only for salient events)</a:t>
            </a:r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8395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textual notation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756" y="1386038"/>
            <a:ext cx="8855242" cy="523614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Web application allows the management of travel expenses. After </a:t>
            </a:r>
            <a:r>
              <a:rPr lang="en-GB" dirty="0">
                <a:solidFill>
                  <a:srgbClr val="C00000"/>
                </a:solidFill>
              </a:rPr>
              <a:t>logging in</a:t>
            </a:r>
            <a:r>
              <a:rPr lang="en-GB" dirty="0"/>
              <a:t>, the user </a:t>
            </a:r>
            <a:r>
              <a:rPr lang="en-GB" dirty="0">
                <a:solidFill>
                  <a:srgbClr val="0070C0"/>
                </a:solidFill>
              </a:rPr>
              <a:t>accesses</a:t>
            </a:r>
            <a:r>
              <a:rPr lang="en-GB" dirty="0"/>
              <a:t> a </a:t>
            </a:r>
            <a:r>
              <a:rPr lang="en-GB" dirty="0">
                <a:solidFill>
                  <a:srgbClr val="FF0000"/>
                </a:solidFill>
              </a:rPr>
              <a:t>HOME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page</a:t>
            </a:r>
            <a:r>
              <a:rPr lang="en-GB" dirty="0"/>
              <a:t> where there is a </a:t>
            </a:r>
            <a:r>
              <a:rPr lang="en-GB" dirty="0">
                <a:solidFill>
                  <a:srgbClr val="00B050"/>
                </a:solidFill>
              </a:rPr>
              <a:t>list of travel missions</a:t>
            </a:r>
            <a:r>
              <a:rPr lang="en-GB" dirty="0"/>
              <a:t>; a mission belongs to a user and has a date, a place, a description, a number of days of duration, and a status ("open", "finalized", "closed"). The list shows the date and place of the missions, which are sorted by date in descending order. On the HOME page there is a </a:t>
            </a:r>
            <a:r>
              <a:rPr lang="en-GB" dirty="0">
                <a:solidFill>
                  <a:srgbClr val="00B050"/>
                </a:solidFill>
              </a:rPr>
              <a:t>form</a:t>
            </a:r>
            <a:r>
              <a:rPr lang="en-GB" dirty="0"/>
              <a:t>, with which the user can </a:t>
            </a:r>
            <a:r>
              <a:rPr lang="en-GB" dirty="0">
                <a:solidFill>
                  <a:srgbClr val="C00000"/>
                </a:solidFill>
              </a:rPr>
              <a:t>create a new mission</a:t>
            </a:r>
            <a:r>
              <a:rPr lang="en-GB" dirty="0"/>
              <a:t>, by entering all the data, which are mandatory. A new mission is always in the "open" state. After creating a mission, one is returned to the HOME page. When the user </a:t>
            </a:r>
            <a:r>
              <a:rPr lang="en-GB" dirty="0">
                <a:solidFill>
                  <a:srgbClr val="0070C0"/>
                </a:solidFill>
              </a:rPr>
              <a:t>selects a mission </a:t>
            </a:r>
            <a:r>
              <a:rPr lang="en-GB" dirty="0"/>
              <a:t>in the list, a </a:t>
            </a:r>
            <a:r>
              <a:rPr lang="en-GB" dirty="0">
                <a:solidFill>
                  <a:srgbClr val="FF0000"/>
                </a:solidFill>
              </a:rPr>
              <a:t>DETAIL_MISSION page </a:t>
            </a:r>
            <a:r>
              <a:rPr lang="en-GB" dirty="0"/>
              <a:t>appears, showing </a:t>
            </a:r>
            <a:r>
              <a:rPr lang="en-GB" dirty="0">
                <a:solidFill>
                  <a:srgbClr val="00B050"/>
                </a:solidFill>
              </a:rPr>
              <a:t>all the mission data</a:t>
            </a:r>
            <a:r>
              <a:rPr lang="en-GB" dirty="0"/>
              <a:t>. If the mission is in the "open" state, a </a:t>
            </a:r>
            <a:r>
              <a:rPr lang="en-GB" dirty="0">
                <a:solidFill>
                  <a:srgbClr val="00B050"/>
                </a:solidFill>
              </a:rPr>
              <a:t>form</a:t>
            </a:r>
            <a:r>
              <a:rPr lang="en-GB" dirty="0"/>
              <a:t> appears for entering the expenses incurred during the mission; the form contains three fields: food costs, accommodation costs, transport costs. </a:t>
            </a:r>
            <a:r>
              <a:rPr lang="en-GB" dirty="0">
                <a:solidFill>
                  <a:srgbClr val="0070C0"/>
                </a:solidFill>
              </a:rPr>
              <a:t>Sending the form data </a:t>
            </a:r>
            <a:r>
              <a:rPr lang="en-GB" dirty="0"/>
              <a:t>causes the </a:t>
            </a:r>
            <a:r>
              <a:rPr lang="en-GB" dirty="0">
                <a:solidFill>
                  <a:srgbClr val="C00000"/>
                </a:solidFill>
              </a:rPr>
              <a:t>mission status to change </a:t>
            </a:r>
            <a:r>
              <a:rPr lang="en-GB" dirty="0"/>
              <a:t>from "open " to  “finalized ",  and the return to the DETAIL_MISSION page. If the mission is in the "finalized“ status, a </a:t>
            </a:r>
            <a:r>
              <a:rPr lang="en-GB" dirty="0">
                <a:solidFill>
                  <a:srgbClr val="00B050"/>
                </a:solidFill>
              </a:rPr>
              <a:t>"close“ button </a:t>
            </a:r>
            <a:r>
              <a:rPr lang="en-GB" dirty="0"/>
              <a:t>appears which the user </a:t>
            </a:r>
            <a:r>
              <a:rPr lang="en-GB" dirty="0">
                <a:solidFill>
                  <a:srgbClr val="0070C0"/>
                </a:solidFill>
              </a:rPr>
              <a:t>can click </a:t>
            </a:r>
            <a:r>
              <a:rPr lang="en-GB" dirty="0"/>
              <a:t>to report that he has received the reimbursement of expenses; this causes the </a:t>
            </a:r>
            <a:r>
              <a:rPr lang="en-GB" dirty="0">
                <a:solidFill>
                  <a:srgbClr val="C00000"/>
                </a:solidFill>
              </a:rPr>
              <a:t>mission status to change </a:t>
            </a:r>
            <a:r>
              <a:rPr lang="en-GB" dirty="0"/>
              <a:t>from "finalized" to "closed" and the return to the DETAIL_MISSION page. If the mission is in the "closed" status, the DETAIL_MISSION page shows mission data also the value of the three types of expenditure. </a:t>
            </a:r>
          </a:p>
          <a:p>
            <a:r>
              <a:rPr lang="en-GB" dirty="0">
                <a:solidFill>
                  <a:srgbClr val="FF0000"/>
                </a:solidFill>
              </a:rPr>
              <a:t>Pages (views)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view components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events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actions</a:t>
            </a:r>
            <a:endParaRPr lang="it-I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6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Client components</a:t>
            </a:r>
          </a:p>
          <a:p>
            <a:pPr lvl="1"/>
            <a:r>
              <a:rPr lang="en-GB" sz="2000" dirty="0"/>
              <a:t>Servlets</a:t>
            </a:r>
          </a:p>
          <a:p>
            <a:pPr lvl="1"/>
            <a:r>
              <a:rPr lang="en-GB" sz="2000" dirty="0"/>
              <a:t>Views</a:t>
            </a:r>
          </a:p>
          <a:p>
            <a:pPr lvl="1"/>
            <a:r>
              <a:rPr lang="en-GB" sz="2000" dirty="0"/>
              <a:t>Java Beans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Back end components</a:t>
            </a:r>
          </a:p>
          <a:p>
            <a:pPr lvl="1"/>
            <a:r>
              <a:rPr lang="en-GB" dirty="0"/>
              <a:t>Entities</a:t>
            </a:r>
          </a:p>
          <a:p>
            <a:pPr lvl="2"/>
            <a:r>
              <a:rPr lang="en-GB" dirty="0"/>
              <a:t>Entity1</a:t>
            </a:r>
          </a:p>
          <a:p>
            <a:pPr lvl="2"/>
            <a:r>
              <a:rPr lang="en-GB" dirty="0"/>
              <a:t>Entity2</a:t>
            </a:r>
          </a:p>
          <a:p>
            <a:pPr lvl="1"/>
            <a:r>
              <a:rPr lang="en-GB"/>
              <a:t>Business Components (EJBs)</a:t>
            </a:r>
            <a:endParaRPr lang="en-GB" dirty="0"/>
          </a:p>
          <a:p>
            <a:pPr lvl="2"/>
            <a:r>
              <a:rPr lang="en-GB" dirty="0"/>
              <a:t>BC1 </a:t>
            </a:r>
          </a:p>
          <a:p>
            <a:pPr lvl="3"/>
            <a:r>
              <a:rPr lang="en-GB" dirty="0"/>
              <a:t>(stateless or stateful)</a:t>
            </a:r>
          </a:p>
          <a:p>
            <a:pPr lvl="3"/>
            <a:r>
              <a:rPr lang="en-GB" dirty="0"/>
              <a:t>Method 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Method 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BC2</a:t>
            </a:r>
          </a:p>
          <a:p>
            <a:pPr lvl="3"/>
            <a:r>
              <a:rPr lang="en-GB" dirty="0"/>
              <a:t>(stateless or stateful)</a:t>
            </a:r>
          </a:p>
          <a:p>
            <a:pPr lvl="3"/>
            <a:r>
              <a:rPr lang="en-GB" dirty="0"/>
              <a:t>Method BC21(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Method BC22(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Motivations of the components design</a:t>
            </a:r>
            <a:r>
              <a:rPr lang="en-GB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539990" cy="4351338"/>
          </a:xfrm>
        </p:spPr>
        <p:txBody>
          <a:bodyPr>
            <a:normAutofit/>
          </a:bodyPr>
          <a:lstStyle/>
          <a:p>
            <a:r>
              <a:rPr lang="it-IT" dirty="0"/>
              <a:t>If there are aspects of the components design that you want to illustrate or motivate, write here your explanations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0311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sequence diagrams</a:t>
            </a:r>
          </a:p>
        </p:txBody>
      </p:sp>
      <p:sp>
        <p:nvSpPr>
          <p:cNvPr id="6" name="Google Shape;273;p37"/>
          <p:cNvSpPr/>
          <p:nvPr/>
        </p:nvSpPr>
        <p:spPr>
          <a:xfrm>
            <a:off x="867620" y="2765098"/>
            <a:ext cx="13146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274;p37"/>
          <p:cNvCxnSpPr>
            <a:stCxn id="6" idx="2"/>
          </p:cNvCxnSpPr>
          <p:nvPr/>
        </p:nvCxnSpPr>
        <p:spPr>
          <a:xfrm flipH="1">
            <a:off x="1500320" y="3050998"/>
            <a:ext cx="24600" cy="336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8" name="Google Shape;275;p37"/>
          <p:cNvCxnSpPr/>
          <p:nvPr/>
        </p:nvCxnSpPr>
        <p:spPr>
          <a:xfrm>
            <a:off x="429471" y="3908098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" name="Google Shape;276;p37"/>
          <p:cNvSpPr txBox="1"/>
          <p:nvPr/>
        </p:nvSpPr>
        <p:spPr>
          <a:xfrm>
            <a:off x="353271" y="3631099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7;p37"/>
          <p:cNvSpPr/>
          <p:nvPr/>
        </p:nvSpPr>
        <p:spPr>
          <a:xfrm>
            <a:off x="1342125" y="3212773"/>
            <a:ext cx="306600" cy="290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8;p37"/>
          <p:cNvSpPr/>
          <p:nvPr/>
        </p:nvSpPr>
        <p:spPr>
          <a:xfrm>
            <a:off x="2881149" y="2765098"/>
            <a:ext cx="984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79;p37"/>
          <p:cNvCxnSpPr/>
          <p:nvPr/>
        </p:nvCxnSpPr>
        <p:spPr>
          <a:xfrm flipH="1">
            <a:off x="3398067" y="3050848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3" name="Google Shape;280;p37"/>
          <p:cNvCxnSpPr/>
          <p:nvPr/>
        </p:nvCxnSpPr>
        <p:spPr>
          <a:xfrm>
            <a:off x="1648670" y="3565198"/>
            <a:ext cx="1595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" name="Google Shape;281;p37"/>
          <p:cNvSpPr txBox="1"/>
          <p:nvPr/>
        </p:nvSpPr>
        <p:spPr>
          <a:xfrm>
            <a:off x="1644300" y="3127073"/>
            <a:ext cx="1718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82;p37"/>
          <p:cNvSpPr/>
          <p:nvPr/>
        </p:nvSpPr>
        <p:spPr>
          <a:xfrm>
            <a:off x="3274539" y="3225573"/>
            <a:ext cx="304800" cy="942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83;p37"/>
          <p:cNvCxnSpPr/>
          <p:nvPr/>
        </p:nvCxnSpPr>
        <p:spPr>
          <a:xfrm rot="10800000">
            <a:off x="1666225" y="4088073"/>
            <a:ext cx="160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284;p37"/>
          <p:cNvSpPr txBox="1"/>
          <p:nvPr/>
        </p:nvSpPr>
        <p:spPr>
          <a:xfrm>
            <a:off x="1893288" y="3786735"/>
            <a:ext cx="113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85;p37"/>
          <p:cNvSpPr/>
          <p:nvPr/>
        </p:nvSpPr>
        <p:spPr>
          <a:xfrm>
            <a:off x="5221450" y="2765098"/>
            <a:ext cx="7512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86;p37"/>
          <p:cNvCxnSpPr>
            <a:stCxn id="18" idx="2"/>
          </p:cNvCxnSpPr>
          <p:nvPr/>
        </p:nvCxnSpPr>
        <p:spPr>
          <a:xfrm flipH="1">
            <a:off x="5566750" y="3050998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0" name="Google Shape;287;p37"/>
          <p:cNvSpPr/>
          <p:nvPr/>
        </p:nvSpPr>
        <p:spPr>
          <a:xfrm>
            <a:off x="5434250" y="4884465"/>
            <a:ext cx="3048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88;p37"/>
          <p:cNvCxnSpPr/>
          <p:nvPr/>
        </p:nvCxnSpPr>
        <p:spPr>
          <a:xfrm rot="10800000" flipH="1">
            <a:off x="1648900" y="5025773"/>
            <a:ext cx="3793800" cy="3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2" name="Google Shape;289;p37"/>
          <p:cNvSpPr txBox="1"/>
          <p:nvPr/>
        </p:nvSpPr>
        <p:spPr>
          <a:xfrm>
            <a:off x="1741467" y="4762619"/>
            <a:ext cx="3113562" cy="2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90;p37"/>
          <p:cNvSpPr/>
          <p:nvPr/>
        </p:nvSpPr>
        <p:spPr>
          <a:xfrm>
            <a:off x="4093000" y="2765023"/>
            <a:ext cx="1056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91;p37"/>
          <p:cNvCxnSpPr>
            <a:stCxn id="23" idx="2"/>
          </p:cNvCxnSpPr>
          <p:nvPr/>
        </p:nvCxnSpPr>
        <p:spPr>
          <a:xfrm flipH="1">
            <a:off x="4590700" y="3050923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5" name="Google Shape;292;p37"/>
          <p:cNvSpPr/>
          <p:nvPr/>
        </p:nvSpPr>
        <p:spPr>
          <a:xfrm>
            <a:off x="4464113" y="4192794"/>
            <a:ext cx="304800" cy="665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93;p37"/>
          <p:cNvCxnSpPr/>
          <p:nvPr/>
        </p:nvCxnSpPr>
        <p:spPr>
          <a:xfrm>
            <a:off x="1670265" y="4595761"/>
            <a:ext cx="2775000" cy="2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" name="Google Shape;294;p37"/>
          <p:cNvSpPr txBox="1"/>
          <p:nvPr/>
        </p:nvSpPr>
        <p:spPr>
          <a:xfrm>
            <a:off x="96075" y="4005073"/>
            <a:ext cx="1209600" cy="21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/CheckLogin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index.html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95;p37"/>
          <p:cNvCxnSpPr/>
          <p:nvPr/>
        </p:nvCxnSpPr>
        <p:spPr>
          <a:xfrm flipH="1">
            <a:off x="6593600" y="3084148"/>
            <a:ext cx="4800" cy="329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" name="Google Shape;296;p37"/>
          <p:cNvSpPr/>
          <p:nvPr/>
        </p:nvSpPr>
        <p:spPr>
          <a:xfrm>
            <a:off x="6443594" y="5115912"/>
            <a:ext cx="304800" cy="75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7;p37"/>
          <p:cNvSpPr txBox="1"/>
          <p:nvPr/>
        </p:nvSpPr>
        <p:spPr>
          <a:xfrm>
            <a:off x="1707191" y="5196645"/>
            <a:ext cx="2862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redirect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98;p37"/>
          <p:cNvSpPr txBox="1"/>
          <p:nvPr/>
        </p:nvSpPr>
        <p:spPr>
          <a:xfrm>
            <a:off x="1826198" y="4306797"/>
            <a:ext cx="211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== null ] redirect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99;p37"/>
          <p:cNvCxnSpPr>
            <a:endCxn id="29" idx="1"/>
          </p:cNvCxnSpPr>
          <p:nvPr/>
        </p:nvCxnSpPr>
        <p:spPr>
          <a:xfrm rot="10800000" flipH="1">
            <a:off x="1670294" y="5493912"/>
            <a:ext cx="4773300" cy="6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300;p37"/>
          <p:cNvCxnSpPr/>
          <p:nvPr/>
        </p:nvCxnSpPr>
        <p:spPr>
          <a:xfrm rot="10800000">
            <a:off x="1660525" y="3828823"/>
            <a:ext cx="16059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" name="Google Shape;301;p37"/>
          <p:cNvSpPr txBox="1"/>
          <p:nvPr/>
        </p:nvSpPr>
        <p:spPr>
          <a:xfrm>
            <a:off x="1756225" y="3581673"/>
            <a:ext cx="1606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checkCredentials()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02;p37"/>
          <p:cNvSpPr/>
          <p:nvPr/>
        </p:nvSpPr>
        <p:spPr>
          <a:xfrm>
            <a:off x="6133300" y="2769524"/>
            <a:ext cx="1136700" cy="276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03;p37"/>
          <p:cNvCxnSpPr/>
          <p:nvPr/>
        </p:nvCxnSpPr>
        <p:spPr>
          <a:xfrm>
            <a:off x="6748400" y="5493923"/>
            <a:ext cx="1118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7" name="Google Shape;304;p37"/>
          <p:cNvSpPr txBox="1"/>
          <p:nvPr/>
        </p:nvSpPr>
        <p:spPr>
          <a:xfrm>
            <a:off x="6842385" y="5196648"/>
            <a:ext cx="226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slide “go to home”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7620" y="1690689"/>
            <a:ext cx="626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Only if needed to illustrate some relevant component interaction</a:t>
            </a:r>
          </a:p>
        </p:txBody>
      </p:sp>
    </p:spTree>
    <p:extLst>
      <p:ext uri="{BB962C8B-B14F-4D97-AF65-F5344CB8AC3E}">
        <p14:creationId xmlns:p14="http://schemas.microsoft.com/office/powerpoint/2010/main" val="350015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Gallia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divisa</a:t>
            </a:r>
            <a:r>
              <a:rPr lang="en-GB" dirty="0"/>
              <a:t> in </a:t>
            </a:r>
            <a:r>
              <a:rPr lang="en-GB" dirty="0" err="1"/>
              <a:t>partes</a:t>
            </a:r>
            <a:r>
              <a:rPr lang="en-GB" dirty="0"/>
              <a:t> </a:t>
            </a:r>
            <a:r>
              <a:rPr lang="en-GB" dirty="0" err="1"/>
              <a:t>tres</a:t>
            </a:r>
            <a:r>
              <a:rPr lang="en-GB" dirty="0"/>
              <a:t>, </a:t>
            </a:r>
            <a:r>
              <a:rPr lang="en-GB" dirty="0" err="1"/>
              <a:t>quarum</a:t>
            </a:r>
            <a:r>
              <a:rPr lang="en-GB" dirty="0"/>
              <a:t> </a:t>
            </a:r>
            <a:r>
              <a:rPr lang="en-GB" dirty="0" err="1"/>
              <a:t>unam</a:t>
            </a:r>
            <a:r>
              <a:rPr lang="en-GB" dirty="0"/>
              <a:t> </a:t>
            </a:r>
            <a:r>
              <a:rPr lang="en-GB" dirty="0" err="1"/>
              <a:t>incolunt</a:t>
            </a:r>
            <a:r>
              <a:rPr lang="en-GB" dirty="0"/>
              <a:t> Belgae, </a:t>
            </a:r>
            <a:r>
              <a:rPr lang="en-GB" dirty="0" err="1"/>
              <a:t>aliam</a:t>
            </a:r>
            <a:r>
              <a:rPr lang="en-GB" dirty="0"/>
              <a:t> </a:t>
            </a:r>
            <a:r>
              <a:rPr lang="en-GB" dirty="0" err="1"/>
              <a:t>Aquitani</a:t>
            </a:r>
            <a:r>
              <a:rPr lang="en-GB" dirty="0"/>
              <a:t>, </a:t>
            </a:r>
            <a:r>
              <a:rPr lang="en-GB" dirty="0" err="1"/>
              <a:t>tertiam</a:t>
            </a:r>
            <a:r>
              <a:rPr lang="en-GB" dirty="0"/>
              <a:t> qui </a:t>
            </a:r>
            <a:r>
              <a:rPr lang="en-GB" dirty="0" err="1"/>
              <a:t>ipsorum</a:t>
            </a:r>
            <a:r>
              <a:rPr lang="en-GB" dirty="0"/>
              <a:t> lingua </a:t>
            </a:r>
            <a:r>
              <a:rPr lang="en-GB" dirty="0" err="1"/>
              <a:t>Celtae</a:t>
            </a:r>
            <a:r>
              <a:rPr lang="en-GB" dirty="0"/>
              <a:t>, nostra Galli </a:t>
            </a:r>
            <a:r>
              <a:rPr lang="en-GB" dirty="0" err="1"/>
              <a:t>appellantur</a:t>
            </a:r>
            <a:r>
              <a:rPr lang="en-GB" dirty="0"/>
              <a:t>. Hi </a:t>
            </a:r>
            <a:r>
              <a:rPr lang="en-GB" dirty="0" err="1"/>
              <a:t>omnes</a:t>
            </a:r>
            <a:r>
              <a:rPr lang="en-GB" dirty="0"/>
              <a:t> lingua, </a:t>
            </a:r>
            <a:r>
              <a:rPr lang="en-GB" dirty="0" err="1"/>
              <a:t>institutis</a:t>
            </a:r>
            <a:r>
              <a:rPr lang="en-GB" dirty="0"/>
              <a:t>, </a:t>
            </a:r>
            <a:r>
              <a:rPr lang="en-GB" dirty="0" err="1"/>
              <a:t>legibus</a:t>
            </a:r>
            <a:r>
              <a:rPr lang="en-GB" dirty="0"/>
              <a:t> inter se </a:t>
            </a:r>
            <a:r>
              <a:rPr lang="en-GB" dirty="0" err="1"/>
              <a:t>differunt</a:t>
            </a:r>
            <a:r>
              <a:rPr lang="en-GB" dirty="0"/>
              <a:t>. </a:t>
            </a:r>
            <a:r>
              <a:rPr lang="en-GB" dirty="0" err="1"/>
              <a:t>Gallos</a:t>
            </a:r>
            <a:r>
              <a:rPr lang="en-GB" dirty="0"/>
              <a:t> ab </a:t>
            </a:r>
            <a:r>
              <a:rPr lang="en-GB" dirty="0" err="1"/>
              <a:t>Aquitanis</a:t>
            </a:r>
            <a:r>
              <a:rPr lang="en-GB" dirty="0"/>
              <a:t> </a:t>
            </a:r>
            <a:r>
              <a:rPr lang="en-GB" dirty="0" err="1"/>
              <a:t>Garumna</a:t>
            </a:r>
            <a:r>
              <a:rPr lang="en-GB" dirty="0"/>
              <a:t>  </a:t>
            </a:r>
            <a:r>
              <a:rPr lang="en-GB" dirty="0" err="1"/>
              <a:t>flumen</a:t>
            </a:r>
            <a:r>
              <a:rPr lang="en-GB" dirty="0"/>
              <a:t>, a </a:t>
            </a:r>
            <a:r>
              <a:rPr lang="en-GB" dirty="0" err="1"/>
              <a:t>Belgis</a:t>
            </a:r>
            <a:r>
              <a:rPr lang="en-GB" dirty="0"/>
              <a:t> </a:t>
            </a:r>
            <a:r>
              <a:rPr lang="en-GB" dirty="0" err="1"/>
              <a:t>Matrona</a:t>
            </a:r>
            <a:r>
              <a:rPr lang="en-GB" dirty="0"/>
              <a:t> et </a:t>
            </a:r>
            <a:r>
              <a:rPr lang="en-GB" dirty="0" err="1"/>
              <a:t>Sequana</a:t>
            </a:r>
            <a:r>
              <a:rPr lang="en-GB" dirty="0"/>
              <a:t> </a:t>
            </a:r>
            <a:r>
              <a:rPr lang="en-GB" dirty="0" err="1"/>
              <a:t>dividit</a:t>
            </a:r>
            <a:r>
              <a:rPr lang="en-GB" dirty="0"/>
              <a:t>. </a:t>
            </a:r>
            <a:r>
              <a:rPr lang="en-GB" dirty="0" err="1"/>
              <a:t>Horum</a:t>
            </a:r>
            <a:r>
              <a:rPr lang="en-GB" dirty="0"/>
              <a:t> omnium </a:t>
            </a:r>
            <a:r>
              <a:rPr lang="en-GB" dirty="0" err="1"/>
              <a:t>fortissimi</a:t>
            </a:r>
            <a:r>
              <a:rPr lang="en-GB" dirty="0"/>
              <a:t> sunt Belgae, </a:t>
            </a:r>
            <a:r>
              <a:rPr lang="en-GB" dirty="0" err="1"/>
              <a:t>propterea</a:t>
            </a:r>
            <a:r>
              <a:rPr lang="en-GB" dirty="0"/>
              <a:t> quod a </a:t>
            </a:r>
            <a:r>
              <a:rPr lang="en-GB" dirty="0" err="1"/>
              <a:t>cultu</a:t>
            </a:r>
            <a:r>
              <a:rPr lang="en-GB" dirty="0"/>
              <a:t> </a:t>
            </a:r>
            <a:r>
              <a:rPr lang="en-GB" dirty="0" err="1"/>
              <a:t>atque</a:t>
            </a:r>
            <a:r>
              <a:rPr lang="en-GB" dirty="0"/>
              <a:t> </a:t>
            </a:r>
            <a:r>
              <a:rPr lang="en-GB" dirty="0" err="1"/>
              <a:t>humanitate</a:t>
            </a:r>
            <a:r>
              <a:rPr lang="en-GB" dirty="0"/>
              <a:t> </a:t>
            </a:r>
            <a:r>
              <a:rPr lang="en-GB" dirty="0" err="1"/>
              <a:t>provinciae</a:t>
            </a:r>
            <a:r>
              <a:rPr lang="en-GB" dirty="0"/>
              <a:t> </a:t>
            </a:r>
            <a:r>
              <a:rPr lang="en-GB" dirty="0" err="1"/>
              <a:t>longissime</a:t>
            </a:r>
            <a:r>
              <a:rPr lang="en-GB" dirty="0"/>
              <a:t>, </a:t>
            </a:r>
            <a:r>
              <a:rPr lang="en-GB" dirty="0" err="1"/>
              <a:t>minimeque</a:t>
            </a:r>
            <a:r>
              <a:rPr lang="en-GB" dirty="0"/>
              <a:t> ad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mercatores</a:t>
            </a:r>
            <a:r>
              <a:rPr lang="en-GB" dirty="0"/>
              <a:t> </a:t>
            </a:r>
            <a:r>
              <a:rPr lang="en-GB" dirty="0" err="1"/>
              <a:t>saepe</a:t>
            </a:r>
            <a:r>
              <a:rPr lang="en-GB" dirty="0"/>
              <a:t> </a:t>
            </a:r>
            <a:r>
              <a:rPr lang="en-GB" dirty="0" err="1"/>
              <a:t>commeant</a:t>
            </a:r>
            <a:r>
              <a:rPr lang="en-GB" dirty="0"/>
              <a:t> </a:t>
            </a:r>
            <a:r>
              <a:rPr lang="en-GB" dirty="0" err="1"/>
              <a:t>atque</a:t>
            </a:r>
            <a:r>
              <a:rPr lang="en-GB" dirty="0"/>
              <a:t> </a:t>
            </a:r>
            <a:r>
              <a:rPr lang="en-GB" dirty="0" err="1"/>
              <a:t>ea</a:t>
            </a:r>
            <a:r>
              <a:rPr lang="en-GB" dirty="0"/>
              <a:t> quae ad </a:t>
            </a:r>
            <a:r>
              <a:rPr lang="en-GB" dirty="0" err="1"/>
              <a:t>effeminandos</a:t>
            </a:r>
            <a:r>
              <a:rPr lang="en-GB" dirty="0"/>
              <a:t> </a:t>
            </a:r>
            <a:r>
              <a:rPr lang="en-GB" dirty="0" err="1"/>
              <a:t>animos</a:t>
            </a:r>
            <a:r>
              <a:rPr lang="en-GB" dirty="0"/>
              <a:t> pertinent important, </a:t>
            </a:r>
            <a:r>
              <a:rPr lang="en-GB" dirty="0" err="1"/>
              <a:t>proximique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Germanis</a:t>
            </a:r>
            <a:r>
              <a:rPr lang="en-GB" dirty="0"/>
              <a:t>, qui trans </a:t>
            </a:r>
            <a:r>
              <a:rPr lang="en-GB" dirty="0" err="1"/>
              <a:t>Rhenum</a:t>
            </a:r>
            <a:r>
              <a:rPr lang="en-GB" dirty="0"/>
              <a:t> </a:t>
            </a:r>
            <a:r>
              <a:rPr lang="en-GB" dirty="0" err="1"/>
              <a:t>incolunt</a:t>
            </a:r>
            <a:r>
              <a:rPr lang="en-GB" dirty="0"/>
              <a:t>, </a:t>
            </a:r>
            <a:r>
              <a:rPr lang="en-GB" dirty="0" err="1"/>
              <a:t>quibuscum</a:t>
            </a:r>
            <a:r>
              <a:rPr lang="en-GB" dirty="0"/>
              <a:t> </a:t>
            </a:r>
            <a:r>
              <a:rPr lang="en-GB" dirty="0" err="1"/>
              <a:t>continenter</a:t>
            </a:r>
            <a:r>
              <a:rPr lang="en-GB" dirty="0"/>
              <a:t> bellum </a:t>
            </a:r>
            <a:r>
              <a:rPr lang="en-GB" dirty="0" err="1"/>
              <a:t>gerunt</a:t>
            </a:r>
            <a:r>
              <a:rPr lang="en-GB" dirty="0"/>
              <a:t>. Qua de causa </a:t>
            </a:r>
            <a:r>
              <a:rPr lang="en-GB" dirty="0" err="1"/>
              <a:t>Helvetii</a:t>
            </a:r>
            <a:r>
              <a:rPr lang="en-GB" dirty="0"/>
              <a:t> </a:t>
            </a:r>
            <a:r>
              <a:rPr lang="en-GB" dirty="0" err="1"/>
              <a:t>quoque</a:t>
            </a:r>
            <a:r>
              <a:rPr lang="en-GB" dirty="0"/>
              <a:t> </a:t>
            </a:r>
            <a:r>
              <a:rPr lang="en-GB" dirty="0" err="1"/>
              <a:t>reliquos</a:t>
            </a:r>
            <a:r>
              <a:rPr lang="en-GB" dirty="0"/>
              <a:t> </a:t>
            </a:r>
            <a:r>
              <a:rPr lang="en-GB" dirty="0" err="1"/>
              <a:t>Gallos</a:t>
            </a:r>
            <a:r>
              <a:rPr lang="en-GB" dirty="0"/>
              <a:t> </a:t>
            </a:r>
            <a:r>
              <a:rPr lang="en-GB" dirty="0" err="1"/>
              <a:t>virtute</a:t>
            </a:r>
            <a:r>
              <a:rPr lang="en-GB" dirty="0"/>
              <a:t> </a:t>
            </a:r>
            <a:r>
              <a:rPr lang="en-GB" dirty="0" err="1"/>
              <a:t>praecedunt</a:t>
            </a:r>
            <a:r>
              <a:rPr lang="en-GB" dirty="0"/>
              <a:t>, quod </a:t>
            </a:r>
            <a:r>
              <a:rPr lang="en-GB" dirty="0" err="1"/>
              <a:t>fere</a:t>
            </a:r>
            <a:r>
              <a:rPr lang="en-GB" dirty="0"/>
              <a:t> </a:t>
            </a:r>
            <a:r>
              <a:rPr lang="en-GB" dirty="0" err="1"/>
              <a:t>cotidianis</a:t>
            </a:r>
            <a:r>
              <a:rPr lang="en-GB" dirty="0"/>
              <a:t> </a:t>
            </a:r>
            <a:r>
              <a:rPr lang="en-GB" dirty="0" err="1"/>
              <a:t>proeliis</a:t>
            </a:r>
            <a:r>
              <a:rPr lang="en-GB" dirty="0"/>
              <a:t> cum </a:t>
            </a:r>
            <a:r>
              <a:rPr lang="en-GB" dirty="0" err="1"/>
              <a:t>Germanis</a:t>
            </a:r>
            <a:r>
              <a:rPr lang="en-GB" dirty="0"/>
              <a:t> </a:t>
            </a:r>
            <a:r>
              <a:rPr lang="en-GB" dirty="0" err="1"/>
              <a:t>contendunt</a:t>
            </a:r>
            <a:r>
              <a:rPr lang="en-GB" dirty="0"/>
              <a:t>, cum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suis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prohibent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ipsi</a:t>
            </a:r>
            <a:r>
              <a:rPr lang="en-GB" dirty="0"/>
              <a:t> in </a:t>
            </a:r>
            <a:r>
              <a:rPr lang="en-GB" dirty="0" err="1"/>
              <a:t>eorum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bellum </a:t>
            </a:r>
            <a:r>
              <a:rPr lang="en-GB" dirty="0" err="1"/>
              <a:t>gerunt</a:t>
            </a:r>
            <a:r>
              <a:rPr lang="en-GB" dirty="0"/>
              <a:t>. </a:t>
            </a:r>
            <a:r>
              <a:rPr lang="en-GB" dirty="0" err="1"/>
              <a:t>Eorum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pars, quam </a:t>
            </a:r>
            <a:r>
              <a:rPr lang="en-GB" dirty="0" err="1"/>
              <a:t>Gallos</a:t>
            </a:r>
            <a:r>
              <a:rPr lang="en-GB" dirty="0"/>
              <a:t> </a:t>
            </a:r>
            <a:r>
              <a:rPr lang="en-GB" dirty="0" err="1"/>
              <a:t>obtinere</a:t>
            </a:r>
            <a:r>
              <a:rPr lang="en-GB" dirty="0"/>
              <a:t> dictum </a:t>
            </a:r>
            <a:r>
              <a:rPr lang="en-GB" dirty="0" err="1"/>
              <a:t>est</a:t>
            </a:r>
            <a:r>
              <a:rPr lang="en-GB" dirty="0"/>
              <a:t>, initium </a:t>
            </a:r>
            <a:r>
              <a:rPr lang="en-GB" dirty="0" err="1"/>
              <a:t>capit</a:t>
            </a:r>
            <a:r>
              <a:rPr lang="en-GB" dirty="0"/>
              <a:t> a </a:t>
            </a:r>
            <a:r>
              <a:rPr lang="en-GB" dirty="0" err="1"/>
              <a:t>flumine</a:t>
            </a:r>
            <a:r>
              <a:rPr lang="en-GB" dirty="0"/>
              <a:t> </a:t>
            </a:r>
            <a:r>
              <a:rPr lang="en-GB" dirty="0" err="1"/>
              <a:t>Rhodano</a:t>
            </a:r>
            <a:r>
              <a:rPr lang="en-GB" dirty="0"/>
              <a:t>, </a:t>
            </a:r>
            <a:r>
              <a:rPr lang="en-GB" dirty="0" err="1"/>
              <a:t>continetur</a:t>
            </a:r>
            <a:r>
              <a:rPr lang="en-GB" dirty="0"/>
              <a:t> </a:t>
            </a:r>
            <a:r>
              <a:rPr lang="en-GB" dirty="0" err="1"/>
              <a:t>Garumna</a:t>
            </a:r>
            <a:r>
              <a:rPr lang="en-GB" dirty="0"/>
              <a:t> </a:t>
            </a:r>
            <a:r>
              <a:rPr lang="en-GB" dirty="0" err="1"/>
              <a:t>flumine</a:t>
            </a:r>
            <a:r>
              <a:rPr lang="en-GB" dirty="0"/>
              <a:t>, </a:t>
            </a:r>
            <a:r>
              <a:rPr lang="en-GB" dirty="0" err="1"/>
              <a:t>Oceano</a:t>
            </a:r>
            <a:r>
              <a:rPr lang="en-GB" dirty="0"/>
              <a:t>,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Belgarum</a:t>
            </a:r>
            <a:r>
              <a:rPr lang="en-GB" dirty="0"/>
              <a:t>, </a:t>
            </a:r>
            <a:r>
              <a:rPr lang="en-GB" dirty="0" err="1"/>
              <a:t>attingit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ab </a:t>
            </a:r>
            <a:r>
              <a:rPr lang="en-GB" dirty="0" err="1"/>
              <a:t>Sequanis</a:t>
            </a:r>
            <a:r>
              <a:rPr lang="en-GB" dirty="0"/>
              <a:t> et </a:t>
            </a:r>
            <a:r>
              <a:rPr lang="en-GB" dirty="0" err="1"/>
              <a:t>Helvetiis</a:t>
            </a:r>
            <a:r>
              <a:rPr lang="en-GB" dirty="0"/>
              <a:t> </a:t>
            </a:r>
            <a:r>
              <a:rPr lang="en-GB" dirty="0" err="1"/>
              <a:t>flumen</a:t>
            </a:r>
            <a:r>
              <a:rPr lang="en-GB" dirty="0"/>
              <a:t> </a:t>
            </a:r>
            <a:r>
              <a:rPr lang="en-GB" dirty="0" err="1"/>
              <a:t>Rhenum</a:t>
            </a:r>
            <a:r>
              <a:rPr lang="en-GB" dirty="0"/>
              <a:t>, </a:t>
            </a:r>
            <a:r>
              <a:rPr lang="en-GB" dirty="0" err="1"/>
              <a:t>vergit</a:t>
            </a:r>
            <a:r>
              <a:rPr lang="en-GB" dirty="0"/>
              <a:t> ad </a:t>
            </a:r>
            <a:r>
              <a:rPr lang="en-GB" dirty="0" err="1"/>
              <a:t>septentriones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017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Specification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there are aspects that you had to interpret or clarify about the specifications that affect the application design and development you can list them here</a:t>
            </a:r>
          </a:p>
        </p:txBody>
      </p:sp>
    </p:spTree>
    <p:extLst>
      <p:ext uri="{BB962C8B-B14F-4D97-AF65-F5344CB8AC3E}">
        <p14:creationId xmlns:p14="http://schemas.microsoft.com/office/powerpoint/2010/main" val="352501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08403" y="0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Entity Relationship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58247CB4-0D73-E641-9949-E8ED4E23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3" y="925032"/>
            <a:ext cx="8327193" cy="53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0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Motivations of the 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there are assumptions that you have made that justify the ER diagram you can list them here</a:t>
            </a:r>
          </a:p>
        </p:txBody>
      </p:sp>
    </p:spTree>
    <p:extLst>
      <p:ext uri="{BB962C8B-B14F-4D97-AF65-F5344CB8AC3E}">
        <p14:creationId xmlns:p14="http://schemas.microsoft.com/office/powerpoint/2010/main" val="380492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24293" y="-211614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324293" y="701749"/>
            <a:ext cx="8495414" cy="59223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User (</a:t>
            </a:r>
            <a:r>
              <a:rPr lang="en-GB" sz="2000" u="sng" dirty="0"/>
              <a:t>username</a:t>
            </a:r>
            <a:r>
              <a:rPr lang="en-GB" sz="2000" dirty="0"/>
              <a:t>, Password, Email, Insolvent)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Order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UserID</a:t>
            </a:r>
            <a:r>
              <a:rPr lang="en-GB" sz="2000" dirty="0"/>
              <a:t>, </a:t>
            </a:r>
            <a:r>
              <a:rPr lang="en-GB" sz="2000" dirty="0" err="1"/>
              <a:t>DateCreated</a:t>
            </a:r>
            <a:r>
              <a:rPr lang="en-GB" sz="2000" dirty="0"/>
              <a:t>, </a:t>
            </a:r>
            <a:r>
              <a:rPr lang="en-GB" sz="2000" dirty="0" err="1"/>
              <a:t>HourCreated</a:t>
            </a:r>
            <a:r>
              <a:rPr lang="en-GB" sz="2000" dirty="0"/>
              <a:t>, </a:t>
            </a:r>
            <a:r>
              <a:rPr lang="en-GB" sz="2000" dirty="0" err="1"/>
              <a:t>TotalValue</a:t>
            </a:r>
            <a:r>
              <a:rPr lang="en-GB" sz="2000" dirty="0"/>
              <a:t>, Valid)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Subscription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ValidityPeriod</a:t>
            </a:r>
            <a:r>
              <a:rPr lang="en-GB" sz="2000" dirty="0"/>
              <a:t>, Fee, </a:t>
            </a:r>
            <a:r>
              <a:rPr lang="en-GB" sz="2000" dirty="0" err="1"/>
              <a:t>IDOrder</a:t>
            </a:r>
            <a:r>
              <a:rPr lang="en-GB" sz="2000" dirty="0"/>
              <a:t>, </a:t>
            </a:r>
            <a:r>
              <a:rPr lang="en-GB" sz="2000" dirty="0" err="1"/>
              <a:t>IDPackage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ServicePackage (</a:t>
            </a:r>
            <a:r>
              <a:rPr lang="en-GB" sz="2000" u="sng" dirty="0"/>
              <a:t>ID</a:t>
            </a:r>
            <a:r>
              <a:rPr lang="en-GB" sz="2000" dirty="0"/>
              <a:t>, Name, </a:t>
            </a:r>
            <a:r>
              <a:rPr lang="en-GB" sz="2000" dirty="0" err="1"/>
              <a:t>FixedPhone</a:t>
            </a:r>
            <a:r>
              <a:rPr lang="en-GB" sz="2000" dirty="0"/>
              <a:t>, 12Fee, 24Fee, 36Fee)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OptionalProduct</a:t>
            </a:r>
            <a:r>
              <a:rPr lang="en-GB" sz="2000" dirty="0"/>
              <a:t> (</a:t>
            </a:r>
            <a:r>
              <a:rPr lang="en-GB" sz="2000" u="sng" dirty="0"/>
              <a:t>Name</a:t>
            </a:r>
            <a:r>
              <a:rPr lang="en-GB" sz="2000" dirty="0"/>
              <a:t>, </a:t>
            </a:r>
            <a:r>
              <a:rPr lang="en-GB" sz="2000" dirty="0" err="1"/>
              <a:t>MonthlyFee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FixedInternet</a:t>
            </a:r>
            <a:r>
              <a:rPr lang="en-GB" sz="2000" dirty="0"/>
              <a:t>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NoOfGigabytes</a:t>
            </a:r>
            <a:r>
              <a:rPr lang="en-GB" sz="2000" dirty="0"/>
              <a:t>, </a:t>
            </a:r>
            <a:r>
              <a:rPr lang="en-GB" sz="2000" dirty="0" err="1"/>
              <a:t>ExtraFee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MobileInternet</a:t>
            </a:r>
            <a:r>
              <a:rPr lang="en-GB" sz="2000" dirty="0"/>
              <a:t>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NoOfGigabytes</a:t>
            </a:r>
            <a:r>
              <a:rPr lang="en-GB" sz="2000" dirty="0"/>
              <a:t>, </a:t>
            </a:r>
            <a:r>
              <a:rPr lang="en-GB" sz="2000" dirty="0" err="1"/>
              <a:t>ExtraFee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MobilePhone</a:t>
            </a:r>
            <a:r>
              <a:rPr lang="en-GB" sz="2000" dirty="0"/>
              <a:t>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NoOfMinutes</a:t>
            </a:r>
            <a:r>
              <a:rPr lang="en-GB" sz="2000" dirty="0"/>
              <a:t>, </a:t>
            </a:r>
            <a:r>
              <a:rPr lang="en-GB" sz="2000" dirty="0" err="1"/>
              <a:t>NoOfSms</a:t>
            </a:r>
            <a:r>
              <a:rPr lang="en-GB" sz="2000" dirty="0"/>
              <a:t>, </a:t>
            </a:r>
            <a:r>
              <a:rPr lang="en-GB" sz="2000" dirty="0" err="1"/>
              <a:t>ExtraFeeMin</a:t>
            </a:r>
            <a:r>
              <a:rPr lang="en-GB" sz="2000" dirty="0"/>
              <a:t>, </a:t>
            </a:r>
            <a:r>
              <a:rPr lang="en-GB" sz="2000" dirty="0" err="1"/>
              <a:t>ExtraFeeSms</a:t>
            </a:r>
            <a:r>
              <a:rPr lang="en-GB" sz="2000" dirty="0"/>
              <a:t>)</a:t>
            </a:r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9CF91-A931-0C49-96B3-E3FE702042E8}"/>
              </a:ext>
            </a:extLst>
          </p:cNvPr>
          <p:cNvCxnSpPr>
            <a:cxnSpLocks/>
          </p:cNvCxnSpPr>
          <p:nvPr/>
        </p:nvCxnSpPr>
        <p:spPr>
          <a:xfrm>
            <a:off x="1261643" y="1286203"/>
            <a:ext cx="492729" cy="512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9F7441-9C2F-5E42-97FF-68FE21727F83}"/>
              </a:ext>
            </a:extLst>
          </p:cNvPr>
          <p:cNvCxnSpPr>
            <a:cxnSpLocks/>
          </p:cNvCxnSpPr>
          <p:nvPr/>
        </p:nvCxnSpPr>
        <p:spPr>
          <a:xfrm>
            <a:off x="1261643" y="2027312"/>
            <a:ext cx="3006000" cy="43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BA7E87-A3B4-E64B-A7D6-1B43B834F525}"/>
              </a:ext>
            </a:extLst>
          </p:cNvPr>
          <p:cNvCxnSpPr>
            <a:cxnSpLocks/>
          </p:cNvCxnSpPr>
          <p:nvPr/>
        </p:nvCxnSpPr>
        <p:spPr>
          <a:xfrm flipV="1">
            <a:off x="2157891" y="2724262"/>
            <a:ext cx="3088888" cy="468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6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48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user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`username`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`password`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`surname` varchar(45) NOT NULL,  PRIMARY KEY (`id`)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int(6)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`costumer` int(6) NOT NULL DEFAULT=`999999`,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`subscription` varchar(45) NOT NULL,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date_of_creation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date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hour_of_creation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time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`total value`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`valid` number(1) NOT NULL,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COSTRAINT 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id_costumer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(`costumer`)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`user` (`id`) ON DELETE SET DEFAULT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ON UPDATE CASCADE,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id_subscription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(`subscription`)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`subscription` (`id`)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3598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0" y="0"/>
            <a:ext cx="9144000" cy="707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subscription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int(6)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 err="1">
                <a:latin typeface="Courier New" panose="02070309020205020404" pitchFamily="49" charset="0"/>
              </a:rPr>
              <a:t>id_package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int(6)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validity_period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</a:t>
            </a:r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(`order`) </a:t>
            </a:r>
            <a:r>
              <a:rPr lang="en-GB" sz="1400" dirty="0">
                <a:latin typeface="Courier New" panose="02070309020205020404" pitchFamily="49" charset="0"/>
              </a:rPr>
              <a:t>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`order` (`id`)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(`package`) </a:t>
            </a:r>
            <a:r>
              <a:rPr lang="en-GB" sz="1400" dirty="0">
                <a:latin typeface="Courier New" panose="02070309020205020404" pitchFamily="49" charset="0"/>
              </a:rPr>
              <a:t>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`package`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(`id`) ON DELETE CASCADE,</a:t>
            </a:r>
            <a:r>
              <a:rPr lang="en-GB" sz="1400" dirty="0">
                <a:latin typeface="Courier New" panose="02070309020205020404" pitchFamily="49" charset="0"/>
              </a:rPr>
              <a:t>	ON DELETE CASCADE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int(6)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</a:t>
            </a:r>
            <a:r>
              <a:rPr lang="en-GB" sz="1400" dirty="0">
                <a:latin typeface="Courier New" panose="02070309020205020404" pitchFamily="49" charset="0"/>
              </a:rPr>
              <a:t>45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DEFAULT=`999999`,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fixed_phone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number(1) NOT NULL,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`12Fee`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24Fee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`36</a:t>
            </a:r>
            <a:r>
              <a:rPr lang="en-GB" sz="1400" dirty="0">
                <a:latin typeface="Courier New" panose="02070309020205020404" pitchFamily="49" charset="0"/>
              </a:rPr>
              <a:t>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  <a:r>
              <a:rPr lang="en-GB" sz="1400" dirty="0"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product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</a:t>
            </a:r>
            <a:r>
              <a:rPr lang="en-GB" sz="1400" dirty="0">
                <a:latin typeface="Courier New" panose="02070309020205020404" pitchFamily="49" charset="0"/>
              </a:rPr>
              <a:t>45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monthly_fee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name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9215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2495</TotalTime>
  <Words>1817</Words>
  <Application>Microsoft Office PowerPoint</Application>
  <PresentationFormat>On-screen Show (4:3)</PresentationFormat>
  <Paragraphs>244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Data bases 2</vt:lpstr>
      <vt:lpstr>Index</vt:lpstr>
      <vt:lpstr>Specifications</vt:lpstr>
      <vt:lpstr>Specification interpretation</vt:lpstr>
      <vt:lpstr>Entity Relationship</vt:lpstr>
      <vt:lpstr>Motivations of the ER design</vt:lpstr>
      <vt:lpstr>Relational model</vt:lpstr>
      <vt:lpstr>PowerPoint Presentation</vt:lpstr>
      <vt:lpstr>PowerPoint Presentation</vt:lpstr>
      <vt:lpstr>PowerPoint Presentation</vt:lpstr>
      <vt:lpstr>Motivations of the logical design</vt:lpstr>
      <vt:lpstr>Trigger design &amp; code</vt:lpstr>
      <vt:lpstr>ORM design</vt:lpstr>
      <vt:lpstr>Relationship “making” </vt:lpstr>
      <vt:lpstr>Relationship “containing” </vt:lpstr>
      <vt:lpstr>ORM design motivations</vt:lpstr>
      <vt:lpstr>Entity Employee</vt:lpstr>
      <vt:lpstr>Functional analysis of the interaction</vt:lpstr>
      <vt:lpstr>Example of diagram</vt:lpstr>
      <vt:lpstr>Example of textual notation</vt:lpstr>
      <vt:lpstr>Components</vt:lpstr>
      <vt:lpstr>Motivations of the components design </vt:lpstr>
      <vt:lpstr>UML sequence diagrams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Marco Zanghieri</cp:lastModifiedBy>
  <cp:revision>248</cp:revision>
  <dcterms:created xsi:type="dcterms:W3CDTF">2020-11-06T10:16:45Z</dcterms:created>
  <dcterms:modified xsi:type="dcterms:W3CDTF">2021-11-16T17:00:30Z</dcterms:modified>
</cp:coreProperties>
</file>