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93" r:id="rId3"/>
    <p:sldId id="257" r:id="rId4"/>
    <p:sldId id="291" r:id="rId5"/>
    <p:sldId id="288" r:id="rId6"/>
    <p:sldId id="290" r:id="rId7"/>
    <p:sldId id="302" r:id="rId8"/>
    <p:sldId id="303" r:id="rId9"/>
    <p:sldId id="304" r:id="rId10"/>
    <p:sldId id="289" r:id="rId11"/>
    <p:sldId id="301" r:id="rId12"/>
    <p:sldId id="277" r:id="rId13"/>
    <p:sldId id="294" r:id="rId14"/>
    <p:sldId id="295" r:id="rId15"/>
    <p:sldId id="278" r:id="rId16"/>
    <p:sldId id="292" r:id="rId17"/>
    <p:sldId id="281" r:id="rId18"/>
    <p:sldId id="298" r:id="rId19"/>
    <p:sldId id="300" r:id="rId20"/>
    <p:sldId id="299" r:id="rId21"/>
    <p:sldId id="286" r:id="rId22"/>
    <p:sldId id="297" r:id="rId23"/>
    <p:sldId id="29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08" d="100"/>
          <a:sy n="108" d="100"/>
        </p:scale>
        <p:origin x="17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16/11/2021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16/11/2021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4293" y="318525"/>
            <a:ext cx="7886700" cy="1325563"/>
          </a:xfrm>
        </p:spPr>
        <p:txBody>
          <a:bodyPr/>
          <a:lstStyle/>
          <a:p>
            <a:pPr lvl="0"/>
            <a:r>
              <a:rPr lang="en-GB" dirty="0"/>
              <a:t>Relational model</a:t>
            </a:r>
          </a:p>
        </p:txBody>
      </p:sp>
      <p:sp>
        <p:nvSpPr>
          <p:cNvPr id="3" name="Content Placeholder 2"/>
          <p:cNvSpPr txBox="1">
            <a:spLocks noGrp="1"/>
          </p:cNvSpPr>
          <p:nvPr>
            <p:ph sz="half" idx="1"/>
          </p:nvPr>
        </p:nvSpPr>
        <p:spPr>
          <a:xfrm>
            <a:off x="324293" y="1587120"/>
            <a:ext cx="8495414" cy="4289573"/>
          </a:xfrm>
        </p:spPr>
        <p:txBody>
          <a:bodyPr>
            <a:normAutofit/>
          </a:bodyPr>
          <a:lstStyle/>
          <a:p>
            <a:pPr marL="0" indent="0">
              <a:lnSpc>
                <a:spcPct val="220000"/>
              </a:lnSpc>
              <a:buNone/>
            </a:pPr>
            <a:r>
              <a:rPr lang="en-GB" sz="2000" dirty="0"/>
              <a:t>User (</a:t>
            </a:r>
            <a:r>
              <a:rPr lang="en-GB" sz="2000" u="sng" dirty="0"/>
              <a:t>username</a:t>
            </a:r>
            <a:r>
              <a:rPr lang="en-GB" sz="2000" dirty="0"/>
              <a:t>, Password, Email, Insolvent)</a:t>
            </a:r>
          </a:p>
          <a:p>
            <a:pPr marL="0" indent="0">
              <a:lnSpc>
                <a:spcPct val="220000"/>
              </a:lnSpc>
              <a:buNone/>
            </a:pPr>
            <a:r>
              <a:rPr lang="en-GB" sz="2000" dirty="0"/>
              <a:t>Order (</a:t>
            </a:r>
            <a:r>
              <a:rPr lang="en-GB" sz="2000" u="sng" dirty="0"/>
              <a:t>ID</a:t>
            </a:r>
            <a:r>
              <a:rPr lang="en-GB" sz="2000" dirty="0"/>
              <a:t>, </a:t>
            </a:r>
            <a:r>
              <a:rPr lang="en-GB" sz="2000" dirty="0" err="1"/>
              <a:t>UserID</a:t>
            </a:r>
            <a:r>
              <a:rPr lang="en-GB" sz="2000" dirty="0"/>
              <a:t>, </a:t>
            </a:r>
            <a:r>
              <a:rPr lang="en-GB" sz="2000" dirty="0" err="1"/>
              <a:t>DateCreated</a:t>
            </a:r>
            <a:r>
              <a:rPr lang="en-GB" sz="2000" dirty="0"/>
              <a:t>, </a:t>
            </a:r>
            <a:r>
              <a:rPr lang="en-GB" sz="2000" dirty="0" err="1"/>
              <a:t>HourCreated</a:t>
            </a:r>
            <a:r>
              <a:rPr lang="en-GB" sz="2000" dirty="0"/>
              <a:t>, </a:t>
            </a:r>
            <a:r>
              <a:rPr lang="en-GB" sz="2000" dirty="0" err="1"/>
              <a:t>TotalValue</a:t>
            </a:r>
            <a:r>
              <a:rPr lang="en-GB" sz="2000" dirty="0"/>
              <a:t>, Valid)</a:t>
            </a:r>
          </a:p>
          <a:p>
            <a:pPr marL="0" indent="0">
              <a:lnSpc>
                <a:spcPct val="220000"/>
              </a:lnSpc>
              <a:buNone/>
            </a:pPr>
            <a:r>
              <a:rPr lang="en-GB" sz="2000" dirty="0"/>
              <a:t>Subscription (</a:t>
            </a:r>
            <a:r>
              <a:rPr lang="en-GB" sz="2000" u="sng" dirty="0"/>
              <a:t>ID</a:t>
            </a:r>
            <a:r>
              <a:rPr lang="en-GB" sz="2000" dirty="0"/>
              <a:t>, </a:t>
            </a:r>
            <a:r>
              <a:rPr lang="en-GB" sz="2000" dirty="0" err="1"/>
              <a:t>ValidityPeriod</a:t>
            </a:r>
            <a:r>
              <a:rPr lang="en-GB" sz="2000" dirty="0"/>
              <a:t>, Fee, </a:t>
            </a:r>
            <a:r>
              <a:rPr lang="en-GB" sz="2000" dirty="0" err="1"/>
              <a:t>IDOrder</a:t>
            </a:r>
            <a:r>
              <a:rPr lang="en-GB" sz="2000" dirty="0"/>
              <a:t>, </a:t>
            </a:r>
            <a:r>
              <a:rPr lang="en-GB" sz="2000" dirty="0" err="1"/>
              <a:t>IDPackage</a:t>
            </a:r>
            <a:r>
              <a:rPr lang="en-GB" sz="2000" dirty="0"/>
              <a:t>)</a:t>
            </a:r>
          </a:p>
          <a:p>
            <a:pPr marL="0" indent="0">
              <a:lnSpc>
                <a:spcPct val="220000"/>
              </a:lnSpc>
              <a:buNone/>
            </a:pPr>
            <a:r>
              <a:rPr lang="en-GB" sz="2000" dirty="0"/>
              <a:t>ServicePackage (</a:t>
            </a:r>
            <a:r>
              <a:rPr lang="en-GB" sz="2000" u="sng" dirty="0"/>
              <a:t>ID</a:t>
            </a:r>
            <a:r>
              <a:rPr lang="en-GB" sz="2000" dirty="0"/>
              <a:t>, Name, </a:t>
            </a:r>
            <a:r>
              <a:rPr lang="en-GB" sz="2000" dirty="0" err="1"/>
              <a:t>FixedPhone</a:t>
            </a:r>
            <a:r>
              <a:rPr lang="en-GB" sz="2000" dirty="0"/>
              <a:t>, 12Fee, 24Fee, 36Fee)</a:t>
            </a:r>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dirty="0"/>
          </a:p>
        </p:txBody>
      </p:sp>
      <p:cxnSp>
        <p:nvCxnSpPr>
          <p:cNvPr id="9" name="Straight Arrow Connector 8">
            <a:extLst>
              <a:ext uri="{FF2B5EF4-FFF2-40B4-BE49-F238E27FC236}">
                <a16:creationId xmlns:a16="http://schemas.microsoft.com/office/drawing/2014/main" id="{B6C9CF91-A931-0C49-96B3-E3FE702042E8}"/>
              </a:ext>
            </a:extLst>
          </p:cNvPr>
          <p:cNvCxnSpPr>
            <a:cxnSpLocks/>
          </p:cNvCxnSpPr>
          <p:nvPr/>
        </p:nvCxnSpPr>
        <p:spPr>
          <a:xfrm>
            <a:off x="1449659" y="2252546"/>
            <a:ext cx="334536" cy="512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C9F7441-9C2F-5E42-97FF-68FE21727F83}"/>
              </a:ext>
            </a:extLst>
          </p:cNvPr>
          <p:cNvCxnSpPr>
            <a:cxnSpLocks/>
          </p:cNvCxnSpPr>
          <p:nvPr/>
        </p:nvCxnSpPr>
        <p:spPr>
          <a:xfrm>
            <a:off x="1293541" y="3077737"/>
            <a:ext cx="2888166" cy="4683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88BA7E87-A3B4-E64B-A7D6-1B43B834F525}"/>
              </a:ext>
            </a:extLst>
          </p:cNvPr>
          <p:cNvCxnSpPr>
            <a:cxnSpLocks/>
          </p:cNvCxnSpPr>
          <p:nvPr/>
        </p:nvCxnSpPr>
        <p:spPr>
          <a:xfrm flipV="1">
            <a:off x="2274849" y="3824868"/>
            <a:ext cx="3088888" cy="4683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8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73DEA9-84F3-EA4B-A7A4-81F9D06F2640}"/>
              </a:ext>
            </a:extLst>
          </p:cNvPr>
          <p:cNvSpPr txBox="1">
            <a:spLocks noGrp="1"/>
          </p:cNvSpPr>
          <p:nvPr>
            <p:ph type="title"/>
          </p:nvPr>
        </p:nvSpPr>
        <p:spPr>
          <a:xfrm>
            <a:off x="202020" y="0"/>
            <a:ext cx="7886700" cy="1325563"/>
          </a:xfrm>
        </p:spPr>
        <p:txBody>
          <a:bodyPr/>
          <a:lstStyle/>
          <a:p>
            <a:pPr lvl="0"/>
            <a:r>
              <a:rPr lang="en-GB" dirty="0"/>
              <a:t>Relational model</a:t>
            </a:r>
          </a:p>
        </p:txBody>
      </p:sp>
      <p:sp>
        <p:nvSpPr>
          <p:cNvPr id="6" name="Content Placeholder 2">
            <a:extLst>
              <a:ext uri="{FF2B5EF4-FFF2-40B4-BE49-F238E27FC236}">
                <a16:creationId xmlns:a16="http://schemas.microsoft.com/office/drawing/2014/main" id="{AAF79A1C-B050-3244-86DA-321E7BF84A1D}"/>
              </a:ext>
            </a:extLst>
          </p:cNvPr>
          <p:cNvSpPr txBox="1">
            <a:spLocks noGrp="1"/>
          </p:cNvSpPr>
          <p:nvPr>
            <p:ph sz="half" idx="1"/>
          </p:nvPr>
        </p:nvSpPr>
        <p:spPr>
          <a:xfrm>
            <a:off x="202020" y="936703"/>
            <a:ext cx="8495414" cy="5762328"/>
          </a:xfrm>
        </p:spPr>
        <p:txBody>
          <a:bodyPr>
            <a:normAutofit fontScale="77500" lnSpcReduction="20000"/>
          </a:bodyPr>
          <a:lstStyle/>
          <a:p>
            <a:pPr marL="0" indent="0">
              <a:lnSpc>
                <a:spcPct val="220000"/>
              </a:lnSpc>
              <a:buNone/>
            </a:pPr>
            <a:r>
              <a:rPr lang="en-GB" sz="2000" dirty="0"/>
              <a:t>OptionalProduct (</a:t>
            </a:r>
            <a:r>
              <a:rPr lang="en-GB" sz="2000" u="sng" dirty="0"/>
              <a:t>Name</a:t>
            </a:r>
            <a:r>
              <a:rPr lang="en-GB" sz="2000" dirty="0"/>
              <a:t>, </a:t>
            </a:r>
            <a:r>
              <a:rPr lang="en-GB" sz="2000" dirty="0" err="1"/>
              <a:t>MonthlyFee</a:t>
            </a:r>
            <a:r>
              <a:rPr lang="en-GB" sz="2000" dirty="0"/>
              <a:t>)</a:t>
            </a:r>
          </a:p>
          <a:p>
            <a:pPr marL="0" indent="0">
              <a:lnSpc>
                <a:spcPct val="220000"/>
              </a:lnSpc>
              <a:buNone/>
            </a:pPr>
            <a:r>
              <a:rPr lang="en-GB" sz="2000" dirty="0"/>
              <a:t>ServiceOptional (</a:t>
            </a:r>
            <a:r>
              <a:rPr lang="en-GB" sz="2000" u="sng" dirty="0" err="1"/>
              <a:t>IDPackage</a:t>
            </a:r>
            <a:r>
              <a:rPr lang="en-GB" sz="2000" dirty="0"/>
              <a:t>, </a:t>
            </a:r>
            <a:r>
              <a:rPr lang="en-GB" sz="2000" dirty="0" err="1"/>
              <a:t>OptionalName</a:t>
            </a:r>
            <a:r>
              <a:rPr lang="en-GB" sz="2000" dirty="0"/>
              <a:t>)</a:t>
            </a:r>
          </a:p>
          <a:p>
            <a:pPr marL="0" indent="0">
              <a:lnSpc>
                <a:spcPct val="220000"/>
              </a:lnSpc>
              <a:buNone/>
            </a:pPr>
            <a:r>
              <a:rPr lang="en-GB" sz="2000" dirty="0"/>
              <a:t>ServicePackage (</a:t>
            </a:r>
            <a:r>
              <a:rPr lang="en-GB" sz="2000" u="sng" dirty="0"/>
              <a:t>ID</a:t>
            </a:r>
            <a:r>
              <a:rPr lang="en-GB" sz="2000" dirty="0"/>
              <a:t>, Name, </a:t>
            </a:r>
            <a:r>
              <a:rPr lang="en-GB" sz="2000" dirty="0" err="1"/>
              <a:t>FixedPhone</a:t>
            </a:r>
            <a:r>
              <a:rPr lang="en-GB" sz="2000" dirty="0"/>
              <a:t>, 12Fee, 24Fee, 36Fee)</a:t>
            </a:r>
          </a:p>
          <a:p>
            <a:pPr marL="0" indent="0">
              <a:lnSpc>
                <a:spcPct val="220000"/>
              </a:lnSpc>
              <a:buNone/>
            </a:pPr>
            <a:r>
              <a:rPr lang="en-GB" sz="2000" dirty="0"/>
              <a:t>ServiceFixedInternet (</a:t>
            </a:r>
            <a:r>
              <a:rPr lang="en-GB" sz="2000" dirty="0" err="1"/>
              <a:t>FixedID</a:t>
            </a:r>
            <a:r>
              <a:rPr lang="en-GB" sz="2000" dirty="0"/>
              <a:t>, </a:t>
            </a:r>
            <a:r>
              <a:rPr lang="en-GB" sz="2000" dirty="0" err="1"/>
              <a:t>PackageID</a:t>
            </a:r>
            <a:r>
              <a:rPr lang="en-GB" sz="2000" dirty="0"/>
              <a:t>)</a:t>
            </a:r>
          </a:p>
          <a:p>
            <a:pPr marL="0" indent="0">
              <a:lnSpc>
                <a:spcPct val="220000"/>
              </a:lnSpc>
              <a:buNone/>
            </a:pPr>
            <a:r>
              <a:rPr lang="en-GB" sz="2000" dirty="0"/>
              <a:t>FixedInternet(</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a:t>MobileInternet (</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a:t>ServiceMobileInternet (</a:t>
            </a:r>
            <a:r>
              <a:rPr lang="en-GB" sz="2000" dirty="0" err="1"/>
              <a:t>MobileInternetID</a:t>
            </a:r>
            <a:r>
              <a:rPr lang="en-GB" sz="2000" dirty="0"/>
              <a:t>, </a:t>
            </a:r>
            <a:r>
              <a:rPr lang="en-GB" sz="2000" dirty="0" err="1"/>
              <a:t>PackageID</a:t>
            </a:r>
            <a:r>
              <a:rPr lang="en-GB" sz="2000" dirty="0"/>
              <a:t>)</a:t>
            </a:r>
          </a:p>
          <a:p>
            <a:pPr marL="0" indent="0">
              <a:lnSpc>
                <a:spcPct val="220000"/>
              </a:lnSpc>
              <a:buNone/>
            </a:pPr>
            <a:r>
              <a:rPr lang="en-GB" sz="2000" dirty="0"/>
              <a:t>MobilePhone (</a:t>
            </a:r>
            <a:r>
              <a:rPr lang="en-GB" sz="2000" u="sng" dirty="0"/>
              <a:t>ID</a:t>
            </a:r>
            <a:r>
              <a:rPr lang="en-GB" sz="2000" dirty="0"/>
              <a:t>, </a:t>
            </a:r>
            <a:r>
              <a:rPr lang="en-GB" sz="2000" dirty="0" err="1"/>
              <a:t>NoOfMinutes</a:t>
            </a:r>
            <a:r>
              <a:rPr lang="en-GB" sz="2000" dirty="0"/>
              <a:t>, </a:t>
            </a:r>
            <a:r>
              <a:rPr lang="en-GB" sz="2000" dirty="0" err="1"/>
              <a:t>NoOfSms</a:t>
            </a:r>
            <a:r>
              <a:rPr lang="en-GB" sz="2000" dirty="0"/>
              <a:t>, </a:t>
            </a:r>
            <a:r>
              <a:rPr lang="en-GB" sz="2000" dirty="0" err="1"/>
              <a:t>ExtraFeeMin</a:t>
            </a:r>
            <a:r>
              <a:rPr lang="en-GB" sz="2000" dirty="0"/>
              <a:t>, </a:t>
            </a:r>
            <a:r>
              <a:rPr lang="en-GB" sz="2000" dirty="0" err="1"/>
              <a:t>ExtraFeeSms</a:t>
            </a:r>
            <a:r>
              <a:rPr lang="en-GB" sz="2000" dirty="0"/>
              <a:t>)</a:t>
            </a:r>
          </a:p>
          <a:p>
            <a:pPr marL="0" indent="0">
              <a:lnSpc>
                <a:spcPct val="220000"/>
              </a:lnSpc>
              <a:buNone/>
            </a:pPr>
            <a:r>
              <a:rPr lang="en-GB" sz="2000" dirty="0"/>
              <a:t>ServiceMobilePhone (</a:t>
            </a:r>
            <a:r>
              <a:rPr lang="en-GB" sz="2000" dirty="0" err="1"/>
              <a:t>MobilePhoneID</a:t>
            </a:r>
            <a:r>
              <a:rPr lang="en-GB" sz="2000" dirty="0"/>
              <a:t>, </a:t>
            </a:r>
            <a:r>
              <a:rPr lang="en-GB" sz="2000" dirty="0" err="1"/>
              <a:t>PackageID</a:t>
            </a:r>
            <a:r>
              <a:rPr lang="en-GB" sz="2000" dirty="0"/>
              <a:t>)</a:t>
            </a:r>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dirty="0"/>
          </a:p>
        </p:txBody>
      </p:sp>
      <p:cxnSp>
        <p:nvCxnSpPr>
          <p:cNvPr id="7" name="Straight Arrow Connector 6">
            <a:extLst>
              <a:ext uri="{FF2B5EF4-FFF2-40B4-BE49-F238E27FC236}">
                <a16:creationId xmlns:a16="http://schemas.microsoft.com/office/drawing/2014/main" id="{E7DDDFDE-F824-3D41-AF3F-91316F86780A}"/>
              </a:ext>
            </a:extLst>
          </p:cNvPr>
          <p:cNvCxnSpPr>
            <a:cxnSpLocks/>
          </p:cNvCxnSpPr>
          <p:nvPr/>
        </p:nvCxnSpPr>
        <p:spPr>
          <a:xfrm flipV="1">
            <a:off x="1760034" y="2085278"/>
            <a:ext cx="392151" cy="2727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17D7A39-A35E-4245-8D33-971E3D883471}"/>
              </a:ext>
            </a:extLst>
          </p:cNvPr>
          <p:cNvCxnSpPr>
            <a:cxnSpLocks/>
          </p:cNvCxnSpPr>
          <p:nvPr/>
        </p:nvCxnSpPr>
        <p:spPr>
          <a:xfrm flipV="1">
            <a:off x="1572322" y="3289610"/>
            <a:ext cx="700019" cy="3416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39F43AE3-541F-4D42-B97D-9AB4AE5030E2}"/>
              </a:ext>
            </a:extLst>
          </p:cNvPr>
          <p:cNvCxnSpPr>
            <a:cxnSpLocks/>
          </p:cNvCxnSpPr>
          <p:nvPr/>
        </p:nvCxnSpPr>
        <p:spPr>
          <a:xfrm>
            <a:off x="1760034" y="4499950"/>
            <a:ext cx="702807" cy="384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0A593971-BAC8-674D-A453-1FE11C7CB8EC}"/>
              </a:ext>
            </a:extLst>
          </p:cNvPr>
          <p:cNvCxnSpPr>
            <a:cxnSpLocks/>
          </p:cNvCxnSpPr>
          <p:nvPr/>
        </p:nvCxnSpPr>
        <p:spPr>
          <a:xfrm>
            <a:off x="1572322" y="5731728"/>
            <a:ext cx="700019" cy="3679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619E337F-8ECA-F848-B2B3-9827766CBA45}"/>
              </a:ext>
            </a:extLst>
          </p:cNvPr>
          <p:cNvCxnSpPr>
            <a:cxnSpLocks/>
          </p:cNvCxnSpPr>
          <p:nvPr/>
        </p:nvCxnSpPr>
        <p:spPr>
          <a:xfrm>
            <a:off x="2018372" y="1438507"/>
            <a:ext cx="1014760" cy="3233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9A7F850A-3E23-1440-B183-73D26CE577AA}"/>
              </a:ext>
            </a:extLst>
          </p:cNvPr>
          <p:cNvCxnSpPr>
            <a:cxnSpLocks/>
          </p:cNvCxnSpPr>
          <p:nvPr/>
        </p:nvCxnSpPr>
        <p:spPr>
          <a:xfrm>
            <a:off x="1760034" y="2665142"/>
            <a:ext cx="1362307" cy="3568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12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If there are considerations about the logical model write them here</a:t>
            </a:r>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3" name="Rectangle 2">
            <a:extLst>
              <a:ext uri="{FF2B5EF4-FFF2-40B4-BE49-F238E27FC236}">
                <a16:creationId xmlns:a16="http://schemas.microsoft.com/office/drawing/2014/main" id="{C72757C2-9A16-4C70-89A8-69F1E2460174}"/>
              </a:ext>
            </a:extLst>
          </p:cNvPr>
          <p:cNvSpPr/>
          <p:nvPr/>
        </p:nvSpPr>
        <p:spPr>
          <a:xfrm>
            <a:off x="1983565" y="6358024"/>
            <a:ext cx="6063178" cy="369332"/>
          </a:xfrm>
          <a:prstGeom prst="rect">
            <a:avLst/>
          </a:prstGeom>
        </p:spPr>
        <p:txBody>
          <a:bodyPr wrap="square">
            <a:spAutoFit/>
          </a:bodyPr>
          <a:lstStyle/>
          <a:p>
            <a:r>
              <a:rPr lang="en-GB" dirty="0">
                <a:sym typeface="Wingdings" panose="05000000000000000000" pitchFamily="2" charset="2"/>
              </a:rPr>
              <a:t>Clone this slide as many times as there are relationships</a:t>
            </a:r>
            <a:endParaRPr lang="en-GB" dirty="0"/>
          </a:p>
        </p:txBody>
      </p:sp>
    </p:spTree>
    <p:extLst>
      <p:ext uri="{BB962C8B-B14F-4D97-AF65-F5344CB8AC3E}">
        <p14:creationId xmlns:p14="http://schemas.microsoft.com/office/powerpoint/2010/main" val="2101117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r>
              <a:rPr lang="it-IT" dirty="0"/>
              <a:t>If there are aspects that you had to interpret or clarify about the specifications that affect the application design and development you can list them here</a:t>
            </a:r>
          </a:p>
        </p:txBody>
      </p:sp>
    </p:spTree>
    <p:extLst>
      <p:ext uri="{BB962C8B-B14F-4D97-AF65-F5344CB8AC3E}">
        <p14:creationId xmlns:p14="http://schemas.microsoft.com/office/powerpoint/2010/main" val="352501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771084"/>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user</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  </a:t>
            </a:r>
          </a:p>
          <a:p>
            <a:r>
              <a:rPr lang="en-GB" sz="1400" b="0" i="0" u="none" strike="noStrike" baseline="0" dirty="0">
                <a:latin typeface="Courier New" panose="02070309020205020404" pitchFamily="49" charset="0"/>
              </a:rPr>
              <a:t>`username` varchar(45) NOT NULL,  </a:t>
            </a:r>
          </a:p>
          <a:p>
            <a:r>
              <a:rPr lang="en-GB" sz="1400" b="0" i="0" u="none" strike="noStrike" baseline="0" dirty="0">
                <a:latin typeface="Courier New" panose="02070309020205020404" pitchFamily="49" charset="0"/>
              </a:rPr>
              <a:t>`password` varchar(45) NOT NULL,  </a:t>
            </a:r>
          </a:p>
          <a:p>
            <a:r>
              <a:rPr lang="en-GB" sz="1400" b="0" i="0" u="none" strike="noStrike" baseline="0" dirty="0">
                <a:latin typeface="Courier New" panose="02070309020205020404" pitchFamily="49" charset="0"/>
              </a:rPr>
              <a:t>`name` varchar(45) NOT NULL,  </a:t>
            </a:r>
          </a:p>
          <a:p>
            <a:r>
              <a:rPr lang="en-GB" sz="1400" b="0" i="0" u="none" strike="noStrike" baseline="0" dirty="0">
                <a:latin typeface="Courier New" panose="02070309020205020404" pitchFamily="49" charset="0"/>
              </a:rPr>
              <a:t>`surname` varchar(45) NOT NULL,  PRIMARY KEY (`id`)</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order</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int(6) NOT NULL AUTO_INCREMENT,</a:t>
            </a:r>
          </a:p>
          <a:p>
            <a:r>
              <a:rPr lang="en-GB" sz="1400" b="0" i="0" u="none" strike="noStrike" baseline="0" dirty="0">
                <a:latin typeface="Courier New" panose="02070309020205020404" pitchFamily="49" charset="0"/>
              </a:rPr>
              <a:t>`costumer` int(6) NOT NULL DEFAULT=`999999`,</a:t>
            </a:r>
          </a:p>
          <a:p>
            <a:r>
              <a:rPr lang="en-GB" sz="1400" b="0" i="0" u="none" strike="noStrike" baseline="0" dirty="0">
                <a:latin typeface="Courier New" panose="02070309020205020404" pitchFamily="49" charset="0"/>
              </a:rPr>
              <a:t>`subscription` varchar(45) NOT NULL, </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date_of_creation</a:t>
            </a:r>
            <a:r>
              <a:rPr lang="en-GB" sz="1400" b="0" i="0" u="none" strike="noStrike" baseline="0" dirty="0">
                <a:latin typeface="Courier New" panose="02070309020205020404" pitchFamily="49" charset="0"/>
              </a:rPr>
              <a:t>` date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hour_of_creation</a:t>
            </a:r>
            <a:r>
              <a:rPr lang="en-GB" sz="1400" b="0" i="0" u="none" strike="noStrike" baseline="0" dirty="0">
                <a:latin typeface="Courier New" panose="02070309020205020404" pitchFamily="49" charset="0"/>
              </a:rPr>
              <a:t>` time NOT NULL,</a:t>
            </a:r>
          </a:p>
          <a:p>
            <a:r>
              <a:rPr lang="en-GB" sz="1400" b="0" i="0" u="none" strike="noStrike" baseline="0" dirty="0">
                <a:latin typeface="Courier New" panose="02070309020205020404" pitchFamily="49" charset="0"/>
              </a:rPr>
              <a:t>`total value` decimal NOT NULL,</a:t>
            </a:r>
          </a:p>
          <a:p>
            <a:r>
              <a:rPr lang="en-GB" sz="1400" b="0" i="0" u="none" strike="noStrike" baseline="0" dirty="0">
                <a:latin typeface="Courier New" panose="02070309020205020404" pitchFamily="49" charset="0"/>
              </a:rPr>
              <a:t>`valid` number(1)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COSTRAINT `</a:t>
            </a:r>
            <a:r>
              <a:rPr lang="en-GB" sz="1400" b="0" i="0" u="none" strike="noStrike" baseline="0" dirty="0" err="1">
                <a:latin typeface="Courier New" panose="02070309020205020404" pitchFamily="49" charset="0"/>
              </a:rPr>
              <a:t>id_costumer</a:t>
            </a:r>
            <a:r>
              <a:rPr lang="en-GB" sz="1400" b="0" i="0" u="none" strike="noStrike" baseline="0" dirty="0">
                <a:latin typeface="Courier New" panose="02070309020205020404" pitchFamily="49" charset="0"/>
              </a:rPr>
              <a:t>` FOREIGN KEY (`costumer`)</a:t>
            </a:r>
          </a:p>
          <a:p>
            <a:r>
              <a:rPr lang="en-GB" sz="1400" dirty="0">
                <a:latin typeface="Courier New" panose="02070309020205020404" pitchFamily="49" charset="0"/>
              </a:rPr>
              <a:t>	REFERENCES </a:t>
            </a:r>
            <a:r>
              <a:rPr lang="en-GB" sz="1400" b="0" i="0" u="none" strike="noStrike" baseline="0" dirty="0">
                <a:latin typeface="Courier New" panose="02070309020205020404" pitchFamily="49" charset="0"/>
              </a:rPr>
              <a:t>`user` (`id`) ON DELETE SET DEFAULT </a:t>
            </a:r>
          </a:p>
          <a:p>
            <a:r>
              <a:rPr lang="en-GB" sz="1400" dirty="0">
                <a:latin typeface="Courier New" panose="02070309020205020404" pitchFamily="49" charset="0"/>
              </a:rPr>
              <a:t>	ON UPDATE CASCADE,</a:t>
            </a:r>
          </a:p>
          <a:p>
            <a:r>
              <a:rPr lang="en-GB" sz="1400" dirty="0">
                <a:latin typeface="Courier New" panose="02070309020205020404" pitchFamily="49" charset="0"/>
              </a:rPr>
              <a:t>COSTRAINT </a:t>
            </a:r>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id_subscription</a:t>
            </a:r>
            <a:r>
              <a:rPr lang="en-GB" sz="1400" b="0" i="0" u="none" strike="noStrike" baseline="0" dirty="0">
                <a:latin typeface="Courier New" panose="02070309020205020404" pitchFamily="49" charset="0"/>
              </a:rPr>
              <a:t>` FOREIGN KEY (`subscription`)</a:t>
            </a:r>
          </a:p>
          <a:p>
            <a:r>
              <a:rPr lang="en-GB" sz="1400" dirty="0">
                <a:latin typeface="Courier New" panose="02070309020205020404" pitchFamily="49" charset="0"/>
              </a:rPr>
              <a:t>	REFERENCES </a:t>
            </a:r>
            <a:r>
              <a:rPr lang="en-GB" sz="1400" b="0" i="0" u="none" strike="noStrike" baseline="0" dirty="0">
                <a:latin typeface="Courier New" panose="02070309020205020404" pitchFamily="49" charset="0"/>
              </a:rPr>
              <a:t>`subscription` (`id`)</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383598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7632859"/>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subscription</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id_order</a:t>
            </a:r>
            <a:r>
              <a:rPr lang="en-GB" sz="1400" b="0" i="0" u="none" strike="noStrike" baseline="0" dirty="0">
                <a:latin typeface="Courier New" panose="02070309020205020404" pitchFamily="49" charset="0"/>
              </a:rPr>
              <a:t>` int(6) NOT NULL,</a:t>
            </a:r>
          </a:p>
          <a:p>
            <a:r>
              <a:rPr lang="en-GB" sz="1400" b="0" i="0" u="none" strike="noStrike" baseline="0" dirty="0">
                <a:latin typeface="Courier New" panose="02070309020205020404" pitchFamily="49" charset="0"/>
              </a:rPr>
              <a:t>`</a:t>
            </a:r>
            <a:r>
              <a:rPr lang="en-GB" sz="1400" dirty="0" err="1">
                <a:latin typeface="Courier New" panose="02070309020205020404" pitchFamily="49" charset="0"/>
              </a:rPr>
              <a:t>id_package</a:t>
            </a:r>
            <a:r>
              <a:rPr lang="en-GB" sz="1400" b="0" i="0" u="none" strike="noStrike" baseline="0" dirty="0">
                <a:latin typeface="Courier New" panose="02070309020205020404" pitchFamily="49" charset="0"/>
              </a:rPr>
              <a:t>` int(6)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validity_period</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dirty="0">
                <a:latin typeface="Courier New" panose="02070309020205020404" pitchFamily="49" charset="0"/>
              </a:rPr>
              <a:t>fee</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`id`</a:t>
            </a:r>
            <a:endParaRPr lang="en-GB" sz="1400" dirty="0">
              <a:latin typeface="Courier New" panose="02070309020205020404" pitchFamily="49" charset="0"/>
            </a:endParaRPr>
          </a:p>
          <a:p>
            <a:r>
              <a:rPr lang="en-GB" sz="1400" dirty="0">
                <a:latin typeface="Courier New" panose="02070309020205020404" pitchFamily="49" charset="0"/>
              </a:rPr>
              <a:t>COSTRAINT </a:t>
            </a:r>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id_order</a:t>
            </a:r>
            <a:r>
              <a:rPr lang="en-GB" sz="1400" b="0" i="0" u="none" strike="noStrike" baseline="0" dirty="0">
                <a:latin typeface="Courier New" panose="02070309020205020404" pitchFamily="49" charset="0"/>
              </a:rPr>
              <a:t>` FOREIGN KEY (`order`) </a:t>
            </a:r>
            <a:r>
              <a:rPr lang="en-GB" sz="1400" dirty="0">
                <a:latin typeface="Courier New" panose="02070309020205020404" pitchFamily="49" charset="0"/>
              </a:rPr>
              <a:t>REFERENCES </a:t>
            </a:r>
            <a:r>
              <a:rPr lang="en-GB" sz="1400" b="0" i="0" u="none" strike="noStrike" baseline="0" dirty="0">
                <a:latin typeface="Courier New" panose="02070309020205020404" pitchFamily="49" charset="0"/>
              </a:rPr>
              <a:t>`order` (`id`)</a:t>
            </a:r>
          </a:p>
          <a:p>
            <a:r>
              <a:rPr lang="en-GB" sz="1400" dirty="0">
                <a:latin typeface="Courier New" panose="02070309020205020404" pitchFamily="49" charset="0"/>
              </a:rPr>
              <a:t>COSTRAINT </a:t>
            </a:r>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id_package</a:t>
            </a:r>
            <a:r>
              <a:rPr lang="en-GB" sz="1400" b="0" i="0" u="none" strike="noStrike" baseline="0" dirty="0">
                <a:latin typeface="Courier New" panose="02070309020205020404" pitchFamily="49" charset="0"/>
              </a:rPr>
              <a:t>` FOREIGN KEY (`package`) </a:t>
            </a:r>
            <a:r>
              <a:rPr lang="en-GB" sz="1400" dirty="0">
                <a:latin typeface="Courier New" panose="02070309020205020404" pitchFamily="49" charset="0"/>
              </a:rPr>
              <a:t>REFERENCES </a:t>
            </a:r>
            <a:r>
              <a:rPr lang="en-GB" sz="1400" b="0" i="0" u="none" strike="noStrike" baseline="0" dirty="0">
                <a:latin typeface="Courier New" panose="02070309020205020404" pitchFamily="49" charset="0"/>
              </a:rPr>
              <a:t>`package` </a:t>
            </a:r>
          </a:p>
          <a:p>
            <a:r>
              <a:rPr lang="en-GB" sz="1400" dirty="0">
                <a:latin typeface="Courier New" panose="02070309020205020404" pitchFamily="49" charset="0"/>
              </a:rPr>
              <a:t>	</a:t>
            </a:r>
            <a:r>
              <a:rPr lang="en-GB" sz="1400" b="0" i="0" u="none" strike="noStrike" baseline="0" dirty="0">
                <a:latin typeface="Courier New" panose="02070309020205020404" pitchFamily="49" charset="0"/>
              </a:rPr>
              <a:t>(`id`) ON DELETE CASCADE,</a:t>
            </a:r>
            <a:r>
              <a:rPr lang="en-GB" sz="1400" dirty="0">
                <a:latin typeface="Courier New" panose="02070309020205020404" pitchFamily="49" charset="0"/>
              </a:rPr>
              <a:t>	ON DELETE CASCADE</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package</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int(6) NOT NULL AUTO_INCREMENT,</a:t>
            </a:r>
          </a:p>
          <a:p>
            <a:r>
              <a:rPr lang="en-GB" sz="1400" b="0" i="0" u="none" strike="noStrike" baseline="0" dirty="0">
                <a:latin typeface="Courier New" panose="02070309020205020404" pitchFamily="49" charset="0"/>
              </a:rPr>
              <a:t>`name` varchar(</a:t>
            </a:r>
            <a:r>
              <a:rPr lang="en-GB" sz="1400" dirty="0">
                <a:latin typeface="Courier New" panose="02070309020205020404" pitchFamily="49" charset="0"/>
              </a:rPr>
              <a:t>45</a:t>
            </a:r>
            <a:r>
              <a:rPr lang="en-GB" sz="1400" b="0" i="0" u="none" strike="noStrike" baseline="0" dirty="0">
                <a:latin typeface="Courier New" panose="02070309020205020404" pitchFamily="49" charset="0"/>
              </a:rPr>
              <a:t>) NOT NULL DEFAULT=`999999`,</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fixed_phone</a:t>
            </a:r>
            <a:r>
              <a:rPr lang="en-GB" sz="1400" b="0" i="0" u="none" strike="noStrike" baseline="0" dirty="0">
                <a:latin typeface="Courier New" panose="02070309020205020404" pitchFamily="49" charset="0"/>
              </a:rPr>
              <a:t>` number(1) NOT NULL, </a:t>
            </a:r>
          </a:p>
          <a:p>
            <a:r>
              <a:rPr lang="en-GB" sz="1400" b="0" i="0" u="none" strike="noStrike" baseline="0" dirty="0">
                <a:latin typeface="Courier New" panose="02070309020205020404" pitchFamily="49" charset="0"/>
              </a:rPr>
              <a:t>`12Fee` decimal NOT NULL,</a:t>
            </a:r>
          </a:p>
          <a:p>
            <a:r>
              <a:rPr lang="en-GB" sz="1400" b="0" i="0" u="none" strike="noStrike" baseline="0" dirty="0">
                <a:latin typeface="Courier New" panose="02070309020205020404" pitchFamily="49" charset="0"/>
              </a:rPr>
              <a:t>`</a:t>
            </a:r>
            <a:r>
              <a:rPr lang="en-GB" sz="1400" dirty="0">
                <a:latin typeface="Courier New" panose="02070309020205020404" pitchFamily="49" charset="0"/>
              </a:rPr>
              <a:t>24Fee</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`36</a:t>
            </a:r>
            <a:r>
              <a:rPr lang="en-GB" sz="1400" dirty="0">
                <a:latin typeface="Courier New" panose="02070309020205020404" pitchFamily="49" charset="0"/>
              </a:rPr>
              <a:t>Fee</a:t>
            </a:r>
            <a:r>
              <a:rPr lang="en-GB" sz="1400" b="0" i="0" u="none" strike="noStrike" baseline="0" dirty="0">
                <a:latin typeface="Courier New" panose="02070309020205020404" pitchFamily="49" charset="0"/>
              </a:rPr>
              <a:t>` decimal NOT NULL,</a:t>
            </a:r>
            <a:r>
              <a:rPr lang="en-GB" sz="1400" dirty="0">
                <a:latin typeface="Courier New" panose="02070309020205020404" pitchFamily="49" charset="0"/>
              </a:rPr>
              <a:t> </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endParaRPr lang="en-GB" sz="1400" dirty="0">
              <a:latin typeface="Courier New" panose="02070309020205020404" pitchFamily="49" charset="0"/>
            </a:endParaRPr>
          </a:p>
          <a:p>
            <a:endParaRPr lang="en-GB" sz="140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product</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`name` varchar(</a:t>
            </a:r>
            <a:r>
              <a:rPr lang="en-GB" sz="1400" dirty="0">
                <a:latin typeface="Courier New" panose="02070309020205020404" pitchFamily="49" charset="0"/>
              </a:rPr>
              <a:t>45</a:t>
            </a:r>
            <a:r>
              <a:rPr lang="en-GB" sz="1400" b="0" i="0" u="none" strike="noStrike" baseline="0" dirty="0">
                <a:latin typeface="Courier New" panose="02070309020205020404" pitchFamily="49" charset="0"/>
              </a:rPr>
              <a:t>)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monthly_fee</a:t>
            </a:r>
            <a:r>
              <a:rPr lang="en-GB" sz="1400" b="0" i="0" u="none" strike="noStrike" baseline="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name</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149215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555641"/>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fixed_internet</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num_gb</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extra_gb</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mobile_phone</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num_minutes</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num_sms</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extra_minutes</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extra_sms</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mobile_internet</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num_gb</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extra_gb</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35233026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2566</TotalTime>
  <Words>1844</Words>
  <Application>Microsoft Office PowerPoint</Application>
  <PresentationFormat>On-screen Show (4:3)</PresentationFormat>
  <Paragraphs>252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Segoe UI</vt:lpstr>
      <vt:lpstr>Office Theme</vt:lpstr>
      <vt:lpstr>Data bases 2</vt:lpstr>
      <vt:lpstr>Index</vt:lpstr>
      <vt:lpstr>Specifications</vt:lpstr>
      <vt:lpstr>Specification interpretation</vt:lpstr>
      <vt:lpstr>Entity Relationship</vt:lpstr>
      <vt:lpstr>Motivations of the ER design</vt:lpstr>
      <vt:lpstr>PowerPoint Presentation</vt:lpstr>
      <vt:lpstr>PowerPoint Presentation</vt:lpstr>
      <vt:lpstr>PowerPoint Presentation</vt:lpstr>
      <vt:lpstr>Relational model</vt:lpstr>
      <vt:lpstr>Relational model</vt:lpstr>
      <vt:lpstr>Motivations of the logical design</vt:lpstr>
      <vt:lpstr>Trigger design &amp; code</vt:lpstr>
      <vt:lpstr>ORM design</vt:lpstr>
      <vt:lpstr>Relationship “rel1”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Marco Zanghieri</cp:lastModifiedBy>
  <cp:revision>247</cp:revision>
  <dcterms:created xsi:type="dcterms:W3CDTF">2020-11-06T10:16:45Z</dcterms:created>
  <dcterms:modified xsi:type="dcterms:W3CDTF">2021-11-16T16:24:10Z</dcterms:modified>
</cp:coreProperties>
</file>