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93" r:id="rId3"/>
    <p:sldId id="257" r:id="rId4"/>
    <p:sldId id="291" r:id="rId5"/>
    <p:sldId id="288" r:id="rId6"/>
    <p:sldId id="290" r:id="rId7"/>
    <p:sldId id="289" r:id="rId8"/>
    <p:sldId id="277" r:id="rId9"/>
    <p:sldId id="294" r:id="rId10"/>
    <p:sldId id="295" r:id="rId11"/>
    <p:sldId id="278" r:id="rId12"/>
    <p:sldId id="304" r:id="rId13"/>
    <p:sldId id="292" r:id="rId14"/>
    <p:sldId id="281" r:id="rId15"/>
    <p:sldId id="298" r:id="rId16"/>
    <p:sldId id="300" r:id="rId17"/>
    <p:sldId id="299" r:id="rId18"/>
    <p:sldId id="286" r:id="rId19"/>
    <p:sldId id="297" r:id="rId20"/>
    <p:sldId id="29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20" d="100"/>
          <a:sy n="120" d="100"/>
        </p:scale>
        <p:origin x="1400"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16/11/2021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16/11/2021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38380"/>
            <a:ext cx="7886700" cy="1325563"/>
          </a:xfrm>
        </p:spPr>
        <p:txBody>
          <a:bodyPr/>
          <a:lstStyle/>
          <a:p>
            <a:r>
              <a:rPr lang="en-GB" dirty="0"/>
              <a:t>Relationship “making”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16800"/>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p:cNvSpPr txBox="1"/>
          <p:nvPr/>
        </p:nvSpPr>
        <p:spPr>
          <a:xfrm>
            <a:off x="1921429" y="1355558"/>
            <a:ext cx="867545" cy="369332"/>
          </a:xfrm>
          <a:prstGeom prst="rect">
            <a:avLst/>
          </a:prstGeom>
          <a:noFill/>
        </p:spPr>
        <p:txBody>
          <a:bodyPr wrap="none" rtlCol="0">
            <a:spAutoFit/>
          </a:bodyPr>
          <a:lstStyle/>
          <a:p>
            <a:r>
              <a:rPr lang="en-GB" dirty="0"/>
              <a:t>making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38380"/>
            <a:ext cx="7886700" cy="1325563"/>
          </a:xfrm>
        </p:spPr>
        <p:txBody>
          <a:bodyPr/>
          <a:lstStyle/>
          <a:p>
            <a:r>
              <a:rPr lang="en-GB" dirty="0"/>
              <a:t>Relationship “making”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16800"/>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p:cNvSpPr txBox="1"/>
          <p:nvPr/>
        </p:nvSpPr>
        <p:spPr>
          <a:xfrm>
            <a:off x="1921429" y="1355558"/>
            <a:ext cx="867545" cy="369332"/>
          </a:xfrm>
          <a:prstGeom prst="rect">
            <a:avLst/>
          </a:prstGeom>
          <a:noFill/>
        </p:spPr>
        <p:txBody>
          <a:bodyPr wrap="none" rtlCol="0">
            <a:spAutoFit/>
          </a:bodyPr>
          <a:lstStyle/>
          <a:p>
            <a:r>
              <a:rPr lang="en-GB" dirty="0"/>
              <a:t>making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6628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en-GB" dirty="0"/>
              <a:t>Gallia </a:t>
            </a:r>
            <a:r>
              <a:rPr lang="en-GB" dirty="0" err="1"/>
              <a:t>est</a:t>
            </a:r>
            <a:r>
              <a:rPr lang="en-GB" dirty="0"/>
              <a:t> </a:t>
            </a:r>
            <a:r>
              <a:rPr lang="en-GB" dirty="0" err="1"/>
              <a:t>omnis</a:t>
            </a:r>
            <a:r>
              <a:rPr lang="en-GB" dirty="0"/>
              <a:t> </a:t>
            </a:r>
            <a:r>
              <a:rPr lang="en-GB" dirty="0" err="1"/>
              <a:t>divisa</a:t>
            </a:r>
            <a:r>
              <a:rPr lang="en-GB" dirty="0"/>
              <a:t> in </a:t>
            </a:r>
            <a:r>
              <a:rPr lang="en-GB" dirty="0" err="1"/>
              <a:t>partes</a:t>
            </a:r>
            <a:r>
              <a:rPr lang="en-GB" dirty="0"/>
              <a:t> </a:t>
            </a:r>
            <a:r>
              <a:rPr lang="en-GB" dirty="0" err="1"/>
              <a:t>tres</a:t>
            </a:r>
            <a:r>
              <a:rPr lang="en-GB" dirty="0"/>
              <a:t>, </a:t>
            </a:r>
            <a:r>
              <a:rPr lang="en-GB" dirty="0" err="1"/>
              <a:t>quarum</a:t>
            </a:r>
            <a:r>
              <a:rPr lang="en-GB" dirty="0"/>
              <a:t> </a:t>
            </a:r>
            <a:r>
              <a:rPr lang="en-GB" dirty="0" err="1"/>
              <a:t>unam</a:t>
            </a:r>
            <a:r>
              <a:rPr lang="en-GB" dirty="0"/>
              <a:t> </a:t>
            </a:r>
            <a:r>
              <a:rPr lang="en-GB" dirty="0" err="1"/>
              <a:t>incolunt</a:t>
            </a:r>
            <a:r>
              <a:rPr lang="en-GB" dirty="0"/>
              <a:t> Belgae, </a:t>
            </a:r>
            <a:r>
              <a:rPr lang="en-GB" dirty="0" err="1"/>
              <a:t>aliam</a:t>
            </a:r>
            <a:r>
              <a:rPr lang="en-GB" dirty="0"/>
              <a:t> </a:t>
            </a:r>
            <a:r>
              <a:rPr lang="en-GB" dirty="0" err="1"/>
              <a:t>Aquitani</a:t>
            </a:r>
            <a:r>
              <a:rPr lang="en-GB" dirty="0"/>
              <a:t>, </a:t>
            </a:r>
            <a:r>
              <a:rPr lang="en-GB" dirty="0" err="1"/>
              <a:t>tertiam</a:t>
            </a:r>
            <a:r>
              <a:rPr lang="en-GB" dirty="0"/>
              <a:t> qui </a:t>
            </a:r>
            <a:r>
              <a:rPr lang="en-GB" dirty="0" err="1"/>
              <a:t>ipsorum</a:t>
            </a:r>
            <a:r>
              <a:rPr lang="en-GB" dirty="0"/>
              <a:t> lingua </a:t>
            </a:r>
            <a:r>
              <a:rPr lang="en-GB" dirty="0" err="1"/>
              <a:t>Celtae</a:t>
            </a:r>
            <a:r>
              <a:rPr lang="en-GB" dirty="0"/>
              <a:t>, nostra Galli </a:t>
            </a:r>
            <a:r>
              <a:rPr lang="en-GB" dirty="0" err="1"/>
              <a:t>appellantur</a:t>
            </a:r>
            <a:r>
              <a:rPr lang="en-GB" dirty="0"/>
              <a:t>. Hi </a:t>
            </a:r>
            <a:r>
              <a:rPr lang="en-GB" dirty="0" err="1"/>
              <a:t>omnes</a:t>
            </a:r>
            <a:r>
              <a:rPr lang="en-GB" dirty="0"/>
              <a:t> lingua, </a:t>
            </a:r>
            <a:r>
              <a:rPr lang="en-GB" dirty="0" err="1"/>
              <a:t>institutis</a:t>
            </a:r>
            <a:r>
              <a:rPr lang="en-GB" dirty="0"/>
              <a:t>, </a:t>
            </a:r>
            <a:r>
              <a:rPr lang="en-GB" dirty="0" err="1"/>
              <a:t>legibus</a:t>
            </a:r>
            <a:r>
              <a:rPr lang="en-GB" dirty="0"/>
              <a:t> inter se </a:t>
            </a:r>
            <a:r>
              <a:rPr lang="en-GB" dirty="0" err="1"/>
              <a:t>differunt</a:t>
            </a:r>
            <a:r>
              <a:rPr lang="en-GB" dirty="0"/>
              <a:t>. </a:t>
            </a:r>
            <a:r>
              <a:rPr lang="en-GB" dirty="0" err="1"/>
              <a:t>Gallos</a:t>
            </a:r>
            <a:r>
              <a:rPr lang="en-GB" dirty="0"/>
              <a:t> ab </a:t>
            </a:r>
            <a:r>
              <a:rPr lang="en-GB" dirty="0" err="1"/>
              <a:t>Aquitanis</a:t>
            </a:r>
            <a:r>
              <a:rPr lang="en-GB" dirty="0"/>
              <a:t> </a:t>
            </a:r>
            <a:r>
              <a:rPr lang="en-GB" dirty="0" err="1"/>
              <a:t>Garumna</a:t>
            </a:r>
            <a:r>
              <a:rPr lang="en-GB" dirty="0"/>
              <a:t>  </a:t>
            </a:r>
            <a:r>
              <a:rPr lang="en-GB" dirty="0" err="1"/>
              <a:t>flumen</a:t>
            </a:r>
            <a:r>
              <a:rPr lang="en-GB" dirty="0"/>
              <a:t>, a </a:t>
            </a:r>
            <a:r>
              <a:rPr lang="en-GB" dirty="0" err="1"/>
              <a:t>Belgis</a:t>
            </a:r>
            <a:r>
              <a:rPr lang="en-GB" dirty="0"/>
              <a:t> </a:t>
            </a:r>
            <a:r>
              <a:rPr lang="en-GB" dirty="0" err="1"/>
              <a:t>Matrona</a:t>
            </a:r>
            <a:r>
              <a:rPr lang="en-GB" dirty="0"/>
              <a:t> et </a:t>
            </a:r>
            <a:r>
              <a:rPr lang="en-GB" dirty="0" err="1"/>
              <a:t>Sequana</a:t>
            </a:r>
            <a:r>
              <a:rPr lang="en-GB" dirty="0"/>
              <a:t> </a:t>
            </a:r>
            <a:r>
              <a:rPr lang="en-GB" dirty="0" err="1"/>
              <a:t>dividit</a:t>
            </a:r>
            <a:r>
              <a:rPr lang="en-GB" dirty="0"/>
              <a:t>. </a:t>
            </a:r>
            <a:r>
              <a:rPr lang="en-GB" dirty="0" err="1"/>
              <a:t>Horum</a:t>
            </a:r>
            <a:r>
              <a:rPr lang="en-GB" dirty="0"/>
              <a:t> omnium </a:t>
            </a:r>
            <a:r>
              <a:rPr lang="en-GB" dirty="0" err="1"/>
              <a:t>fortissimi</a:t>
            </a:r>
            <a:r>
              <a:rPr lang="en-GB" dirty="0"/>
              <a:t> </a:t>
            </a:r>
            <a:r>
              <a:rPr lang="en-GB" dirty="0" err="1"/>
              <a:t>sunt</a:t>
            </a:r>
            <a:r>
              <a:rPr lang="en-GB" dirty="0"/>
              <a:t> Belgae, </a:t>
            </a:r>
            <a:r>
              <a:rPr lang="en-GB" dirty="0" err="1"/>
              <a:t>propterea</a:t>
            </a:r>
            <a:r>
              <a:rPr lang="en-GB" dirty="0"/>
              <a:t> quod a </a:t>
            </a:r>
            <a:r>
              <a:rPr lang="en-GB" dirty="0" err="1"/>
              <a:t>cultu</a:t>
            </a:r>
            <a:r>
              <a:rPr lang="en-GB" dirty="0"/>
              <a:t> </a:t>
            </a:r>
            <a:r>
              <a:rPr lang="en-GB" dirty="0" err="1"/>
              <a:t>atque</a:t>
            </a:r>
            <a:r>
              <a:rPr lang="en-GB" dirty="0"/>
              <a:t> </a:t>
            </a:r>
            <a:r>
              <a:rPr lang="en-GB" dirty="0" err="1"/>
              <a:t>humanitate</a:t>
            </a:r>
            <a:r>
              <a:rPr lang="en-GB" dirty="0"/>
              <a:t> </a:t>
            </a:r>
            <a:r>
              <a:rPr lang="en-GB" dirty="0" err="1"/>
              <a:t>provinciae</a:t>
            </a:r>
            <a:r>
              <a:rPr lang="en-GB" dirty="0"/>
              <a:t> </a:t>
            </a:r>
            <a:r>
              <a:rPr lang="en-GB" dirty="0" err="1"/>
              <a:t>longissime</a:t>
            </a:r>
            <a:r>
              <a:rPr lang="en-GB" dirty="0"/>
              <a:t>, </a:t>
            </a:r>
            <a:r>
              <a:rPr lang="en-GB" dirty="0" err="1"/>
              <a:t>minimeque</a:t>
            </a:r>
            <a:r>
              <a:rPr lang="en-GB" dirty="0"/>
              <a:t> ad </a:t>
            </a:r>
            <a:r>
              <a:rPr lang="en-GB" dirty="0" err="1"/>
              <a:t>eos</a:t>
            </a:r>
            <a:r>
              <a:rPr lang="en-GB" dirty="0"/>
              <a:t> </a:t>
            </a:r>
            <a:r>
              <a:rPr lang="en-GB" dirty="0" err="1"/>
              <a:t>mercatores</a:t>
            </a:r>
            <a:r>
              <a:rPr lang="en-GB" dirty="0"/>
              <a:t> </a:t>
            </a:r>
            <a:r>
              <a:rPr lang="en-GB" dirty="0" err="1"/>
              <a:t>saepe</a:t>
            </a:r>
            <a:r>
              <a:rPr lang="en-GB" dirty="0"/>
              <a:t> </a:t>
            </a:r>
            <a:r>
              <a:rPr lang="en-GB" dirty="0" err="1"/>
              <a:t>commeant</a:t>
            </a:r>
            <a:r>
              <a:rPr lang="en-GB" dirty="0"/>
              <a:t> </a:t>
            </a:r>
            <a:r>
              <a:rPr lang="en-GB" dirty="0" err="1"/>
              <a:t>atque</a:t>
            </a:r>
            <a:r>
              <a:rPr lang="en-GB" dirty="0"/>
              <a:t> </a:t>
            </a:r>
            <a:r>
              <a:rPr lang="en-GB" dirty="0" err="1"/>
              <a:t>ea</a:t>
            </a:r>
            <a:r>
              <a:rPr lang="en-GB" dirty="0"/>
              <a:t> quae ad </a:t>
            </a:r>
            <a:r>
              <a:rPr lang="en-GB" dirty="0" err="1"/>
              <a:t>effeminandos</a:t>
            </a:r>
            <a:r>
              <a:rPr lang="en-GB" dirty="0"/>
              <a:t> </a:t>
            </a:r>
            <a:r>
              <a:rPr lang="en-GB" dirty="0" err="1"/>
              <a:t>animos</a:t>
            </a:r>
            <a:r>
              <a:rPr lang="en-GB" dirty="0"/>
              <a:t> pertinent important, </a:t>
            </a:r>
            <a:r>
              <a:rPr lang="en-GB" dirty="0" err="1"/>
              <a:t>proximique</a:t>
            </a:r>
            <a:r>
              <a:rPr lang="en-GB" dirty="0"/>
              <a:t> </a:t>
            </a:r>
            <a:r>
              <a:rPr lang="en-GB" dirty="0" err="1"/>
              <a:t>sunt</a:t>
            </a:r>
            <a:r>
              <a:rPr lang="en-GB" dirty="0"/>
              <a:t> </a:t>
            </a:r>
            <a:r>
              <a:rPr lang="en-GB" dirty="0" err="1"/>
              <a:t>Germanis</a:t>
            </a:r>
            <a:r>
              <a:rPr lang="en-GB" dirty="0"/>
              <a:t>, qui trans </a:t>
            </a:r>
            <a:r>
              <a:rPr lang="en-GB" dirty="0" err="1"/>
              <a:t>Rhenum</a:t>
            </a:r>
            <a:r>
              <a:rPr lang="en-GB" dirty="0"/>
              <a:t> </a:t>
            </a:r>
            <a:r>
              <a:rPr lang="en-GB" dirty="0" err="1"/>
              <a:t>incolunt</a:t>
            </a:r>
            <a:r>
              <a:rPr lang="en-GB" dirty="0"/>
              <a:t>, </a:t>
            </a:r>
            <a:r>
              <a:rPr lang="en-GB" dirty="0" err="1"/>
              <a:t>quibuscum</a:t>
            </a:r>
            <a:r>
              <a:rPr lang="en-GB" dirty="0"/>
              <a:t> </a:t>
            </a:r>
            <a:r>
              <a:rPr lang="en-GB" dirty="0" err="1"/>
              <a:t>continenter</a:t>
            </a:r>
            <a:r>
              <a:rPr lang="en-GB" dirty="0"/>
              <a:t> bellum </a:t>
            </a:r>
            <a:r>
              <a:rPr lang="en-GB" dirty="0" err="1"/>
              <a:t>gerunt</a:t>
            </a:r>
            <a:r>
              <a:rPr lang="en-GB" dirty="0"/>
              <a:t>. Qua de causa </a:t>
            </a:r>
            <a:r>
              <a:rPr lang="en-GB" dirty="0" err="1"/>
              <a:t>Helvetii</a:t>
            </a:r>
            <a:r>
              <a:rPr lang="en-GB" dirty="0"/>
              <a:t> </a:t>
            </a:r>
            <a:r>
              <a:rPr lang="en-GB" dirty="0" err="1"/>
              <a:t>quoque</a:t>
            </a:r>
            <a:r>
              <a:rPr lang="en-GB" dirty="0"/>
              <a:t> </a:t>
            </a:r>
            <a:r>
              <a:rPr lang="en-GB" dirty="0" err="1"/>
              <a:t>reliquos</a:t>
            </a:r>
            <a:r>
              <a:rPr lang="en-GB" dirty="0"/>
              <a:t> </a:t>
            </a:r>
            <a:r>
              <a:rPr lang="en-GB" dirty="0" err="1"/>
              <a:t>Gallos</a:t>
            </a:r>
            <a:r>
              <a:rPr lang="en-GB" dirty="0"/>
              <a:t> </a:t>
            </a:r>
            <a:r>
              <a:rPr lang="en-GB" dirty="0" err="1"/>
              <a:t>virtute</a:t>
            </a:r>
            <a:r>
              <a:rPr lang="en-GB" dirty="0"/>
              <a:t> </a:t>
            </a:r>
            <a:r>
              <a:rPr lang="en-GB" dirty="0" err="1"/>
              <a:t>praecedunt</a:t>
            </a:r>
            <a:r>
              <a:rPr lang="en-GB" dirty="0"/>
              <a:t>, quod </a:t>
            </a:r>
            <a:r>
              <a:rPr lang="en-GB" dirty="0" err="1"/>
              <a:t>fere</a:t>
            </a:r>
            <a:r>
              <a:rPr lang="en-GB" dirty="0"/>
              <a:t> </a:t>
            </a:r>
            <a:r>
              <a:rPr lang="en-GB" dirty="0" err="1"/>
              <a:t>cotidianis</a:t>
            </a:r>
            <a:r>
              <a:rPr lang="en-GB" dirty="0"/>
              <a:t> </a:t>
            </a:r>
            <a:r>
              <a:rPr lang="en-GB" dirty="0" err="1"/>
              <a:t>proeliis</a:t>
            </a:r>
            <a:r>
              <a:rPr lang="en-GB" dirty="0"/>
              <a:t> cum </a:t>
            </a:r>
            <a:r>
              <a:rPr lang="en-GB" dirty="0" err="1"/>
              <a:t>Germanis</a:t>
            </a:r>
            <a:r>
              <a:rPr lang="en-GB" dirty="0"/>
              <a:t> </a:t>
            </a:r>
            <a:r>
              <a:rPr lang="en-GB" dirty="0" err="1"/>
              <a:t>contendunt</a:t>
            </a:r>
            <a:r>
              <a:rPr lang="en-GB" dirty="0"/>
              <a:t>, cum </a:t>
            </a:r>
            <a:r>
              <a:rPr lang="en-GB" dirty="0" err="1"/>
              <a:t>aut</a:t>
            </a:r>
            <a:r>
              <a:rPr lang="en-GB" dirty="0"/>
              <a:t> </a:t>
            </a:r>
            <a:r>
              <a:rPr lang="en-GB" dirty="0" err="1"/>
              <a:t>suis</a:t>
            </a:r>
            <a:r>
              <a:rPr lang="en-GB" dirty="0"/>
              <a:t> </a:t>
            </a:r>
            <a:r>
              <a:rPr lang="en-GB" dirty="0" err="1"/>
              <a:t>finibus</a:t>
            </a:r>
            <a:r>
              <a:rPr lang="en-GB" dirty="0"/>
              <a:t> </a:t>
            </a:r>
            <a:r>
              <a:rPr lang="en-GB" dirty="0" err="1"/>
              <a:t>eos</a:t>
            </a:r>
            <a:r>
              <a:rPr lang="en-GB" dirty="0"/>
              <a:t> </a:t>
            </a:r>
            <a:r>
              <a:rPr lang="en-GB" dirty="0" err="1"/>
              <a:t>prohibent</a:t>
            </a:r>
            <a:r>
              <a:rPr lang="en-GB" dirty="0"/>
              <a:t> </a:t>
            </a:r>
            <a:r>
              <a:rPr lang="en-GB" dirty="0" err="1"/>
              <a:t>aut</a:t>
            </a:r>
            <a:r>
              <a:rPr lang="en-GB" dirty="0"/>
              <a:t> </a:t>
            </a:r>
            <a:r>
              <a:rPr lang="en-GB" dirty="0" err="1"/>
              <a:t>ipsi</a:t>
            </a:r>
            <a:r>
              <a:rPr lang="en-GB" dirty="0"/>
              <a:t> in </a:t>
            </a:r>
            <a:r>
              <a:rPr lang="en-GB" dirty="0" err="1"/>
              <a:t>eorum</a:t>
            </a:r>
            <a:r>
              <a:rPr lang="en-GB" dirty="0"/>
              <a:t> </a:t>
            </a:r>
            <a:r>
              <a:rPr lang="en-GB" dirty="0" err="1"/>
              <a:t>finibus</a:t>
            </a:r>
            <a:r>
              <a:rPr lang="en-GB" dirty="0"/>
              <a:t> bellum </a:t>
            </a:r>
            <a:r>
              <a:rPr lang="en-GB" dirty="0" err="1"/>
              <a:t>gerunt</a:t>
            </a:r>
            <a:r>
              <a:rPr lang="en-GB" dirty="0"/>
              <a:t>. </a:t>
            </a:r>
            <a:r>
              <a:rPr lang="en-GB" dirty="0" err="1"/>
              <a:t>Eorum</a:t>
            </a:r>
            <a:r>
              <a:rPr lang="en-GB" dirty="0"/>
              <a:t> </a:t>
            </a:r>
            <a:r>
              <a:rPr lang="en-GB" dirty="0" err="1"/>
              <a:t>una</a:t>
            </a:r>
            <a:r>
              <a:rPr lang="en-GB" dirty="0"/>
              <a:t> pars, quam </a:t>
            </a:r>
            <a:r>
              <a:rPr lang="en-GB" dirty="0" err="1"/>
              <a:t>Gallos</a:t>
            </a:r>
            <a:r>
              <a:rPr lang="en-GB" dirty="0"/>
              <a:t> </a:t>
            </a:r>
            <a:r>
              <a:rPr lang="en-GB" dirty="0" err="1"/>
              <a:t>obtinere</a:t>
            </a:r>
            <a:r>
              <a:rPr lang="en-GB" dirty="0"/>
              <a:t> dictum </a:t>
            </a:r>
            <a:r>
              <a:rPr lang="en-GB" dirty="0" err="1"/>
              <a:t>est</a:t>
            </a:r>
            <a:r>
              <a:rPr lang="en-GB" dirty="0"/>
              <a:t>, initium </a:t>
            </a:r>
            <a:r>
              <a:rPr lang="en-GB" dirty="0" err="1"/>
              <a:t>capit</a:t>
            </a:r>
            <a:r>
              <a:rPr lang="en-GB" dirty="0"/>
              <a:t> a </a:t>
            </a:r>
            <a:r>
              <a:rPr lang="en-GB" dirty="0" err="1"/>
              <a:t>flumine</a:t>
            </a:r>
            <a:r>
              <a:rPr lang="en-GB" dirty="0"/>
              <a:t> </a:t>
            </a:r>
            <a:r>
              <a:rPr lang="en-GB" dirty="0" err="1"/>
              <a:t>Rhodano</a:t>
            </a:r>
            <a:r>
              <a:rPr lang="en-GB" dirty="0"/>
              <a:t>, </a:t>
            </a:r>
            <a:r>
              <a:rPr lang="en-GB" dirty="0" err="1"/>
              <a:t>continetur</a:t>
            </a:r>
            <a:r>
              <a:rPr lang="en-GB" dirty="0"/>
              <a:t> </a:t>
            </a:r>
            <a:r>
              <a:rPr lang="en-GB" dirty="0" err="1"/>
              <a:t>Garumna</a:t>
            </a:r>
            <a:r>
              <a:rPr lang="en-GB" dirty="0"/>
              <a:t> </a:t>
            </a:r>
            <a:r>
              <a:rPr lang="en-GB" dirty="0" err="1"/>
              <a:t>flumine</a:t>
            </a:r>
            <a:r>
              <a:rPr lang="en-GB" dirty="0"/>
              <a:t>, </a:t>
            </a:r>
            <a:r>
              <a:rPr lang="en-GB" dirty="0" err="1"/>
              <a:t>Oceano</a:t>
            </a:r>
            <a:r>
              <a:rPr lang="en-GB" dirty="0"/>
              <a:t>, </a:t>
            </a:r>
            <a:r>
              <a:rPr lang="en-GB" dirty="0" err="1"/>
              <a:t>finibus</a:t>
            </a:r>
            <a:r>
              <a:rPr lang="en-GB" dirty="0"/>
              <a:t> </a:t>
            </a:r>
            <a:r>
              <a:rPr lang="en-GB" dirty="0" err="1"/>
              <a:t>Belgarum</a:t>
            </a:r>
            <a:r>
              <a:rPr lang="en-GB" dirty="0"/>
              <a:t>, </a:t>
            </a:r>
            <a:r>
              <a:rPr lang="en-GB" dirty="0" err="1"/>
              <a:t>attingit</a:t>
            </a:r>
            <a:r>
              <a:rPr lang="en-GB" dirty="0"/>
              <a:t> </a:t>
            </a:r>
            <a:r>
              <a:rPr lang="en-GB" dirty="0" err="1"/>
              <a:t>etiam</a:t>
            </a:r>
            <a:r>
              <a:rPr lang="en-GB" dirty="0"/>
              <a:t> ab </a:t>
            </a:r>
            <a:r>
              <a:rPr lang="en-GB" dirty="0" err="1"/>
              <a:t>Sequanis</a:t>
            </a:r>
            <a:r>
              <a:rPr lang="en-GB" dirty="0"/>
              <a:t> et </a:t>
            </a:r>
            <a:r>
              <a:rPr lang="en-GB" dirty="0" err="1"/>
              <a:t>Helvetiis</a:t>
            </a:r>
            <a:r>
              <a:rPr lang="en-GB" dirty="0"/>
              <a:t> </a:t>
            </a:r>
            <a:r>
              <a:rPr lang="en-GB" dirty="0" err="1"/>
              <a:t>flumen</a:t>
            </a:r>
            <a:r>
              <a:rPr lang="en-GB" dirty="0"/>
              <a:t> </a:t>
            </a:r>
            <a:r>
              <a:rPr lang="en-GB" dirty="0" err="1"/>
              <a:t>Rhenum</a:t>
            </a:r>
            <a:r>
              <a:rPr lang="en-GB" dirty="0"/>
              <a:t>, </a:t>
            </a:r>
            <a:r>
              <a:rPr lang="en-GB" dirty="0" err="1"/>
              <a:t>vergit</a:t>
            </a:r>
            <a:r>
              <a:rPr lang="en-GB" dirty="0"/>
              <a:t> ad </a:t>
            </a:r>
            <a:r>
              <a:rPr lang="en-GB" dirty="0" err="1"/>
              <a:t>septentriones</a:t>
            </a:r>
            <a:r>
              <a:rPr lang="en-GB" dirty="0"/>
              <a:t>. </a:t>
            </a:r>
          </a:p>
        </p:txBody>
      </p:sp>
    </p:spTree>
    <p:extLst>
      <p:ext uri="{BB962C8B-B14F-4D97-AF65-F5344CB8AC3E}">
        <p14:creationId xmlns:p14="http://schemas.microsoft.com/office/powerpoint/2010/main" val="16501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r>
              <a:rPr lang="it-IT" dirty="0"/>
              <a:t>If there are aspects that you had to interpret or clarify about the specifications that affect the application design and development you can list them here</a:t>
            </a:r>
          </a:p>
        </p:txBody>
      </p:sp>
    </p:spTree>
    <p:extLst>
      <p:ext uri="{BB962C8B-B14F-4D97-AF65-F5344CB8AC3E}">
        <p14:creationId xmlns:p14="http://schemas.microsoft.com/office/powerpoint/2010/main" val="352501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08403" y="0"/>
            <a:ext cx="7886700" cy="1325563"/>
          </a:xfrm>
        </p:spPr>
        <p:txBody>
          <a:bodyPr/>
          <a:lstStyle/>
          <a:p>
            <a:pPr lvl="0"/>
            <a:r>
              <a:rPr lang="en-GB" dirty="0"/>
              <a:t>Entity Relationship</a:t>
            </a:r>
          </a:p>
        </p:txBody>
      </p:sp>
      <p:pic>
        <p:nvPicPr>
          <p:cNvPr id="31" name="Picture 30" descr="Diagram&#10;&#10;Description automatically generated">
            <a:extLst>
              <a:ext uri="{FF2B5EF4-FFF2-40B4-BE49-F238E27FC236}">
                <a16:creationId xmlns:a16="http://schemas.microsoft.com/office/drawing/2014/main" id="{58247CB4-0D73-E641-9949-E8ED4E23E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403" y="925032"/>
            <a:ext cx="8327193" cy="5344818"/>
          </a:xfrm>
          <a:prstGeom prst="rect">
            <a:avLst/>
          </a:prstGeom>
        </p:spPr>
      </p:pic>
    </p:spTree>
    <p:extLst>
      <p:ext uri="{BB962C8B-B14F-4D97-AF65-F5344CB8AC3E}">
        <p14:creationId xmlns:p14="http://schemas.microsoft.com/office/powerpoint/2010/main" val="29488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24293" y="-211614"/>
            <a:ext cx="7886700" cy="1325563"/>
          </a:xfrm>
        </p:spPr>
        <p:txBody>
          <a:bodyPr/>
          <a:lstStyle/>
          <a:p>
            <a:pPr lvl="0"/>
            <a:r>
              <a:rPr lang="en-GB" dirty="0"/>
              <a:t>Relational model</a:t>
            </a:r>
          </a:p>
        </p:txBody>
      </p:sp>
      <p:sp>
        <p:nvSpPr>
          <p:cNvPr id="3" name="Content Placeholder 2"/>
          <p:cNvSpPr txBox="1">
            <a:spLocks noGrp="1"/>
          </p:cNvSpPr>
          <p:nvPr>
            <p:ph sz="half" idx="1"/>
          </p:nvPr>
        </p:nvSpPr>
        <p:spPr>
          <a:xfrm>
            <a:off x="324293" y="701749"/>
            <a:ext cx="8495414" cy="5922335"/>
          </a:xfrm>
        </p:spPr>
        <p:txBody>
          <a:bodyPr>
            <a:normAutofit fontScale="92500" lnSpcReduction="10000"/>
          </a:bodyPr>
          <a:lstStyle/>
          <a:p>
            <a:pPr marL="0" indent="0">
              <a:lnSpc>
                <a:spcPct val="220000"/>
              </a:lnSpc>
              <a:buNone/>
            </a:pPr>
            <a:r>
              <a:rPr lang="en-GB" sz="2000" dirty="0"/>
              <a:t>User (</a:t>
            </a:r>
            <a:r>
              <a:rPr lang="en-GB" sz="2000" u="sng" dirty="0"/>
              <a:t>username</a:t>
            </a:r>
            <a:r>
              <a:rPr lang="en-GB" sz="2000" dirty="0"/>
              <a:t>, Password, Email, Insolvent)</a:t>
            </a:r>
          </a:p>
          <a:p>
            <a:pPr marL="0" indent="0">
              <a:lnSpc>
                <a:spcPct val="220000"/>
              </a:lnSpc>
              <a:buNone/>
            </a:pPr>
            <a:r>
              <a:rPr lang="en-GB" sz="2000" dirty="0"/>
              <a:t>Order (</a:t>
            </a:r>
            <a:r>
              <a:rPr lang="en-GB" sz="2000" u="sng" dirty="0"/>
              <a:t>ID</a:t>
            </a:r>
            <a:r>
              <a:rPr lang="en-GB" sz="2000" dirty="0"/>
              <a:t>, </a:t>
            </a:r>
            <a:r>
              <a:rPr lang="en-GB" sz="2000" dirty="0" err="1"/>
              <a:t>UserID</a:t>
            </a:r>
            <a:r>
              <a:rPr lang="en-GB" sz="2000" dirty="0"/>
              <a:t>, </a:t>
            </a:r>
            <a:r>
              <a:rPr lang="en-GB" sz="2000" dirty="0" err="1"/>
              <a:t>DateCreated</a:t>
            </a:r>
            <a:r>
              <a:rPr lang="en-GB" sz="2000" dirty="0"/>
              <a:t>, </a:t>
            </a:r>
            <a:r>
              <a:rPr lang="en-GB" sz="2000" dirty="0" err="1"/>
              <a:t>HourCreated</a:t>
            </a:r>
            <a:r>
              <a:rPr lang="en-GB" sz="2000" dirty="0"/>
              <a:t>, </a:t>
            </a:r>
            <a:r>
              <a:rPr lang="en-GB" sz="2000" dirty="0" err="1"/>
              <a:t>TotalValue</a:t>
            </a:r>
            <a:r>
              <a:rPr lang="en-GB" sz="2000" dirty="0"/>
              <a:t>, Valid)</a:t>
            </a:r>
          </a:p>
          <a:p>
            <a:pPr marL="0" indent="0">
              <a:lnSpc>
                <a:spcPct val="220000"/>
              </a:lnSpc>
              <a:buNone/>
            </a:pPr>
            <a:r>
              <a:rPr lang="en-GB" sz="2000" dirty="0"/>
              <a:t>Subscription (</a:t>
            </a:r>
            <a:r>
              <a:rPr lang="en-GB" sz="2000" u="sng" dirty="0"/>
              <a:t>ID</a:t>
            </a:r>
            <a:r>
              <a:rPr lang="en-GB" sz="2000" dirty="0"/>
              <a:t>, </a:t>
            </a:r>
            <a:r>
              <a:rPr lang="en-GB" sz="2000" dirty="0" err="1"/>
              <a:t>ValidityPeriod</a:t>
            </a:r>
            <a:r>
              <a:rPr lang="en-GB" sz="2000" dirty="0"/>
              <a:t>, Fee, </a:t>
            </a:r>
            <a:r>
              <a:rPr lang="en-GB" sz="2000" dirty="0" err="1"/>
              <a:t>IDOrder</a:t>
            </a:r>
            <a:r>
              <a:rPr lang="en-GB" sz="2000" dirty="0"/>
              <a:t>, </a:t>
            </a:r>
            <a:r>
              <a:rPr lang="en-GB" sz="2000" dirty="0" err="1"/>
              <a:t>IDPackage</a:t>
            </a:r>
            <a:r>
              <a:rPr lang="en-GB" sz="2000" dirty="0"/>
              <a:t>)</a:t>
            </a:r>
          </a:p>
          <a:p>
            <a:pPr marL="0" indent="0">
              <a:lnSpc>
                <a:spcPct val="220000"/>
              </a:lnSpc>
              <a:buNone/>
            </a:pPr>
            <a:r>
              <a:rPr lang="en-GB" sz="2000" dirty="0"/>
              <a:t>ServicePackage (</a:t>
            </a:r>
            <a:r>
              <a:rPr lang="en-GB" sz="2000" u="sng" dirty="0"/>
              <a:t>ID</a:t>
            </a:r>
            <a:r>
              <a:rPr lang="en-GB" sz="2000" dirty="0"/>
              <a:t>, Name, </a:t>
            </a:r>
            <a:r>
              <a:rPr lang="en-GB" sz="2000" dirty="0" err="1"/>
              <a:t>FixedPhone</a:t>
            </a:r>
            <a:r>
              <a:rPr lang="en-GB" sz="2000" dirty="0"/>
              <a:t>, 12Fee, 24Fee, 36Fee)</a:t>
            </a:r>
          </a:p>
          <a:p>
            <a:pPr marL="0" indent="0">
              <a:lnSpc>
                <a:spcPct val="220000"/>
              </a:lnSpc>
              <a:buNone/>
            </a:pPr>
            <a:r>
              <a:rPr lang="en-GB" sz="2000" dirty="0" err="1"/>
              <a:t>OptionalProduct</a:t>
            </a:r>
            <a:r>
              <a:rPr lang="en-GB" sz="2000" dirty="0"/>
              <a:t> (</a:t>
            </a:r>
            <a:r>
              <a:rPr lang="en-GB" sz="2000" u="sng" dirty="0"/>
              <a:t>Name</a:t>
            </a:r>
            <a:r>
              <a:rPr lang="en-GB" sz="2000" dirty="0"/>
              <a:t>, </a:t>
            </a:r>
            <a:r>
              <a:rPr lang="en-GB" sz="2000" dirty="0" err="1"/>
              <a:t>MonthlyFee</a:t>
            </a:r>
            <a:r>
              <a:rPr lang="en-GB" sz="2000" dirty="0"/>
              <a:t>)</a:t>
            </a:r>
          </a:p>
          <a:p>
            <a:pPr marL="0" indent="0">
              <a:lnSpc>
                <a:spcPct val="220000"/>
              </a:lnSpc>
              <a:buNone/>
            </a:pPr>
            <a:r>
              <a:rPr lang="en-GB" sz="2000" dirty="0" err="1"/>
              <a:t>FixedInternet</a:t>
            </a:r>
            <a:r>
              <a:rPr lang="en-GB" sz="2000" dirty="0"/>
              <a:t>(</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err="1"/>
              <a:t>MobileInternet</a:t>
            </a:r>
            <a:r>
              <a:rPr lang="en-GB" sz="2000" dirty="0"/>
              <a:t> (</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err="1"/>
              <a:t>MobilePhone</a:t>
            </a:r>
            <a:r>
              <a:rPr lang="en-GB" sz="2000" dirty="0"/>
              <a:t> (</a:t>
            </a:r>
            <a:r>
              <a:rPr lang="en-GB" sz="2000" u="sng" dirty="0"/>
              <a:t>ID</a:t>
            </a:r>
            <a:r>
              <a:rPr lang="en-GB" sz="2000" dirty="0"/>
              <a:t>, </a:t>
            </a:r>
            <a:r>
              <a:rPr lang="en-GB" sz="2000" dirty="0" err="1"/>
              <a:t>NoOfMinutes</a:t>
            </a:r>
            <a:r>
              <a:rPr lang="en-GB" sz="2000" dirty="0"/>
              <a:t>, </a:t>
            </a:r>
            <a:r>
              <a:rPr lang="en-GB" sz="2000" dirty="0" err="1"/>
              <a:t>NoOfSms</a:t>
            </a:r>
            <a:r>
              <a:rPr lang="en-GB" sz="2000" dirty="0"/>
              <a:t>, </a:t>
            </a:r>
            <a:r>
              <a:rPr lang="en-GB" sz="2000" dirty="0" err="1"/>
              <a:t>ExtraFeeMin</a:t>
            </a:r>
            <a:r>
              <a:rPr lang="en-GB" sz="2000" dirty="0"/>
              <a:t>, </a:t>
            </a:r>
            <a:r>
              <a:rPr lang="en-GB" sz="2000" dirty="0" err="1"/>
              <a:t>ExtraFeeSms</a:t>
            </a:r>
            <a:r>
              <a:rPr lang="en-GB" sz="2000" dirty="0"/>
              <a:t>)</a:t>
            </a:r>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dirty="0"/>
          </a:p>
        </p:txBody>
      </p:sp>
      <p:cxnSp>
        <p:nvCxnSpPr>
          <p:cNvPr id="9" name="Straight Arrow Connector 8">
            <a:extLst>
              <a:ext uri="{FF2B5EF4-FFF2-40B4-BE49-F238E27FC236}">
                <a16:creationId xmlns:a16="http://schemas.microsoft.com/office/drawing/2014/main" id="{B6C9CF91-A931-0C49-96B3-E3FE702042E8}"/>
              </a:ext>
            </a:extLst>
          </p:cNvPr>
          <p:cNvCxnSpPr>
            <a:cxnSpLocks/>
          </p:cNvCxnSpPr>
          <p:nvPr/>
        </p:nvCxnSpPr>
        <p:spPr>
          <a:xfrm>
            <a:off x="1261643" y="1286203"/>
            <a:ext cx="492729" cy="5129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C9F7441-9C2F-5E42-97FF-68FE21727F83}"/>
              </a:ext>
            </a:extLst>
          </p:cNvPr>
          <p:cNvCxnSpPr>
            <a:cxnSpLocks/>
          </p:cNvCxnSpPr>
          <p:nvPr/>
        </p:nvCxnSpPr>
        <p:spPr>
          <a:xfrm>
            <a:off x="1261643" y="2027312"/>
            <a:ext cx="3006000" cy="4394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88BA7E87-A3B4-E64B-A7D6-1B43B834F525}"/>
              </a:ext>
            </a:extLst>
          </p:cNvPr>
          <p:cNvCxnSpPr>
            <a:cxnSpLocks/>
          </p:cNvCxnSpPr>
          <p:nvPr/>
        </p:nvCxnSpPr>
        <p:spPr>
          <a:xfrm flipV="1">
            <a:off x="2157891" y="2724262"/>
            <a:ext cx="3088888" cy="4683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86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If there are considerations about the logical model write them here</a:t>
            </a:r>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2463</TotalTime>
  <Words>1220</Words>
  <Application>Microsoft Macintosh PowerPoint</Application>
  <PresentationFormat>On-screen Show (4:3)</PresentationFormat>
  <Paragraphs>161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Data bases 2</vt:lpstr>
      <vt:lpstr>Index</vt:lpstr>
      <vt:lpstr>Specifications</vt:lpstr>
      <vt:lpstr>Specification interpretation</vt:lpstr>
      <vt:lpstr>Entity Relationship</vt:lpstr>
      <vt:lpstr>Motivations of the ER design</vt:lpstr>
      <vt:lpstr>Relational model</vt:lpstr>
      <vt:lpstr>Motivations of the logical design</vt:lpstr>
      <vt:lpstr>Trigger design &amp; code</vt:lpstr>
      <vt:lpstr>ORM design</vt:lpstr>
      <vt:lpstr>Relationship “making” </vt:lpstr>
      <vt:lpstr>Relationship “making”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Michele Terziani</cp:lastModifiedBy>
  <cp:revision>245</cp:revision>
  <dcterms:created xsi:type="dcterms:W3CDTF">2020-11-06T10:16:45Z</dcterms:created>
  <dcterms:modified xsi:type="dcterms:W3CDTF">2021-11-16T16:24:46Z</dcterms:modified>
</cp:coreProperties>
</file>