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83" autoAdjust="0"/>
  </p:normalViewPr>
  <p:slideViewPr>
    <p:cSldViewPr snapToGrid="0">
      <p:cViewPr varScale="1">
        <p:scale>
          <a:sx n="62" d="100"/>
          <a:sy n="62" d="100"/>
        </p:scale>
        <p:origin x="10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366E2-E812-4E70-8D2C-1D15CB4F8729}" type="datetimeFigureOut">
              <a:rPr lang="en-GB" smtClean="0"/>
              <a:t>10/06/2018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CBA2F-1C19-46F4-B8AC-779025B57263}" type="slidenum">
              <a:rPr lang="en-GB" smtClean="0"/>
              <a:t>‹#›</a:t>
            </a:fld>
            <a:endParaRPr lang="en-GB"/>
          </a:p>
        </p:txBody>
      </p:sp>
    </p:spTree>
    <p:extLst>
      <p:ext uri="{BB962C8B-B14F-4D97-AF65-F5344CB8AC3E}">
        <p14:creationId xmlns:p14="http://schemas.microsoft.com/office/powerpoint/2010/main" val="1061938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that two edges may have same path id (if they corresponds to two transports which do the same path) but different trip id (if the transports travel at different times of the day), but not the opposite (same trip id implies same path id).</a:t>
            </a:r>
          </a:p>
          <a:p>
            <a:endParaRPr lang="en-GB" dirty="0"/>
          </a:p>
        </p:txBody>
      </p:sp>
      <p:sp>
        <p:nvSpPr>
          <p:cNvPr id="4" name="Slide Number Placeholder 3"/>
          <p:cNvSpPr>
            <a:spLocks noGrp="1"/>
          </p:cNvSpPr>
          <p:nvPr>
            <p:ph type="sldNum" sz="quarter" idx="10"/>
          </p:nvPr>
        </p:nvSpPr>
        <p:spPr/>
        <p:txBody>
          <a:bodyPr/>
          <a:lstStyle/>
          <a:p>
            <a:fld id="{623CBA2F-1C19-46F4-B8AC-779025B57263}" type="slidenum">
              <a:rPr lang="en-GB" smtClean="0"/>
              <a:t>2</a:t>
            </a:fld>
            <a:endParaRPr lang="en-GB"/>
          </a:p>
        </p:txBody>
      </p:sp>
    </p:spTree>
    <p:extLst>
      <p:ext uri="{BB962C8B-B14F-4D97-AF65-F5344CB8AC3E}">
        <p14:creationId xmlns:p14="http://schemas.microsoft.com/office/powerpoint/2010/main" val="156491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If this was the only difference, i.e. we did not consider any delay distribution, then we could just implement the Dijkstra algorithm with the small variation of always picking the edge between A and B that depart the first given our arrival time at A.</a:t>
            </a:r>
          </a:p>
          <a:p>
            <a:pPr marL="228600" indent="-228600">
              <a:buAutoNum type="arabicPeriod"/>
            </a:pPr>
            <a:r>
              <a:rPr lang="en-GB" dirty="0"/>
              <a:t>You may find the best path to A but it may happen that, for example, at A you have to change mean of transport and you may also have a high probability of missing the first connection and, therefore, have to wait for the next connection. In other words, sometimes is better to arrive a bit later but with the correct transport.</a:t>
            </a:r>
          </a:p>
        </p:txBody>
      </p:sp>
      <p:sp>
        <p:nvSpPr>
          <p:cNvPr id="4" name="Slide Number Placeholder 3"/>
          <p:cNvSpPr>
            <a:spLocks noGrp="1"/>
          </p:cNvSpPr>
          <p:nvPr>
            <p:ph type="sldNum" sz="quarter" idx="10"/>
          </p:nvPr>
        </p:nvSpPr>
        <p:spPr/>
        <p:txBody>
          <a:bodyPr/>
          <a:lstStyle/>
          <a:p>
            <a:fld id="{623CBA2F-1C19-46F4-B8AC-779025B57263}" type="slidenum">
              <a:rPr lang="en-GB" smtClean="0"/>
              <a:t>4</a:t>
            </a:fld>
            <a:endParaRPr lang="en-GB"/>
          </a:p>
        </p:txBody>
      </p:sp>
    </p:spTree>
    <p:extLst>
      <p:ext uri="{BB962C8B-B14F-4D97-AF65-F5344CB8AC3E}">
        <p14:creationId xmlns:p14="http://schemas.microsoft.com/office/powerpoint/2010/main" val="1246277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You cannot improve the probability of taking the last connection since the second time you must arrive a bit later (you expand the best edge first...), however the second overall path may have an higher probability. This could enable the possibility of proceeding on a path whose probability would otherwise fall below the threshold.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In this way, we are sure to take at least a transport that does a specific path, and there is obviously no need in trying to take another transport that does the same path. In this step, we are applying our second assumption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In fact, the delay distribution of the previous edge clearly affects the time at which we start walking and, therefore, the time at which we will arrive by foot at our destination.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623CBA2F-1C19-46F4-B8AC-779025B57263}" type="slidenum">
              <a:rPr lang="en-GB" smtClean="0"/>
              <a:t>6</a:t>
            </a:fld>
            <a:endParaRPr lang="en-GB"/>
          </a:p>
        </p:txBody>
      </p:sp>
    </p:spTree>
    <p:extLst>
      <p:ext uri="{BB962C8B-B14F-4D97-AF65-F5344CB8AC3E}">
        <p14:creationId xmlns:p14="http://schemas.microsoft.com/office/powerpoint/2010/main" val="66632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3542-1D10-4CC3-9953-C9EAC9BBF8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21550C1-7E37-4DA9-973C-A5DC71F0A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9CC3D8A-2013-47CB-9F00-0FB097E57BB4}"/>
              </a:ext>
            </a:extLst>
          </p:cNvPr>
          <p:cNvSpPr>
            <a:spLocks noGrp="1"/>
          </p:cNvSpPr>
          <p:nvPr>
            <p:ph type="dt" sz="half" idx="10"/>
          </p:nvPr>
        </p:nvSpPr>
        <p:spPr/>
        <p:txBody>
          <a:bodyPr/>
          <a:lstStyle/>
          <a:p>
            <a:fld id="{777117AD-2E28-49C4-934B-180B1DE80607}" type="datetimeFigureOut">
              <a:rPr lang="en-GB" smtClean="0"/>
              <a:t>10/06/2018</a:t>
            </a:fld>
            <a:endParaRPr lang="en-GB"/>
          </a:p>
        </p:txBody>
      </p:sp>
      <p:sp>
        <p:nvSpPr>
          <p:cNvPr id="5" name="Footer Placeholder 4">
            <a:extLst>
              <a:ext uri="{FF2B5EF4-FFF2-40B4-BE49-F238E27FC236}">
                <a16:creationId xmlns:a16="http://schemas.microsoft.com/office/drawing/2014/main" id="{48797548-FE01-46CC-AA69-B784C77EB9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F997AD-35F8-46FF-B979-FCB7025CBDCE}"/>
              </a:ext>
            </a:extLst>
          </p:cNvPr>
          <p:cNvSpPr>
            <a:spLocks noGrp="1"/>
          </p:cNvSpPr>
          <p:nvPr>
            <p:ph type="sldNum" sz="quarter" idx="12"/>
          </p:nvPr>
        </p:nvSpPr>
        <p:spPr/>
        <p:txBody>
          <a:bodyPr/>
          <a:lstStyle/>
          <a:p>
            <a:fld id="{97997798-8AB1-4F95-8F8C-7424B785E538}" type="slidenum">
              <a:rPr lang="en-GB" smtClean="0"/>
              <a:t>‹#›</a:t>
            </a:fld>
            <a:endParaRPr lang="en-GB"/>
          </a:p>
        </p:txBody>
      </p:sp>
    </p:spTree>
    <p:extLst>
      <p:ext uri="{BB962C8B-B14F-4D97-AF65-F5344CB8AC3E}">
        <p14:creationId xmlns:p14="http://schemas.microsoft.com/office/powerpoint/2010/main" val="152865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C4CB-AAD1-4A6C-905E-8F10C4506B7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1EE9BBC-D6F8-495D-A168-E4A12AA161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3FC429-D5A5-45E0-939E-27C514DDED1E}"/>
              </a:ext>
            </a:extLst>
          </p:cNvPr>
          <p:cNvSpPr>
            <a:spLocks noGrp="1"/>
          </p:cNvSpPr>
          <p:nvPr>
            <p:ph type="dt" sz="half" idx="10"/>
          </p:nvPr>
        </p:nvSpPr>
        <p:spPr/>
        <p:txBody>
          <a:bodyPr/>
          <a:lstStyle/>
          <a:p>
            <a:fld id="{777117AD-2E28-49C4-934B-180B1DE80607}" type="datetimeFigureOut">
              <a:rPr lang="en-GB" smtClean="0"/>
              <a:t>10/06/2018</a:t>
            </a:fld>
            <a:endParaRPr lang="en-GB"/>
          </a:p>
        </p:txBody>
      </p:sp>
      <p:sp>
        <p:nvSpPr>
          <p:cNvPr id="5" name="Footer Placeholder 4">
            <a:extLst>
              <a:ext uri="{FF2B5EF4-FFF2-40B4-BE49-F238E27FC236}">
                <a16:creationId xmlns:a16="http://schemas.microsoft.com/office/drawing/2014/main" id="{198DF5B4-3158-494C-B308-3ABB6BDEAD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83CB20-EE3B-4C5F-9089-EAFCE2E37AB0}"/>
              </a:ext>
            </a:extLst>
          </p:cNvPr>
          <p:cNvSpPr>
            <a:spLocks noGrp="1"/>
          </p:cNvSpPr>
          <p:nvPr>
            <p:ph type="sldNum" sz="quarter" idx="12"/>
          </p:nvPr>
        </p:nvSpPr>
        <p:spPr/>
        <p:txBody>
          <a:bodyPr/>
          <a:lstStyle/>
          <a:p>
            <a:fld id="{97997798-8AB1-4F95-8F8C-7424B785E538}" type="slidenum">
              <a:rPr lang="en-GB" smtClean="0"/>
              <a:t>‹#›</a:t>
            </a:fld>
            <a:endParaRPr lang="en-GB"/>
          </a:p>
        </p:txBody>
      </p:sp>
    </p:spTree>
    <p:extLst>
      <p:ext uri="{BB962C8B-B14F-4D97-AF65-F5344CB8AC3E}">
        <p14:creationId xmlns:p14="http://schemas.microsoft.com/office/powerpoint/2010/main" val="27002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7FDCD-18CF-4B29-B2D4-811C779053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FBFDDD-BA58-4067-A0F9-9C57AE4C25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437625-8EA4-4865-B14E-84E69FB904BF}"/>
              </a:ext>
            </a:extLst>
          </p:cNvPr>
          <p:cNvSpPr>
            <a:spLocks noGrp="1"/>
          </p:cNvSpPr>
          <p:nvPr>
            <p:ph type="dt" sz="half" idx="10"/>
          </p:nvPr>
        </p:nvSpPr>
        <p:spPr/>
        <p:txBody>
          <a:bodyPr/>
          <a:lstStyle/>
          <a:p>
            <a:fld id="{777117AD-2E28-49C4-934B-180B1DE80607}" type="datetimeFigureOut">
              <a:rPr lang="en-GB" smtClean="0"/>
              <a:t>10/06/2018</a:t>
            </a:fld>
            <a:endParaRPr lang="en-GB"/>
          </a:p>
        </p:txBody>
      </p:sp>
      <p:sp>
        <p:nvSpPr>
          <p:cNvPr id="5" name="Footer Placeholder 4">
            <a:extLst>
              <a:ext uri="{FF2B5EF4-FFF2-40B4-BE49-F238E27FC236}">
                <a16:creationId xmlns:a16="http://schemas.microsoft.com/office/drawing/2014/main" id="{1C9692C5-0364-4032-8BB0-39D3EE748C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4439C5-6EAA-4749-8809-90C5601F719D}"/>
              </a:ext>
            </a:extLst>
          </p:cNvPr>
          <p:cNvSpPr>
            <a:spLocks noGrp="1"/>
          </p:cNvSpPr>
          <p:nvPr>
            <p:ph type="sldNum" sz="quarter" idx="12"/>
          </p:nvPr>
        </p:nvSpPr>
        <p:spPr/>
        <p:txBody>
          <a:bodyPr/>
          <a:lstStyle/>
          <a:p>
            <a:fld id="{97997798-8AB1-4F95-8F8C-7424B785E538}" type="slidenum">
              <a:rPr lang="en-GB" smtClean="0"/>
              <a:t>‹#›</a:t>
            </a:fld>
            <a:endParaRPr lang="en-GB"/>
          </a:p>
        </p:txBody>
      </p:sp>
    </p:spTree>
    <p:extLst>
      <p:ext uri="{BB962C8B-B14F-4D97-AF65-F5344CB8AC3E}">
        <p14:creationId xmlns:p14="http://schemas.microsoft.com/office/powerpoint/2010/main" val="155136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454E-8900-41AE-A9DA-E826228A8C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8A3F804-4E51-4F16-A6D9-9049903BA1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C55CDA-BA1F-49F7-A6ED-2597BA1ACCF0}"/>
              </a:ext>
            </a:extLst>
          </p:cNvPr>
          <p:cNvSpPr>
            <a:spLocks noGrp="1"/>
          </p:cNvSpPr>
          <p:nvPr>
            <p:ph type="dt" sz="half" idx="10"/>
          </p:nvPr>
        </p:nvSpPr>
        <p:spPr/>
        <p:txBody>
          <a:bodyPr/>
          <a:lstStyle/>
          <a:p>
            <a:fld id="{777117AD-2E28-49C4-934B-180B1DE80607}" type="datetimeFigureOut">
              <a:rPr lang="en-GB" smtClean="0"/>
              <a:t>10/06/2018</a:t>
            </a:fld>
            <a:endParaRPr lang="en-GB"/>
          </a:p>
        </p:txBody>
      </p:sp>
      <p:sp>
        <p:nvSpPr>
          <p:cNvPr id="5" name="Footer Placeholder 4">
            <a:extLst>
              <a:ext uri="{FF2B5EF4-FFF2-40B4-BE49-F238E27FC236}">
                <a16:creationId xmlns:a16="http://schemas.microsoft.com/office/drawing/2014/main" id="{739F3D56-7F79-4ADC-9C0E-9A50317D78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F5C28F-36E4-4CB0-9206-652484004405}"/>
              </a:ext>
            </a:extLst>
          </p:cNvPr>
          <p:cNvSpPr>
            <a:spLocks noGrp="1"/>
          </p:cNvSpPr>
          <p:nvPr>
            <p:ph type="sldNum" sz="quarter" idx="12"/>
          </p:nvPr>
        </p:nvSpPr>
        <p:spPr/>
        <p:txBody>
          <a:bodyPr/>
          <a:lstStyle/>
          <a:p>
            <a:fld id="{97997798-8AB1-4F95-8F8C-7424B785E538}" type="slidenum">
              <a:rPr lang="en-GB" smtClean="0"/>
              <a:t>‹#›</a:t>
            </a:fld>
            <a:endParaRPr lang="en-GB"/>
          </a:p>
        </p:txBody>
      </p:sp>
    </p:spTree>
    <p:extLst>
      <p:ext uri="{BB962C8B-B14F-4D97-AF65-F5344CB8AC3E}">
        <p14:creationId xmlns:p14="http://schemas.microsoft.com/office/powerpoint/2010/main" val="353663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E1D6-2E86-4D3C-A3E2-6B3BB05EF7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B2867-05F6-44BF-BE9B-DF7516B13B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340BBC-8396-4D27-A460-79AFCF84D015}"/>
              </a:ext>
            </a:extLst>
          </p:cNvPr>
          <p:cNvSpPr>
            <a:spLocks noGrp="1"/>
          </p:cNvSpPr>
          <p:nvPr>
            <p:ph type="dt" sz="half" idx="10"/>
          </p:nvPr>
        </p:nvSpPr>
        <p:spPr/>
        <p:txBody>
          <a:bodyPr/>
          <a:lstStyle/>
          <a:p>
            <a:fld id="{777117AD-2E28-49C4-934B-180B1DE80607}" type="datetimeFigureOut">
              <a:rPr lang="en-GB" smtClean="0"/>
              <a:t>10/06/2018</a:t>
            </a:fld>
            <a:endParaRPr lang="en-GB"/>
          </a:p>
        </p:txBody>
      </p:sp>
      <p:sp>
        <p:nvSpPr>
          <p:cNvPr id="5" name="Footer Placeholder 4">
            <a:extLst>
              <a:ext uri="{FF2B5EF4-FFF2-40B4-BE49-F238E27FC236}">
                <a16:creationId xmlns:a16="http://schemas.microsoft.com/office/drawing/2014/main" id="{B2F1B5A9-E87A-4C1D-8B85-CF46A56CBA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D0FB86-2906-4099-B6F1-735E45179B21}"/>
              </a:ext>
            </a:extLst>
          </p:cNvPr>
          <p:cNvSpPr>
            <a:spLocks noGrp="1"/>
          </p:cNvSpPr>
          <p:nvPr>
            <p:ph type="sldNum" sz="quarter" idx="12"/>
          </p:nvPr>
        </p:nvSpPr>
        <p:spPr/>
        <p:txBody>
          <a:bodyPr/>
          <a:lstStyle/>
          <a:p>
            <a:fld id="{97997798-8AB1-4F95-8F8C-7424B785E538}" type="slidenum">
              <a:rPr lang="en-GB" smtClean="0"/>
              <a:t>‹#›</a:t>
            </a:fld>
            <a:endParaRPr lang="en-GB"/>
          </a:p>
        </p:txBody>
      </p:sp>
    </p:spTree>
    <p:extLst>
      <p:ext uri="{BB962C8B-B14F-4D97-AF65-F5344CB8AC3E}">
        <p14:creationId xmlns:p14="http://schemas.microsoft.com/office/powerpoint/2010/main" val="259906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FDC9-56B6-46AA-9DA8-B029E2E184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3AE113-B87D-4584-A995-C1E0A57B2F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9FC66D8-F613-45D6-BC0F-EDA94D94E0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D284A71-5CDE-448B-B291-18F581F2FA69}"/>
              </a:ext>
            </a:extLst>
          </p:cNvPr>
          <p:cNvSpPr>
            <a:spLocks noGrp="1"/>
          </p:cNvSpPr>
          <p:nvPr>
            <p:ph type="dt" sz="half" idx="10"/>
          </p:nvPr>
        </p:nvSpPr>
        <p:spPr/>
        <p:txBody>
          <a:bodyPr/>
          <a:lstStyle/>
          <a:p>
            <a:fld id="{777117AD-2E28-49C4-934B-180B1DE80607}" type="datetimeFigureOut">
              <a:rPr lang="en-GB" smtClean="0"/>
              <a:t>10/06/2018</a:t>
            </a:fld>
            <a:endParaRPr lang="en-GB"/>
          </a:p>
        </p:txBody>
      </p:sp>
      <p:sp>
        <p:nvSpPr>
          <p:cNvPr id="6" name="Footer Placeholder 5">
            <a:extLst>
              <a:ext uri="{FF2B5EF4-FFF2-40B4-BE49-F238E27FC236}">
                <a16:creationId xmlns:a16="http://schemas.microsoft.com/office/drawing/2014/main" id="{A7F2B1BB-DFE4-4EBD-92AF-C19EA3FAC6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2EBC36-FCE9-452C-8B40-3765E07283BD}"/>
              </a:ext>
            </a:extLst>
          </p:cNvPr>
          <p:cNvSpPr>
            <a:spLocks noGrp="1"/>
          </p:cNvSpPr>
          <p:nvPr>
            <p:ph type="sldNum" sz="quarter" idx="12"/>
          </p:nvPr>
        </p:nvSpPr>
        <p:spPr/>
        <p:txBody>
          <a:bodyPr/>
          <a:lstStyle/>
          <a:p>
            <a:fld id="{97997798-8AB1-4F95-8F8C-7424B785E538}" type="slidenum">
              <a:rPr lang="en-GB" smtClean="0"/>
              <a:t>‹#›</a:t>
            </a:fld>
            <a:endParaRPr lang="en-GB"/>
          </a:p>
        </p:txBody>
      </p:sp>
    </p:spTree>
    <p:extLst>
      <p:ext uri="{BB962C8B-B14F-4D97-AF65-F5344CB8AC3E}">
        <p14:creationId xmlns:p14="http://schemas.microsoft.com/office/powerpoint/2010/main" val="3666553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FA13-1DA3-4D8A-A4F9-AEF9C440209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3B2FFE-61F4-4E5F-8D26-1A0CB06C2C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D9D761-E0ED-4921-8674-49E22F5AC51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E6BDCA2-057C-4E68-BCBF-A42CD0E2B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7A3691E-21FF-405A-B717-182D7346D4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D5C4A45-77CD-4690-B367-9D9A4C0E4936}"/>
              </a:ext>
            </a:extLst>
          </p:cNvPr>
          <p:cNvSpPr>
            <a:spLocks noGrp="1"/>
          </p:cNvSpPr>
          <p:nvPr>
            <p:ph type="dt" sz="half" idx="10"/>
          </p:nvPr>
        </p:nvSpPr>
        <p:spPr/>
        <p:txBody>
          <a:bodyPr/>
          <a:lstStyle/>
          <a:p>
            <a:fld id="{777117AD-2E28-49C4-934B-180B1DE80607}" type="datetimeFigureOut">
              <a:rPr lang="en-GB" smtClean="0"/>
              <a:t>10/06/2018</a:t>
            </a:fld>
            <a:endParaRPr lang="en-GB"/>
          </a:p>
        </p:txBody>
      </p:sp>
      <p:sp>
        <p:nvSpPr>
          <p:cNvPr id="8" name="Footer Placeholder 7">
            <a:extLst>
              <a:ext uri="{FF2B5EF4-FFF2-40B4-BE49-F238E27FC236}">
                <a16:creationId xmlns:a16="http://schemas.microsoft.com/office/drawing/2014/main" id="{0C0387F5-AA44-4E26-9509-B6DA1679C18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D7C5AA9-F20F-4A8D-AFF6-3C9FB6C8188F}"/>
              </a:ext>
            </a:extLst>
          </p:cNvPr>
          <p:cNvSpPr>
            <a:spLocks noGrp="1"/>
          </p:cNvSpPr>
          <p:nvPr>
            <p:ph type="sldNum" sz="quarter" idx="12"/>
          </p:nvPr>
        </p:nvSpPr>
        <p:spPr/>
        <p:txBody>
          <a:bodyPr/>
          <a:lstStyle/>
          <a:p>
            <a:fld id="{97997798-8AB1-4F95-8F8C-7424B785E538}" type="slidenum">
              <a:rPr lang="en-GB" smtClean="0"/>
              <a:t>‹#›</a:t>
            </a:fld>
            <a:endParaRPr lang="en-GB"/>
          </a:p>
        </p:txBody>
      </p:sp>
    </p:spTree>
    <p:extLst>
      <p:ext uri="{BB962C8B-B14F-4D97-AF65-F5344CB8AC3E}">
        <p14:creationId xmlns:p14="http://schemas.microsoft.com/office/powerpoint/2010/main" val="2620720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C393-F975-4FB5-83A9-480F661CBF1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2D4245-B98E-475B-A29E-47640D8879D7}"/>
              </a:ext>
            </a:extLst>
          </p:cNvPr>
          <p:cNvSpPr>
            <a:spLocks noGrp="1"/>
          </p:cNvSpPr>
          <p:nvPr>
            <p:ph type="dt" sz="half" idx="10"/>
          </p:nvPr>
        </p:nvSpPr>
        <p:spPr/>
        <p:txBody>
          <a:bodyPr/>
          <a:lstStyle/>
          <a:p>
            <a:fld id="{777117AD-2E28-49C4-934B-180B1DE80607}" type="datetimeFigureOut">
              <a:rPr lang="en-GB" smtClean="0"/>
              <a:t>10/06/2018</a:t>
            </a:fld>
            <a:endParaRPr lang="en-GB"/>
          </a:p>
        </p:txBody>
      </p:sp>
      <p:sp>
        <p:nvSpPr>
          <p:cNvPr id="4" name="Footer Placeholder 3">
            <a:extLst>
              <a:ext uri="{FF2B5EF4-FFF2-40B4-BE49-F238E27FC236}">
                <a16:creationId xmlns:a16="http://schemas.microsoft.com/office/drawing/2014/main" id="{D1FEFA43-9C46-43B1-B4AF-5B29F19FC2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D7188C-FCD4-4CB1-9638-B05515B24C1A}"/>
              </a:ext>
            </a:extLst>
          </p:cNvPr>
          <p:cNvSpPr>
            <a:spLocks noGrp="1"/>
          </p:cNvSpPr>
          <p:nvPr>
            <p:ph type="sldNum" sz="quarter" idx="12"/>
          </p:nvPr>
        </p:nvSpPr>
        <p:spPr/>
        <p:txBody>
          <a:bodyPr/>
          <a:lstStyle/>
          <a:p>
            <a:fld id="{97997798-8AB1-4F95-8F8C-7424B785E538}" type="slidenum">
              <a:rPr lang="en-GB" smtClean="0"/>
              <a:t>‹#›</a:t>
            </a:fld>
            <a:endParaRPr lang="en-GB"/>
          </a:p>
        </p:txBody>
      </p:sp>
    </p:spTree>
    <p:extLst>
      <p:ext uri="{BB962C8B-B14F-4D97-AF65-F5344CB8AC3E}">
        <p14:creationId xmlns:p14="http://schemas.microsoft.com/office/powerpoint/2010/main" val="369477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CB98C-6322-42F5-A4D3-45B5DA9BAA4E}"/>
              </a:ext>
            </a:extLst>
          </p:cNvPr>
          <p:cNvSpPr>
            <a:spLocks noGrp="1"/>
          </p:cNvSpPr>
          <p:nvPr>
            <p:ph type="dt" sz="half" idx="10"/>
          </p:nvPr>
        </p:nvSpPr>
        <p:spPr/>
        <p:txBody>
          <a:bodyPr/>
          <a:lstStyle/>
          <a:p>
            <a:fld id="{777117AD-2E28-49C4-934B-180B1DE80607}" type="datetimeFigureOut">
              <a:rPr lang="en-GB" smtClean="0"/>
              <a:t>10/06/2018</a:t>
            </a:fld>
            <a:endParaRPr lang="en-GB"/>
          </a:p>
        </p:txBody>
      </p:sp>
      <p:sp>
        <p:nvSpPr>
          <p:cNvPr id="3" name="Footer Placeholder 2">
            <a:extLst>
              <a:ext uri="{FF2B5EF4-FFF2-40B4-BE49-F238E27FC236}">
                <a16:creationId xmlns:a16="http://schemas.microsoft.com/office/drawing/2014/main" id="{F964BC8F-B202-4C6F-A58F-3F412E90F7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CC5149E-1210-4ACE-B9AC-39C4E3A593FB}"/>
              </a:ext>
            </a:extLst>
          </p:cNvPr>
          <p:cNvSpPr>
            <a:spLocks noGrp="1"/>
          </p:cNvSpPr>
          <p:nvPr>
            <p:ph type="sldNum" sz="quarter" idx="12"/>
          </p:nvPr>
        </p:nvSpPr>
        <p:spPr/>
        <p:txBody>
          <a:bodyPr/>
          <a:lstStyle/>
          <a:p>
            <a:fld id="{97997798-8AB1-4F95-8F8C-7424B785E538}" type="slidenum">
              <a:rPr lang="en-GB" smtClean="0"/>
              <a:t>‹#›</a:t>
            </a:fld>
            <a:endParaRPr lang="en-GB"/>
          </a:p>
        </p:txBody>
      </p:sp>
    </p:spTree>
    <p:extLst>
      <p:ext uri="{BB962C8B-B14F-4D97-AF65-F5344CB8AC3E}">
        <p14:creationId xmlns:p14="http://schemas.microsoft.com/office/powerpoint/2010/main" val="402282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D189-2DF3-4691-9790-A7196D0AA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B99F656-72E4-4514-9DC5-453A950BD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D8E1A5D-8F96-4F1E-B50A-18AA1A8FF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ACAF08-58DA-4CDF-A236-59B1F9452457}"/>
              </a:ext>
            </a:extLst>
          </p:cNvPr>
          <p:cNvSpPr>
            <a:spLocks noGrp="1"/>
          </p:cNvSpPr>
          <p:nvPr>
            <p:ph type="dt" sz="half" idx="10"/>
          </p:nvPr>
        </p:nvSpPr>
        <p:spPr/>
        <p:txBody>
          <a:bodyPr/>
          <a:lstStyle/>
          <a:p>
            <a:fld id="{777117AD-2E28-49C4-934B-180B1DE80607}" type="datetimeFigureOut">
              <a:rPr lang="en-GB" smtClean="0"/>
              <a:t>10/06/2018</a:t>
            </a:fld>
            <a:endParaRPr lang="en-GB"/>
          </a:p>
        </p:txBody>
      </p:sp>
      <p:sp>
        <p:nvSpPr>
          <p:cNvPr id="6" name="Footer Placeholder 5">
            <a:extLst>
              <a:ext uri="{FF2B5EF4-FFF2-40B4-BE49-F238E27FC236}">
                <a16:creationId xmlns:a16="http://schemas.microsoft.com/office/drawing/2014/main" id="{6A9607D2-EE3E-49D3-9D9D-AB72326C54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CAE980-B711-40CC-ADD5-B593C0BE83A7}"/>
              </a:ext>
            </a:extLst>
          </p:cNvPr>
          <p:cNvSpPr>
            <a:spLocks noGrp="1"/>
          </p:cNvSpPr>
          <p:nvPr>
            <p:ph type="sldNum" sz="quarter" idx="12"/>
          </p:nvPr>
        </p:nvSpPr>
        <p:spPr/>
        <p:txBody>
          <a:bodyPr/>
          <a:lstStyle/>
          <a:p>
            <a:fld id="{97997798-8AB1-4F95-8F8C-7424B785E538}" type="slidenum">
              <a:rPr lang="en-GB" smtClean="0"/>
              <a:t>‹#›</a:t>
            </a:fld>
            <a:endParaRPr lang="en-GB"/>
          </a:p>
        </p:txBody>
      </p:sp>
    </p:spTree>
    <p:extLst>
      <p:ext uri="{BB962C8B-B14F-4D97-AF65-F5344CB8AC3E}">
        <p14:creationId xmlns:p14="http://schemas.microsoft.com/office/powerpoint/2010/main" val="186821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61F4-EB21-4BAF-9E0A-BA0ADB48C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81B8307-9E5B-4F54-AA39-444DD1C5D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F568E56-6EFC-483B-B018-BA0FF1744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BE00EB-3147-4632-AA05-A6513E50B9F4}"/>
              </a:ext>
            </a:extLst>
          </p:cNvPr>
          <p:cNvSpPr>
            <a:spLocks noGrp="1"/>
          </p:cNvSpPr>
          <p:nvPr>
            <p:ph type="dt" sz="half" idx="10"/>
          </p:nvPr>
        </p:nvSpPr>
        <p:spPr/>
        <p:txBody>
          <a:bodyPr/>
          <a:lstStyle/>
          <a:p>
            <a:fld id="{777117AD-2E28-49C4-934B-180B1DE80607}" type="datetimeFigureOut">
              <a:rPr lang="en-GB" smtClean="0"/>
              <a:t>10/06/2018</a:t>
            </a:fld>
            <a:endParaRPr lang="en-GB"/>
          </a:p>
        </p:txBody>
      </p:sp>
      <p:sp>
        <p:nvSpPr>
          <p:cNvPr id="6" name="Footer Placeholder 5">
            <a:extLst>
              <a:ext uri="{FF2B5EF4-FFF2-40B4-BE49-F238E27FC236}">
                <a16:creationId xmlns:a16="http://schemas.microsoft.com/office/drawing/2014/main" id="{26CA10F8-A717-4023-B8A3-87A08CBD98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1BE465-4F30-48DC-AB03-ECF526DDF8DF}"/>
              </a:ext>
            </a:extLst>
          </p:cNvPr>
          <p:cNvSpPr>
            <a:spLocks noGrp="1"/>
          </p:cNvSpPr>
          <p:nvPr>
            <p:ph type="sldNum" sz="quarter" idx="12"/>
          </p:nvPr>
        </p:nvSpPr>
        <p:spPr/>
        <p:txBody>
          <a:bodyPr/>
          <a:lstStyle/>
          <a:p>
            <a:fld id="{97997798-8AB1-4F95-8F8C-7424B785E538}" type="slidenum">
              <a:rPr lang="en-GB" smtClean="0"/>
              <a:t>‹#›</a:t>
            </a:fld>
            <a:endParaRPr lang="en-GB"/>
          </a:p>
        </p:txBody>
      </p:sp>
    </p:spTree>
    <p:extLst>
      <p:ext uri="{BB962C8B-B14F-4D97-AF65-F5344CB8AC3E}">
        <p14:creationId xmlns:p14="http://schemas.microsoft.com/office/powerpoint/2010/main" val="203102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2EAEDA-E93C-4002-827F-D14BEEABF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1C2CEE-5CDE-496D-AF7E-8B0CB8B75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70E089-1202-4369-AC67-C2BCC1215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117AD-2E28-49C4-934B-180B1DE80607}" type="datetimeFigureOut">
              <a:rPr lang="en-GB" smtClean="0"/>
              <a:t>10/06/2018</a:t>
            </a:fld>
            <a:endParaRPr lang="en-GB"/>
          </a:p>
        </p:txBody>
      </p:sp>
      <p:sp>
        <p:nvSpPr>
          <p:cNvPr id="5" name="Footer Placeholder 4">
            <a:extLst>
              <a:ext uri="{FF2B5EF4-FFF2-40B4-BE49-F238E27FC236}">
                <a16:creationId xmlns:a16="http://schemas.microsoft.com/office/drawing/2014/main" id="{582CBA3C-7C9E-4B25-AD07-8F530CCCA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A2C392-D053-4592-AD4B-B729CAD6B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97798-8AB1-4F95-8F8C-7424B785E538}" type="slidenum">
              <a:rPr lang="en-GB" smtClean="0"/>
              <a:t>‹#›</a:t>
            </a:fld>
            <a:endParaRPr lang="en-GB"/>
          </a:p>
        </p:txBody>
      </p:sp>
    </p:spTree>
    <p:extLst>
      <p:ext uri="{BB962C8B-B14F-4D97-AF65-F5344CB8AC3E}">
        <p14:creationId xmlns:p14="http://schemas.microsoft.com/office/powerpoint/2010/main" val="3094732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2CD0-9993-4872-93E1-C53C0DC6AB59}"/>
              </a:ext>
            </a:extLst>
          </p:cNvPr>
          <p:cNvSpPr>
            <a:spLocks noGrp="1"/>
          </p:cNvSpPr>
          <p:nvPr>
            <p:ph type="title"/>
          </p:nvPr>
        </p:nvSpPr>
        <p:spPr>
          <a:xfrm>
            <a:off x="838200" y="365125"/>
            <a:ext cx="10515600" cy="830629"/>
          </a:xfrm>
        </p:spPr>
        <p:txBody>
          <a:bodyPr/>
          <a:lstStyle/>
          <a:p>
            <a:pPr algn="ctr"/>
            <a:r>
              <a:rPr lang="en-GB" dirty="0"/>
              <a:t>Robust Journey Planner</a:t>
            </a:r>
          </a:p>
        </p:txBody>
      </p:sp>
      <p:sp>
        <p:nvSpPr>
          <p:cNvPr id="3" name="Content Placeholder 2">
            <a:extLst>
              <a:ext uri="{FF2B5EF4-FFF2-40B4-BE49-F238E27FC236}">
                <a16:creationId xmlns:a16="http://schemas.microsoft.com/office/drawing/2014/main" id="{061AFB69-6B12-4CB9-9708-2D5D64F501B9}"/>
              </a:ext>
            </a:extLst>
          </p:cNvPr>
          <p:cNvSpPr>
            <a:spLocks noGrp="1"/>
          </p:cNvSpPr>
          <p:nvPr>
            <p:ph idx="1"/>
          </p:nvPr>
        </p:nvSpPr>
        <p:spPr>
          <a:xfrm>
            <a:off x="838200" y="1097280"/>
            <a:ext cx="10515600" cy="5079683"/>
          </a:xfrm>
        </p:spPr>
        <p:txBody>
          <a:bodyPr anchor="ctr">
            <a:normAutofit/>
          </a:bodyPr>
          <a:lstStyle/>
          <a:p>
            <a:pPr marL="0" indent="0">
              <a:spcBef>
                <a:spcPct val="0"/>
              </a:spcBef>
              <a:buNone/>
            </a:pPr>
            <a:r>
              <a:rPr lang="en-GB" sz="4400" dirty="0">
                <a:latin typeface="+mj-lt"/>
                <a:ea typeface="+mj-ea"/>
                <a:cs typeface="+mj-cs"/>
              </a:rPr>
              <a:t>Problem statement</a:t>
            </a:r>
          </a:p>
          <a:p>
            <a:pPr marL="0" indent="0">
              <a:spcBef>
                <a:spcPct val="0"/>
              </a:spcBef>
              <a:buNone/>
            </a:pPr>
            <a:endParaRPr lang="en-GB" sz="4000" dirty="0">
              <a:latin typeface="+mj-lt"/>
              <a:ea typeface="+mj-ea"/>
              <a:cs typeface="+mj-cs"/>
            </a:endParaRPr>
          </a:p>
          <a:p>
            <a:r>
              <a:rPr lang="en-GB" dirty="0"/>
              <a:t>We used the </a:t>
            </a:r>
            <a:r>
              <a:rPr lang="en-GB" b="1" dirty="0"/>
              <a:t>delay distributions</a:t>
            </a:r>
            <a:r>
              <a:rPr lang="en-GB" dirty="0"/>
              <a:t> computed on the dataset of the Zurich transports to implement a </a:t>
            </a:r>
            <a:r>
              <a:rPr lang="en-GB" b="1" dirty="0"/>
              <a:t>robust route planner.</a:t>
            </a:r>
          </a:p>
          <a:p>
            <a:r>
              <a:rPr lang="en-GB" dirty="0"/>
              <a:t>Query example:</a:t>
            </a:r>
          </a:p>
          <a:p>
            <a:pPr marL="0" indent="0">
              <a:buNone/>
            </a:pPr>
            <a:r>
              <a:rPr lang="en-GB" dirty="0"/>
              <a:t>	</a:t>
            </a:r>
            <a:r>
              <a:rPr lang="en-GB" i="1" dirty="0"/>
              <a:t>I want to leave from A (resp. arrive at B) at instant T, what </a:t>
            </a:r>
          </a:p>
          <a:p>
            <a:pPr marL="0" indent="0">
              <a:buNone/>
            </a:pPr>
            <a:r>
              <a:rPr lang="en-GB" i="1" dirty="0"/>
              <a:t>	route 	from A to B is the fastest with at least probability Q?</a:t>
            </a:r>
          </a:p>
        </p:txBody>
      </p:sp>
    </p:spTree>
    <p:extLst>
      <p:ext uri="{BB962C8B-B14F-4D97-AF65-F5344CB8AC3E}">
        <p14:creationId xmlns:p14="http://schemas.microsoft.com/office/powerpoint/2010/main" val="392535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2EE3-7AF4-42ED-862C-186721638E54}"/>
              </a:ext>
            </a:extLst>
          </p:cNvPr>
          <p:cNvSpPr>
            <a:spLocks noGrp="1"/>
          </p:cNvSpPr>
          <p:nvPr>
            <p:ph type="title"/>
          </p:nvPr>
        </p:nvSpPr>
        <p:spPr/>
        <p:txBody>
          <a:bodyPr/>
          <a:lstStyle/>
          <a:p>
            <a:r>
              <a:rPr lang="en-GB" dirty="0"/>
              <a:t>Ecosystem</a:t>
            </a:r>
          </a:p>
        </p:txBody>
      </p:sp>
      <p:sp>
        <p:nvSpPr>
          <p:cNvPr id="3" name="Content Placeholder 2">
            <a:extLst>
              <a:ext uri="{FF2B5EF4-FFF2-40B4-BE49-F238E27FC236}">
                <a16:creationId xmlns:a16="http://schemas.microsoft.com/office/drawing/2014/main" id="{8B4D0897-2ED7-4B96-B3CD-5F34384B1742}"/>
              </a:ext>
            </a:extLst>
          </p:cNvPr>
          <p:cNvSpPr>
            <a:spLocks noGrp="1"/>
          </p:cNvSpPr>
          <p:nvPr>
            <p:ph idx="1"/>
          </p:nvPr>
        </p:nvSpPr>
        <p:spPr>
          <a:xfrm>
            <a:off x="838200" y="1810127"/>
            <a:ext cx="10515600" cy="4351338"/>
          </a:xfrm>
        </p:spPr>
        <p:txBody>
          <a:bodyPr anchor="ctr">
            <a:normAutofit/>
          </a:bodyPr>
          <a:lstStyle/>
          <a:p>
            <a:r>
              <a:rPr lang="en-GB" b="1" dirty="0"/>
              <a:t>Nodes:</a:t>
            </a:r>
            <a:r>
              <a:rPr lang="en-GB" dirty="0"/>
              <a:t> train/bus/metro stations. Identified by the </a:t>
            </a:r>
            <a:r>
              <a:rPr lang="en-GB" i="1" dirty="0"/>
              <a:t>name</a:t>
            </a:r>
            <a:r>
              <a:rPr lang="en-GB" dirty="0"/>
              <a:t>.</a:t>
            </a:r>
          </a:p>
          <a:p>
            <a:r>
              <a:rPr lang="en-GB" b="1" dirty="0"/>
              <a:t>Edges:</a:t>
            </a:r>
            <a:r>
              <a:rPr lang="en-GB" dirty="0"/>
              <a:t> connections between two nodes. Each edge is associated with:</a:t>
            </a:r>
          </a:p>
          <a:p>
            <a:pPr lvl="1"/>
            <a:r>
              <a:rPr lang="en-GB" dirty="0"/>
              <a:t>scheduled </a:t>
            </a:r>
            <a:r>
              <a:rPr lang="en-GB" i="1" dirty="0"/>
              <a:t>departure</a:t>
            </a:r>
            <a:r>
              <a:rPr lang="en-GB" dirty="0"/>
              <a:t> and </a:t>
            </a:r>
            <a:r>
              <a:rPr lang="en-GB" i="1" dirty="0"/>
              <a:t>arrival </a:t>
            </a:r>
            <a:r>
              <a:rPr lang="en-GB" dirty="0"/>
              <a:t>times.</a:t>
            </a:r>
          </a:p>
          <a:p>
            <a:pPr lvl="1"/>
            <a:r>
              <a:rPr lang="en-GB" dirty="0"/>
              <a:t>a continuous distribution representing the arrival </a:t>
            </a:r>
            <a:r>
              <a:rPr lang="en-GB" i="1" dirty="0"/>
              <a:t>delay</a:t>
            </a:r>
            <a:r>
              <a:rPr lang="en-GB" dirty="0"/>
              <a:t>.</a:t>
            </a:r>
          </a:p>
          <a:p>
            <a:pPr lvl="1"/>
            <a:r>
              <a:rPr lang="en-GB" dirty="0"/>
              <a:t>a </a:t>
            </a:r>
            <a:r>
              <a:rPr lang="en-GB" i="1" dirty="0"/>
              <a:t>trip id</a:t>
            </a:r>
            <a:r>
              <a:rPr lang="en-GB" dirty="0"/>
              <a:t>, identifying the trip done at a specific time of the day.</a:t>
            </a:r>
          </a:p>
          <a:p>
            <a:pPr lvl="1"/>
            <a:r>
              <a:rPr lang="en-GB" dirty="0"/>
              <a:t>a </a:t>
            </a:r>
            <a:r>
              <a:rPr lang="en-GB" i="1" dirty="0"/>
              <a:t>path id</a:t>
            </a:r>
            <a:r>
              <a:rPr lang="en-GB" dirty="0"/>
              <a:t>, identifying the path done by the transport independently from the time of the day.</a:t>
            </a:r>
          </a:p>
          <a:p>
            <a:pPr lvl="1"/>
            <a:r>
              <a:rPr lang="en-GB" dirty="0"/>
              <a:t>a </a:t>
            </a:r>
            <a:r>
              <a:rPr lang="en-GB" i="1" dirty="0"/>
              <a:t>probability</a:t>
            </a:r>
            <a:r>
              <a:rPr lang="en-GB" dirty="0"/>
              <a:t>, indicating the probability of taking the whole path up to this edge.</a:t>
            </a:r>
          </a:p>
        </p:txBody>
      </p:sp>
    </p:spTree>
    <p:extLst>
      <p:ext uri="{BB962C8B-B14F-4D97-AF65-F5344CB8AC3E}">
        <p14:creationId xmlns:p14="http://schemas.microsoft.com/office/powerpoint/2010/main" val="101749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191F-4B50-40A2-8163-8D6C7E0DB166}"/>
              </a:ext>
            </a:extLst>
          </p:cNvPr>
          <p:cNvSpPr>
            <a:spLocks noGrp="1"/>
          </p:cNvSpPr>
          <p:nvPr>
            <p:ph type="title"/>
          </p:nvPr>
        </p:nvSpPr>
        <p:spPr/>
        <p:txBody>
          <a:bodyPr/>
          <a:lstStyle/>
          <a:p>
            <a:r>
              <a:rPr lang="en-GB" dirty="0"/>
              <a:t>Assumptions</a:t>
            </a:r>
          </a:p>
        </p:txBody>
      </p:sp>
      <p:sp>
        <p:nvSpPr>
          <p:cNvPr id="3" name="Content Placeholder 2">
            <a:extLst>
              <a:ext uri="{FF2B5EF4-FFF2-40B4-BE49-F238E27FC236}">
                <a16:creationId xmlns:a16="http://schemas.microsoft.com/office/drawing/2014/main" id="{E5D3A1FB-41F6-4445-8BE2-7268612BC752}"/>
              </a:ext>
            </a:extLst>
          </p:cNvPr>
          <p:cNvSpPr>
            <a:spLocks noGrp="1"/>
          </p:cNvSpPr>
          <p:nvPr>
            <p:ph idx="1"/>
          </p:nvPr>
        </p:nvSpPr>
        <p:spPr/>
        <p:txBody>
          <a:bodyPr anchor="ctr"/>
          <a:lstStyle/>
          <a:p>
            <a:pPr marL="514350" indent="-514350">
              <a:buFont typeface="+mj-lt"/>
              <a:buAutoNum type="arabicPeriod"/>
            </a:pPr>
            <a:r>
              <a:rPr lang="en-GB" dirty="0"/>
              <a:t>There is </a:t>
            </a:r>
            <a:r>
              <a:rPr lang="en-GB" i="1" dirty="0"/>
              <a:t>no real-time information.</a:t>
            </a:r>
          </a:p>
          <a:p>
            <a:pPr marL="514350" indent="-514350">
              <a:buFont typeface="+mj-lt"/>
              <a:buAutoNum type="arabicPeriod"/>
            </a:pPr>
            <a:r>
              <a:rPr lang="en-GB" dirty="0"/>
              <a:t>If two edges depart from A and share the same </a:t>
            </a:r>
            <a:r>
              <a:rPr lang="en-GB" i="1" dirty="0"/>
              <a:t>path id</a:t>
            </a:r>
            <a:r>
              <a:rPr lang="en-GB" dirty="0"/>
              <a:t> then the best edge is the one that departs the soonest. In other words, between two means of transport that do the same path, the one that arrives first is the one that departs first. </a:t>
            </a:r>
          </a:p>
          <a:p>
            <a:endParaRPr lang="en-GB" dirty="0"/>
          </a:p>
        </p:txBody>
      </p:sp>
    </p:spTree>
    <p:extLst>
      <p:ext uri="{BB962C8B-B14F-4D97-AF65-F5344CB8AC3E}">
        <p14:creationId xmlns:p14="http://schemas.microsoft.com/office/powerpoint/2010/main" val="59288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9FE4-9B98-408E-84F2-5F588618E2A3}"/>
              </a:ext>
            </a:extLst>
          </p:cNvPr>
          <p:cNvSpPr>
            <a:spLocks noGrp="1"/>
          </p:cNvSpPr>
          <p:nvPr>
            <p:ph type="title"/>
          </p:nvPr>
        </p:nvSpPr>
        <p:spPr/>
        <p:txBody>
          <a:bodyPr/>
          <a:lstStyle/>
          <a:p>
            <a:r>
              <a:rPr lang="en-GB" dirty="0"/>
              <a:t>Differences </a:t>
            </a:r>
            <a:r>
              <a:rPr lang="en-GB" dirty="0" err="1"/>
              <a:t>wrt</a:t>
            </a:r>
            <a:r>
              <a:rPr lang="en-GB" dirty="0"/>
              <a:t> Dijkstra</a:t>
            </a:r>
          </a:p>
        </p:txBody>
      </p:sp>
      <p:sp>
        <p:nvSpPr>
          <p:cNvPr id="3" name="Content Placeholder 2">
            <a:extLst>
              <a:ext uri="{FF2B5EF4-FFF2-40B4-BE49-F238E27FC236}">
                <a16:creationId xmlns:a16="http://schemas.microsoft.com/office/drawing/2014/main" id="{5F8CE48B-4B8B-4832-9EBD-BDBB9AF1B86E}"/>
              </a:ext>
            </a:extLst>
          </p:cNvPr>
          <p:cNvSpPr>
            <a:spLocks noGrp="1"/>
          </p:cNvSpPr>
          <p:nvPr>
            <p:ph idx="1"/>
          </p:nvPr>
        </p:nvSpPr>
        <p:spPr>
          <a:xfrm>
            <a:off x="838200" y="1825625"/>
            <a:ext cx="5872566" cy="4528680"/>
          </a:xfrm>
        </p:spPr>
        <p:txBody>
          <a:bodyPr>
            <a:normAutofit/>
          </a:bodyPr>
          <a:lstStyle/>
          <a:p>
            <a:r>
              <a:rPr lang="en-GB" b="1" dirty="0"/>
              <a:t>Many edges between two nodes. </a:t>
            </a:r>
            <a:r>
              <a:rPr lang="en-GB" dirty="0"/>
              <a:t>the set of available edges depend on the time we can/want to depart from node A. </a:t>
            </a:r>
          </a:p>
          <a:p>
            <a:r>
              <a:rPr lang="en-GB" b="1" dirty="0"/>
              <a:t>Delay distributions and threshold. </a:t>
            </a:r>
            <a:r>
              <a:rPr lang="en-GB" dirty="0"/>
              <a:t>In Dijkstra, if node A is on the shortest path between X and Y then that path must contain the shortest path to A. However, this does not hold anymore. </a:t>
            </a:r>
          </a:p>
        </p:txBody>
      </p:sp>
      <p:pic>
        <p:nvPicPr>
          <p:cNvPr id="8" name="Picture 7">
            <a:extLst>
              <a:ext uri="{FF2B5EF4-FFF2-40B4-BE49-F238E27FC236}">
                <a16:creationId xmlns:a16="http://schemas.microsoft.com/office/drawing/2014/main" id="{E4EAB07A-3E12-4231-A003-730563E4A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566" y="1497614"/>
            <a:ext cx="4924353" cy="1807400"/>
          </a:xfrm>
          <a:prstGeom prst="rect">
            <a:avLst/>
          </a:prstGeom>
        </p:spPr>
      </p:pic>
      <p:pic>
        <p:nvPicPr>
          <p:cNvPr id="10" name="Picture 9">
            <a:extLst>
              <a:ext uri="{FF2B5EF4-FFF2-40B4-BE49-F238E27FC236}">
                <a16:creationId xmlns:a16="http://schemas.microsoft.com/office/drawing/2014/main" id="{082480D4-765F-4605-9766-C6B587E7A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766" y="3916557"/>
            <a:ext cx="5229955" cy="2267266"/>
          </a:xfrm>
          <a:prstGeom prst="rect">
            <a:avLst/>
          </a:prstGeom>
        </p:spPr>
      </p:pic>
    </p:spTree>
    <p:extLst>
      <p:ext uri="{BB962C8B-B14F-4D97-AF65-F5344CB8AC3E}">
        <p14:creationId xmlns:p14="http://schemas.microsoft.com/office/powerpoint/2010/main" val="300813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BBCA-4903-406A-844A-2ED5D4B003E1}"/>
              </a:ext>
            </a:extLst>
          </p:cNvPr>
          <p:cNvSpPr>
            <a:spLocks noGrp="1"/>
          </p:cNvSpPr>
          <p:nvPr>
            <p:ph type="title"/>
          </p:nvPr>
        </p:nvSpPr>
        <p:spPr/>
        <p:txBody>
          <a:bodyPr/>
          <a:lstStyle/>
          <a:p>
            <a:r>
              <a:rPr lang="en-GB" dirty="0"/>
              <a:t>Our approach</a:t>
            </a:r>
          </a:p>
        </p:txBody>
      </p:sp>
      <p:sp>
        <p:nvSpPr>
          <p:cNvPr id="3" name="Content Placeholder 2">
            <a:extLst>
              <a:ext uri="{FF2B5EF4-FFF2-40B4-BE49-F238E27FC236}">
                <a16:creationId xmlns:a16="http://schemas.microsoft.com/office/drawing/2014/main" id="{865C2364-66B9-40E8-9898-AADA313C6C1F}"/>
              </a:ext>
            </a:extLst>
          </p:cNvPr>
          <p:cNvSpPr>
            <a:spLocks noGrp="1"/>
          </p:cNvSpPr>
          <p:nvPr>
            <p:ph idx="1"/>
          </p:nvPr>
        </p:nvSpPr>
        <p:spPr/>
        <p:txBody>
          <a:bodyPr anchor="ctr">
            <a:normAutofit/>
          </a:bodyPr>
          <a:lstStyle/>
          <a:p>
            <a:r>
              <a:rPr lang="en-GB" dirty="0"/>
              <a:t>For each reached node, we would need to store </a:t>
            </a:r>
            <a:r>
              <a:rPr lang="en-GB" b="1" dirty="0"/>
              <a:t>all the incoming edges</a:t>
            </a:r>
            <a:r>
              <a:rPr lang="en-GB" dirty="0"/>
              <a:t> that we took to reach the node. Each edge may have a </a:t>
            </a:r>
            <a:r>
              <a:rPr lang="en-GB" b="1" dirty="0"/>
              <a:t>different set of available outgoing edges </a:t>
            </a:r>
            <a:r>
              <a:rPr lang="en-GB" dirty="0"/>
              <a:t>from the node. This is quite cumbersome and messy....</a:t>
            </a:r>
          </a:p>
          <a:p>
            <a:r>
              <a:rPr lang="en-GB" dirty="0"/>
              <a:t>We decide to visit and label the </a:t>
            </a:r>
            <a:r>
              <a:rPr lang="en-GB" b="1" dirty="0"/>
              <a:t>edges instead of the nodes</a:t>
            </a:r>
            <a:r>
              <a:rPr lang="en-GB" dirty="0"/>
              <a:t>. Similarly as Dijkstra we keep a list of visited edges and iteratively expand the edge with the lowest arrival time. When visiting an edge, we compute the probability of taking it and prune if the overall probability falls below the given threshold. </a:t>
            </a:r>
          </a:p>
        </p:txBody>
      </p:sp>
    </p:spTree>
    <p:extLst>
      <p:ext uri="{BB962C8B-B14F-4D97-AF65-F5344CB8AC3E}">
        <p14:creationId xmlns:p14="http://schemas.microsoft.com/office/powerpoint/2010/main" val="323212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68F0-BDD6-4DE4-BA55-21C8E127ECD8}"/>
              </a:ext>
            </a:extLst>
          </p:cNvPr>
          <p:cNvSpPr>
            <a:spLocks noGrp="1"/>
          </p:cNvSpPr>
          <p:nvPr>
            <p:ph type="title"/>
          </p:nvPr>
        </p:nvSpPr>
        <p:spPr/>
        <p:txBody>
          <a:bodyPr/>
          <a:lstStyle/>
          <a:p>
            <a:r>
              <a:rPr lang="en-GB" dirty="0"/>
              <a:t>Our approach</a:t>
            </a:r>
          </a:p>
        </p:txBody>
      </p:sp>
      <p:sp>
        <p:nvSpPr>
          <p:cNvPr id="3" name="Content Placeholder 2">
            <a:extLst>
              <a:ext uri="{FF2B5EF4-FFF2-40B4-BE49-F238E27FC236}">
                <a16:creationId xmlns:a16="http://schemas.microsoft.com/office/drawing/2014/main" id="{DD49EC34-8B34-4EE3-B913-44264B26A6C7}"/>
              </a:ext>
            </a:extLst>
          </p:cNvPr>
          <p:cNvSpPr>
            <a:spLocks noGrp="1"/>
          </p:cNvSpPr>
          <p:nvPr>
            <p:ph idx="1"/>
          </p:nvPr>
        </p:nvSpPr>
        <p:spPr/>
        <p:txBody>
          <a:bodyPr anchor="ctr">
            <a:normAutofit lnSpcReduction="10000"/>
          </a:bodyPr>
          <a:lstStyle/>
          <a:p>
            <a:pPr marL="0" indent="0">
              <a:buNone/>
            </a:pPr>
            <a:r>
              <a:rPr lang="en-GB" dirty="0"/>
              <a:t>The algorithm is similar to Dijkstra but:</a:t>
            </a:r>
          </a:p>
          <a:p>
            <a:r>
              <a:rPr lang="en-GB" dirty="0"/>
              <a:t>When expanding the current </a:t>
            </a:r>
            <a:r>
              <a:rPr lang="en-GB" b="1" dirty="0"/>
              <a:t>best edge </a:t>
            </a:r>
            <a:r>
              <a:rPr lang="en-GB" dirty="0"/>
              <a:t>we (1) visit each </a:t>
            </a:r>
            <a:r>
              <a:rPr lang="en-GB" b="1" dirty="0"/>
              <a:t>unvisited edge</a:t>
            </a:r>
            <a:r>
              <a:rPr lang="en-GB" dirty="0"/>
              <a:t>, and (2) we try to </a:t>
            </a:r>
            <a:r>
              <a:rPr lang="en-GB" b="1" dirty="0"/>
              <a:t>improve the probability </a:t>
            </a:r>
            <a:r>
              <a:rPr lang="en-GB" dirty="0"/>
              <a:t>of the already </a:t>
            </a:r>
            <a:r>
              <a:rPr lang="en-GB" b="1" dirty="0"/>
              <a:t>visited edges</a:t>
            </a:r>
            <a:r>
              <a:rPr lang="en-GB" dirty="0"/>
              <a:t>. </a:t>
            </a:r>
          </a:p>
          <a:p>
            <a:r>
              <a:rPr lang="en-GB" dirty="0"/>
              <a:t>We prune the set of possible next edges by using the </a:t>
            </a:r>
            <a:r>
              <a:rPr lang="en-GB" b="1" dirty="0"/>
              <a:t>path id</a:t>
            </a:r>
            <a:r>
              <a:rPr lang="en-GB" dirty="0"/>
              <a:t>: we </a:t>
            </a:r>
            <a:r>
              <a:rPr lang="en-GB" b="1" dirty="0"/>
              <a:t>group all the edges between A and B by their path id</a:t>
            </a:r>
            <a:r>
              <a:rPr lang="en-GB" dirty="0"/>
              <a:t> and for each group we visit the edges in ascending order of departure time until the first edge with a high connection probability.</a:t>
            </a:r>
          </a:p>
          <a:p>
            <a:r>
              <a:rPr lang="en-GB" b="1" dirty="0"/>
              <a:t>Walk edges </a:t>
            </a:r>
            <a:r>
              <a:rPr lang="en-GB" dirty="0"/>
              <a:t>have no starting or arrival time nor a delay distribution but only a fixed walking time. They propagate the delay distribution of the previous edge. </a:t>
            </a:r>
          </a:p>
          <a:p>
            <a:endParaRPr lang="en-GB" dirty="0"/>
          </a:p>
        </p:txBody>
      </p:sp>
    </p:spTree>
    <p:extLst>
      <p:ext uri="{BB962C8B-B14F-4D97-AF65-F5344CB8AC3E}">
        <p14:creationId xmlns:p14="http://schemas.microsoft.com/office/powerpoint/2010/main" val="26541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AF99-862C-4998-A018-0CE4D4C483EF}"/>
              </a:ext>
            </a:extLst>
          </p:cNvPr>
          <p:cNvSpPr>
            <a:spLocks noGrp="1"/>
          </p:cNvSpPr>
          <p:nvPr>
            <p:ph type="title"/>
          </p:nvPr>
        </p:nvSpPr>
        <p:spPr/>
        <p:txBody>
          <a:bodyPr/>
          <a:lstStyle/>
          <a:p>
            <a:r>
              <a:rPr lang="en-GB" dirty="0"/>
              <a:t>Our approach</a:t>
            </a:r>
          </a:p>
        </p:txBody>
      </p:sp>
      <p:sp>
        <p:nvSpPr>
          <p:cNvPr id="3" name="Content Placeholder 2">
            <a:extLst>
              <a:ext uri="{FF2B5EF4-FFF2-40B4-BE49-F238E27FC236}">
                <a16:creationId xmlns:a16="http://schemas.microsoft.com/office/drawing/2014/main" id="{66D7BBBC-438B-4E35-AF6B-4A204C240CEB}"/>
              </a:ext>
            </a:extLst>
          </p:cNvPr>
          <p:cNvSpPr>
            <a:spLocks noGrp="1"/>
          </p:cNvSpPr>
          <p:nvPr>
            <p:ph idx="1"/>
          </p:nvPr>
        </p:nvSpPr>
        <p:spPr/>
        <p:txBody>
          <a:bodyPr anchor="ctr">
            <a:normAutofit/>
          </a:bodyPr>
          <a:lstStyle/>
          <a:p>
            <a:r>
              <a:rPr lang="en-GB" dirty="0"/>
              <a:t>What if the </a:t>
            </a:r>
            <a:r>
              <a:rPr lang="en-GB" b="1" dirty="0"/>
              <a:t>arrival time </a:t>
            </a:r>
            <a:r>
              <a:rPr lang="en-GB" dirty="0"/>
              <a:t>is given instead? We just reverse all the edges and change the metric for picking the best edge, i.e. the best edge is the one with the highest departure time.</a:t>
            </a:r>
          </a:p>
          <a:p>
            <a:r>
              <a:rPr lang="en-GB" dirty="0"/>
              <a:t>A variant has been trivially implemented to manage queries in which we are only given the </a:t>
            </a:r>
            <a:r>
              <a:rPr lang="en-GB" b="1" dirty="0"/>
              <a:t>departure node </a:t>
            </a:r>
            <a:r>
              <a:rPr lang="en-GB" dirty="0"/>
              <a:t>and</a:t>
            </a:r>
            <a:r>
              <a:rPr lang="en-GB" b="1" dirty="0"/>
              <a:t> time </a:t>
            </a:r>
            <a:r>
              <a:rPr lang="en-GB" dirty="0"/>
              <a:t>to fetch the set of all the reachable nodes. </a:t>
            </a:r>
          </a:p>
        </p:txBody>
      </p:sp>
    </p:spTree>
    <p:extLst>
      <p:ext uri="{BB962C8B-B14F-4D97-AF65-F5344CB8AC3E}">
        <p14:creationId xmlns:p14="http://schemas.microsoft.com/office/powerpoint/2010/main" val="1447622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859</Words>
  <Application>Microsoft Office PowerPoint</Application>
  <PresentationFormat>Widescreen</PresentationFormat>
  <Paragraphs>41</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Robust Journey Planner</vt:lpstr>
      <vt:lpstr>Ecosystem</vt:lpstr>
      <vt:lpstr>Assumptions</vt:lpstr>
      <vt:lpstr>Differences wrt Dijkstra</vt:lpstr>
      <vt:lpstr>Our approach</vt:lpstr>
      <vt:lpstr>Our approach</vt:lpstr>
      <vt:lpstr>Our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Journey Planner</dc:title>
  <dc:creator>Niccolo' Sacchi</dc:creator>
  <cp:lastModifiedBy>Niccolo' Sacchi</cp:lastModifiedBy>
  <cp:revision>12</cp:revision>
  <dcterms:created xsi:type="dcterms:W3CDTF">2018-06-10T20:36:14Z</dcterms:created>
  <dcterms:modified xsi:type="dcterms:W3CDTF">2018-06-10T21:45:21Z</dcterms:modified>
</cp:coreProperties>
</file>