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22"/>
  </p:notesMasterIdLst>
  <p:sldIdLst>
    <p:sldId id="303" r:id="rId2"/>
    <p:sldId id="331" r:id="rId3"/>
    <p:sldId id="389" r:id="rId4"/>
    <p:sldId id="351" r:id="rId5"/>
    <p:sldId id="380" r:id="rId6"/>
    <p:sldId id="333" r:id="rId7"/>
    <p:sldId id="377" r:id="rId8"/>
    <p:sldId id="381" r:id="rId9"/>
    <p:sldId id="374" r:id="rId10"/>
    <p:sldId id="382" r:id="rId11"/>
    <p:sldId id="384" r:id="rId12"/>
    <p:sldId id="383" r:id="rId13"/>
    <p:sldId id="386" r:id="rId14"/>
    <p:sldId id="388" r:id="rId15"/>
    <p:sldId id="392" r:id="rId16"/>
    <p:sldId id="385" r:id="rId17"/>
    <p:sldId id="376" r:id="rId18"/>
    <p:sldId id="352" r:id="rId19"/>
    <p:sldId id="390" r:id="rId20"/>
    <p:sldId id="391" r:id="rId21"/>
  </p:sldIdLst>
  <p:sldSz cx="9144000" cy="6858000" type="screen4x3"/>
  <p:notesSz cx="7559675" cy="10691813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DC4D501-97A5-4C26-BB7A-CEE3F41B2566}">
          <p14:sldIdLst>
            <p14:sldId id="303"/>
          </p14:sldIdLst>
        </p14:section>
        <p14:section name="Untitled Section" id="{42474B79-27BD-4314-98D0-709A7C65FF5C}">
          <p14:sldIdLst>
            <p14:sldId id="331"/>
            <p14:sldId id="389"/>
            <p14:sldId id="351"/>
            <p14:sldId id="380"/>
            <p14:sldId id="333"/>
            <p14:sldId id="377"/>
            <p14:sldId id="381"/>
            <p14:sldId id="374"/>
            <p14:sldId id="382"/>
            <p14:sldId id="384"/>
            <p14:sldId id="383"/>
            <p14:sldId id="386"/>
            <p14:sldId id="388"/>
            <p14:sldId id="392"/>
            <p14:sldId id="385"/>
            <p14:sldId id="376"/>
            <p14:sldId id="352"/>
            <p14:sldId id="390"/>
            <p14:sldId id="391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367">
          <p15:clr>
            <a:srgbClr val="A4A3A4"/>
          </p15:clr>
        </p15:guide>
        <p15:guide id="2" pos="238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EF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35" autoAdjust="0"/>
    <p:restoredTop sz="99822" autoAdjust="0"/>
  </p:normalViewPr>
  <p:slideViewPr>
    <p:cSldViewPr>
      <p:cViewPr>
        <p:scale>
          <a:sx n="76" d="100"/>
          <a:sy n="76" d="100"/>
        </p:scale>
        <p:origin x="-1302" y="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48" d="100"/>
          <a:sy n="48" d="100"/>
        </p:scale>
        <p:origin x="-2910" y="-90"/>
      </p:cViewPr>
      <p:guideLst>
        <p:guide orient="horz" pos="3367"/>
        <p:guide pos="238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49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49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88F18E-2A60-442D-BB31-DF3D0A4C846D}" type="datetimeFigureOut">
              <a:rPr lang="it-IT" smtClean="0"/>
              <a:t>30/10/2018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01688"/>
            <a:ext cx="5346700" cy="40100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755650" y="5078413"/>
            <a:ext cx="6048375" cy="48117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4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4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B1E355-0E61-4953-A3C0-66A965A0748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687493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When</a:t>
            </a:r>
            <a:r>
              <a:rPr lang="en-US" baseline="0" dirty="0" smtClean="0"/>
              <a:t> considering a set of devices performing object recognition, a swarm of drones in our case, what can happen is that some drone cannot predict the presence or absence of the object in a too reliable way. This is where a distributed solution comes into help: the devices that are part of the swarm put together the single predictions in order to get a more reliable one. One of the main requirements when considering such approaches, besides improving the accuracy of the predictions, is to save bandwidth.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B1E355-0E61-4953-A3C0-66A965A07486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752065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Infer about BIP, say that we</a:t>
            </a:r>
            <a:r>
              <a:rPr lang="en-GB" baseline="0" dirty="0"/>
              <a:t> discuss later about the tools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B1E355-0E61-4953-A3C0-66A965A07486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831088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Infer about BIP, say that we</a:t>
            </a:r>
            <a:r>
              <a:rPr lang="en-GB" baseline="0" dirty="0"/>
              <a:t> discuss later about the tools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B1E355-0E61-4953-A3C0-66A965A07486}" type="slidenum">
              <a:rPr lang="it-IT" smtClean="0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831088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Infer about BIP, say that we</a:t>
            </a:r>
            <a:r>
              <a:rPr lang="en-GB" baseline="0" dirty="0"/>
              <a:t> discuss later about the tools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B1E355-0E61-4953-A3C0-66A965A07486}" type="slidenum">
              <a:rPr lang="it-IT" smtClean="0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831088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Infer about BIP, say that we</a:t>
            </a:r>
            <a:r>
              <a:rPr lang="en-GB" baseline="0" dirty="0"/>
              <a:t> discuss later about the tools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B1E355-0E61-4953-A3C0-66A965A07486}" type="slidenum">
              <a:rPr lang="it-IT" smtClean="0"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831088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Infer about BIP, say that we</a:t>
            </a:r>
            <a:r>
              <a:rPr lang="en-GB" baseline="0" dirty="0"/>
              <a:t> discuss later about the tools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B1E355-0E61-4953-A3C0-66A965A07486}" type="slidenum">
              <a:rPr lang="it-IT" smtClean="0"/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831088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Infer about BIP, say that we</a:t>
            </a:r>
            <a:r>
              <a:rPr lang="en-GB" baseline="0" dirty="0"/>
              <a:t> discuss later about the tools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B1E355-0E61-4953-A3C0-66A965A07486}" type="slidenum">
              <a:rPr lang="it-IT" smtClean="0"/>
              <a:t>16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831088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Infer about BIP, say that we</a:t>
            </a:r>
            <a:r>
              <a:rPr lang="en-GB" baseline="0" dirty="0"/>
              <a:t> discuss later about the tools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B1E355-0E61-4953-A3C0-66A965A07486}" type="slidenum">
              <a:rPr lang="it-IT" smtClean="0"/>
              <a:t>18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831088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What does model checking</a:t>
            </a:r>
            <a:r>
              <a:rPr lang="en-GB" baseline="0" dirty="0"/>
              <a:t> do? A little background.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B1E355-0E61-4953-A3C0-66A965A07486}" type="slidenum">
              <a:rPr lang="it-IT" smtClean="0"/>
              <a:t>19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177850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What does model checking</a:t>
            </a:r>
            <a:r>
              <a:rPr lang="en-GB" baseline="0" dirty="0"/>
              <a:t> do? A little background.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B1E355-0E61-4953-A3C0-66A965A07486}" type="slidenum">
              <a:rPr lang="it-IT" smtClean="0"/>
              <a:t>20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177850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When</a:t>
            </a:r>
            <a:r>
              <a:rPr lang="en-US" baseline="0" dirty="0" smtClean="0"/>
              <a:t> considering a set of devices performing object recognition, a swarm of drones in our case, what can happen is that some drone cannot predict the presence or absence of the object in a too reliable way. This is where a distributed solution comes into help: the devices that are part of the swarm put together the single predictions in order to get a more reliable one. One of the main requirements when considering such approaches, besides improving the accuracy of the predictions, is to save bandwidth.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B1E355-0E61-4953-A3C0-66A965A07486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752065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Different assumption for </a:t>
            </a:r>
            <a:r>
              <a:rPr lang="en-GB" dirty="0" err="1" smtClean="0"/>
              <a:t>giusti’s</a:t>
            </a:r>
            <a:r>
              <a:rPr lang="en-GB" baseline="0" dirty="0" smtClean="0"/>
              <a:t> paper: they assume that while the protocol is running, the object is indeed there. Instead, we have to determine whether an object is there: there might be nothing as well.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B1E355-0E61-4953-A3C0-66A965A07486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756604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Different assumption for </a:t>
            </a:r>
            <a:r>
              <a:rPr lang="en-GB" dirty="0" err="1" smtClean="0"/>
              <a:t>giusti’s</a:t>
            </a:r>
            <a:r>
              <a:rPr lang="en-GB" baseline="0" dirty="0" smtClean="0"/>
              <a:t> paper: they assume that while the protocol is running, the object is indeed there. Instead, we have to determine whether an object is there: there might be nothing as well.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B1E355-0E61-4953-A3C0-66A965A07486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756604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What does model checking</a:t>
            </a:r>
            <a:r>
              <a:rPr lang="en-GB" baseline="0" dirty="0"/>
              <a:t> do? A little background.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B1E355-0E61-4953-A3C0-66A965A07486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752065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What does model checking</a:t>
            </a:r>
            <a:r>
              <a:rPr lang="en-GB" baseline="0" dirty="0"/>
              <a:t> do? A little background.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B1E355-0E61-4953-A3C0-66A965A07486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752065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What does model checking</a:t>
            </a:r>
            <a:r>
              <a:rPr lang="en-GB" baseline="0" dirty="0"/>
              <a:t> do? A little background.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B1E355-0E61-4953-A3C0-66A965A07486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752065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What does model checking</a:t>
            </a:r>
            <a:r>
              <a:rPr lang="en-GB" baseline="0" dirty="0"/>
              <a:t> do? A little background.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B1E355-0E61-4953-A3C0-66A965A07486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098812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Infer about BIP, say that we</a:t>
            </a:r>
            <a:r>
              <a:rPr lang="en-GB" baseline="0" dirty="0"/>
              <a:t> discuss later about the tools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B1E355-0E61-4953-A3C0-66A965A07486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831088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88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3880" y="3682080"/>
            <a:ext cx="4015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4" name="Immagine 33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360" y="1604160"/>
            <a:ext cx="4984200" cy="3976920"/>
          </a:xfrm>
          <a:prstGeom prst="rect">
            <a:avLst/>
          </a:prstGeom>
          <a:ln>
            <a:noFill/>
          </a:ln>
        </p:spPr>
      </p:pic>
      <p:pic>
        <p:nvPicPr>
          <p:cNvPr id="35" name="Immagine 34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360" y="1604160"/>
            <a:ext cx="4984200" cy="3976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7A41E1B-4F70-4964-A407-84C68BE8251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31958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888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8880" cy="5308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3880" y="3682080"/>
            <a:ext cx="4015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88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F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700" r:id="rId13"/>
  </p:sldLayoutIdLst>
  <p:hf sldNum="0" hdr="0" ftr="0" dt="0"/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FDE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/>
          <p:cNvSpPr>
            <a:spLocks noGrp="1"/>
          </p:cNvSpPr>
          <p:nvPr>
            <p:ph type="ctrTitle"/>
          </p:nvPr>
        </p:nvSpPr>
        <p:spPr>
          <a:xfrm>
            <a:off x="685800" y="2895079"/>
            <a:ext cx="7772400" cy="1470025"/>
          </a:xfrm>
        </p:spPr>
        <p:txBody>
          <a:bodyPr/>
          <a:lstStyle/>
          <a:p>
            <a:pPr algn="ctr"/>
            <a:r>
              <a:rPr lang="it-IT" sz="3200" b="1" dirty="0" smtClean="0">
                <a:latin typeface="Calibri" pitchFamily="34" charset="0"/>
                <a:cs typeface="Calibri" pitchFamily="34" charset="0"/>
              </a:rPr>
              <a:t>Bandwidth efficient object recognition for drone swarms</a:t>
            </a:r>
            <a:endParaRPr lang="it-IT" sz="32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Sottotitolo 6"/>
          <p:cNvSpPr>
            <a:spLocks noGrp="1"/>
          </p:cNvSpPr>
          <p:nvPr>
            <p:ph type="subTitle" idx="1"/>
          </p:nvPr>
        </p:nvSpPr>
        <p:spPr>
          <a:xfrm>
            <a:off x="0" y="265038"/>
            <a:ext cx="9159470" cy="1752600"/>
          </a:xfrm>
        </p:spPr>
        <p:txBody>
          <a:bodyPr>
            <a:normAutofit/>
          </a:bodyPr>
          <a:lstStyle/>
          <a:p>
            <a:r>
              <a:rPr lang="it-IT" sz="24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School of Computer Science and Communication Systems</a:t>
            </a:r>
          </a:p>
          <a:p>
            <a:r>
              <a:rPr lang="it-IT" sz="24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Master in Computer Science</a:t>
            </a:r>
          </a:p>
        </p:txBody>
      </p:sp>
      <p:sp>
        <p:nvSpPr>
          <p:cNvPr id="10" name="Sottotitolo 6"/>
          <p:cNvSpPr txBox="1">
            <a:spLocks/>
          </p:cNvSpPr>
          <p:nvPr/>
        </p:nvSpPr>
        <p:spPr>
          <a:xfrm>
            <a:off x="0" y="4872726"/>
            <a:ext cx="6400800" cy="1652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it-IT" sz="2000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Supervised </a:t>
            </a:r>
            <a:r>
              <a:rPr lang="it-IT" sz="20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by</a:t>
            </a:r>
            <a:endParaRPr lang="it-IT" sz="2000" b="1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 algn="l"/>
            <a:r>
              <a:rPr lang="en-US" sz="20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Prof</a:t>
            </a:r>
            <a:r>
              <a:rPr lang="en-US" sz="20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. Dario </a:t>
            </a:r>
            <a:r>
              <a:rPr lang="en-US" sz="2000" dirty="0" err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Floreano</a:t>
            </a:r>
            <a:endParaRPr lang="en-US" sz="20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 algn="l"/>
            <a:r>
              <a:rPr lang="en-US" sz="20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Dr. </a:t>
            </a:r>
            <a:r>
              <a:rPr lang="en-US" sz="20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Giuseppe </a:t>
            </a:r>
            <a:r>
              <a:rPr lang="en-US" sz="2000" dirty="0" err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Cocco</a:t>
            </a:r>
            <a:endParaRPr lang="it-IT" sz="20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 algn="l"/>
            <a:r>
              <a:rPr lang="it-IT" sz="20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Fabian Schilling</a:t>
            </a:r>
            <a:endParaRPr lang="it-IT" sz="20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" name="Sottotitolo 6"/>
          <p:cNvSpPr txBox="1">
            <a:spLocks/>
          </p:cNvSpPr>
          <p:nvPr/>
        </p:nvSpPr>
        <p:spPr>
          <a:xfrm>
            <a:off x="2762187" y="4872727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it-IT" sz="2000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Student</a:t>
            </a:r>
          </a:p>
          <a:p>
            <a:pPr algn="r"/>
            <a:r>
              <a:rPr lang="it-IT" sz="20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Marco Zoveralli</a:t>
            </a:r>
          </a:p>
        </p:txBody>
      </p:sp>
      <p:sp>
        <p:nvSpPr>
          <p:cNvPr id="9" name="Rettangolo 8"/>
          <p:cNvSpPr/>
          <p:nvPr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1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École polytechnique fédérale de Lausanne </a:t>
            </a:r>
            <a:r>
              <a:rPr lang="it-IT" sz="11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– A.Y. </a:t>
            </a:r>
            <a:r>
              <a:rPr lang="it-IT" sz="11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2018/2019 </a:t>
            </a:r>
            <a:r>
              <a:rPr lang="it-IT" sz="11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–  Marco Zoveralli – Sciper N. </a:t>
            </a:r>
            <a:r>
              <a:rPr lang="it-IT" sz="1100" dirty="0">
                <a:latin typeface="Calibri" pitchFamily="34" charset="0"/>
                <a:cs typeface="Calibri" pitchFamily="34" charset="0"/>
              </a:rPr>
              <a:t>267476</a:t>
            </a:r>
            <a:endParaRPr lang="it-IT" sz="11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784" y="1196752"/>
            <a:ext cx="3456432" cy="1659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39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0" y="-14249"/>
            <a:ext cx="9144000" cy="572580"/>
          </a:xfrm>
          <a:solidFill>
            <a:schemeClr val="bg1"/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it-IT" sz="2800" b="1" dirty="0" smtClean="0">
                <a:latin typeface="Calibri" pitchFamily="34" charset="0"/>
                <a:cs typeface="Calibri" pitchFamily="34" charset="0"/>
              </a:rPr>
              <a:t>  Protocol Design</a:t>
            </a:r>
            <a:endParaRPr lang="it-IT" sz="28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CasellaDiTesto 10"/>
          <p:cNvSpPr txBox="1"/>
          <p:nvPr/>
        </p:nvSpPr>
        <p:spPr>
          <a:xfrm>
            <a:off x="8028384" y="6567155"/>
            <a:ext cx="11156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it-IT" sz="10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1/11</a:t>
            </a:r>
          </a:p>
        </p:txBody>
      </p:sp>
      <p:sp>
        <p:nvSpPr>
          <p:cNvPr id="11" name="Rettangolo 10"/>
          <p:cNvSpPr/>
          <p:nvPr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1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École polytechnique fédérale de Lausanne </a:t>
            </a:r>
            <a:r>
              <a:rPr lang="it-IT" sz="11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– A.Y. </a:t>
            </a:r>
            <a:r>
              <a:rPr lang="it-IT" sz="11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2018/2019 </a:t>
            </a:r>
            <a:r>
              <a:rPr lang="it-IT" sz="11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–  Marco Zoveralli – Sciper N. </a:t>
            </a:r>
            <a:r>
              <a:rPr lang="it-IT" sz="1100" dirty="0">
                <a:latin typeface="Calibri" pitchFamily="34" charset="0"/>
                <a:cs typeface="Calibri" pitchFamily="34" charset="0"/>
              </a:rPr>
              <a:t>267476</a:t>
            </a:r>
            <a:endParaRPr lang="it-IT" sz="11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" name="CasellaDiTesto 11"/>
          <p:cNvSpPr txBox="1"/>
          <p:nvPr/>
        </p:nvSpPr>
        <p:spPr>
          <a:xfrm>
            <a:off x="8388424" y="6578812"/>
            <a:ext cx="74567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b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4/7</a:t>
            </a:r>
            <a:endParaRPr lang="it-IT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1" y="651167"/>
            <a:ext cx="9134101" cy="5586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100" dirty="0" smtClean="0">
                <a:latin typeface="Calibri" pitchFamily="34" charset="0"/>
                <a:cs typeface="Calibri" pitchFamily="34" charset="0"/>
              </a:rPr>
              <a:t>Intra-host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100" dirty="0" smtClean="0">
              <a:latin typeface="Calibri" pitchFamily="34" charset="0"/>
              <a:cs typeface="Calibri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sz="2100" dirty="0">
              <a:latin typeface="Calibri" pitchFamily="34" charset="0"/>
              <a:cs typeface="Calibri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sz="2100" dirty="0" smtClean="0">
              <a:latin typeface="Calibri" pitchFamily="34" charset="0"/>
              <a:cs typeface="Calibri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sz="2100" dirty="0" smtClean="0">
              <a:latin typeface="Calibri" pitchFamily="34" charset="0"/>
              <a:cs typeface="Calibri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sz="2100" dirty="0">
              <a:latin typeface="Calibri" pitchFamily="34" charset="0"/>
              <a:cs typeface="Calibri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sz="2100" dirty="0">
              <a:latin typeface="Calibri" pitchFamily="34" charset="0"/>
              <a:cs typeface="Calibri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sz="2100" dirty="0" smtClean="0">
              <a:latin typeface="Calibri" pitchFamily="34" charset="0"/>
              <a:cs typeface="Calibri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it-IT" sz="2100" dirty="0" smtClean="0">
              <a:latin typeface="Calibri" pitchFamily="34" charset="0"/>
              <a:cs typeface="Calibri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it-IT" sz="2100" dirty="0" smtClean="0">
                <a:latin typeface="Calibri" pitchFamily="34" charset="0"/>
                <a:cs typeface="Calibri" pitchFamily="34" charset="0"/>
              </a:rPr>
              <a:t>Inter-host</a:t>
            </a:r>
            <a:endParaRPr lang="it-IT" sz="2100" dirty="0">
              <a:latin typeface="Calibri" pitchFamily="34" charset="0"/>
              <a:cs typeface="Calibri" pitchFamily="34" charset="0"/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it-IT" sz="2100" dirty="0" smtClean="0">
                <a:latin typeface="Calibri" pitchFamily="34" charset="0"/>
                <a:cs typeface="Calibri" pitchFamily="34" charset="0"/>
              </a:rPr>
              <a:t>Aggregate local predictions with received ones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100" dirty="0" smtClean="0">
                <a:latin typeface="Calibri" pitchFamily="34" charset="0"/>
                <a:cs typeface="Calibri" pitchFamily="34" charset="0"/>
              </a:rPr>
              <a:t>Weighted average over the set of predictions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100" dirty="0" smtClean="0">
                <a:latin typeface="Calibri" pitchFamily="34" charset="0"/>
                <a:cs typeface="Calibri" pitchFamily="34" charset="0"/>
              </a:rPr>
              <a:t>Emission of final result</a:t>
            </a:r>
            <a:endParaRPr lang="it-IT" sz="2100" dirty="0">
              <a:latin typeface="Calibri" pitchFamily="34" charset="0"/>
              <a:cs typeface="Calibri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it-IT" sz="2100" dirty="0" smtClean="0">
                <a:latin typeface="Calibri" pitchFamily="34" charset="0"/>
                <a:cs typeface="Calibri" pitchFamily="34" charset="0"/>
              </a:rPr>
              <a:t>Challenges</a:t>
            </a:r>
            <a:endParaRPr lang="it-IT" sz="2100" dirty="0">
              <a:latin typeface="Calibri" pitchFamily="34" charset="0"/>
              <a:cs typeface="Calibri" pitchFamily="34" charset="0"/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100" dirty="0" smtClean="0">
                <a:latin typeface="Calibri" pitchFamily="34" charset="0"/>
                <a:cs typeface="Calibri" pitchFamily="34" charset="0"/>
              </a:rPr>
              <a:t>Give the proper weight to each device’s prediction</a:t>
            </a:r>
            <a:endParaRPr lang="it-IT" sz="2100" dirty="0" smtClean="0">
              <a:latin typeface="Calibri" pitchFamily="34" charset="0"/>
              <a:cs typeface="Calibri" pitchFamily="34" charset="0"/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it-IT" sz="2100" dirty="0" smtClean="0">
                <a:latin typeface="Calibri" pitchFamily="34" charset="0"/>
                <a:cs typeface="Calibri" pitchFamily="34" charset="0"/>
              </a:rPr>
              <a:t>Reach a consensus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100" dirty="0" smtClean="0">
                <a:latin typeface="Calibri" pitchFamily="34" charset="0"/>
                <a:cs typeface="Calibri" pitchFamily="34" charset="0"/>
              </a:rPr>
              <a:t>Handle packet losses</a:t>
            </a:r>
            <a:endParaRPr lang="it-IT" sz="21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" name="CasellaDiTesto 6"/>
          <p:cNvSpPr txBox="1"/>
          <p:nvPr/>
        </p:nvSpPr>
        <p:spPr>
          <a:xfrm>
            <a:off x="0" y="6217567"/>
            <a:ext cx="9144000" cy="30777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it-IT" sz="1400" dirty="0">
                <a:latin typeface="Calibri" pitchFamily="34" charset="0"/>
                <a:cs typeface="Calibri" pitchFamily="34" charset="0"/>
              </a:rPr>
              <a:t>What? – </a:t>
            </a:r>
            <a:r>
              <a:rPr lang="it-IT" sz="1400" dirty="0" smtClean="0">
                <a:latin typeface="Calibri" pitchFamily="34" charset="0"/>
                <a:cs typeface="Calibri" pitchFamily="34" charset="0"/>
              </a:rPr>
              <a:t>Related Work </a:t>
            </a:r>
            <a:r>
              <a:rPr lang="it-IT" sz="1400" dirty="0">
                <a:latin typeface="Calibri" pitchFamily="34" charset="0"/>
                <a:cs typeface="Calibri" pitchFamily="34" charset="0"/>
              </a:rPr>
              <a:t>– </a:t>
            </a:r>
            <a:r>
              <a:rPr lang="it-IT" sz="1400" b="1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How?</a:t>
            </a:r>
            <a:r>
              <a:rPr lang="it-IT" sz="1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it-IT" sz="1400" dirty="0">
                <a:latin typeface="Calibri" pitchFamily="34" charset="0"/>
                <a:cs typeface="Calibri" pitchFamily="34" charset="0"/>
              </a:rPr>
              <a:t>– </a:t>
            </a:r>
            <a:r>
              <a:rPr lang="it-IT" sz="1400" dirty="0" smtClean="0">
                <a:latin typeface="Calibri" pitchFamily="34" charset="0"/>
                <a:cs typeface="Calibri" pitchFamily="34" charset="0"/>
              </a:rPr>
              <a:t>Progress</a:t>
            </a:r>
            <a:endParaRPr lang="it-IT" sz="14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635643"/>
            <a:ext cx="7442420" cy="3046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390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0" y="-14249"/>
            <a:ext cx="9144000" cy="572580"/>
          </a:xfrm>
          <a:solidFill>
            <a:schemeClr val="bg1"/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it-IT" sz="2800" b="1" dirty="0" smtClean="0">
                <a:latin typeface="Calibri" pitchFamily="34" charset="0"/>
                <a:cs typeface="Calibri" pitchFamily="34" charset="0"/>
              </a:rPr>
              <a:t>  Protocol Design: Intra-host Computations</a:t>
            </a:r>
            <a:endParaRPr lang="it-IT" sz="28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CasellaDiTesto 10"/>
          <p:cNvSpPr txBox="1"/>
          <p:nvPr/>
        </p:nvSpPr>
        <p:spPr>
          <a:xfrm>
            <a:off x="8028384" y="6567155"/>
            <a:ext cx="11156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it-IT" sz="10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1/11</a:t>
            </a:r>
          </a:p>
        </p:txBody>
      </p:sp>
      <p:sp>
        <p:nvSpPr>
          <p:cNvPr id="11" name="Rettangolo 10"/>
          <p:cNvSpPr/>
          <p:nvPr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1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École polytechnique fédérale de Lausanne </a:t>
            </a:r>
            <a:r>
              <a:rPr lang="it-IT" sz="11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– A.Y. </a:t>
            </a:r>
            <a:r>
              <a:rPr lang="it-IT" sz="11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2018/2019 </a:t>
            </a:r>
            <a:r>
              <a:rPr lang="it-IT" sz="11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–  Marco Zoveralli – Sciper N. </a:t>
            </a:r>
            <a:r>
              <a:rPr lang="it-IT" sz="1100" dirty="0">
                <a:latin typeface="Calibri" pitchFamily="34" charset="0"/>
                <a:cs typeface="Calibri" pitchFamily="34" charset="0"/>
              </a:rPr>
              <a:t>267476</a:t>
            </a:r>
            <a:endParaRPr lang="it-IT" sz="11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" name="CasellaDiTesto 11"/>
          <p:cNvSpPr txBox="1"/>
          <p:nvPr/>
        </p:nvSpPr>
        <p:spPr>
          <a:xfrm>
            <a:off x="8388424" y="6578812"/>
            <a:ext cx="74567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b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4/7</a:t>
            </a:r>
            <a:endParaRPr lang="it-IT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" name="CasellaDiTesto 6"/>
          <p:cNvSpPr txBox="1"/>
          <p:nvPr/>
        </p:nvSpPr>
        <p:spPr>
          <a:xfrm>
            <a:off x="0" y="6217567"/>
            <a:ext cx="9144000" cy="30777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it-IT" sz="1400" dirty="0">
                <a:latin typeface="Calibri" pitchFamily="34" charset="0"/>
                <a:cs typeface="Calibri" pitchFamily="34" charset="0"/>
              </a:rPr>
              <a:t>What? – </a:t>
            </a:r>
            <a:r>
              <a:rPr lang="it-IT" sz="1400" dirty="0" smtClean="0">
                <a:latin typeface="Calibri" pitchFamily="34" charset="0"/>
                <a:cs typeface="Calibri" pitchFamily="34" charset="0"/>
              </a:rPr>
              <a:t>Related Work </a:t>
            </a:r>
            <a:r>
              <a:rPr lang="it-IT" sz="1400" dirty="0">
                <a:latin typeface="Calibri" pitchFamily="34" charset="0"/>
                <a:cs typeface="Calibri" pitchFamily="34" charset="0"/>
              </a:rPr>
              <a:t>– </a:t>
            </a:r>
            <a:r>
              <a:rPr lang="it-IT" sz="1400" b="1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How?</a:t>
            </a:r>
            <a:r>
              <a:rPr lang="it-IT" sz="1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it-IT" sz="1400" dirty="0">
                <a:latin typeface="Calibri" pitchFamily="34" charset="0"/>
                <a:cs typeface="Calibri" pitchFamily="34" charset="0"/>
              </a:rPr>
              <a:t>– </a:t>
            </a:r>
            <a:r>
              <a:rPr lang="it-IT" sz="1400" dirty="0" smtClean="0">
                <a:latin typeface="Calibri" pitchFamily="34" charset="0"/>
                <a:cs typeface="Calibri" pitchFamily="34" charset="0"/>
              </a:rPr>
              <a:t>Progress</a:t>
            </a:r>
            <a:endParaRPr lang="it-IT" sz="14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990141"/>
            <a:ext cx="9134101" cy="4883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592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0" y="-14249"/>
            <a:ext cx="9144000" cy="572580"/>
          </a:xfrm>
          <a:solidFill>
            <a:schemeClr val="bg1"/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it-IT" sz="2800" b="1" dirty="0" smtClean="0">
                <a:latin typeface="Calibri" pitchFamily="34" charset="0"/>
                <a:cs typeface="Calibri" pitchFamily="34" charset="0"/>
              </a:rPr>
              <a:t>  Protocol Design: Inter-host Communication</a:t>
            </a:r>
            <a:endParaRPr lang="it-IT" sz="28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CasellaDiTesto 10"/>
          <p:cNvSpPr txBox="1"/>
          <p:nvPr/>
        </p:nvSpPr>
        <p:spPr>
          <a:xfrm>
            <a:off x="8028384" y="6567155"/>
            <a:ext cx="11156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it-IT" sz="10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1/11</a:t>
            </a:r>
          </a:p>
        </p:txBody>
      </p:sp>
      <p:sp>
        <p:nvSpPr>
          <p:cNvPr id="11" name="Rettangolo 10"/>
          <p:cNvSpPr/>
          <p:nvPr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1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École polytechnique fédérale de Lausanne </a:t>
            </a:r>
            <a:r>
              <a:rPr lang="it-IT" sz="11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– A.Y. </a:t>
            </a:r>
            <a:r>
              <a:rPr lang="it-IT" sz="11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2018/2019 </a:t>
            </a:r>
            <a:r>
              <a:rPr lang="it-IT" sz="11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–  Marco Zoveralli – Sciper N. </a:t>
            </a:r>
            <a:r>
              <a:rPr lang="it-IT" sz="1100" dirty="0">
                <a:latin typeface="Calibri" pitchFamily="34" charset="0"/>
                <a:cs typeface="Calibri" pitchFamily="34" charset="0"/>
              </a:rPr>
              <a:t>267476</a:t>
            </a:r>
            <a:endParaRPr lang="it-IT" sz="11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" name="CasellaDiTesto 11"/>
          <p:cNvSpPr txBox="1"/>
          <p:nvPr/>
        </p:nvSpPr>
        <p:spPr>
          <a:xfrm>
            <a:off x="8388424" y="6578812"/>
            <a:ext cx="74567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b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5/7</a:t>
            </a:r>
            <a:endParaRPr lang="it-IT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1" y="651167"/>
            <a:ext cx="9134101" cy="5586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100" dirty="0" smtClean="0">
                <a:latin typeface="Calibri" pitchFamily="34" charset="0"/>
                <a:cs typeface="Calibri" pitchFamily="34" charset="0"/>
              </a:rPr>
              <a:t>Intra-host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100" dirty="0" smtClean="0">
              <a:latin typeface="Calibri" pitchFamily="34" charset="0"/>
              <a:cs typeface="Calibri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sz="2100" dirty="0">
              <a:latin typeface="Calibri" pitchFamily="34" charset="0"/>
              <a:cs typeface="Calibri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sz="2100" dirty="0" smtClean="0">
              <a:latin typeface="Calibri" pitchFamily="34" charset="0"/>
              <a:cs typeface="Calibri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sz="2100" dirty="0" smtClean="0">
              <a:latin typeface="Calibri" pitchFamily="34" charset="0"/>
              <a:cs typeface="Calibri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sz="2100" dirty="0">
              <a:latin typeface="Calibri" pitchFamily="34" charset="0"/>
              <a:cs typeface="Calibri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sz="2100" dirty="0">
              <a:latin typeface="Calibri" pitchFamily="34" charset="0"/>
              <a:cs typeface="Calibri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sz="2100" dirty="0" smtClean="0">
              <a:latin typeface="Calibri" pitchFamily="34" charset="0"/>
              <a:cs typeface="Calibri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it-IT" sz="2100" dirty="0" smtClean="0">
              <a:latin typeface="Calibri" pitchFamily="34" charset="0"/>
              <a:cs typeface="Calibri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it-IT" sz="2100" dirty="0" smtClean="0">
                <a:latin typeface="Calibri" pitchFamily="34" charset="0"/>
                <a:cs typeface="Calibri" pitchFamily="34" charset="0"/>
              </a:rPr>
              <a:t>Inter-host</a:t>
            </a:r>
            <a:endParaRPr lang="it-IT" sz="2100" dirty="0">
              <a:latin typeface="Calibri" pitchFamily="34" charset="0"/>
              <a:cs typeface="Calibri" pitchFamily="34" charset="0"/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it-IT" sz="2100" dirty="0" smtClean="0">
                <a:latin typeface="Calibri" pitchFamily="34" charset="0"/>
                <a:cs typeface="Calibri" pitchFamily="34" charset="0"/>
              </a:rPr>
              <a:t>Aggregate local predictions with received ones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100" dirty="0" smtClean="0">
                <a:latin typeface="Calibri" pitchFamily="34" charset="0"/>
                <a:cs typeface="Calibri" pitchFamily="34" charset="0"/>
              </a:rPr>
              <a:t>Weighted average over the set of predictions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100" dirty="0" smtClean="0">
                <a:latin typeface="Calibri" pitchFamily="34" charset="0"/>
                <a:cs typeface="Calibri" pitchFamily="34" charset="0"/>
              </a:rPr>
              <a:t>Emission of final result</a:t>
            </a:r>
            <a:endParaRPr lang="it-IT" sz="2100" dirty="0">
              <a:latin typeface="Calibri" pitchFamily="34" charset="0"/>
              <a:cs typeface="Calibri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it-IT" sz="2100" dirty="0" smtClean="0">
                <a:latin typeface="Calibri" pitchFamily="34" charset="0"/>
                <a:cs typeface="Calibri" pitchFamily="34" charset="0"/>
              </a:rPr>
              <a:t>Challenges</a:t>
            </a:r>
            <a:endParaRPr lang="it-IT" sz="2100" dirty="0">
              <a:latin typeface="Calibri" pitchFamily="34" charset="0"/>
              <a:cs typeface="Calibri" pitchFamily="34" charset="0"/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100" dirty="0" smtClean="0">
                <a:latin typeface="Calibri" pitchFamily="34" charset="0"/>
                <a:cs typeface="Calibri" pitchFamily="34" charset="0"/>
              </a:rPr>
              <a:t>Give the proper weight to each device’s prediction</a:t>
            </a:r>
            <a:endParaRPr lang="it-IT" sz="2100" dirty="0" smtClean="0">
              <a:latin typeface="Calibri" pitchFamily="34" charset="0"/>
              <a:cs typeface="Calibri" pitchFamily="34" charset="0"/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it-IT" sz="2100" dirty="0" smtClean="0">
                <a:latin typeface="Calibri" pitchFamily="34" charset="0"/>
                <a:cs typeface="Calibri" pitchFamily="34" charset="0"/>
              </a:rPr>
              <a:t>Reach a consensus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100" dirty="0" smtClean="0">
                <a:latin typeface="Calibri" pitchFamily="34" charset="0"/>
                <a:cs typeface="Calibri" pitchFamily="34" charset="0"/>
              </a:rPr>
              <a:t>Handle packet losses</a:t>
            </a:r>
            <a:endParaRPr lang="it-IT" sz="21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" name="CasellaDiTesto 6"/>
          <p:cNvSpPr txBox="1"/>
          <p:nvPr/>
        </p:nvSpPr>
        <p:spPr>
          <a:xfrm>
            <a:off x="0" y="6217567"/>
            <a:ext cx="9144000" cy="30777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it-IT" sz="1400" dirty="0">
                <a:latin typeface="Calibri" pitchFamily="34" charset="0"/>
                <a:cs typeface="Calibri" pitchFamily="34" charset="0"/>
              </a:rPr>
              <a:t>What? – </a:t>
            </a:r>
            <a:r>
              <a:rPr lang="it-IT" sz="1400" dirty="0" smtClean="0">
                <a:latin typeface="Calibri" pitchFamily="34" charset="0"/>
                <a:cs typeface="Calibri" pitchFamily="34" charset="0"/>
              </a:rPr>
              <a:t>Related Work </a:t>
            </a:r>
            <a:r>
              <a:rPr lang="it-IT" sz="1400" dirty="0">
                <a:latin typeface="Calibri" pitchFamily="34" charset="0"/>
                <a:cs typeface="Calibri" pitchFamily="34" charset="0"/>
              </a:rPr>
              <a:t>– </a:t>
            </a:r>
            <a:r>
              <a:rPr lang="it-IT" sz="1400" b="1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How?</a:t>
            </a:r>
            <a:r>
              <a:rPr lang="it-IT" sz="1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it-IT" sz="1400" dirty="0">
                <a:latin typeface="Calibri" pitchFamily="34" charset="0"/>
                <a:cs typeface="Calibri" pitchFamily="34" charset="0"/>
              </a:rPr>
              <a:t>– </a:t>
            </a:r>
            <a:r>
              <a:rPr lang="it-IT" sz="1400" dirty="0" smtClean="0">
                <a:latin typeface="Calibri" pitchFamily="34" charset="0"/>
                <a:cs typeface="Calibri" pitchFamily="34" charset="0"/>
              </a:rPr>
              <a:t>Progress</a:t>
            </a:r>
            <a:endParaRPr lang="it-IT" sz="14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1166"/>
            <a:ext cx="9143999" cy="5496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295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0" y="-14249"/>
            <a:ext cx="9144000" cy="572580"/>
          </a:xfrm>
          <a:solidFill>
            <a:schemeClr val="bg1"/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it-IT" sz="2800" b="1" dirty="0" smtClean="0">
                <a:latin typeface="Calibri" pitchFamily="34" charset="0"/>
                <a:cs typeface="Calibri" pitchFamily="34" charset="0"/>
              </a:rPr>
              <a:t>  Protocol Design: Main Challenges</a:t>
            </a:r>
            <a:endParaRPr lang="it-IT" sz="28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CasellaDiTesto 10"/>
          <p:cNvSpPr txBox="1"/>
          <p:nvPr/>
        </p:nvSpPr>
        <p:spPr>
          <a:xfrm>
            <a:off x="8028384" y="6567155"/>
            <a:ext cx="11156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it-IT" sz="10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1/11</a:t>
            </a:r>
          </a:p>
        </p:txBody>
      </p:sp>
      <p:sp>
        <p:nvSpPr>
          <p:cNvPr id="11" name="Rettangolo 10"/>
          <p:cNvSpPr/>
          <p:nvPr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1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École polytechnique fédérale de Lausanne </a:t>
            </a:r>
            <a:r>
              <a:rPr lang="it-IT" sz="11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– A.Y. </a:t>
            </a:r>
            <a:r>
              <a:rPr lang="it-IT" sz="11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2018/2019 </a:t>
            </a:r>
            <a:r>
              <a:rPr lang="it-IT" sz="11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–  Marco Zoveralli – Sciper N. </a:t>
            </a:r>
            <a:r>
              <a:rPr lang="it-IT" sz="1100" dirty="0">
                <a:latin typeface="Calibri" pitchFamily="34" charset="0"/>
                <a:cs typeface="Calibri" pitchFamily="34" charset="0"/>
              </a:rPr>
              <a:t>267476</a:t>
            </a:r>
            <a:endParaRPr lang="it-IT" sz="11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" name="CasellaDiTesto 11"/>
          <p:cNvSpPr txBox="1"/>
          <p:nvPr/>
        </p:nvSpPr>
        <p:spPr>
          <a:xfrm>
            <a:off x="8388424" y="6578812"/>
            <a:ext cx="74567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b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6/7</a:t>
            </a:r>
            <a:endParaRPr lang="it-IT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1" y="1000760"/>
            <a:ext cx="9134101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100" dirty="0" smtClean="0">
                <a:latin typeface="Calibri" pitchFamily="34" charset="0"/>
                <a:cs typeface="Calibri" pitchFamily="34" charset="0"/>
              </a:rPr>
              <a:t>Give the proper weight to each device’s prediction</a:t>
            </a:r>
          </a:p>
          <a:p>
            <a:pPr marL="342900" indent="-342900">
              <a:buFont typeface="Arial" pitchFamily="34" charset="0"/>
              <a:buChar char="•"/>
            </a:pPr>
            <a:endParaRPr lang="it-IT" sz="2100" dirty="0" smtClean="0">
              <a:latin typeface="Calibri" pitchFamily="34" charset="0"/>
              <a:cs typeface="Calibri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it-IT" sz="2100" dirty="0" smtClean="0">
                <a:latin typeface="Calibri" pitchFamily="34" charset="0"/>
                <a:cs typeface="Calibri" pitchFamily="34" charset="0"/>
              </a:rPr>
              <a:t>Reach a consensus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100" dirty="0" smtClean="0">
              <a:latin typeface="Calibri" pitchFamily="34" charset="0"/>
              <a:cs typeface="Calibri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100" dirty="0" smtClean="0">
                <a:latin typeface="Calibri" pitchFamily="34" charset="0"/>
                <a:cs typeface="Calibri" pitchFamily="34" charset="0"/>
              </a:rPr>
              <a:t>Handle packet losses</a:t>
            </a:r>
            <a:endParaRPr lang="it-IT" sz="21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" name="CasellaDiTesto 6"/>
          <p:cNvSpPr txBox="1"/>
          <p:nvPr/>
        </p:nvSpPr>
        <p:spPr>
          <a:xfrm>
            <a:off x="0" y="6217567"/>
            <a:ext cx="9144000" cy="30777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it-IT" sz="1400" dirty="0">
                <a:latin typeface="Calibri" pitchFamily="34" charset="0"/>
                <a:cs typeface="Calibri" pitchFamily="34" charset="0"/>
              </a:rPr>
              <a:t>What? – </a:t>
            </a:r>
            <a:r>
              <a:rPr lang="it-IT" sz="1400" dirty="0" smtClean="0">
                <a:latin typeface="Calibri" pitchFamily="34" charset="0"/>
                <a:cs typeface="Calibri" pitchFamily="34" charset="0"/>
              </a:rPr>
              <a:t>Related Work </a:t>
            </a:r>
            <a:r>
              <a:rPr lang="it-IT" sz="1400" dirty="0">
                <a:latin typeface="Calibri" pitchFamily="34" charset="0"/>
                <a:cs typeface="Calibri" pitchFamily="34" charset="0"/>
              </a:rPr>
              <a:t>– </a:t>
            </a:r>
            <a:r>
              <a:rPr lang="it-IT" sz="1400" b="1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How?</a:t>
            </a:r>
            <a:r>
              <a:rPr lang="it-IT" sz="1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it-IT" sz="1400" dirty="0">
                <a:latin typeface="Calibri" pitchFamily="34" charset="0"/>
                <a:cs typeface="Calibri" pitchFamily="34" charset="0"/>
              </a:rPr>
              <a:t>– </a:t>
            </a:r>
            <a:r>
              <a:rPr lang="it-IT" sz="1400" dirty="0" smtClean="0">
                <a:latin typeface="Calibri" pitchFamily="34" charset="0"/>
                <a:cs typeface="Calibri" pitchFamily="34" charset="0"/>
              </a:rPr>
              <a:t>Progress</a:t>
            </a:r>
            <a:endParaRPr lang="it-IT" sz="14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466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0" y="-14249"/>
            <a:ext cx="9144000" cy="572580"/>
          </a:xfrm>
          <a:solidFill>
            <a:schemeClr val="bg1"/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it-IT" sz="2800" b="1" dirty="0" smtClean="0">
                <a:latin typeface="Calibri" pitchFamily="34" charset="0"/>
                <a:cs typeface="Calibri" pitchFamily="34" charset="0"/>
              </a:rPr>
              <a:t>  Progress</a:t>
            </a:r>
            <a:endParaRPr lang="it-IT" sz="28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CasellaDiTesto 10"/>
          <p:cNvSpPr txBox="1"/>
          <p:nvPr/>
        </p:nvSpPr>
        <p:spPr>
          <a:xfrm>
            <a:off x="8028384" y="6567155"/>
            <a:ext cx="11156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it-IT" sz="10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1/11</a:t>
            </a:r>
          </a:p>
        </p:txBody>
      </p:sp>
      <p:sp>
        <p:nvSpPr>
          <p:cNvPr id="11" name="Rettangolo 10"/>
          <p:cNvSpPr/>
          <p:nvPr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1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École polytechnique fédérale de Lausanne </a:t>
            </a:r>
            <a:r>
              <a:rPr lang="it-IT" sz="11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– A.Y. </a:t>
            </a:r>
            <a:r>
              <a:rPr lang="it-IT" sz="11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2018/2019 </a:t>
            </a:r>
            <a:r>
              <a:rPr lang="it-IT" sz="11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–  Marco Zoveralli – Sciper N. </a:t>
            </a:r>
            <a:r>
              <a:rPr lang="it-IT" sz="1100" dirty="0">
                <a:latin typeface="Calibri" pitchFamily="34" charset="0"/>
                <a:cs typeface="Calibri" pitchFamily="34" charset="0"/>
              </a:rPr>
              <a:t>267476</a:t>
            </a:r>
            <a:endParaRPr lang="it-IT" sz="11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" name="CasellaDiTesto 11"/>
          <p:cNvSpPr txBox="1"/>
          <p:nvPr/>
        </p:nvSpPr>
        <p:spPr>
          <a:xfrm>
            <a:off x="8388424" y="6578812"/>
            <a:ext cx="74567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b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7/7</a:t>
            </a:r>
            <a:endParaRPr lang="it-IT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" name="CasellaDiTesto 6"/>
          <p:cNvSpPr txBox="1"/>
          <p:nvPr/>
        </p:nvSpPr>
        <p:spPr>
          <a:xfrm>
            <a:off x="0" y="6217567"/>
            <a:ext cx="9144000" cy="30777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it-IT" sz="1400" dirty="0">
                <a:latin typeface="Calibri" pitchFamily="34" charset="0"/>
                <a:cs typeface="Calibri" pitchFamily="34" charset="0"/>
              </a:rPr>
              <a:t>What? – </a:t>
            </a:r>
            <a:r>
              <a:rPr lang="it-IT" sz="1400" dirty="0" smtClean="0">
                <a:latin typeface="Calibri" pitchFamily="34" charset="0"/>
                <a:cs typeface="Calibri" pitchFamily="34" charset="0"/>
              </a:rPr>
              <a:t>Related Work </a:t>
            </a:r>
            <a:r>
              <a:rPr lang="it-IT" sz="1400" dirty="0">
                <a:latin typeface="Calibri" pitchFamily="34" charset="0"/>
                <a:cs typeface="Calibri" pitchFamily="34" charset="0"/>
              </a:rPr>
              <a:t>– </a:t>
            </a:r>
            <a:r>
              <a:rPr lang="it-IT" sz="1400" dirty="0" smtClean="0">
                <a:latin typeface="Calibri" pitchFamily="34" charset="0"/>
                <a:cs typeface="Calibri" pitchFamily="34" charset="0"/>
              </a:rPr>
              <a:t>How? </a:t>
            </a:r>
            <a:r>
              <a:rPr lang="it-IT" sz="1400" dirty="0">
                <a:latin typeface="Calibri" pitchFamily="34" charset="0"/>
                <a:cs typeface="Calibri" pitchFamily="34" charset="0"/>
              </a:rPr>
              <a:t>– </a:t>
            </a:r>
            <a:r>
              <a:rPr lang="it-IT" sz="1400" b="1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Progress</a:t>
            </a:r>
            <a:endParaRPr lang="it-IT" sz="14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268760"/>
            <a:ext cx="9134100" cy="4248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958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0" y="-14249"/>
            <a:ext cx="9144000" cy="572580"/>
          </a:xfrm>
          <a:solidFill>
            <a:schemeClr val="bg1"/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it-IT" sz="2800" b="1" dirty="0" smtClean="0">
                <a:latin typeface="Calibri" pitchFamily="34" charset="0"/>
                <a:cs typeface="Calibri" pitchFamily="34" charset="0"/>
              </a:rPr>
              <a:t>  Progress</a:t>
            </a:r>
            <a:endParaRPr lang="it-IT" sz="28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CasellaDiTesto 10"/>
          <p:cNvSpPr txBox="1"/>
          <p:nvPr/>
        </p:nvSpPr>
        <p:spPr>
          <a:xfrm>
            <a:off x="8028384" y="6567155"/>
            <a:ext cx="11156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it-IT" sz="10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1/11</a:t>
            </a:r>
          </a:p>
        </p:txBody>
      </p:sp>
      <p:sp>
        <p:nvSpPr>
          <p:cNvPr id="11" name="Rettangolo 10"/>
          <p:cNvSpPr/>
          <p:nvPr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1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École polytechnique fédérale de Lausanne </a:t>
            </a:r>
            <a:r>
              <a:rPr lang="it-IT" sz="11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– A.Y. </a:t>
            </a:r>
            <a:r>
              <a:rPr lang="it-IT" sz="11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2018/2019 </a:t>
            </a:r>
            <a:r>
              <a:rPr lang="it-IT" sz="11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–  Marco Zoveralli – Sciper N. </a:t>
            </a:r>
            <a:r>
              <a:rPr lang="it-IT" sz="1100" dirty="0">
                <a:latin typeface="Calibri" pitchFamily="34" charset="0"/>
                <a:cs typeface="Calibri" pitchFamily="34" charset="0"/>
              </a:rPr>
              <a:t>267476</a:t>
            </a:r>
            <a:endParaRPr lang="it-IT" sz="11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" name="CasellaDiTesto 11"/>
          <p:cNvSpPr txBox="1"/>
          <p:nvPr/>
        </p:nvSpPr>
        <p:spPr>
          <a:xfrm>
            <a:off x="8388424" y="6578812"/>
            <a:ext cx="74567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b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7/7</a:t>
            </a:r>
            <a:endParaRPr lang="it-IT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" name="CasellaDiTesto 6"/>
          <p:cNvSpPr txBox="1"/>
          <p:nvPr/>
        </p:nvSpPr>
        <p:spPr>
          <a:xfrm>
            <a:off x="0" y="6217567"/>
            <a:ext cx="9144000" cy="30777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it-IT" sz="1400" dirty="0">
                <a:latin typeface="Calibri" pitchFamily="34" charset="0"/>
                <a:cs typeface="Calibri" pitchFamily="34" charset="0"/>
              </a:rPr>
              <a:t>What? – </a:t>
            </a:r>
            <a:r>
              <a:rPr lang="it-IT" sz="1400" dirty="0" smtClean="0">
                <a:latin typeface="Calibri" pitchFamily="34" charset="0"/>
                <a:cs typeface="Calibri" pitchFamily="34" charset="0"/>
              </a:rPr>
              <a:t>Related Work </a:t>
            </a:r>
            <a:r>
              <a:rPr lang="it-IT" sz="1400" dirty="0">
                <a:latin typeface="Calibri" pitchFamily="34" charset="0"/>
                <a:cs typeface="Calibri" pitchFamily="34" charset="0"/>
              </a:rPr>
              <a:t>– </a:t>
            </a:r>
            <a:r>
              <a:rPr lang="it-IT" sz="1400" dirty="0" smtClean="0">
                <a:latin typeface="Calibri" pitchFamily="34" charset="0"/>
                <a:cs typeface="Calibri" pitchFamily="34" charset="0"/>
              </a:rPr>
              <a:t>How? </a:t>
            </a:r>
            <a:r>
              <a:rPr lang="it-IT" sz="1400" dirty="0">
                <a:latin typeface="Calibri" pitchFamily="34" charset="0"/>
                <a:cs typeface="Calibri" pitchFamily="34" charset="0"/>
              </a:rPr>
              <a:t>– </a:t>
            </a:r>
            <a:r>
              <a:rPr lang="it-IT" sz="1400" b="1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Progress</a:t>
            </a:r>
            <a:endParaRPr lang="it-IT" sz="14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196752"/>
            <a:ext cx="9143999" cy="439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8884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0" y="-14249"/>
            <a:ext cx="9144000" cy="572580"/>
          </a:xfrm>
          <a:solidFill>
            <a:schemeClr val="bg1"/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it-IT" sz="2800" b="1" dirty="0" smtClean="0">
                <a:latin typeface="Calibri" pitchFamily="34" charset="0"/>
                <a:cs typeface="Calibri" pitchFamily="34" charset="0"/>
              </a:rPr>
              <a:t>  Protocol Design</a:t>
            </a:r>
            <a:endParaRPr lang="it-IT" sz="28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CasellaDiTesto 10"/>
          <p:cNvSpPr txBox="1"/>
          <p:nvPr/>
        </p:nvSpPr>
        <p:spPr>
          <a:xfrm>
            <a:off x="8028384" y="6567155"/>
            <a:ext cx="11156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it-IT" sz="10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1/11</a:t>
            </a:r>
          </a:p>
        </p:txBody>
      </p:sp>
      <p:sp>
        <p:nvSpPr>
          <p:cNvPr id="11" name="Rettangolo 10"/>
          <p:cNvSpPr/>
          <p:nvPr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1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École polytechnique fédérale de Lausanne </a:t>
            </a:r>
            <a:r>
              <a:rPr lang="it-IT" sz="11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– A.Y. </a:t>
            </a:r>
            <a:r>
              <a:rPr lang="it-IT" sz="11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2018/2019 </a:t>
            </a:r>
            <a:r>
              <a:rPr lang="it-IT" sz="11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–  Marco Zoveralli – Sciper N. </a:t>
            </a:r>
            <a:r>
              <a:rPr lang="it-IT" sz="1100" dirty="0">
                <a:latin typeface="Calibri" pitchFamily="34" charset="0"/>
                <a:cs typeface="Calibri" pitchFamily="34" charset="0"/>
              </a:rPr>
              <a:t>267476</a:t>
            </a:r>
            <a:endParaRPr lang="it-IT" sz="11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" name="CasellaDiTesto 11"/>
          <p:cNvSpPr txBox="1"/>
          <p:nvPr/>
        </p:nvSpPr>
        <p:spPr>
          <a:xfrm>
            <a:off x="8388424" y="6578812"/>
            <a:ext cx="74567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b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4/4</a:t>
            </a:r>
            <a:endParaRPr lang="it-IT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1" y="651167"/>
            <a:ext cx="9134101" cy="5586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100" dirty="0" smtClean="0">
                <a:latin typeface="Calibri" pitchFamily="34" charset="0"/>
                <a:cs typeface="Calibri" pitchFamily="34" charset="0"/>
              </a:rPr>
              <a:t>Intra-host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100" dirty="0" smtClean="0">
              <a:latin typeface="Calibri" pitchFamily="34" charset="0"/>
              <a:cs typeface="Calibri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sz="2100" dirty="0">
              <a:latin typeface="Calibri" pitchFamily="34" charset="0"/>
              <a:cs typeface="Calibri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sz="2100" dirty="0" smtClean="0">
              <a:latin typeface="Calibri" pitchFamily="34" charset="0"/>
              <a:cs typeface="Calibri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sz="2100" dirty="0" smtClean="0">
              <a:latin typeface="Calibri" pitchFamily="34" charset="0"/>
              <a:cs typeface="Calibri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sz="2100" dirty="0">
              <a:latin typeface="Calibri" pitchFamily="34" charset="0"/>
              <a:cs typeface="Calibri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sz="2100" dirty="0">
              <a:latin typeface="Calibri" pitchFamily="34" charset="0"/>
              <a:cs typeface="Calibri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sz="2100" dirty="0" smtClean="0">
              <a:latin typeface="Calibri" pitchFamily="34" charset="0"/>
              <a:cs typeface="Calibri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it-IT" sz="2100" dirty="0" smtClean="0">
              <a:latin typeface="Calibri" pitchFamily="34" charset="0"/>
              <a:cs typeface="Calibri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it-IT" sz="2100" dirty="0" smtClean="0">
                <a:latin typeface="Calibri" pitchFamily="34" charset="0"/>
                <a:cs typeface="Calibri" pitchFamily="34" charset="0"/>
              </a:rPr>
              <a:t>Inter-host</a:t>
            </a:r>
            <a:endParaRPr lang="it-IT" sz="2100" dirty="0">
              <a:latin typeface="Calibri" pitchFamily="34" charset="0"/>
              <a:cs typeface="Calibri" pitchFamily="34" charset="0"/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it-IT" sz="2100" dirty="0" smtClean="0">
                <a:latin typeface="Calibri" pitchFamily="34" charset="0"/>
                <a:cs typeface="Calibri" pitchFamily="34" charset="0"/>
              </a:rPr>
              <a:t>Aggregate local predictions with received ones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100" dirty="0" smtClean="0">
                <a:latin typeface="Calibri" pitchFamily="34" charset="0"/>
                <a:cs typeface="Calibri" pitchFamily="34" charset="0"/>
              </a:rPr>
              <a:t>Weighted average over the set of predictions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100" dirty="0" smtClean="0">
                <a:latin typeface="Calibri" pitchFamily="34" charset="0"/>
                <a:cs typeface="Calibri" pitchFamily="34" charset="0"/>
              </a:rPr>
              <a:t>Emission of final result</a:t>
            </a:r>
            <a:endParaRPr lang="it-IT" sz="2100" dirty="0">
              <a:latin typeface="Calibri" pitchFamily="34" charset="0"/>
              <a:cs typeface="Calibri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it-IT" sz="2100" dirty="0" smtClean="0">
                <a:latin typeface="Calibri" pitchFamily="34" charset="0"/>
                <a:cs typeface="Calibri" pitchFamily="34" charset="0"/>
              </a:rPr>
              <a:t>Challenges</a:t>
            </a:r>
            <a:endParaRPr lang="it-IT" sz="2100" dirty="0">
              <a:latin typeface="Calibri" pitchFamily="34" charset="0"/>
              <a:cs typeface="Calibri" pitchFamily="34" charset="0"/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100" dirty="0" smtClean="0">
                <a:latin typeface="Calibri" pitchFamily="34" charset="0"/>
                <a:cs typeface="Calibri" pitchFamily="34" charset="0"/>
              </a:rPr>
              <a:t>Give the proper weight to each device’s prediction</a:t>
            </a:r>
            <a:endParaRPr lang="it-IT" sz="2100" dirty="0" smtClean="0">
              <a:latin typeface="Calibri" pitchFamily="34" charset="0"/>
              <a:cs typeface="Calibri" pitchFamily="34" charset="0"/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it-IT" sz="2100" dirty="0" smtClean="0">
                <a:latin typeface="Calibri" pitchFamily="34" charset="0"/>
                <a:cs typeface="Calibri" pitchFamily="34" charset="0"/>
              </a:rPr>
              <a:t>Reach a consensus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100" dirty="0" smtClean="0">
                <a:latin typeface="Calibri" pitchFamily="34" charset="0"/>
                <a:cs typeface="Calibri" pitchFamily="34" charset="0"/>
              </a:rPr>
              <a:t>Handle packet losses</a:t>
            </a:r>
            <a:endParaRPr lang="it-IT" sz="21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" name="CasellaDiTesto 6"/>
          <p:cNvSpPr txBox="1"/>
          <p:nvPr/>
        </p:nvSpPr>
        <p:spPr>
          <a:xfrm>
            <a:off x="0" y="6217567"/>
            <a:ext cx="9144000" cy="30777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it-IT" sz="1400" dirty="0">
                <a:latin typeface="Calibri" pitchFamily="34" charset="0"/>
                <a:cs typeface="Calibri" pitchFamily="34" charset="0"/>
              </a:rPr>
              <a:t>What? – </a:t>
            </a:r>
            <a:r>
              <a:rPr lang="it-IT" sz="1400" dirty="0" smtClean="0">
                <a:latin typeface="Calibri" pitchFamily="34" charset="0"/>
                <a:cs typeface="Calibri" pitchFamily="34" charset="0"/>
              </a:rPr>
              <a:t>Related Work </a:t>
            </a:r>
            <a:r>
              <a:rPr lang="it-IT" sz="1400" dirty="0">
                <a:latin typeface="Calibri" pitchFamily="34" charset="0"/>
                <a:cs typeface="Calibri" pitchFamily="34" charset="0"/>
              </a:rPr>
              <a:t>– </a:t>
            </a:r>
            <a:r>
              <a:rPr lang="it-IT" sz="1400" b="1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How?</a:t>
            </a:r>
            <a:r>
              <a:rPr lang="it-IT" sz="1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it-IT" sz="1400" dirty="0">
                <a:latin typeface="Calibri" pitchFamily="34" charset="0"/>
                <a:cs typeface="Calibri" pitchFamily="34" charset="0"/>
              </a:rPr>
              <a:t>– </a:t>
            </a:r>
            <a:r>
              <a:rPr lang="it-IT" sz="1400" dirty="0" smtClean="0">
                <a:latin typeface="Calibri" pitchFamily="34" charset="0"/>
                <a:cs typeface="Calibri" pitchFamily="34" charset="0"/>
              </a:rPr>
              <a:t>Progress</a:t>
            </a:r>
            <a:endParaRPr lang="it-IT" sz="14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3824" y="583526"/>
            <a:ext cx="6010275" cy="401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539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20677"/>
            <a:ext cx="9144000" cy="7101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043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0" y="-14249"/>
            <a:ext cx="9144000" cy="572580"/>
          </a:xfrm>
          <a:solidFill>
            <a:schemeClr val="bg1"/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it-IT" sz="2800" b="1" dirty="0">
                <a:latin typeface="Calibri" pitchFamily="34" charset="0"/>
                <a:cs typeface="Calibri" pitchFamily="34" charset="0"/>
              </a:rPr>
              <a:t>  </a:t>
            </a:r>
            <a:r>
              <a:rPr lang="it-IT" sz="2800" b="1" dirty="0" smtClean="0">
                <a:latin typeface="Calibri" pitchFamily="34" charset="0"/>
                <a:cs typeface="Calibri" pitchFamily="34" charset="0"/>
              </a:rPr>
              <a:t>Protocol Design</a:t>
            </a:r>
            <a:endParaRPr lang="it-IT" sz="28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CasellaDiTesto 10"/>
          <p:cNvSpPr txBox="1"/>
          <p:nvPr/>
        </p:nvSpPr>
        <p:spPr>
          <a:xfrm>
            <a:off x="8028384" y="6567155"/>
            <a:ext cx="11156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it-IT" sz="10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1/11</a:t>
            </a:r>
          </a:p>
        </p:txBody>
      </p:sp>
      <p:sp>
        <p:nvSpPr>
          <p:cNvPr id="11" name="Rettangolo 10"/>
          <p:cNvSpPr/>
          <p:nvPr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1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École polytechnique fédérale de Lausanne </a:t>
            </a:r>
            <a:r>
              <a:rPr lang="it-IT" sz="11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– A.Y. </a:t>
            </a:r>
            <a:r>
              <a:rPr lang="it-IT" sz="11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2018/2019 </a:t>
            </a:r>
            <a:r>
              <a:rPr lang="it-IT" sz="11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–  Marco Zoveralli – Sciper N. </a:t>
            </a:r>
            <a:r>
              <a:rPr lang="it-IT" sz="1100" dirty="0">
                <a:latin typeface="Calibri" pitchFamily="34" charset="0"/>
                <a:cs typeface="Calibri" pitchFamily="34" charset="0"/>
              </a:rPr>
              <a:t>267476</a:t>
            </a:r>
            <a:endParaRPr lang="it-IT" sz="11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" name="CasellaDiTesto 11"/>
          <p:cNvSpPr txBox="1"/>
          <p:nvPr/>
        </p:nvSpPr>
        <p:spPr>
          <a:xfrm>
            <a:off x="8388424" y="6578812"/>
            <a:ext cx="74567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b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4/4</a:t>
            </a:r>
            <a:endParaRPr lang="it-IT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1" y="908720"/>
            <a:ext cx="9134101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100" dirty="0" smtClean="0">
                <a:latin typeface="Calibri" pitchFamily="34" charset="0"/>
                <a:cs typeface="Calibri" pitchFamily="34" charset="0"/>
              </a:rPr>
              <a:t>Intra-host</a:t>
            </a:r>
            <a:endParaRPr lang="it-IT" sz="2100" dirty="0" smtClean="0">
              <a:latin typeface="Calibri" pitchFamily="34" charset="0"/>
              <a:cs typeface="Calibri" pitchFamily="34" charset="0"/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100" dirty="0" smtClean="0">
                <a:latin typeface="Calibri" pitchFamily="34" charset="0"/>
                <a:cs typeface="Calibri" pitchFamily="34" charset="0"/>
              </a:rPr>
              <a:t>Local predictions accumulated in an “opinion vector”</a:t>
            </a:r>
          </a:p>
          <a:p>
            <a:pPr marL="1257300" lvl="2" indent="-342900">
              <a:buFont typeface="Arial" pitchFamily="34" charset="0"/>
              <a:buChar char="•"/>
            </a:pPr>
            <a:r>
              <a:rPr lang="en-US" sz="2100" dirty="0" smtClean="0">
                <a:latin typeface="Calibri" pitchFamily="34" charset="0"/>
                <a:cs typeface="Calibri" pitchFamily="34" charset="0"/>
              </a:rPr>
              <a:t>Exponential weighted moving average to update the information</a:t>
            </a:r>
          </a:p>
          <a:p>
            <a:pPr marL="1257300" lvl="2" indent="-342900">
              <a:buFont typeface="Arial" pitchFamily="34" charset="0"/>
              <a:buChar char="•"/>
            </a:pPr>
            <a:r>
              <a:rPr lang="en-US" sz="2100" dirty="0" smtClean="0">
                <a:latin typeface="Calibri" pitchFamily="34" charset="0"/>
                <a:cs typeface="Calibri" pitchFamily="34" charset="0"/>
              </a:rPr>
              <a:t>Accumulated information: prediction score, bounding-box/image ratio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100" dirty="0" smtClean="0">
                <a:latin typeface="Calibri" pitchFamily="34" charset="0"/>
                <a:cs typeface="Calibri" pitchFamily="34" charset="0"/>
              </a:rPr>
              <a:t>Results propagated after some predictions</a:t>
            </a:r>
          </a:p>
          <a:p>
            <a:pPr marL="977900" lvl="8" indent="-342900">
              <a:buFont typeface="Arial" pitchFamily="34" charset="0"/>
              <a:buChar char="•"/>
            </a:pPr>
            <a:endParaRPr lang="it-IT" sz="2100" dirty="0">
              <a:latin typeface="Calibri" pitchFamily="34" charset="0"/>
              <a:cs typeface="Calibri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it-IT" sz="2100" dirty="0" smtClean="0">
                <a:latin typeface="Calibri" pitchFamily="34" charset="0"/>
                <a:cs typeface="Calibri" pitchFamily="34" charset="0"/>
              </a:rPr>
              <a:t>Inter-host</a:t>
            </a:r>
            <a:endParaRPr lang="it-IT" sz="2100" dirty="0">
              <a:latin typeface="Calibri" pitchFamily="34" charset="0"/>
              <a:cs typeface="Calibri" pitchFamily="34" charset="0"/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it-IT" sz="2100" dirty="0" smtClean="0">
                <a:latin typeface="Calibri" pitchFamily="34" charset="0"/>
                <a:cs typeface="Calibri" pitchFamily="34" charset="0"/>
              </a:rPr>
              <a:t>Aggregate local predictions with received ones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100" dirty="0" smtClean="0">
                <a:latin typeface="Calibri" pitchFamily="34" charset="0"/>
                <a:cs typeface="Calibri" pitchFamily="34" charset="0"/>
              </a:rPr>
              <a:t>Weighted average over the set of predictions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100" dirty="0" smtClean="0">
                <a:latin typeface="Calibri" pitchFamily="34" charset="0"/>
                <a:cs typeface="Calibri" pitchFamily="34" charset="0"/>
              </a:rPr>
              <a:t>Emission of final result</a:t>
            </a:r>
          </a:p>
          <a:p>
            <a:pPr marL="977900" lvl="8" indent="-342900">
              <a:buFont typeface="Arial" pitchFamily="34" charset="0"/>
              <a:buChar char="•"/>
            </a:pPr>
            <a:endParaRPr lang="it-IT" sz="2100" dirty="0">
              <a:latin typeface="Calibri" pitchFamily="34" charset="0"/>
              <a:cs typeface="Calibri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it-IT" sz="2100" dirty="0" smtClean="0">
                <a:latin typeface="Calibri" pitchFamily="34" charset="0"/>
                <a:cs typeface="Calibri" pitchFamily="34" charset="0"/>
              </a:rPr>
              <a:t>Challenges</a:t>
            </a:r>
            <a:endParaRPr lang="it-IT" sz="2100" dirty="0">
              <a:latin typeface="Calibri" pitchFamily="34" charset="0"/>
              <a:cs typeface="Calibri" pitchFamily="34" charset="0"/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100" dirty="0" smtClean="0">
                <a:latin typeface="Calibri" pitchFamily="34" charset="0"/>
                <a:cs typeface="Calibri" pitchFamily="34" charset="0"/>
              </a:rPr>
              <a:t>Give the proper weight to each device’s prediction</a:t>
            </a:r>
            <a:endParaRPr lang="it-IT" sz="2100" dirty="0" smtClean="0">
              <a:latin typeface="Calibri" pitchFamily="34" charset="0"/>
              <a:cs typeface="Calibri" pitchFamily="34" charset="0"/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it-IT" sz="2100" dirty="0" smtClean="0">
                <a:latin typeface="Calibri" pitchFamily="34" charset="0"/>
                <a:cs typeface="Calibri" pitchFamily="34" charset="0"/>
              </a:rPr>
              <a:t>Reach a consensus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100" dirty="0" smtClean="0">
                <a:latin typeface="Calibri" pitchFamily="34" charset="0"/>
                <a:cs typeface="Calibri" pitchFamily="34" charset="0"/>
              </a:rPr>
              <a:t>Handle packet losses</a:t>
            </a:r>
            <a:endParaRPr lang="it-IT" sz="21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" name="CasellaDiTesto 6"/>
          <p:cNvSpPr txBox="1"/>
          <p:nvPr/>
        </p:nvSpPr>
        <p:spPr>
          <a:xfrm>
            <a:off x="0" y="6217567"/>
            <a:ext cx="9144000" cy="30777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it-IT" sz="1400" dirty="0">
                <a:latin typeface="Calibri" pitchFamily="34" charset="0"/>
                <a:cs typeface="Calibri" pitchFamily="34" charset="0"/>
              </a:rPr>
              <a:t>What? – </a:t>
            </a:r>
            <a:r>
              <a:rPr lang="it-IT" sz="1400" dirty="0" smtClean="0">
                <a:latin typeface="Calibri" pitchFamily="34" charset="0"/>
                <a:cs typeface="Calibri" pitchFamily="34" charset="0"/>
              </a:rPr>
              <a:t>Related Work </a:t>
            </a:r>
            <a:r>
              <a:rPr lang="it-IT" sz="1400" dirty="0">
                <a:latin typeface="Calibri" pitchFamily="34" charset="0"/>
                <a:cs typeface="Calibri" pitchFamily="34" charset="0"/>
              </a:rPr>
              <a:t>– </a:t>
            </a:r>
            <a:r>
              <a:rPr lang="it-IT" sz="1400" b="1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How?</a:t>
            </a:r>
            <a:r>
              <a:rPr lang="it-IT" sz="1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it-IT" sz="1400" dirty="0">
                <a:latin typeface="Calibri" pitchFamily="34" charset="0"/>
                <a:cs typeface="Calibri" pitchFamily="34" charset="0"/>
              </a:rPr>
              <a:t>– </a:t>
            </a:r>
            <a:r>
              <a:rPr lang="it-IT" sz="1400" dirty="0" smtClean="0">
                <a:latin typeface="Calibri" pitchFamily="34" charset="0"/>
                <a:cs typeface="Calibri" pitchFamily="34" charset="0"/>
              </a:rPr>
              <a:t>Progress</a:t>
            </a:r>
            <a:endParaRPr lang="it-IT" sz="14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6926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1"/>
          <p:cNvSpPr txBox="1">
            <a:spLocks/>
          </p:cNvSpPr>
          <p:nvPr/>
        </p:nvSpPr>
        <p:spPr>
          <a:xfrm>
            <a:off x="0" y="-14249"/>
            <a:ext cx="8228880" cy="57258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it-IT" sz="2800" b="1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  Simple Network Management </a:t>
            </a:r>
            <a:r>
              <a:rPr lang="it-IT" sz="2800" b="1" kern="0" dirty="0" err="1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Protocol</a:t>
            </a:r>
            <a:endParaRPr lang="it-IT" sz="2800" b="1" kern="0" dirty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Rettangolo 13"/>
          <p:cNvSpPr/>
          <p:nvPr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1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École polytechnique fédérale de Lausanne </a:t>
            </a:r>
            <a:r>
              <a:rPr lang="it-IT" sz="11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– A.Y. 2016/2017 –  Marco Zoveralli – Sciper N. </a:t>
            </a:r>
            <a:r>
              <a:rPr lang="it-IT" sz="1100" dirty="0"/>
              <a:t>267476</a:t>
            </a:r>
            <a:endParaRPr lang="it-IT" sz="11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CasellaDiTesto 14"/>
          <p:cNvSpPr txBox="1"/>
          <p:nvPr/>
        </p:nvSpPr>
        <p:spPr>
          <a:xfrm>
            <a:off x="8388424" y="6578812"/>
            <a:ext cx="74567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7/26</a:t>
            </a:r>
            <a:endParaRPr lang="it-IT" dirty="0"/>
          </a:p>
        </p:txBody>
      </p:sp>
      <p:sp>
        <p:nvSpPr>
          <p:cNvPr id="11" name="Titolo 1"/>
          <p:cNvSpPr txBox="1">
            <a:spLocks/>
          </p:cNvSpPr>
          <p:nvPr/>
        </p:nvSpPr>
        <p:spPr>
          <a:xfrm>
            <a:off x="0" y="-14249"/>
            <a:ext cx="9144000" cy="57258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lIns="0" tIns="0" rIns="0" bIns="0" anchor="ctr"/>
          <a:lstStyle/>
          <a:p>
            <a:r>
              <a:rPr lang="it-IT" sz="2800" b="1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  Model Checking: Abstraction VS Refinement</a:t>
            </a:r>
          </a:p>
        </p:txBody>
      </p:sp>
      <p:sp>
        <p:nvSpPr>
          <p:cNvPr id="13" name="CasellaDiTesto 6"/>
          <p:cNvSpPr txBox="1"/>
          <p:nvPr/>
        </p:nvSpPr>
        <p:spPr>
          <a:xfrm>
            <a:off x="0" y="6217567"/>
            <a:ext cx="9144000" cy="30777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it-IT" sz="1400" dirty="0">
                <a:latin typeface="Times New Roman" pitchFamily="18" charset="0"/>
                <a:cs typeface="Times New Roman" pitchFamily="18" charset="0"/>
              </a:rPr>
              <a:t>Why? – What? – How? – </a:t>
            </a:r>
            <a:r>
              <a:rPr lang="it-IT" sz="1400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Progress </a:t>
            </a:r>
            <a:r>
              <a:rPr lang="it-IT" sz="1400" dirty="0" smtClean="0"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it-IT" sz="1400" dirty="0">
                <a:latin typeface="Times New Roman" pitchFamily="18" charset="0"/>
                <a:cs typeface="Times New Roman" pitchFamily="18" charset="0"/>
              </a:rPr>
              <a:t>Conclusion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128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0" y="-14249"/>
            <a:ext cx="9144000" cy="572580"/>
          </a:xfrm>
          <a:solidFill>
            <a:schemeClr val="bg1"/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it-IT" sz="2800" b="1" dirty="0">
                <a:latin typeface="Calibri" pitchFamily="34" charset="0"/>
                <a:cs typeface="Calibri" pitchFamily="34" charset="0"/>
              </a:rPr>
              <a:t>  </a:t>
            </a:r>
            <a:r>
              <a:rPr lang="it-IT" sz="2800" b="1" dirty="0" smtClean="0">
                <a:latin typeface="Calibri" pitchFamily="34" charset="0"/>
                <a:cs typeface="Calibri" pitchFamily="34" charset="0"/>
              </a:rPr>
              <a:t>Project Overview</a:t>
            </a:r>
            <a:endParaRPr lang="it-IT" sz="28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CasellaDiTesto 10"/>
          <p:cNvSpPr txBox="1"/>
          <p:nvPr/>
        </p:nvSpPr>
        <p:spPr>
          <a:xfrm>
            <a:off x="8028384" y="6567155"/>
            <a:ext cx="11156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it-IT" sz="10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1/11</a:t>
            </a:r>
          </a:p>
        </p:txBody>
      </p:sp>
      <p:sp>
        <p:nvSpPr>
          <p:cNvPr id="11" name="Rettangolo 10"/>
          <p:cNvSpPr/>
          <p:nvPr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1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École polytechnique fédérale de Lausanne </a:t>
            </a:r>
            <a:r>
              <a:rPr lang="it-IT" sz="11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– A.Y. </a:t>
            </a:r>
            <a:r>
              <a:rPr lang="it-IT" sz="11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2018/2019 </a:t>
            </a:r>
            <a:r>
              <a:rPr lang="it-IT" sz="11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–  Marco Zoveralli – Sciper N. </a:t>
            </a:r>
            <a:r>
              <a:rPr lang="it-IT" sz="1100" dirty="0">
                <a:latin typeface="Calibri" pitchFamily="34" charset="0"/>
                <a:cs typeface="Calibri" pitchFamily="34" charset="0"/>
              </a:rPr>
              <a:t>267476</a:t>
            </a:r>
            <a:endParaRPr lang="it-IT" sz="11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" name="CasellaDiTesto 11"/>
          <p:cNvSpPr txBox="1"/>
          <p:nvPr/>
        </p:nvSpPr>
        <p:spPr>
          <a:xfrm>
            <a:off x="8388424" y="6578812"/>
            <a:ext cx="74567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b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1/7</a:t>
            </a:r>
            <a:endParaRPr lang="it-IT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9524" y="548680"/>
            <a:ext cx="91341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Motivation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Detection Accuracy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: prediction by single drone may be 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unreliable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Consensus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: autonomous swarms may need to agree on whether a given target is 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present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Bandwidth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efficiency: especially relevant in urban environment</a:t>
            </a:r>
            <a:endParaRPr lang="it-IT" sz="2400" dirty="0" smtClean="0">
              <a:latin typeface="Calibri" pitchFamily="34" charset="0"/>
              <a:cs typeface="Calibri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it-IT" sz="2400" dirty="0" smtClean="0">
              <a:latin typeface="Calibri" pitchFamily="34" charset="0"/>
              <a:cs typeface="Calibri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it-IT" sz="2400" dirty="0" smtClean="0">
                <a:latin typeface="Calibri" pitchFamily="34" charset="0"/>
                <a:cs typeface="Calibri" pitchFamily="34" charset="0"/>
              </a:rPr>
              <a:t>Goal</a:t>
            </a:r>
            <a:endParaRPr lang="it-IT" sz="2400" dirty="0">
              <a:latin typeface="Calibri" pitchFamily="34" charset="0"/>
              <a:cs typeface="Calibri" pitchFamily="34" charset="0"/>
            </a:endParaRPr>
          </a:p>
          <a:p>
            <a:pPr marL="977900" lvl="8" indent="-342900">
              <a:buFont typeface="Arial" pitchFamily="34" charset="0"/>
              <a:buChar char="•"/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Determine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the presence/absence of a target object with high 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accuracy</a:t>
            </a:r>
            <a:endParaRPr lang="it-IT" sz="2400" dirty="0">
              <a:latin typeface="Calibri" pitchFamily="34" charset="0"/>
              <a:cs typeface="Calibri" pitchFamily="34" charset="0"/>
            </a:endParaRPr>
          </a:p>
          <a:p>
            <a:pPr marL="285750" indent="-285750">
              <a:buFont typeface="Wingdings" pitchFamily="2" charset="2"/>
              <a:buChar char="Ø"/>
            </a:pPr>
            <a:endParaRPr lang="it-IT" sz="2400" dirty="0">
              <a:latin typeface="Calibri" pitchFamily="34" charset="0"/>
              <a:cs typeface="Calibri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it-IT" sz="2400" dirty="0" smtClean="0">
                <a:latin typeface="Calibri" pitchFamily="34" charset="0"/>
                <a:cs typeface="Calibri" pitchFamily="34" charset="0"/>
              </a:rPr>
              <a:t>Proposed approach</a:t>
            </a:r>
            <a:endParaRPr lang="it-IT" sz="2400" dirty="0">
              <a:latin typeface="Calibri" pitchFamily="34" charset="0"/>
              <a:cs typeface="Calibri" pitchFamily="34" charset="0"/>
            </a:endParaRPr>
          </a:p>
          <a:p>
            <a:pPr marL="977900" lvl="8" indent="-342900">
              <a:buFont typeface="Arial" pitchFamily="34" charset="0"/>
              <a:buChar char="•"/>
            </a:pPr>
            <a:r>
              <a:rPr lang="en-GB" sz="2400" dirty="0" smtClean="0">
                <a:latin typeface="Calibri" pitchFamily="34" charset="0"/>
                <a:cs typeface="Calibri" pitchFamily="34" charset="0"/>
              </a:rPr>
              <a:t>Exploit </a:t>
            </a:r>
            <a:r>
              <a:rPr lang="en-GB" sz="2400" dirty="0">
                <a:latin typeface="Calibri" pitchFamily="34" charset="0"/>
                <a:cs typeface="Calibri" pitchFamily="34" charset="0"/>
              </a:rPr>
              <a:t>multiple </a:t>
            </a:r>
            <a:r>
              <a:rPr lang="en-GB" sz="2400" dirty="0" smtClean="0">
                <a:latin typeface="Calibri" pitchFamily="34" charset="0"/>
                <a:cs typeface="Calibri" pitchFamily="34" charset="0"/>
              </a:rPr>
              <a:t>viewpoints</a:t>
            </a:r>
          </a:p>
          <a:p>
            <a:pPr marL="977900" lvl="8" indent="-342900">
              <a:buFont typeface="Arial" pitchFamily="34" charset="0"/>
              <a:buChar char="•"/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Estimations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are done locally by each 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drone</a:t>
            </a:r>
          </a:p>
          <a:p>
            <a:pPr marL="977900" lvl="8" indent="-342900">
              <a:buFont typeface="Arial" pitchFamily="34" charset="0"/>
              <a:buChar char="•"/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Limited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information exchange to save power, bandwidth and for 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scalability</a:t>
            </a:r>
            <a:endParaRPr lang="it-IT" sz="2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" name="CasellaDiTesto 6"/>
          <p:cNvSpPr txBox="1"/>
          <p:nvPr/>
        </p:nvSpPr>
        <p:spPr>
          <a:xfrm>
            <a:off x="0" y="6217567"/>
            <a:ext cx="9144000" cy="30777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it-IT" sz="1400" b="1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What?</a:t>
            </a:r>
            <a:r>
              <a:rPr lang="it-IT" sz="1400" dirty="0" smtClean="0">
                <a:latin typeface="Calibri" pitchFamily="34" charset="0"/>
                <a:cs typeface="Calibri" pitchFamily="34" charset="0"/>
              </a:rPr>
              <a:t> – Related Work </a:t>
            </a:r>
            <a:r>
              <a:rPr lang="it-IT" sz="1400" dirty="0">
                <a:latin typeface="Calibri" pitchFamily="34" charset="0"/>
                <a:cs typeface="Calibri" pitchFamily="34" charset="0"/>
              </a:rPr>
              <a:t>– How? – </a:t>
            </a:r>
            <a:r>
              <a:rPr lang="it-IT" sz="1400" dirty="0" smtClean="0">
                <a:latin typeface="Calibri" pitchFamily="34" charset="0"/>
                <a:cs typeface="Calibri" pitchFamily="34" charset="0"/>
              </a:rPr>
              <a:t>Progress</a:t>
            </a:r>
            <a:endParaRPr lang="it-IT" sz="14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3899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1"/>
          <p:cNvSpPr txBox="1">
            <a:spLocks/>
          </p:cNvSpPr>
          <p:nvPr/>
        </p:nvSpPr>
        <p:spPr>
          <a:xfrm>
            <a:off x="0" y="-14249"/>
            <a:ext cx="8228880" cy="57258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it-IT" sz="2800" b="1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  Simple Network Management </a:t>
            </a:r>
            <a:r>
              <a:rPr lang="it-IT" sz="2800" b="1" kern="0" dirty="0" err="1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Protocol</a:t>
            </a:r>
            <a:endParaRPr lang="it-IT" sz="2800" b="1" kern="0" dirty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Rettangolo 13"/>
          <p:cNvSpPr/>
          <p:nvPr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1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École polytechnique fédérale de Lausanne </a:t>
            </a:r>
            <a:r>
              <a:rPr lang="it-IT" sz="11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– A.Y. 2016/2017 –  Marco Zoveralli – Sciper N. </a:t>
            </a:r>
            <a:r>
              <a:rPr lang="it-IT" sz="1100" dirty="0"/>
              <a:t>267476</a:t>
            </a:r>
            <a:endParaRPr lang="it-IT" sz="11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CasellaDiTesto 14"/>
          <p:cNvSpPr txBox="1"/>
          <p:nvPr/>
        </p:nvSpPr>
        <p:spPr>
          <a:xfrm>
            <a:off x="8388424" y="6578812"/>
            <a:ext cx="74567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7/26</a:t>
            </a:r>
            <a:endParaRPr lang="it-IT" dirty="0"/>
          </a:p>
        </p:txBody>
      </p:sp>
      <p:sp>
        <p:nvSpPr>
          <p:cNvPr id="11" name="Titolo 1"/>
          <p:cNvSpPr txBox="1">
            <a:spLocks/>
          </p:cNvSpPr>
          <p:nvPr/>
        </p:nvSpPr>
        <p:spPr>
          <a:xfrm>
            <a:off x="0" y="-14249"/>
            <a:ext cx="9144000" cy="57258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lIns="0" tIns="0" rIns="0" bIns="0" anchor="ctr"/>
          <a:lstStyle/>
          <a:p>
            <a:r>
              <a:rPr lang="it-IT" sz="2800" b="1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  Model Checking: Abstraction VS Refinement</a:t>
            </a:r>
          </a:p>
        </p:txBody>
      </p:sp>
      <p:sp>
        <p:nvSpPr>
          <p:cNvPr id="13" name="CasellaDiTesto 6"/>
          <p:cNvSpPr txBox="1"/>
          <p:nvPr/>
        </p:nvSpPr>
        <p:spPr>
          <a:xfrm>
            <a:off x="0" y="6217567"/>
            <a:ext cx="9144000" cy="30777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it-IT" sz="1400" dirty="0">
                <a:latin typeface="Times New Roman" pitchFamily="18" charset="0"/>
                <a:cs typeface="Times New Roman" pitchFamily="18" charset="0"/>
              </a:rPr>
              <a:t>Why? – What? – How? – </a:t>
            </a:r>
            <a:r>
              <a:rPr lang="it-IT" sz="1400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Progress </a:t>
            </a:r>
            <a:r>
              <a:rPr lang="it-IT" sz="1400" dirty="0" smtClean="0"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it-IT" sz="1400" dirty="0">
                <a:latin typeface="Times New Roman" pitchFamily="18" charset="0"/>
                <a:cs typeface="Times New Roman" pitchFamily="18" charset="0"/>
              </a:rPr>
              <a:t>Conclusion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9542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0" y="-14249"/>
            <a:ext cx="9144000" cy="572580"/>
          </a:xfrm>
          <a:solidFill>
            <a:schemeClr val="bg1"/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it-IT" sz="2800" b="1" dirty="0">
                <a:latin typeface="Calibri" pitchFamily="34" charset="0"/>
                <a:cs typeface="Calibri" pitchFamily="34" charset="0"/>
              </a:rPr>
              <a:t>  </a:t>
            </a:r>
            <a:r>
              <a:rPr lang="it-IT" sz="2800" b="1" dirty="0" smtClean="0">
                <a:latin typeface="Calibri" pitchFamily="34" charset="0"/>
                <a:cs typeface="Calibri" pitchFamily="34" charset="0"/>
              </a:rPr>
              <a:t>Project Overview</a:t>
            </a:r>
            <a:endParaRPr lang="it-IT" sz="28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CasellaDiTesto 10"/>
          <p:cNvSpPr txBox="1"/>
          <p:nvPr/>
        </p:nvSpPr>
        <p:spPr>
          <a:xfrm>
            <a:off x="8028384" y="6567155"/>
            <a:ext cx="11156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it-IT" sz="10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1/11</a:t>
            </a:r>
          </a:p>
        </p:txBody>
      </p:sp>
      <p:sp>
        <p:nvSpPr>
          <p:cNvPr id="11" name="Rettangolo 10"/>
          <p:cNvSpPr/>
          <p:nvPr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1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École polytechnique fédérale de Lausanne </a:t>
            </a:r>
            <a:r>
              <a:rPr lang="it-IT" sz="11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– A.Y. </a:t>
            </a:r>
            <a:r>
              <a:rPr lang="it-IT" sz="11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2018/2019 </a:t>
            </a:r>
            <a:r>
              <a:rPr lang="it-IT" sz="11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–  Marco Zoveralli – Sciper N. </a:t>
            </a:r>
            <a:r>
              <a:rPr lang="it-IT" sz="1100" dirty="0">
                <a:latin typeface="Calibri" pitchFamily="34" charset="0"/>
                <a:cs typeface="Calibri" pitchFamily="34" charset="0"/>
              </a:rPr>
              <a:t>267476</a:t>
            </a:r>
            <a:endParaRPr lang="it-IT" sz="11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" name="CasellaDiTesto 11"/>
          <p:cNvSpPr txBox="1"/>
          <p:nvPr/>
        </p:nvSpPr>
        <p:spPr>
          <a:xfrm>
            <a:off x="8388424" y="6578812"/>
            <a:ext cx="74567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b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1/7</a:t>
            </a:r>
            <a:endParaRPr lang="it-IT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9524" y="548680"/>
            <a:ext cx="913410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Object detection for drone swarms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Single predictions may be unreliable</a:t>
            </a:r>
            <a:endParaRPr lang="it-IT" sz="2400" dirty="0" smtClean="0">
              <a:latin typeface="Calibri" pitchFamily="34" charset="0"/>
              <a:cs typeface="Calibri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it-IT" sz="2400" dirty="0" smtClean="0">
              <a:latin typeface="Calibri" pitchFamily="34" charset="0"/>
              <a:cs typeface="Calibri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it-IT" sz="2400" dirty="0" smtClean="0">
                <a:latin typeface="Calibri" pitchFamily="34" charset="0"/>
                <a:cs typeface="Calibri" pitchFamily="34" charset="0"/>
              </a:rPr>
              <a:t>Distributed object detection algorithm</a:t>
            </a:r>
            <a:endParaRPr lang="it-IT" sz="2400" dirty="0">
              <a:latin typeface="Calibri" pitchFamily="34" charset="0"/>
              <a:cs typeface="Calibri" pitchFamily="34" charset="0"/>
            </a:endParaRPr>
          </a:p>
          <a:p>
            <a:pPr marL="977900" lvl="8" indent="-342900">
              <a:buFont typeface="Arial" pitchFamily="34" charset="0"/>
              <a:buChar char="•"/>
            </a:pPr>
            <a:r>
              <a:rPr lang="it-IT" sz="2400" dirty="0">
                <a:latin typeface="Calibri" pitchFamily="34" charset="0"/>
                <a:cs typeface="Calibri" pitchFamily="34" charset="0"/>
              </a:rPr>
              <a:t>Trying to improve the accuracy of object </a:t>
            </a:r>
            <a:r>
              <a:rPr lang="it-IT" sz="2400" dirty="0" smtClean="0">
                <a:latin typeface="Calibri" pitchFamily="34" charset="0"/>
                <a:cs typeface="Calibri" pitchFamily="34" charset="0"/>
              </a:rPr>
              <a:t>recognition</a:t>
            </a:r>
          </a:p>
          <a:p>
            <a:pPr marL="977900" lvl="8" indent="-342900">
              <a:buFont typeface="Arial" pitchFamily="34" charset="0"/>
              <a:buChar char="•"/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Exploiting multiple viewpoints</a:t>
            </a:r>
            <a:endParaRPr lang="it-IT" sz="2400" dirty="0">
              <a:latin typeface="Calibri" pitchFamily="34" charset="0"/>
              <a:cs typeface="Calibri" pitchFamily="34" charset="0"/>
            </a:endParaRPr>
          </a:p>
          <a:p>
            <a:pPr marL="285750" indent="-285750">
              <a:buFont typeface="Wingdings" pitchFamily="2" charset="2"/>
              <a:buChar char="Ø"/>
            </a:pPr>
            <a:endParaRPr lang="it-IT" sz="2400" dirty="0">
              <a:latin typeface="Calibri" pitchFamily="34" charset="0"/>
              <a:cs typeface="Calibri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it-IT" sz="2400" dirty="0">
                <a:latin typeface="Calibri" pitchFamily="34" charset="0"/>
                <a:cs typeface="Calibri" pitchFamily="34" charset="0"/>
              </a:rPr>
              <a:t>Bandwidth consumption</a:t>
            </a:r>
          </a:p>
          <a:p>
            <a:pPr marL="977900" lvl="8" indent="-342900">
              <a:buFont typeface="Arial" pitchFamily="34" charset="0"/>
              <a:buChar char="•"/>
            </a:pPr>
            <a:r>
              <a:rPr lang="en-GB" sz="2400" dirty="0" smtClean="0">
                <a:latin typeface="Calibri" pitchFamily="34" charset="0"/>
                <a:cs typeface="Calibri" pitchFamily="34" charset="0"/>
              </a:rPr>
              <a:t>Keeping bandwidth usage as low as possible</a:t>
            </a:r>
          </a:p>
          <a:p>
            <a:pPr marL="285750" indent="-285750">
              <a:buFont typeface="Wingdings" pitchFamily="2" charset="2"/>
              <a:buChar char="Ø"/>
            </a:pPr>
            <a:endParaRPr lang="it-IT" sz="2400" dirty="0">
              <a:latin typeface="Calibri" pitchFamily="34" charset="0"/>
              <a:cs typeface="Calibri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it-IT" sz="2400" dirty="0" smtClean="0">
                <a:latin typeface="Calibri" pitchFamily="34" charset="0"/>
                <a:cs typeface="Calibri" pitchFamily="34" charset="0"/>
              </a:rPr>
              <a:t>Autonomous swarm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Possibility of autonomously trigger more complex actions</a:t>
            </a:r>
            <a:endParaRPr lang="it-IT" sz="2400" dirty="0">
              <a:latin typeface="Calibri" pitchFamily="34" charset="0"/>
              <a:cs typeface="Calibri" pitchFamily="34" charset="0"/>
            </a:endParaRPr>
          </a:p>
          <a:p>
            <a:pPr marL="285750" indent="-285750">
              <a:buFont typeface="Wingdings" pitchFamily="2" charset="2"/>
              <a:buChar char="Ø"/>
            </a:pPr>
            <a:endParaRPr lang="it-IT" sz="2400" dirty="0">
              <a:latin typeface="Calibri" pitchFamily="34" charset="0"/>
              <a:cs typeface="Calibri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it-IT" sz="2400" dirty="0" smtClean="0">
                <a:latin typeface="Calibri" pitchFamily="34" charset="0"/>
                <a:cs typeface="Calibri" pitchFamily="34" charset="0"/>
              </a:rPr>
              <a:t>Goal of the system: determining the presence/absence of a specified object</a:t>
            </a:r>
            <a:endParaRPr lang="it-IT" sz="2000" dirty="0">
              <a:latin typeface="Calibri" pitchFamily="34" charset="0"/>
              <a:cs typeface="Calibri" pitchFamily="34" charset="0"/>
            </a:endParaRPr>
          </a:p>
          <a:p>
            <a:endParaRPr lang="it-IT" sz="20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" name="CasellaDiTesto 6"/>
          <p:cNvSpPr txBox="1"/>
          <p:nvPr/>
        </p:nvSpPr>
        <p:spPr>
          <a:xfrm>
            <a:off x="0" y="6217567"/>
            <a:ext cx="9144000" cy="30777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it-IT" sz="1400" b="1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What?</a:t>
            </a:r>
            <a:r>
              <a:rPr lang="it-IT" sz="1400" dirty="0" smtClean="0">
                <a:latin typeface="Calibri" pitchFamily="34" charset="0"/>
                <a:cs typeface="Calibri" pitchFamily="34" charset="0"/>
              </a:rPr>
              <a:t> – Related Work </a:t>
            </a:r>
            <a:r>
              <a:rPr lang="it-IT" sz="1400" dirty="0">
                <a:latin typeface="Calibri" pitchFamily="34" charset="0"/>
                <a:cs typeface="Calibri" pitchFamily="34" charset="0"/>
              </a:rPr>
              <a:t>– How? – </a:t>
            </a:r>
            <a:r>
              <a:rPr lang="it-IT" sz="1400" dirty="0" smtClean="0">
                <a:latin typeface="Calibri" pitchFamily="34" charset="0"/>
                <a:cs typeface="Calibri" pitchFamily="34" charset="0"/>
              </a:rPr>
              <a:t>Progress</a:t>
            </a:r>
            <a:endParaRPr lang="it-IT" sz="14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9187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0" y="-14249"/>
            <a:ext cx="9144000" cy="572580"/>
          </a:xfrm>
          <a:solidFill>
            <a:schemeClr val="bg1"/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it-IT" sz="2800" b="1" dirty="0" smtClean="0">
                <a:latin typeface="Calibri" pitchFamily="34" charset="0"/>
                <a:cs typeface="Calibri" pitchFamily="34" charset="0"/>
              </a:rPr>
              <a:t>  Related Work</a:t>
            </a:r>
            <a:endParaRPr lang="it-IT" sz="28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CasellaDiTesto 10"/>
          <p:cNvSpPr txBox="1"/>
          <p:nvPr/>
        </p:nvSpPr>
        <p:spPr>
          <a:xfrm>
            <a:off x="8028384" y="6567155"/>
            <a:ext cx="11156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it-IT" sz="10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1/11</a:t>
            </a:r>
          </a:p>
        </p:txBody>
      </p:sp>
      <p:sp>
        <p:nvSpPr>
          <p:cNvPr id="11" name="Rettangolo 10"/>
          <p:cNvSpPr/>
          <p:nvPr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1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École polytechnique fédérale de Lausanne </a:t>
            </a:r>
            <a:r>
              <a:rPr lang="it-IT" sz="11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– A.Y. </a:t>
            </a:r>
            <a:r>
              <a:rPr lang="it-IT" sz="11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2018/2019 </a:t>
            </a:r>
            <a:r>
              <a:rPr lang="it-IT" sz="11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–  Marco Zoveralli – Sciper N. </a:t>
            </a:r>
            <a:r>
              <a:rPr lang="it-IT" sz="1100" dirty="0">
                <a:latin typeface="Calibri" pitchFamily="34" charset="0"/>
                <a:cs typeface="Calibri" pitchFamily="34" charset="0"/>
              </a:rPr>
              <a:t>267476</a:t>
            </a:r>
            <a:endParaRPr lang="it-IT" sz="11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" name="CasellaDiTesto 11"/>
          <p:cNvSpPr txBox="1"/>
          <p:nvPr/>
        </p:nvSpPr>
        <p:spPr>
          <a:xfrm>
            <a:off x="8388424" y="6578812"/>
            <a:ext cx="74567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b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2/7</a:t>
            </a:r>
            <a:endParaRPr lang="it-IT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" name="CasellaDiTesto 6"/>
          <p:cNvSpPr txBox="1"/>
          <p:nvPr/>
        </p:nvSpPr>
        <p:spPr>
          <a:xfrm>
            <a:off x="0" y="6217567"/>
            <a:ext cx="9144000" cy="30777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it-IT" sz="1400" dirty="0" smtClean="0">
                <a:latin typeface="Calibri" pitchFamily="34" charset="0"/>
                <a:cs typeface="Calibri" pitchFamily="34" charset="0"/>
              </a:rPr>
              <a:t>What? </a:t>
            </a:r>
            <a:r>
              <a:rPr lang="it-IT" sz="1400" dirty="0">
                <a:latin typeface="Calibri" pitchFamily="34" charset="0"/>
                <a:cs typeface="Calibri" pitchFamily="34" charset="0"/>
              </a:rPr>
              <a:t>– </a:t>
            </a:r>
            <a:r>
              <a:rPr lang="it-IT" sz="1400" b="1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Related Work</a:t>
            </a:r>
            <a:r>
              <a:rPr lang="it-IT" sz="1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it-IT" sz="1400" dirty="0">
                <a:latin typeface="Calibri" pitchFamily="34" charset="0"/>
                <a:cs typeface="Calibri" pitchFamily="34" charset="0"/>
              </a:rPr>
              <a:t>– How? </a:t>
            </a:r>
            <a:r>
              <a:rPr lang="it-IT" sz="1400" dirty="0" smtClean="0">
                <a:latin typeface="Calibri" pitchFamily="34" charset="0"/>
                <a:cs typeface="Calibri" pitchFamily="34" charset="0"/>
              </a:rPr>
              <a:t>– Progress</a:t>
            </a:r>
            <a:endParaRPr lang="it-IT" sz="1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-9524" y="2881967"/>
            <a:ext cx="91341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>
                <a:latin typeface="Calibri" pitchFamily="34" charset="0"/>
                <a:cs typeface="Calibri" pitchFamily="34" charset="0"/>
              </a:rPr>
              <a:t>H. Medeiros et al., "Distributed Object Tracking Using a Cluster-Based </a:t>
            </a:r>
            <a:r>
              <a:rPr lang="en-US" dirty="0" err="1">
                <a:latin typeface="Calibri" pitchFamily="34" charset="0"/>
                <a:cs typeface="Calibri" pitchFamily="34" charset="0"/>
              </a:rPr>
              <a:t>Kalman</a:t>
            </a:r>
            <a:r>
              <a:rPr lang="en-US" dirty="0">
                <a:latin typeface="Calibri" pitchFamily="34" charset="0"/>
                <a:cs typeface="Calibri" pitchFamily="34" charset="0"/>
              </a:rPr>
              <a:t> Filter in Wireless Camera Networks," IEEE Journal of Selected Topics in Signal Processing,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2008.</a:t>
            </a:r>
            <a:endParaRPr lang="it-IT" dirty="0" smtClean="0">
              <a:latin typeface="Calibri" pitchFamily="34" charset="0"/>
              <a:cs typeface="Calibri" pitchFamily="34" charset="0"/>
            </a:endParaRPr>
          </a:p>
          <a:p>
            <a:pPr marL="977900" lvl="8" indent="-342900">
              <a:buFont typeface="Arial" pitchFamily="34" charset="0"/>
              <a:buChar char="•"/>
            </a:pPr>
            <a:r>
              <a:rPr lang="en-US" dirty="0">
                <a:latin typeface="Calibri" pitchFamily="34" charset="0"/>
                <a:cs typeface="Calibri" pitchFamily="34" charset="0"/>
              </a:rPr>
              <a:t>Distributed </a:t>
            </a:r>
            <a:r>
              <a:rPr lang="en-US" dirty="0" err="1">
                <a:latin typeface="Calibri" pitchFamily="34" charset="0"/>
                <a:cs typeface="Calibri" pitchFamily="34" charset="0"/>
              </a:rPr>
              <a:t>Kalman</a:t>
            </a:r>
            <a:r>
              <a:rPr lang="en-US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filter</a:t>
            </a:r>
            <a:endParaRPr lang="it-IT" dirty="0" smtClean="0">
              <a:latin typeface="Calibri" pitchFamily="34" charset="0"/>
              <a:cs typeface="Calibri" pitchFamily="34" charset="0"/>
            </a:endParaRPr>
          </a:p>
          <a:p>
            <a:pPr marL="977900" lvl="8" indent="-342900">
              <a:buFont typeface="Arial" pitchFamily="34" charset="0"/>
              <a:buChar char="•"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Different goal</a:t>
            </a:r>
            <a:endParaRPr lang="it-IT" dirty="0">
              <a:latin typeface="Calibri" pitchFamily="34" charset="0"/>
              <a:cs typeface="Calibri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dirty="0">
                <a:latin typeface="Calibri" pitchFamily="34" charset="0"/>
                <a:cs typeface="Calibri" pitchFamily="34" charset="0"/>
              </a:rPr>
              <a:t>A. </a:t>
            </a:r>
            <a:r>
              <a:rPr lang="en-US" dirty="0" err="1">
                <a:latin typeface="Calibri" pitchFamily="34" charset="0"/>
                <a:cs typeface="Calibri" pitchFamily="34" charset="0"/>
              </a:rPr>
              <a:t>Giusti</a:t>
            </a:r>
            <a:r>
              <a:rPr lang="en-US" dirty="0">
                <a:latin typeface="Calibri" pitchFamily="34" charset="0"/>
                <a:cs typeface="Calibri" pitchFamily="34" charset="0"/>
              </a:rPr>
              <a:t> et al., "Cooperative sensing and recognition by a swarm of mobile robots," IEEE/RSJ International Conference on Intelligent Robots and Systems,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2012</a:t>
            </a:r>
            <a:r>
              <a:rPr lang="en-US" dirty="0">
                <a:latin typeface="Calibri" pitchFamily="34" charset="0"/>
                <a:cs typeface="Calibri" pitchFamily="34" charset="0"/>
              </a:rPr>
              <a:t>.</a:t>
            </a:r>
            <a:endParaRPr lang="en-GB" dirty="0">
              <a:latin typeface="Calibri" pitchFamily="34" charset="0"/>
              <a:cs typeface="Calibri" pitchFamily="34" charset="0"/>
            </a:endParaRPr>
          </a:p>
          <a:p>
            <a:pPr marL="977900" lvl="8" indent="-342900">
              <a:buFont typeface="Arial" pitchFamily="34" charset="0"/>
              <a:buChar char="•"/>
            </a:pPr>
            <a:r>
              <a:rPr lang="en-GB" dirty="0">
                <a:latin typeface="Calibri" pitchFamily="34" charset="0"/>
                <a:cs typeface="Calibri" pitchFamily="34" charset="0"/>
              </a:rPr>
              <a:t>Interesting communication and consensus </a:t>
            </a:r>
            <a:r>
              <a:rPr lang="en-GB" dirty="0" smtClean="0">
                <a:latin typeface="Calibri" pitchFamily="34" charset="0"/>
                <a:cs typeface="Calibri" pitchFamily="34" charset="0"/>
              </a:rPr>
              <a:t>protocol</a:t>
            </a:r>
          </a:p>
          <a:p>
            <a:pPr marL="977900" lvl="8" indent="-342900">
              <a:buFont typeface="Arial" pitchFamily="34" charset="0"/>
              <a:buChar char="•"/>
            </a:pPr>
            <a:r>
              <a:rPr lang="en-GB" dirty="0" smtClean="0">
                <a:latin typeface="Calibri" pitchFamily="34" charset="0"/>
                <a:cs typeface="Calibri" pitchFamily="34" charset="0"/>
              </a:rPr>
              <a:t>Human-computer interaction</a:t>
            </a:r>
            <a:endParaRPr lang="en-GB" dirty="0">
              <a:latin typeface="Calibri" pitchFamily="34" charset="0"/>
              <a:cs typeface="Calibri" pitchFamily="34" charset="0"/>
            </a:endParaRPr>
          </a:p>
          <a:p>
            <a:pPr marL="977900" lvl="8" indent="-342900">
              <a:buFont typeface="Arial" pitchFamily="34" charset="0"/>
              <a:buChar char="•"/>
            </a:pPr>
            <a:r>
              <a:rPr lang="en-GB" dirty="0">
                <a:latin typeface="Calibri" pitchFamily="34" charset="0"/>
                <a:cs typeface="Calibri" pitchFamily="34" charset="0"/>
              </a:rPr>
              <a:t>Different </a:t>
            </a:r>
            <a:r>
              <a:rPr lang="en-GB" dirty="0" smtClean="0">
                <a:latin typeface="Calibri" pitchFamily="34" charset="0"/>
                <a:cs typeface="Calibri" pitchFamily="34" charset="0"/>
              </a:rPr>
              <a:t>setup, </a:t>
            </a:r>
            <a:r>
              <a:rPr lang="en-GB" dirty="0">
                <a:latin typeface="Calibri" pitchFamily="34" charset="0"/>
                <a:cs typeface="Calibri" pitchFamily="34" charset="0"/>
              </a:rPr>
              <a:t>different goal</a:t>
            </a:r>
            <a:endParaRPr lang="it-IT" dirty="0">
              <a:latin typeface="Calibri" pitchFamily="34" charset="0"/>
              <a:cs typeface="Calibri" pitchFamily="34" charset="0"/>
            </a:endParaRPr>
          </a:p>
          <a:p>
            <a:pPr marL="977900" lvl="8" indent="-342900">
              <a:buFont typeface="Arial" pitchFamily="34" charset="0"/>
              <a:buChar char="•"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Classification task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6500" y="1003599"/>
            <a:ext cx="3767500" cy="1878368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9900" y="610415"/>
            <a:ext cx="91341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A.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Rahimpour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i="1" dirty="0" smtClean="0">
                <a:latin typeface="Calibri" pitchFamily="34" charset="0"/>
                <a:cs typeface="Calibri" pitchFamily="34" charset="0"/>
              </a:rPr>
              <a:t>et al.,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“Distributed Object Recognition in Smart Camera Networks,” 2016 IEEE Int. Conf. on Image Processing (ICIP), 2016.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Feature extraction performed by each camera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Feature sent to a base station, which performs</a:t>
            </a:r>
          </a:p>
          <a:p>
            <a:pPr lvl="1"/>
            <a:r>
              <a:rPr lang="en-US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     object detection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Lack of an autonomous set of devices that</a:t>
            </a:r>
          </a:p>
          <a:p>
            <a:pPr lvl="1"/>
            <a:r>
              <a:rPr lang="en-US" dirty="0" smtClean="0">
                <a:latin typeface="Calibri" pitchFamily="34" charset="0"/>
                <a:cs typeface="Calibri" pitchFamily="34" charset="0"/>
              </a:rPr>
              <a:t>       triggers other events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8845" y="4653136"/>
            <a:ext cx="3265156" cy="1564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275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0" y="-14249"/>
            <a:ext cx="9144000" cy="572580"/>
          </a:xfrm>
          <a:solidFill>
            <a:schemeClr val="bg1"/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it-IT" sz="2800" b="1" dirty="0" smtClean="0">
                <a:latin typeface="Calibri" pitchFamily="34" charset="0"/>
                <a:cs typeface="Calibri" pitchFamily="34" charset="0"/>
              </a:rPr>
              <a:t>  Related Work</a:t>
            </a:r>
            <a:endParaRPr lang="it-IT" sz="28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CasellaDiTesto 10"/>
          <p:cNvSpPr txBox="1"/>
          <p:nvPr/>
        </p:nvSpPr>
        <p:spPr>
          <a:xfrm>
            <a:off x="8028384" y="6567155"/>
            <a:ext cx="11156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it-IT" sz="10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1/11</a:t>
            </a:r>
          </a:p>
        </p:txBody>
      </p:sp>
      <p:sp>
        <p:nvSpPr>
          <p:cNvPr id="11" name="Rettangolo 10"/>
          <p:cNvSpPr/>
          <p:nvPr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1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École polytechnique fédérale de Lausanne </a:t>
            </a:r>
            <a:r>
              <a:rPr lang="it-IT" sz="11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– A.Y. </a:t>
            </a:r>
            <a:r>
              <a:rPr lang="it-IT" sz="11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2018/2019 </a:t>
            </a:r>
            <a:r>
              <a:rPr lang="it-IT" sz="11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–  Marco Zoveralli – Sciper N. </a:t>
            </a:r>
            <a:r>
              <a:rPr lang="it-IT" sz="1100" dirty="0">
                <a:latin typeface="Calibri" pitchFamily="34" charset="0"/>
                <a:cs typeface="Calibri" pitchFamily="34" charset="0"/>
              </a:rPr>
              <a:t>267476</a:t>
            </a:r>
            <a:endParaRPr lang="it-IT" sz="11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" name="CasellaDiTesto 11"/>
          <p:cNvSpPr txBox="1"/>
          <p:nvPr/>
        </p:nvSpPr>
        <p:spPr>
          <a:xfrm>
            <a:off x="8388424" y="6578812"/>
            <a:ext cx="74567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b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2/4</a:t>
            </a:r>
            <a:endParaRPr lang="it-IT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" name="CasellaDiTesto 6"/>
          <p:cNvSpPr txBox="1"/>
          <p:nvPr/>
        </p:nvSpPr>
        <p:spPr>
          <a:xfrm>
            <a:off x="0" y="6217567"/>
            <a:ext cx="9144000" cy="30777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it-IT" sz="1400" dirty="0" smtClean="0">
                <a:latin typeface="Calibri" pitchFamily="34" charset="0"/>
                <a:cs typeface="Calibri" pitchFamily="34" charset="0"/>
              </a:rPr>
              <a:t>What? </a:t>
            </a:r>
            <a:r>
              <a:rPr lang="it-IT" sz="1400" dirty="0">
                <a:latin typeface="Calibri" pitchFamily="34" charset="0"/>
                <a:cs typeface="Calibri" pitchFamily="34" charset="0"/>
              </a:rPr>
              <a:t>– </a:t>
            </a:r>
            <a:r>
              <a:rPr lang="it-IT" sz="1400" b="1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Related Work</a:t>
            </a:r>
            <a:r>
              <a:rPr lang="it-IT" sz="1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it-IT" sz="1400" dirty="0">
                <a:latin typeface="Calibri" pitchFamily="34" charset="0"/>
                <a:cs typeface="Calibri" pitchFamily="34" charset="0"/>
              </a:rPr>
              <a:t>– How? </a:t>
            </a:r>
            <a:r>
              <a:rPr lang="it-IT" sz="1400" dirty="0" smtClean="0">
                <a:latin typeface="Calibri" pitchFamily="34" charset="0"/>
                <a:cs typeface="Calibri" pitchFamily="34" charset="0"/>
              </a:rPr>
              <a:t>– Progress</a:t>
            </a:r>
            <a:endParaRPr lang="it-IT" sz="1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-9524" y="1435998"/>
            <a:ext cx="91341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 err="1" smtClean="0">
                <a:latin typeface="Calibri" pitchFamily="34" charset="0"/>
                <a:cs typeface="Calibri" pitchFamily="34" charset="0"/>
              </a:rPr>
              <a:t>Rahimpour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i="1" dirty="0" smtClean="0">
                <a:latin typeface="Calibri" pitchFamily="34" charset="0"/>
                <a:cs typeface="Calibri" pitchFamily="34" charset="0"/>
              </a:rPr>
              <a:t>et al.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Distributed </a:t>
            </a:r>
            <a:r>
              <a:rPr lang="en-US" dirty="0">
                <a:latin typeface="Calibri" pitchFamily="34" charset="0"/>
                <a:cs typeface="Calibri" pitchFamily="34" charset="0"/>
              </a:rPr>
              <a:t>Object Recognition in Smart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Camera Networks </a:t>
            </a:r>
            <a:r>
              <a:rPr lang="it-IT" dirty="0">
                <a:latin typeface="Calibri" pitchFamily="34" charset="0"/>
                <a:cs typeface="Calibri" pitchFamily="34" charset="0"/>
              </a:rPr>
              <a:t>–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2016 IEEE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Feature extraction performed by each camera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Feature sent to a base station, which performs object detection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Lack of an autonomous set of devices</a:t>
            </a:r>
          </a:p>
          <a:p>
            <a:pPr marL="800100" lvl="1" indent="-342900">
              <a:buFont typeface="Arial" pitchFamily="34" charset="0"/>
              <a:buChar char="•"/>
            </a:pPr>
            <a:endParaRPr lang="it-IT" dirty="0" smtClean="0">
              <a:latin typeface="Calibri" pitchFamily="34" charset="0"/>
              <a:cs typeface="Calibri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it-IT" dirty="0" smtClean="0">
              <a:latin typeface="Calibri" pitchFamily="34" charset="0"/>
              <a:cs typeface="Calibri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it-IT" dirty="0" smtClean="0">
                <a:latin typeface="Calibri" pitchFamily="34" charset="0"/>
                <a:cs typeface="Calibri" pitchFamily="34" charset="0"/>
              </a:rPr>
              <a:t>Medeiros </a:t>
            </a:r>
            <a:r>
              <a:rPr lang="it-IT" i="1" dirty="0" smtClean="0">
                <a:latin typeface="Calibri" pitchFamily="34" charset="0"/>
                <a:cs typeface="Calibri" pitchFamily="34" charset="0"/>
              </a:rPr>
              <a:t>et al. </a:t>
            </a:r>
            <a:r>
              <a:rPr lang="it-IT" dirty="0">
                <a:latin typeface="Calibri" pitchFamily="34" charset="0"/>
                <a:cs typeface="Calibri" pitchFamily="34" charset="0"/>
              </a:rPr>
              <a:t>Distributed Object Tracking Using a Cluster-based Kalman Filter in Wireless Camera </a:t>
            </a:r>
            <a:r>
              <a:rPr lang="it-IT" dirty="0" smtClean="0">
                <a:latin typeface="Calibri" pitchFamily="34" charset="0"/>
                <a:cs typeface="Calibri" pitchFamily="34" charset="0"/>
              </a:rPr>
              <a:t>Networks – 2008 IEEE</a:t>
            </a:r>
            <a:endParaRPr lang="it-IT" dirty="0">
              <a:latin typeface="Calibri" pitchFamily="34" charset="0"/>
              <a:cs typeface="Calibri" pitchFamily="34" charset="0"/>
            </a:endParaRPr>
          </a:p>
          <a:p>
            <a:pPr marL="977900" lvl="8" indent="-342900">
              <a:buFont typeface="Arial" pitchFamily="34" charset="0"/>
              <a:buChar char="•"/>
            </a:pPr>
            <a:r>
              <a:rPr lang="it-IT" dirty="0" smtClean="0">
                <a:latin typeface="Calibri" pitchFamily="34" charset="0"/>
                <a:cs typeface="Calibri" pitchFamily="34" charset="0"/>
              </a:rPr>
              <a:t>Networks</a:t>
            </a:r>
          </a:p>
          <a:p>
            <a:pPr marL="977900" lvl="8" indent="-342900">
              <a:buFont typeface="Arial" pitchFamily="34" charset="0"/>
              <a:buChar char="•"/>
            </a:pPr>
            <a:r>
              <a:rPr lang="en-US" dirty="0">
                <a:latin typeface="Calibri" pitchFamily="34" charset="0"/>
                <a:cs typeface="Calibri" pitchFamily="34" charset="0"/>
              </a:rPr>
              <a:t>Distributed </a:t>
            </a:r>
            <a:r>
              <a:rPr lang="en-US" dirty="0" err="1">
                <a:latin typeface="Calibri" pitchFamily="34" charset="0"/>
                <a:cs typeface="Calibri" pitchFamily="34" charset="0"/>
              </a:rPr>
              <a:t>Kalman</a:t>
            </a:r>
            <a:r>
              <a:rPr lang="en-US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filter</a:t>
            </a:r>
            <a:endParaRPr lang="it-IT" dirty="0" smtClean="0">
              <a:latin typeface="Calibri" pitchFamily="34" charset="0"/>
              <a:cs typeface="Calibri" pitchFamily="34" charset="0"/>
            </a:endParaRPr>
          </a:p>
          <a:p>
            <a:pPr marL="977900" lvl="8" indent="-342900">
              <a:buFont typeface="Arial" pitchFamily="34" charset="0"/>
              <a:buChar char="•"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Different goal</a:t>
            </a:r>
          </a:p>
          <a:p>
            <a:pPr marL="285750" indent="-285750">
              <a:buFont typeface="Wingdings" pitchFamily="2" charset="2"/>
              <a:buChar char="Ø"/>
            </a:pPr>
            <a:endParaRPr lang="it-IT" dirty="0">
              <a:latin typeface="Calibri" pitchFamily="34" charset="0"/>
              <a:cs typeface="Calibri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it-IT" dirty="0">
                <a:latin typeface="Calibri" pitchFamily="34" charset="0"/>
                <a:cs typeface="Calibri" pitchFamily="34" charset="0"/>
              </a:rPr>
              <a:t>Giusti </a:t>
            </a:r>
            <a:r>
              <a:rPr lang="it-IT" i="1" dirty="0">
                <a:latin typeface="Calibri" pitchFamily="34" charset="0"/>
                <a:cs typeface="Calibri" pitchFamily="34" charset="0"/>
              </a:rPr>
              <a:t>et al</a:t>
            </a:r>
            <a:r>
              <a:rPr lang="it-IT" i="1" dirty="0" smtClean="0">
                <a:latin typeface="Calibri" pitchFamily="34" charset="0"/>
                <a:cs typeface="Calibri" pitchFamily="34" charset="0"/>
              </a:rPr>
              <a:t>. </a:t>
            </a:r>
            <a:r>
              <a:rPr lang="en-GB" dirty="0">
                <a:latin typeface="Calibri" pitchFamily="34" charset="0"/>
                <a:cs typeface="Calibri" pitchFamily="34" charset="0"/>
              </a:rPr>
              <a:t>Cooperative Sensing and Recognition by a Swarm of Mobile </a:t>
            </a:r>
            <a:r>
              <a:rPr lang="en-GB" dirty="0" smtClean="0">
                <a:latin typeface="Calibri" pitchFamily="34" charset="0"/>
                <a:cs typeface="Calibri" pitchFamily="34" charset="0"/>
              </a:rPr>
              <a:t>Robots – 2012 IEEE</a:t>
            </a:r>
            <a:endParaRPr lang="it-IT" dirty="0">
              <a:latin typeface="Calibri" pitchFamily="34" charset="0"/>
              <a:cs typeface="Calibri" pitchFamily="34" charset="0"/>
            </a:endParaRPr>
          </a:p>
          <a:p>
            <a:pPr marL="977900" lvl="8" indent="-342900">
              <a:buFont typeface="Arial" pitchFamily="34" charset="0"/>
              <a:buChar char="•"/>
            </a:pPr>
            <a:r>
              <a:rPr lang="en-GB" dirty="0" smtClean="0">
                <a:latin typeface="Calibri" pitchFamily="34" charset="0"/>
                <a:cs typeface="Calibri" pitchFamily="34" charset="0"/>
              </a:rPr>
              <a:t>Robots</a:t>
            </a:r>
            <a:endParaRPr lang="en-GB" dirty="0">
              <a:latin typeface="Calibri" pitchFamily="34" charset="0"/>
              <a:cs typeface="Calibri" pitchFamily="34" charset="0"/>
            </a:endParaRPr>
          </a:p>
          <a:p>
            <a:pPr marL="977900" lvl="8" indent="-342900">
              <a:buFont typeface="Arial" pitchFamily="34" charset="0"/>
              <a:buChar char="•"/>
            </a:pPr>
            <a:r>
              <a:rPr lang="en-GB" dirty="0">
                <a:latin typeface="Calibri" pitchFamily="34" charset="0"/>
                <a:cs typeface="Calibri" pitchFamily="34" charset="0"/>
              </a:rPr>
              <a:t>Interesting communication and consensus protocol</a:t>
            </a:r>
          </a:p>
          <a:p>
            <a:pPr marL="977900" lvl="8" indent="-342900">
              <a:buFont typeface="Arial" pitchFamily="34" charset="0"/>
              <a:buChar char="•"/>
            </a:pPr>
            <a:r>
              <a:rPr lang="en-GB" dirty="0">
                <a:latin typeface="Calibri" pitchFamily="34" charset="0"/>
                <a:cs typeface="Calibri" pitchFamily="34" charset="0"/>
              </a:rPr>
              <a:t>Different assumptions, different </a:t>
            </a:r>
            <a:r>
              <a:rPr lang="en-GB" dirty="0" smtClean="0">
                <a:latin typeface="Calibri" pitchFamily="34" charset="0"/>
                <a:cs typeface="Calibri" pitchFamily="34" charset="0"/>
              </a:rPr>
              <a:t>goal</a:t>
            </a:r>
            <a:endParaRPr lang="it-IT" dirty="0">
              <a:latin typeface="Calibri" pitchFamily="34" charset="0"/>
              <a:cs typeface="Calibri" pitchFamily="34" charset="0"/>
            </a:endParaRPr>
          </a:p>
          <a:p>
            <a:endParaRPr lang="it-IT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280" y="1844824"/>
            <a:ext cx="3767500" cy="187836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9293" y="4869160"/>
            <a:ext cx="3201728" cy="1317208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-135300" y="383351"/>
            <a:ext cx="91341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 err="1" smtClean="0">
                <a:latin typeface="Calibri" pitchFamily="34" charset="0"/>
                <a:cs typeface="Calibri" pitchFamily="34" charset="0"/>
              </a:rPr>
              <a:t>Rahimpour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i="1" dirty="0" smtClean="0">
                <a:latin typeface="Calibri" pitchFamily="34" charset="0"/>
                <a:cs typeface="Calibri" pitchFamily="34" charset="0"/>
              </a:rPr>
              <a:t>et al.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Distributed </a:t>
            </a:r>
            <a:r>
              <a:rPr lang="en-US" dirty="0">
                <a:latin typeface="Calibri" pitchFamily="34" charset="0"/>
                <a:cs typeface="Calibri" pitchFamily="34" charset="0"/>
              </a:rPr>
              <a:t>Object Recognition in Smart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Camera Networks </a:t>
            </a:r>
            <a:r>
              <a:rPr lang="it-IT" dirty="0">
                <a:latin typeface="Calibri" pitchFamily="34" charset="0"/>
                <a:cs typeface="Calibri" pitchFamily="34" charset="0"/>
              </a:rPr>
              <a:t>–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2016 IEEE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Feature extraction performed by each camera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Feature sent to a base station, which performs object detection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Lack of an autonomous set of devices</a:t>
            </a:r>
          </a:p>
        </p:txBody>
      </p:sp>
    </p:spTree>
    <p:extLst>
      <p:ext uri="{BB962C8B-B14F-4D97-AF65-F5344CB8AC3E}">
        <p14:creationId xmlns:p14="http://schemas.microsoft.com/office/powerpoint/2010/main" val="206481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1"/>
          <p:cNvSpPr txBox="1">
            <a:spLocks/>
          </p:cNvSpPr>
          <p:nvPr/>
        </p:nvSpPr>
        <p:spPr>
          <a:xfrm>
            <a:off x="0" y="-14249"/>
            <a:ext cx="8228880" cy="57258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it-IT" sz="2800" b="1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  Simple Network Management </a:t>
            </a:r>
            <a:r>
              <a:rPr lang="it-IT" sz="2800" b="1" kern="0" dirty="0" err="1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Protocol</a:t>
            </a:r>
            <a:endParaRPr lang="it-IT" sz="2800" b="1" kern="0" dirty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Rettangolo 13"/>
          <p:cNvSpPr/>
          <p:nvPr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1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École polytechnique fédérale de Lausanne </a:t>
            </a:r>
            <a:r>
              <a:rPr lang="it-IT" sz="11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– A.Y. </a:t>
            </a:r>
            <a:r>
              <a:rPr lang="it-IT" sz="11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2018/2019 </a:t>
            </a:r>
            <a:r>
              <a:rPr lang="it-IT" sz="11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–  Marco Zoveralli – Sciper N. </a:t>
            </a:r>
            <a:r>
              <a:rPr lang="it-IT" sz="1100" dirty="0"/>
              <a:t>267476</a:t>
            </a:r>
            <a:endParaRPr lang="it-IT" sz="11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CasellaDiTesto 14"/>
          <p:cNvSpPr txBox="1"/>
          <p:nvPr/>
        </p:nvSpPr>
        <p:spPr>
          <a:xfrm>
            <a:off x="8388424" y="6578812"/>
            <a:ext cx="74567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3/4</a:t>
            </a:r>
            <a:endParaRPr lang="it-IT" dirty="0"/>
          </a:p>
        </p:txBody>
      </p:sp>
      <p:sp>
        <p:nvSpPr>
          <p:cNvPr id="11" name="Titolo 1"/>
          <p:cNvSpPr txBox="1">
            <a:spLocks/>
          </p:cNvSpPr>
          <p:nvPr/>
        </p:nvSpPr>
        <p:spPr>
          <a:xfrm>
            <a:off x="0" y="-14249"/>
            <a:ext cx="9144000" cy="57258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lIns="0" tIns="0" rIns="0" bIns="0" anchor="ctr"/>
          <a:lstStyle/>
          <a:p>
            <a:r>
              <a:rPr lang="it-IT" sz="2800" b="1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it-IT" sz="2800" b="1" kern="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Setup</a:t>
            </a:r>
            <a:endParaRPr lang="it-IT" sz="2800" b="1" kern="0" dirty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CasellaDiTesto 6"/>
          <p:cNvSpPr txBox="1"/>
          <p:nvPr/>
        </p:nvSpPr>
        <p:spPr>
          <a:xfrm>
            <a:off x="0" y="6217567"/>
            <a:ext cx="9144000" cy="30777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it-IT" sz="1400" dirty="0" smtClean="0">
                <a:latin typeface="Times New Roman" pitchFamily="18" charset="0"/>
                <a:cs typeface="Times New Roman" pitchFamily="18" charset="0"/>
              </a:rPr>
              <a:t>What</a:t>
            </a:r>
            <a:r>
              <a:rPr lang="it-IT" sz="1400" dirty="0">
                <a:latin typeface="Times New Roman" pitchFamily="18" charset="0"/>
                <a:cs typeface="Times New Roman" pitchFamily="18" charset="0"/>
              </a:rPr>
              <a:t>? – </a:t>
            </a:r>
            <a:r>
              <a:rPr lang="it-IT" sz="1400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How?</a:t>
            </a:r>
            <a:r>
              <a:rPr lang="it-IT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sz="1400" dirty="0"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it-IT" sz="1400" dirty="0" smtClean="0">
                <a:latin typeface="Times New Roman" pitchFamily="18" charset="0"/>
                <a:cs typeface="Times New Roman" pitchFamily="18" charset="0"/>
              </a:rPr>
              <a:t>Progress</a:t>
            </a:r>
            <a:endParaRPr lang="it-IT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1351796"/>
            <a:ext cx="685800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Embedded boards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Odroid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XU4</a:t>
            </a:r>
            <a:endParaRPr lang="it-IT" sz="20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it-IT" sz="20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it-IT" sz="2000" dirty="0" smtClean="0">
                <a:latin typeface="Times New Roman" pitchFamily="18" charset="0"/>
                <a:cs typeface="Times New Roman" pitchFamily="18" charset="0"/>
              </a:rPr>
              <a:t>Connectivity</a:t>
            </a:r>
            <a:endParaRPr lang="it-IT" sz="2000" dirty="0">
              <a:latin typeface="Times New Roman" pitchFamily="18" charset="0"/>
              <a:cs typeface="Times New Roman" pitchFamily="18" charset="0"/>
            </a:endParaRPr>
          </a:p>
          <a:p>
            <a:pPr marL="977900" lvl="8" indent="-342900">
              <a:buFont typeface="Arial" pitchFamily="34" charset="0"/>
              <a:buChar char="•"/>
            </a:pPr>
            <a:r>
              <a:rPr lang="it-IT" sz="2000" dirty="0" smtClean="0">
                <a:latin typeface="Times New Roman" pitchFamily="18" charset="0"/>
                <a:cs typeface="Times New Roman" pitchFamily="18" charset="0"/>
              </a:rPr>
              <a:t>WiFi Module 5</a:t>
            </a:r>
          </a:p>
          <a:p>
            <a:pPr marL="977900" lvl="8" indent="-342900">
              <a:buFont typeface="Arial" pitchFamily="34" charset="0"/>
              <a:buChar char="•"/>
            </a:pPr>
            <a:r>
              <a:rPr lang="it-IT" sz="2000" dirty="0">
                <a:latin typeface="Times New Roman" pitchFamily="18" charset="0"/>
                <a:cs typeface="Times New Roman" pitchFamily="18" charset="0"/>
              </a:rPr>
              <a:t>IEEE 802.11ac/a/b/g/n</a:t>
            </a:r>
            <a:endParaRPr lang="it-IT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977900" lvl="8" indent="-342900">
              <a:buFont typeface="Arial" pitchFamily="34" charset="0"/>
              <a:buChar char="•"/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Adhoc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mode compatibility</a:t>
            </a:r>
            <a:endParaRPr lang="it-IT" sz="2000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Wingdings" pitchFamily="2" charset="2"/>
              <a:buChar char="Ø"/>
            </a:pPr>
            <a:endParaRPr lang="it-IT" sz="20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it-IT" sz="2000" dirty="0" smtClean="0">
                <a:latin typeface="Times New Roman" pitchFamily="18" charset="0"/>
                <a:cs typeface="Times New Roman" pitchFamily="18" charset="0"/>
              </a:rPr>
              <a:t>Image Acquisition</a:t>
            </a:r>
            <a:endParaRPr lang="it-IT" sz="2000" dirty="0">
              <a:latin typeface="Times New Roman" pitchFamily="18" charset="0"/>
              <a:cs typeface="Times New Roman" pitchFamily="18" charset="0"/>
            </a:endParaRPr>
          </a:p>
          <a:p>
            <a:pPr marL="977900" lvl="8" indent="-342900">
              <a:buFont typeface="Arial" pitchFamily="34" charset="0"/>
              <a:buChar char="•"/>
            </a:pPr>
            <a:r>
              <a:rPr lang="en-GB" sz="2000" dirty="0" err="1" smtClean="0">
                <a:latin typeface="Times New Roman" pitchFamily="18" charset="0"/>
                <a:cs typeface="Times New Roman" pitchFamily="18" charset="0"/>
              </a:rPr>
              <a:t>OpenMV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 M7 camera</a:t>
            </a:r>
          </a:p>
          <a:p>
            <a:pPr marL="977900" lvl="8" indent="-342900">
              <a:buFont typeface="Arial" pitchFamily="34" charset="0"/>
              <a:buChar char="•"/>
            </a:pP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Various image sizes</a:t>
            </a:r>
          </a:p>
          <a:p>
            <a:pPr marL="977900" lvl="8" indent="-342900">
              <a:buFont typeface="Arial" pitchFamily="34" charset="0"/>
              <a:buChar char="•"/>
            </a:pP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Configurable frame rate</a:t>
            </a:r>
          </a:p>
          <a:p>
            <a:pPr marL="977900" lvl="8" indent="-342900">
              <a:buFont typeface="Arial" pitchFamily="34" charset="0"/>
              <a:buChar char="•"/>
            </a:pP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Connected via USB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0" y="1332149"/>
            <a:ext cx="5292079" cy="3969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69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1"/>
          <p:cNvSpPr txBox="1">
            <a:spLocks/>
          </p:cNvSpPr>
          <p:nvPr/>
        </p:nvSpPr>
        <p:spPr>
          <a:xfrm>
            <a:off x="0" y="-14249"/>
            <a:ext cx="8228880" cy="57258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it-IT" sz="2800" b="1" kern="0" dirty="0">
                <a:solidFill>
                  <a:sysClr val="windowText" lastClr="000000"/>
                </a:solidFill>
                <a:latin typeface="Calibri" pitchFamily="34" charset="0"/>
                <a:cs typeface="Calibri" pitchFamily="34" charset="0"/>
              </a:rPr>
              <a:t>  Simple Network Management </a:t>
            </a:r>
            <a:r>
              <a:rPr lang="it-IT" sz="2800" b="1" kern="0" dirty="0" err="1">
                <a:solidFill>
                  <a:sysClr val="windowText" lastClr="000000"/>
                </a:solidFill>
                <a:latin typeface="Calibri" pitchFamily="34" charset="0"/>
                <a:cs typeface="Calibri" pitchFamily="34" charset="0"/>
              </a:rPr>
              <a:t>Protocol</a:t>
            </a:r>
            <a:endParaRPr lang="it-IT" sz="2800" b="1" kern="0" dirty="0">
              <a:solidFill>
                <a:sysClr val="windowText" lastClr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" name="Rettangolo 13"/>
          <p:cNvSpPr/>
          <p:nvPr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1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École polytechnique fédérale de Lausanne </a:t>
            </a:r>
            <a:r>
              <a:rPr lang="it-IT" sz="11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– A.Y. </a:t>
            </a:r>
            <a:r>
              <a:rPr lang="it-IT" sz="11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2018/2019 </a:t>
            </a:r>
            <a:r>
              <a:rPr lang="it-IT" sz="11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–  Marco Zoveralli – Sciper N. </a:t>
            </a:r>
            <a:r>
              <a:rPr lang="it-IT" sz="1100" dirty="0">
                <a:latin typeface="Calibri" pitchFamily="34" charset="0"/>
                <a:cs typeface="Calibri" pitchFamily="34" charset="0"/>
              </a:rPr>
              <a:t>267476</a:t>
            </a:r>
            <a:endParaRPr lang="it-IT" sz="11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5" name="CasellaDiTesto 14"/>
          <p:cNvSpPr txBox="1"/>
          <p:nvPr/>
        </p:nvSpPr>
        <p:spPr>
          <a:xfrm>
            <a:off x="8388424" y="6578812"/>
            <a:ext cx="74567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b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3/7</a:t>
            </a:r>
            <a:endParaRPr lang="it-IT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" name="Titolo 1"/>
          <p:cNvSpPr txBox="1">
            <a:spLocks/>
          </p:cNvSpPr>
          <p:nvPr/>
        </p:nvSpPr>
        <p:spPr>
          <a:xfrm>
            <a:off x="0" y="-14249"/>
            <a:ext cx="9144000" cy="57258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lIns="0" tIns="0" rIns="0" bIns="0" anchor="ctr"/>
          <a:lstStyle/>
          <a:p>
            <a:r>
              <a:rPr lang="it-IT" sz="2800" b="1" kern="0" dirty="0">
                <a:solidFill>
                  <a:sysClr val="windowText" lastClr="000000"/>
                </a:solidFill>
                <a:latin typeface="Calibri" pitchFamily="34" charset="0"/>
                <a:cs typeface="Calibri" pitchFamily="34" charset="0"/>
              </a:rPr>
              <a:t>  </a:t>
            </a:r>
            <a:r>
              <a:rPr lang="it-IT" sz="2800" b="1" kern="0" dirty="0" smtClean="0">
                <a:solidFill>
                  <a:sysClr val="windowText" lastClr="000000"/>
                </a:solidFill>
                <a:latin typeface="Calibri" pitchFamily="34" charset="0"/>
                <a:cs typeface="Calibri" pitchFamily="34" charset="0"/>
              </a:rPr>
              <a:t>Hardware Selection and Validation</a:t>
            </a:r>
            <a:endParaRPr lang="it-IT" sz="2800" b="1" kern="0" dirty="0">
              <a:solidFill>
                <a:sysClr val="windowText" lastClr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" name="CasellaDiTesto 6"/>
          <p:cNvSpPr txBox="1"/>
          <p:nvPr/>
        </p:nvSpPr>
        <p:spPr>
          <a:xfrm>
            <a:off x="0" y="6217567"/>
            <a:ext cx="9144000" cy="30777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it-IT" sz="1400" dirty="0" smtClean="0">
                <a:latin typeface="Calibri" pitchFamily="34" charset="0"/>
                <a:cs typeface="Calibri" pitchFamily="34" charset="0"/>
              </a:rPr>
              <a:t>What</a:t>
            </a:r>
            <a:r>
              <a:rPr lang="it-IT" sz="1400" dirty="0">
                <a:latin typeface="Calibri" pitchFamily="34" charset="0"/>
                <a:cs typeface="Calibri" pitchFamily="34" charset="0"/>
              </a:rPr>
              <a:t>? – </a:t>
            </a:r>
            <a:r>
              <a:rPr lang="it-IT" sz="1400" dirty="0" smtClean="0">
                <a:latin typeface="Calibri" pitchFamily="34" charset="0"/>
                <a:cs typeface="Calibri" pitchFamily="34" charset="0"/>
              </a:rPr>
              <a:t>Related Work </a:t>
            </a:r>
            <a:r>
              <a:rPr lang="it-IT" sz="1400" dirty="0">
                <a:latin typeface="Calibri" pitchFamily="34" charset="0"/>
                <a:cs typeface="Calibri" pitchFamily="34" charset="0"/>
              </a:rPr>
              <a:t>– </a:t>
            </a:r>
            <a:r>
              <a:rPr lang="it-IT" sz="1400" b="1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How?</a:t>
            </a:r>
            <a:r>
              <a:rPr lang="it-IT" sz="1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it-IT" sz="1400" dirty="0">
                <a:latin typeface="Calibri" pitchFamily="34" charset="0"/>
                <a:cs typeface="Calibri" pitchFamily="34" charset="0"/>
              </a:rPr>
              <a:t>– </a:t>
            </a:r>
            <a:r>
              <a:rPr lang="it-IT" sz="1400" dirty="0" smtClean="0">
                <a:latin typeface="Calibri" pitchFamily="34" charset="0"/>
                <a:cs typeface="Calibri" pitchFamily="34" charset="0"/>
              </a:rPr>
              <a:t>Progress</a:t>
            </a:r>
            <a:endParaRPr lang="it-IT" sz="1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-1" y="620688"/>
            <a:ext cx="9134101" cy="56784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Hardware selection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Project inputs</a:t>
            </a:r>
          </a:p>
          <a:p>
            <a:pPr marL="1257300" lvl="2" indent="-342900">
              <a:buFont typeface="Arial" pitchFamily="34" charset="0"/>
              <a:buChar char="•"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Single-board computers: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Odroid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XU4</a:t>
            </a:r>
          </a:p>
          <a:p>
            <a:pPr marL="1257300" lvl="2" indent="-342900">
              <a:buFont typeface="Arial" pitchFamily="34" charset="0"/>
              <a:buChar char="•"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Image Acquisition: M7 camera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Our proposal</a:t>
            </a:r>
          </a:p>
          <a:p>
            <a:pPr marL="1257300" lvl="2" indent="-342900">
              <a:buFont typeface="Arial" pitchFamily="34" charset="0"/>
              <a:buChar char="•"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Connectivity: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WiFi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Module 5</a:t>
            </a:r>
          </a:p>
          <a:p>
            <a:pPr marL="800100" lvl="1" indent="-342900">
              <a:buFont typeface="Arial" pitchFamily="34" charset="0"/>
              <a:buChar char="•"/>
            </a:pPr>
            <a:endParaRPr lang="it-IT" sz="2000" dirty="0">
              <a:latin typeface="Calibri" pitchFamily="34" charset="0"/>
              <a:cs typeface="Calibri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it-IT" sz="2000" dirty="0" smtClean="0">
                <a:latin typeface="Calibri" pitchFamily="34" charset="0"/>
                <a:cs typeface="Calibri" pitchFamily="34" charset="0"/>
              </a:rPr>
              <a:t>Hardware validation</a:t>
            </a:r>
            <a:endParaRPr lang="it-IT" sz="2000" dirty="0">
              <a:latin typeface="Calibri" pitchFamily="34" charset="0"/>
              <a:cs typeface="Calibri" pitchFamily="34" charset="0"/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000" b="1" dirty="0" smtClean="0">
                <a:latin typeface="Calibri" pitchFamily="34" charset="0"/>
                <a:cs typeface="Calibri" pitchFamily="34" charset="0"/>
              </a:rPr>
              <a:t>Connectivity tests</a:t>
            </a:r>
          </a:p>
          <a:p>
            <a:pPr marL="1257300" lvl="2" indent="-342900">
              <a:buFont typeface="Arial" pitchFamily="34" charset="0"/>
              <a:buChar char="•"/>
            </a:pPr>
            <a:r>
              <a:rPr lang="en-US" sz="2100" dirty="0" err="1" smtClean="0">
                <a:latin typeface="Calibri" pitchFamily="34" charset="0"/>
                <a:cs typeface="Calibri" pitchFamily="34" charset="0"/>
              </a:rPr>
              <a:t>Adhoc</a:t>
            </a:r>
            <a:r>
              <a:rPr lang="en-US" sz="2100" dirty="0" smtClean="0">
                <a:latin typeface="Calibri" pitchFamily="34" charset="0"/>
                <a:cs typeface="Calibri" pitchFamily="34" charset="0"/>
              </a:rPr>
              <a:t> mode compatibility</a:t>
            </a:r>
            <a:endParaRPr lang="en-US" sz="2100" dirty="0">
              <a:latin typeface="Calibri" pitchFamily="34" charset="0"/>
              <a:cs typeface="Calibri" pitchFamily="34" charset="0"/>
            </a:endParaRPr>
          </a:p>
          <a:p>
            <a:pPr marL="1257300" lvl="2" indent="-342900">
              <a:buFont typeface="Arial" pitchFamily="34" charset="0"/>
              <a:buChar char="•"/>
            </a:pPr>
            <a:r>
              <a:rPr lang="en-US" sz="2100" dirty="0" smtClean="0">
                <a:latin typeface="Calibri" pitchFamily="34" charset="0"/>
                <a:cs typeface="Calibri" pitchFamily="34" charset="0"/>
              </a:rPr>
              <a:t>Network throughput</a:t>
            </a:r>
          </a:p>
          <a:p>
            <a:pPr marL="1257300" lvl="2" indent="-342900">
              <a:buFont typeface="Arial" pitchFamily="34" charset="0"/>
              <a:buChar char="•"/>
            </a:pPr>
            <a:r>
              <a:rPr lang="en-US" sz="2100" dirty="0" smtClean="0">
                <a:latin typeface="Calibri" pitchFamily="34" charset="0"/>
                <a:cs typeface="Calibri" pitchFamily="34" charset="0"/>
              </a:rPr>
              <a:t>Network stability</a:t>
            </a:r>
          </a:p>
          <a:p>
            <a:pPr marL="1257300" lvl="2" indent="-342900">
              <a:buFont typeface="Arial" pitchFamily="34" charset="0"/>
              <a:buChar char="•"/>
            </a:pPr>
            <a:endParaRPr lang="it-IT" sz="2000" dirty="0">
              <a:latin typeface="Calibri" pitchFamily="34" charset="0"/>
              <a:cs typeface="Calibri" pitchFamily="34" charset="0"/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000" b="1" dirty="0" smtClean="0">
                <a:latin typeface="Calibri" pitchFamily="34" charset="0"/>
                <a:cs typeface="Calibri" pitchFamily="34" charset="0"/>
              </a:rPr>
              <a:t>Object detection tests</a:t>
            </a:r>
          </a:p>
          <a:p>
            <a:pPr marL="1257300" lvl="2" indent="-342900">
              <a:buFont typeface="Arial" pitchFamily="34" charset="0"/>
              <a:buChar char="•"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Setup of a machine learning framework on the ARMv7 architecture</a:t>
            </a:r>
          </a:p>
          <a:p>
            <a:pPr marL="1257300" lvl="2" indent="-342900">
              <a:buFont typeface="Arial" pitchFamily="34" charset="0"/>
              <a:buChar char="•"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MSCOCO pre-trained neural network</a:t>
            </a:r>
          </a:p>
          <a:p>
            <a:pPr marL="1257300" lvl="2" indent="-342900">
              <a:buFont typeface="Arial" pitchFamily="34" charset="0"/>
              <a:buChar char="•"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Average computational time: 200ms per prediction</a:t>
            </a:r>
          </a:p>
          <a:p>
            <a:pPr marL="1257300" lvl="2" indent="-342900">
              <a:buFont typeface="Arial" pitchFamily="34" charset="0"/>
              <a:buChar char="•"/>
            </a:pPr>
            <a:r>
              <a:rPr lang="en-GB" sz="2000" dirty="0">
                <a:latin typeface="Calibri" pitchFamily="34" charset="0"/>
                <a:cs typeface="Calibri" pitchFamily="34" charset="0"/>
              </a:rPr>
              <a:t>Accurate predictions over a defined set of objects (e.g. bottle, </a:t>
            </a:r>
            <a:r>
              <a:rPr lang="en-GB" sz="2000" dirty="0" smtClean="0">
                <a:latin typeface="Calibri" pitchFamily="34" charset="0"/>
                <a:cs typeface="Calibri" pitchFamily="34" charset="0"/>
              </a:rPr>
              <a:t>keyboard)</a:t>
            </a:r>
            <a:endParaRPr lang="it-IT" sz="20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1628800"/>
            <a:ext cx="4211960" cy="3042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057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1"/>
          <p:cNvSpPr txBox="1">
            <a:spLocks/>
          </p:cNvSpPr>
          <p:nvPr/>
        </p:nvSpPr>
        <p:spPr>
          <a:xfrm>
            <a:off x="0" y="-14249"/>
            <a:ext cx="8228880" cy="57258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it-IT" sz="2800" b="1" kern="0" dirty="0">
                <a:solidFill>
                  <a:sysClr val="windowText" lastClr="000000"/>
                </a:solidFill>
                <a:latin typeface="Calibri" pitchFamily="34" charset="0"/>
                <a:cs typeface="Calibri" pitchFamily="34" charset="0"/>
              </a:rPr>
              <a:t>  Simple Network Management </a:t>
            </a:r>
            <a:r>
              <a:rPr lang="it-IT" sz="2800" b="1" kern="0" dirty="0" err="1">
                <a:solidFill>
                  <a:sysClr val="windowText" lastClr="000000"/>
                </a:solidFill>
                <a:latin typeface="Calibri" pitchFamily="34" charset="0"/>
                <a:cs typeface="Calibri" pitchFamily="34" charset="0"/>
              </a:rPr>
              <a:t>Protocol</a:t>
            </a:r>
            <a:endParaRPr lang="it-IT" sz="2800" b="1" kern="0" dirty="0">
              <a:solidFill>
                <a:sysClr val="windowText" lastClr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" name="Rettangolo 13"/>
          <p:cNvSpPr/>
          <p:nvPr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1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École polytechnique fédérale de Lausanne </a:t>
            </a:r>
            <a:r>
              <a:rPr lang="it-IT" sz="11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– A.Y. </a:t>
            </a:r>
            <a:r>
              <a:rPr lang="it-IT" sz="11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2018/2019 </a:t>
            </a:r>
            <a:r>
              <a:rPr lang="it-IT" sz="11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–  Marco Zoveralli – Sciper N. </a:t>
            </a:r>
            <a:r>
              <a:rPr lang="it-IT" sz="1100" dirty="0">
                <a:latin typeface="Calibri" pitchFamily="34" charset="0"/>
                <a:cs typeface="Calibri" pitchFamily="34" charset="0"/>
              </a:rPr>
              <a:t>267476</a:t>
            </a:r>
            <a:endParaRPr lang="it-IT" sz="11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5" name="CasellaDiTesto 14"/>
          <p:cNvSpPr txBox="1"/>
          <p:nvPr/>
        </p:nvSpPr>
        <p:spPr>
          <a:xfrm>
            <a:off x="8388424" y="6578812"/>
            <a:ext cx="74567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b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3/4</a:t>
            </a:r>
            <a:endParaRPr lang="it-IT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" name="Titolo 1"/>
          <p:cNvSpPr txBox="1">
            <a:spLocks/>
          </p:cNvSpPr>
          <p:nvPr/>
        </p:nvSpPr>
        <p:spPr>
          <a:xfrm>
            <a:off x="0" y="-14249"/>
            <a:ext cx="9144000" cy="57258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lIns="0" tIns="0" rIns="0" bIns="0" anchor="ctr"/>
          <a:lstStyle/>
          <a:p>
            <a:r>
              <a:rPr lang="it-IT" sz="2800" b="1" kern="0" dirty="0">
                <a:solidFill>
                  <a:sysClr val="windowText" lastClr="000000"/>
                </a:solidFill>
                <a:latin typeface="Calibri" pitchFamily="34" charset="0"/>
                <a:cs typeface="Calibri" pitchFamily="34" charset="0"/>
              </a:rPr>
              <a:t>  </a:t>
            </a:r>
            <a:r>
              <a:rPr lang="it-IT" sz="2800" b="1" kern="0" dirty="0" smtClean="0">
                <a:solidFill>
                  <a:sysClr val="windowText" lastClr="000000"/>
                </a:solidFill>
                <a:latin typeface="Calibri" pitchFamily="34" charset="0"/>
                <a:cs typeface="Calibri" pitchFamily="34" charset="0"/>
              </a:rPr>
              <a:t>Hardware Selection and Functionality Tests</a:t>
            </a:r>
            <a:endParaRPr lang="it-IT" sz="2800" b="1" kern="0" dirty="0">
              <a:solidFill>
                <a:sysClr val="windowText" lastClr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" name="CasellaDiTesto 6"/>
          <p:cNvSpPr txBox="1"/>
          <p:nvPr/>
        </p:nvSpPr>
        <p:spPr>
          <a:xfrm>
            <a:off x="0" y="6217567"/>
            <a:ext cx="9144000" cy="30777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it-IT" sz="1400" dirty="0" smtClean="0">
                <a:latin typeface="Calibri" pitchFamily="34" charset="0"/>
                <a:cs typeface="Calibri" pitchFamily="34" charset="0"/>
              </a:rPr>
              <a:t>What</a:t>
            </a:r>
            <a:r>
              <a:rPr lang="it-IT" sz="1400" dirty="0">
                <a:latin typeface="Calibri" pitchFamily="34" charset="0"/>
                <a:cs typeface="Calibri" pitchFamily="34" charset="0"/>
              </a:rPr>
              <a:t>? – </a:t>
            </a:r>
            <a:r>
              <a:rPr lang="it-IT" sz="1400" dirty="0" smtClean="0">
                <a:latin typeface="Calibri" pitchFamily="34" charset="0"/>
                <a:cs typeface="Calibri" pitchFamily="34" charset="0"/>
              </a:rPr>
              <a:t>Related Work </a:t>
            </a:r>
            <a:r>
              <a:rPr lang="it-IT" sz="1400" dirty="0">
                <a:latin typeface="Calibri" pitchFamily="34" charset="0"/>
                <a:cs typeface="Calibri" pitchFamily="34" charset="0"/>
              </a:rPr>
              <a:t>– </a:t>
            </a:r>
            <a:r>
              <a:rPr lang="it-IT" sz="1400" b="1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How?</a:t>
            </a:r>
            <a:r>
              <a:rPr lang="it-IT" sz="1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it-IT" sz="1400" dirty="0">
                <a:latin typeface="Calibri" pitchFamily="34" charset="0"/>
                <a:cs typeface="Calibri" pitchFamily="34" charset="0"/>
              </a:rPr>
              <a:t>– </a:t>
            </a:r>
            <a:r>
              <a:rPr lang="it-IT" sz="1400" dirty="0" smtClean="0">
                <a:latin typeface="Calibri" pitchFamily="34" charset="0"/>
                <a:cs typeface="Calibri" pitchFamily="34" charset="0"/>
              </a:rPr>
              <a:t>Progress</a:t>
            </a:r>
            <a:endParaRPr lang="it-IT" sz="1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-1" y="1220554"/>
            <a:ext cx="9134101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Single-board computers</a:t>
            </a:r>
            <a:endParaRPr lang="en-US" sz="2000" dirty="0">
              <a:latin typeface="Calibri" pitchFamily="34" charset="0"/>
              <a:cs typeface="Calibri" pitchFamily="34" charset="0"/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Odroid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XU4</a:t>
            </a:r>
            <a:endParaRPr lang="it-IT" sz="2000" dirty="0">
              <a:latin typeface="Calibri" pitchFamily="34" charset="0"/>
              <a:cs typeface="Calibri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it-IT" sz="2000" dirty="0">
              <a:latin typeface="Calibri" pitchFamily="34" charset="0"/>
              <a:cs typeface="Calibri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it-IT" sz="2000" dirty="0" smtClean="0">
                <a:latin typeface="Calibri" pitchFamily="34" charset="0"/>
                <a:cs typeface="Calibri" pitchFamily="34" charset="0"/>
              </a:rPr>
              <a:t>Connectivity</a:t>
            </a:r>
            <a:endParaRPr lang="it-IT" sz="2000" dirty="0">
              <a:latin typeface="Calibri" pitchFamily="34" charset="0"/>
              <a:cs typeface="Calibri" pitchFamily="34" charset="0"/>
            </a:endParaRPr>
          </a:p>
          <a:p>
            <a:pPr marL="977900" lvl="8" indent="-342900">
              <a:buFont typeface="Arial" pitchFamily="34" charset="0"/>
              <a:buChar char="•"/>
            </a:pPr>
            <a:r>
              <a:rPr lang="it-IT" sz="2000" dirty="0" smtClean="0">
                <a:latin typeface="Calibri" pitchFamily="34" charset="0"/>
                <a:cs typeface="Calibri" pitchFamily="34" charset="0"/>
              </a:rPr>
              <a:t>WiFi Module 5</a:t>
            </a:r>
          </a:p>
          <a:p>
            <a:pPr marL="977900" lvl="8" indent="-342900">
              <a:buFont typeface="Arial" pitchFamily="34" charset="0"/>
              <a:buChar char="•"/>
            </a:pP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Adhoc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mode compatibility</a:t>
            </a:r>
          </a:p>
          <a:p>
            <a:pPr marL="285750" indent="-285750">
              <a:buFont typeface="Wingdings" pitchFamily="2" charset="2"/>
              <a:buChar char="Ø"/>
            </a:pPr>
            <a:endParaRPr lang="it-IT" sz="2000" dirty="0">
              <a:latin typeface="Calibri" pitchFamily="34" charset="0"/>
              <a:cs typeface="Calibri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it-IT" sz="2000" dirty="0" smtClean="0">
                <a:latin typeface="Calibri" pitchFamily="34" charset="0"/>
                <a:cs typeface="Calibri" pitchFamily="34" charset="0"/>
              </a:rPr>
              <a:t>Object Detection</a:t>
            </a:r>
            <a:endParaRPr lang="it-IT" sz="2000" dirty="0">
              <a:latin typeface="Calibri" pitchFamily="34" charset="0"/>
              <a:cs typeface="Calibri" pitchFamily="34" charset="0"/>
            </a:endParaRPr>
          </a:p>
          <a:p>
            <a:pPr marL="977900" lvl="8" indent="-342900">
              <a:buFont typeface="Arial" pitchFamily="34" charset="0"/>
              <a:buChar char="•"/>
            </a:pPr>
            <a:r>
              <a:rPr lang="en-GB" sz="2000" dirty="0" err="1" smtClean="0">
                <a:latin typeface="Calibri" pitchFamily="34" charset="0"/>
                <a:cs typeface="Calibri" pitchFamily="34" charset="0"/>
              </a:rPr>
              <a:t>OpenMV</a:t>
            </a:r>
            <a:r>
              <a:rPr lang="en-GB" sz="2000" dirty="0" smtClean="0">
                <a:latin typeface="Calibri" pitchFamily="34" charset="0"/>
                <a:cs typeface="Calibri" pitchFamily="34" charset="0"/>
              </a:rPr>
              <a:t> M7 camera</a:t>
            </a:r>
          </a:p>
          <a:p>
            <a:pPr marL="977900" lvl="8" indent="-342900">
              <a:buFont typeface="Arial" pitchFamily="34" charset="0"/>
              <a:buChar char="•"/>
            </a:pPr>
            <a:r>
              <a:rPr lang="en-GB" sz="2000" dirty="0" smtClean="0">
                <a:latin typeface="Calibri" pitchFamily="34" charset="0"/>
                <a:cs typeface="Calibri" pitchFamily="34" charset="0"/>
              </a:rPr>
              <a:t>Setup of a machine learning framework on ARMv7 architecture</a:t>
            </a:r>
          </a:p>
          <a:p>
            <a:pPr marL="977900" lvl="8" indent="-342900">
              <a:buFont typeface="Arial" pitchFamily="34" charset="0"/>
              <a:buChar char="•"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MSCOCO pre-trained neural network</a:t>
            </a:r>
          </a:p>
          <a:p>
            <a:pPr marL="285750" indent="-285750">
              <a:buFont typeface="Wingdings" pitchFamily="2" charset="2"/>
              <a:buChar char="Ø"/>
            </a:pPr>
            <a:endParaRPr lang="it-IT" sz="2000" dirty="0">
              <a:latin typeface="Calibri" pitchFamily="34" charset="0"/>
              <a:cs typeface="Calibri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it-IT" sz="2000" b="1" dirty="0" smtClean="0">
                <a:latin typeface="Calibri" pitchFamily="34" charset="0"/>
                <a:cs typeface="Calibri" pitchFamily="34" charset="0"/>
              </a:rPr>
              <a:t>Connectivity tests</a:t>
            </a:r>
            <a:r>
              <a:rPr lang="it-IT" sz="2000" dirty="0" smtClean="0">
                <a:latin typeface="Calibri" pitchFamily="34" charset="0"/>
                <a:cs typeface="Calibri" pitchFamily="34" charset="0"/>
              </a:rPr>
              <a:t>: 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throughput and network stability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b="1" dirty="0" smtClean="0">
                <a:latin typeface="Calibri" pitchFamily="34" charset="0"/>
                <a:cs typeface="Calibri" pitchFamily="34" charset="0"/>
              </a:rPr>
              <a:t>Object detection tests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Average computational time: 200ms per prediction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GB" sz="2000" dirty="0">
                <a:latin typeface="Calibri" pitchFamily="34" charset="0"/>
                <a:cs typeface="Calibri" pitchFamily="34" charset="0"/>
              </a:rPr>
              <a:t>Accurate predictions over a defined set of objects (e.g. bottle, keyboard</a:t>
            </a:r>
            <a:r>
              <a:rPr lang="en-GB" sz="2000" dirty="0" smtClean="0">
                <a:latin typeface="Calibri" pitchFamily="34" charset="0"/>
                <a:cs typeface="Calibri" pitchFamily="34" charset="0"/>
              </a:rPr>
              <a:t>)</a:t>
            </a:r>
            <a:endParaRPr lang="it-IT" sz="2000" dirty="0">
              <a:latin typeface="Calibri" pitchFamily="34" charset="0"/>
              <a:cs typeface="Calibri" pitchFamily="34" charset="0"/>
            </a:endParaRPr>
          </a:p>
          <a:p>
            <a:pPr marL="977900" lvl="8" indent="-342900">
              <a:buFont typeface="Arial" pitchFamily="34" charset="0"/>
              <a:buChar char="•"/>
            </a:pPr>
            <a:endParaRPr lang="en-GB" sz="2000" dirty="0" smtClean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0006" y="580451"/>
            <a:ext cx="4523994" cy="3392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721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1"/>
          <p:cNvSpPr txBox="1">
            <a:spLocks/>
          </p:cNvSpPr>
          <p:nvPr/>
        </p:nvSpPr>
        <p:spPr>
          <a:xfrm>
            <a:off x="0" y="-14249"/>
            <a:ext cx="8228880" cy="57258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it-IT" sz="2800" b="1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  Simple Network Management </a:t>
            </a:r>
            <a:r>
              <a:rPr lang="it-IT" sz="2800" b="1" kern="0" dirty="0" err="1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Protocol</a:t>
            </a:r>
            <a:endParaRPr lang="it-IT" sz="2800" b="1" kern="0" dirty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Rettangolo 13"/>
          <p:cNvSpPr/>
          <p:nvPr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1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École polytechnique fédérale de Lausanne </a:t>
            </a:r>
            <a:r>
              <a:rPr lang="it-IT" sz="11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– A.Y. </a:t>
            </a:r>
            <a:r>
              <a:rPr lang="it-IT" sz="11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2018/2019 </a:t>
            </a:r>
            <a:r>
              <a:rPr lang="it-IT" sz="11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–  Marco Zoveralli – Sciper N. </a:t>
            </a:r>
            <a:r>
              <a:rPr lang="it-IT" sz="1100" dirty="0"/>
              <a:t>267476</a:t>
            </a:r>
            <a:endParaRPr lang="it-IT" sz="11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CasellaDiTesto 14"/>
          <p:cNvSpPr txBox="1"/>
          <p:nvPr/>
        </p:nvSpPr>
        <p:spPr>
          <a:xfrm>
            <a:off x="8388424" y="6578812"/>
            <a:ext cx="74567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4/5</a:t>
            </a:r>
            <a:endParaRPr lang="it-IT" dirty="0"/>
          </a:p>
        </p:txBody>
      </p:sp>
      <p:sp>
        <p:nvSpPr>
          <p:cNvPr id="11" name="Titolo 1"/>
          <p:cNvSpPr txBox="1">
            <a:spLocks/>
          </p:cNvSpPr>
          <p:nvPr/>
        </p:nvSpPr>
        <p:spPr>
          <a:xfrm>
            <a:off x="0" y="-14249"/>
            <a:ext cx="9144000" cy="57258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lIns="0" tIns="0" rIns="0" bIns="0" anchor="ctr"/>
          <a:lstStyle/>
          <a:p>
            <a:r>
              <a:rPr lang="it-IT" sz="2800" b="1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it-IT" sz="2800" b="1" kern="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Preliminary Tests</a:t>
            </a:r>
            <a:endParaRPr lang="it-IT" sz="2800" b="1" kern="0" dirty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CasellaDiTesto 6"/>
          <p:cNvSpPr txBox="1"/>
          <p:nvPr/>
        </p:nvSpPr>
        <p:spPr>
          <a:xfrm>
            <a:off x="0" y="6217567"/>
            <a:ext cx="9144000" cy="30777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it-IT" sz="1400" dirty="0" smtClean="0">
                <a:latin typeface="Times New Roman" pitchFamily="18" charset="0"/>
                <a:cs typeface="Times New Roman" pitchFamily="18" charset="0"/>
              </a:rPr>
              <a:t>What</a:t>
            </a:r>
            <a:r>
              <a:rPr lang="it-IT" sz="1400" dirty="0">
                <a:latin typeface="Times New Roman" pitchFamily="18" charset="0"/>
                <a:cs typeface="Times New Roman" pitchFamily="18" charset="0"/>
              </a:rPr>
              <a:t>? – </a:t>
            </a:r>
            <a:r>
              <a:rPr lang="it-IT" sz="1400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How?</a:t>
            </a:r>
            <a:r>
              <a:rPr lang="it-IT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sz="1400" dirty="0"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it-IT" sz="1400" dirty="0" smtClean="0">
                <a:latin typeface="Times New Roman" pitchFamily="18" charset="0"/>
                <a:cs typeface="Times New Roman" pitchFamily="18" charset="0"/>
              </a:rPr>
              <a:t>Progress</a:t>
            </a:r>
            <a:endParaRPr lang="it-IT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79512" y="730439"/>
            <a:ext cx="885698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it-IT" sz="2000" dirty="0" smtClean="0">
                <a:latin typeface="Times New Roman" pitchFamily="18" charset="0"/>
                <a:cs typeface="Times New Roman" pitchFamily="18" charset="0"/>
              </a:rPr>
              <a:t>Connectivity</a:t>
            </a:r>
            <a:endParaRPr lang="it-IT" sz="2000" dirty="0">
              <a:latin typeface="Times New Roman" pitchFamily="18" charset="0"/>
              <a:cs typeface="Times New Roman" pitchFamily="18" charset="0"/>
            </a:endParaRPr>
          </a:p>
          <a:p>
            <a:pPr marL="977900" lvl="8" indent="-342900">
              <a:buFont typeface="Arial" pitchFamily="34" charset="0"/>
              <a:buChar char="•"/>
            </a:pP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Setup of an </a:t>
            </a:r>
            <a:r>
              <a:rPr lang="en-GB" sz="2000" dirty="0" err="1" smtClean="0">
                <a:latin typeface="Times New Roman" pitchFamily="18" charset="0"/>
                <a:cs typeface="Times New Roman" pitchFamily="18" charset="0"/>
              </a:rPr>
              <a:t>adhoc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 network with three devices</a:t>
            </a:r>
          </a:p>
          <a:p>
            <a:pPr marL="977900" lvl="8" indent="-342900">
              <a:buFont typeface="Arial" pitchFamily="34" charset="0"/>
              <a:buChar char="•"/>
            </a:pP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Throughput and connection persistence tests </a:t>
            </a:r>
          </a:p>
          <a:p>
            <a:pPr marL="977900" lvl="8" indent="-342900">
              <a:buFont typeface="Arial" pitchFamily="34" charset="0"/>
              <a:buChar char="•"/>
            </a:pPr>
            <a:endParaRPr lang="it-IT" sz="20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On-drone object recognition</a:t>
            </a:r>
            <a:endParaRPr lang="it-IT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977900" lvl="8" indent="-342900">
              <a:buFont typeface="Arial" pitchFamily="34" charset="0"/>
              <a:buChar char="•"/>
            </a:pP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MSCOCO pre-trained neural network</a:t>
            </a:r>
          </a:p>
          <a:p>
            <a:pPr marL="977900" lvl="8" indent="-342900">
              <a:buFont typeface="Arial" pitchFamily="34" charset="0"/>
              <a:buChar char="•"/>
            </a:pP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200/300ms per prediction</a:t>
            </a:r>
          </a:p>
          <a:p>
            <a:pPr marL="977900" lvl="8" indent="-342900">
              <a:buFont typeface="Arial" pitchFamily="34" charset="0"/>
              <a:buChar char="•"/>
            </a:pP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Accurate predictions for a defined set of objects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1257300" lvl="2" indent="-342900"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E.g. bottle, person, keyboard, cellphone ..</a:t>
            </a:r>
            <a:endParaRPr lang="en-GB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977900" lvl="8" indent="-342900">
              <a:buFont typeface="Arial" pitchFamily="34" charset="0"/>
              <a:buChar char="•"/>
            </a:pPr>
            <a:endParaRPr lang="en-GB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4959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8229</TotalTime>
  <Words>1882</Words>
  <Application>Microsoft Office PowerPoint</Application>
  <PresentationFormat>On-screen Show (4:3)</PresentationFormat>
  <Paragraphs>322</Paragraphs>
  <Slides>20</Slides>
  <Notes>18</Notes>
  <HiddenSlides>10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Bandwidth efficient object recognition for drone swarms</vt:lpstr>
      <vt:lpstr>  Project Overview</vt:lpstr>
      <vt:lpstr>  Project Overview</vt:lpstr>
      <vt:lpstr>  Related Work</vt:lpstr>
      <vt:lpstr>  Related Work</vt:lpstr>
      <vt:lpstr>PowerPoint Presentation</vt:lpstr>
      <vt:lpstr>PowerPoint Presentation</vt:lpstr>
      <vt:lpstr>PowerPoint Presentation</vt:lpstr>
      <vt:lpstr>PowerPoint Presentation</vt:lpstr>
      <vt:lpstr>  Protocol Design</vt:lpstr>
      <vt:lpstr>  Protocol Design: Intra-host Computations</vt:lpstr>
      <vt:lpstr>  Protocol Design: Inter-host Communication</vt:lpstr>
      <vt:lpstr>  Protocol Design: Main Challenges</vt:lpstr>
      <vt:lpstr>  Progress</vt:lpstr>
      <vt:lpstr>  Progress</vt:lpstr>
      <vt:lpstr>  Protocol Design</vt:lpstr>
      <vt:lpstr>PowerPoint Presentation</vt:lpstr>
      <vt:lpstr>  Protocol Design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S&amp;SLAWKS</dc:creator>
  <cp:lastModifiedBy>marco z</cp:lastModifiedBy>
  <cp:revision>611</cp:revision>
  <dcterms:modified xsi:type="dcterms:W3CDTF">2018-10-30T12:28:40Z</dcterms:modified>
</cp:coreProperties>
</file>