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sldIdLst>
    <p:sldId id="303" r:id="rId2"/>
    <p:sldId id="331" r:id="rId3"/>
    <p:sldId id="405" r:id="rId4"/>
    <p:sldId id="351" r:id="rId5"/>
    <p:sldId id="377" r:id="rId6"/>
    <p:sldId id="401" r:id="rId7"/>
    <p:sldId id="383" r:id="rId8"/>
    <p:sldId id="406" r:id="rId9"/>
    <p:sldId id="384" r:id="rId10"/>
    <p:sldId id="407" r:id="rId11"/>
    <p:sldId id="398" r:id="rId12"/>
    <p:sldId id="394" r:id="rId13"/>
    <p:sldId id="393" r:id="rId14"/>
    <p:sldId id="408" r:id="rId15"/>
    <p:sldId id="395" r:id="rId16"/>
    <p:sldId id="397" r:id="rId17"/>
    <p:sldId id="402" r:id="rId18"/>
    <p:sldId id="403" r:id="rId19"/>
    <p:sldId id="409" r:id="rId20"/>
    <p:sldId id="410" r:id="rId21"/>
    <p:sldId id="411" r:id="rId22"/>
    <p:sldId id="412" r:id="rId23"/>
    <p:sldId id="413" r:id="rId24"/>
    <p:sldId id="396" r:id="rId25"/>
    <p:sldId id="399" r:id="rId26"/>
    <p:sldId id="388" r:id="rId27"/>
    <p:sldId id="392" r:id="rId28"/>
    <p:sldId id="385" r:id="rId29"/>
    <p:sldId id="376" r:id="rId30"/>
    <p:sldId id="352" r:id="rId31"/>
    <p:sldId id="390" r:id="rId32"/>
    <p:sldId id="391" r:id="rId33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C4D501-97A5-4C26-BB7A-CEE3F41B2566}">
          <p14:sldIdLst>
            <p14:sldId id="303"/>
          </p14:sldIdLst>
        </p14:section>
        <p14:section name="Untitled Section" id="{42474B79-27BD-4314-98D0-709A7C65FF5C}">
          <p14:sldIdLst>
            <p14:sldId id="331"/>
            <p14:sldId id="405"/>
            <p14:sldId id="351"/>
            <p14:sldId id="377"/>
            <p14:sldId id="401"/>
            <p14:sldId id="383"/>
            <p14:sldId id="406"/>
            <p14:sldId id="384"/>
            <p14:sldId id="407"/>
            <p14:sldId id="398"/>
            <p14:sldId id="394"/>
            <p14:sldId id="393"/>
            <p14:sldId id="408"/>
            <p14:sldId id="395"/>
            <p14:sldId id="397"/>
            <p14:sldId id="402"/>
            <p14:sldId id="403"/>
            <p14:sldId id="409"/>
            <p14:sldId id="410"/>
            <p14:sldId id="411"/>
            <p14:sldId id="412"/>
            <p14:sldId id="413"/>
            <p14:sldId id="396"/>
            <p14:sldId id="399"/>
            <p14:sldId id="388"/>
            <p14:sldId id="392"/>
            <p14:sldId id="385"/>
            <p14:sldId id="376"/>
            <p14:sldId id="352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81673" autoAdjust="0"/>
  </p:normalViewPr>
  <p:slideViewPr>
    <p:cSldViewPr>
      <p:cViewPr>
        <p:scale>
          <a:sx n="76" d="100"/>
          <a:sy n="76" d="100"/>
        </p:scale>
        <p:origin x="-13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8F18E-2A60-442D-BB31-DF3D0A4C846D}" type="datetimeFigureOut">
              <a:rPr lang="it-IT" smtClean="0"/>
              <a:t>13/01/2019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1E355-0E61-4953-A3C0-66A965A0748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74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considering a set of devices performing object recognition, a swarm of drones in our case, what can happen is that some drone cannot predict the presence or absence of the object in a too reliable way. This is where a distributed solution comes into help: the devices that are part of the swarm put together the single predictions in order to get a more reliable one. One of the main requirements when considering such approaches, besides improving the accuracy of the predictions, is to save bandwidth.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to detect a person</a:t>
            </a:r>
          </a:p>
          <a:p>
            <a:r>
              <a:rPr lang="en-US" dirty="0" smtClean="0"/>
              <a:t>… data fusion</a:t>
            </a:r>
            <a:r>
              <a:rPr lang="en-US" baseline="0" dirty="0" smtClean="0"/>
              <a:t> mechanism, meaning that the system will detect the object as present </a:t>
            </a:r>
            <a:r>
              <a:rPr lang="en-US" baseline="0" dirty="0" err="1" smtClean="0"/>
              <a:t>iff</a:t>
            </a:r>
            <a:r>
              <a:rPr lang="en-US" baseline="0" dirty="0" smtClean="0"/>
              <a:t> #positive votes &gt; M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considering a set of devices performing object recognition, a swarm of drones in our case, what can happen is that some drone cannot predict the presence or absence of the object in a too reliable way. This is where a distributed solution comes into help: the devices that are part of the swarm put together the single predictions in order to get a more reliable one. One of the main requirements when considering such approaches, besides improving the accuracy of the predictions, is to save bandwidth.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model is good at detecting people </a:t>
            </a:r>
            <a:r>
              <a:rPr lang="en-GB" dirty="0" smtClean="0">
                <a:sym typeface="Wingdings" pitchFamily="2" charset="2"/>
              </a:rPr>
              <a:t> we will try </a:t>
            </a:r>
            <a:r>
              <a:rPr lang="en-GB" smtClean="0">
                <a:sym typeface="Wingdings" pitchFamily="2" charset="2"/>
              </a:rPr>
              <a:t>to detect a person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More data could have given stronger results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Only 9 different views were considered for the data validation</a:t>
            </a:r>
          </a:p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More devices could have shown more usefulness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Only 3 drones/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Odroids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were available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78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 assumption for </a:t>
            </a:r>
            <a:r>
              <a:rPr lang="en-GB" dirty="0" err="1" smtClean="0"/>
              <a:t>giusti’s</a:t>
            </a:r>
            <a:r>
              <a:rPr lang="en-GB" baseline="0" dirty="0" smtClean="0"/>
              <a:t> paper: they assume that while the protocol is running, the object is indeed there. Instead, we have to determine whether an object is there: there might be nothing as well.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660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78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does model checking</a:t>
            </a:r>
            <a:r>
              <a:rPr lang="en-GB" baseline="0" dirty="0"/>
              <a:t> do? A little background.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206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Infer about BIP, say that we</a:t>
            </a:r>
            <a:r>
              <a:rPr lang="en-GB" baseline="0" dirty="0"/>
              <a:t> discuss later about the tools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1E355-0E61-4953-A3C0-66A965A0748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10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magin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magin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95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0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F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5800" y="2895079"/>
            <a:ext cx="7772400" cy="1470025"/>
          </a:xfrm>
        </p:spPr>
        <p:txBody>
          <a:bodyPr/>
          <a:lstStyle/>
          <a:p>
            <a:pPr algn="ctr"/>
            <a:r>
              <a:rPr lang="it-IT" sz="3200" b="1" dirty="0" smtClean="0">
                <a:latin typeface="Calibri" pitchFamily="34" charset="0"/>
                <a:cs typeface="Calibri" pitchFamily="34" charset="0"/>
              </a:rPr>
              <a:t>Bandwidth efficient object recognition for drone swarms</a:t>
            </a:r>
            <a:endParaRPr lang="it-IT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>
          <a:xfrm>
            <a:off x="0" y="265038"/>
            <a:ext cx="9159470" cy="1752600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School of Computer Science and Communication Systems</a:t>
            </a:r>
          </a:p>
          <a:p>
            <a:r>
              <a:rPr lang="it-IT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Master in Computer Science</a:t>
            </a:r>
          </a:p>
        </p:txBody>
      </p:sp>
      <p:sp>
        <p:nvSpPr>
          <p:cNvPr id="10" name="Sottotitolo 6"/>
          <p:cNvSpPr txBox="1">
            <a:spLocks/>
          </p:cNvSpPr>
          <p:nvPr/>
        </p:nvSpPr>
        <p:spPr>
          <a:xfrm>
            <a:off x="0" y="4872726"/>
            <a:ext cx="6400800" cy="1652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Supervised </a:t>
            </a:r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by</a:t>
            </a:r>
            <a:endParaRPr lang="it-IT" sz="2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Prof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Dario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Floreano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Dr.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Giuseppe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Cocco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it-IT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Fabian Schilling</a:t>
            </a:r>
            <a:endParaRPr lang="it-IT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ottotitolo 6"/>
          <p:cNvSpPr txBox="1">
            <a:spLocks/>
          </p:cNvSpPr>
          <p:nvPr/>
        </p:nvSpPr>
        <p:spPr>
          <a:xfrm>
            <a:off x="2762187" y="487272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Student</a:t>
            </a:r>
          </a:p>
          <a:p>
            <a:pPr algn="r"/>
            <a:r>
              <a:rPr lang="it-IT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Marco Zoveralli</a:t>
            </a:r>
          </a:p>
        </p:txBody>
      </p:sp>
      <p:sp>
        <p:nvSpPr>
          <p:cNvPr id="9" name="Rettangolo 8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196752"/>
            <a:ext cx="3456432" cy="16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Intra-host Computations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4704"/>
            <a:ext cx="913410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6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Leader Election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6/12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000760"/>
            <a:ext cx="91341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Assumption: 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the number of hosts (N) in the network is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known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Any host can be the leader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As long it knows who the leader is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>
                <a:latin typeface="Calibri" pitchFamily="34" charset="0"/>
                <a:cs typeface="Calibri" pitchFamily="34" charset="0"/>
              </a:rPr>
              <a:t>One leader per round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It changes at </a:t>
            </a:r>
            <a:r>
              <a:rPr lang="en-US" sz="2100" dirty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round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More system resiliency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Very simple mechanism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Leader ID = Round ID % 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 = #hosts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The leader classifies an object as present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iff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#positive predictions &gt; M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M = N/K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758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Exchanged Messages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11" y="836712"/>
            <a:ext cx="91341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Probe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Status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Final Prediction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Acknowledgement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Start Round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Limited amount of exchanged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probes messages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status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1 final vote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N-1 start round messages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</p:spTree>
    <p:extLst>
      <p:ext uri="{BB962C8B-B14F-4D97-AF65-F5344CB8AC3E}">
        <p14:creationId xmlns:p14="http://schemas.microsoft.com/office/powerpoint/2010/main" val="11402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Protocol: Execution Example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8/12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614819"/>
            <a:ext cx="4202061" cy="5602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89" y="61481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Limited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amount of exchanged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N-1 probes messages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N-1 status messages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1 final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vote + ACK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N-1 start round messages </a:t>
            </a:r>
            <a:r>
              <a:rPr lang="en-US" sz="28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1 single broadcast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980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Protocol: Execution Example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8/13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0688"/>
            <a:ext cx="9134101" cy="55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7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696753"/>
            <a:ext cx="91341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Precision: TP / (TP+FP)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if there are few false positives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Recall: TP / (TP + FN)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High if there are few false negatives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Two scenarios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the real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Not all optimal views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With the fake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Some views resemble the real object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Simulation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Take K pictures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Fix 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For each possible combination of N hosts in K positions (for a total of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1200" i="1" dirty="0" err="1" smtClean="0">
                <a:latin typeface="Calibri" pitchFamily="34" charset="0"/>
                <a:cs typeface="Calibri" pitchFamily="34" charset="0"/>
              </a:rPr>
              <a:t>k,n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), compute the prediction with the data fusion mechanism</a:t>
            </a:r>
            <a:endParaRPr lang="en-US" sz="2000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908719"/>
            <a:ext cx="3727705" cy="18638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197834"/>
            <a:ext cx="3727705" cy="1892976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2957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Validation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5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How?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Validation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9509"/>
            <a:ext cx="9134101" cy="56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0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1" y="573699"/>
            <a:ext cx="7704857" cy="5596879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96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10%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601817"/>
            <a:ext cx="7632847" cy="5596878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16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Project Overview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4" y="548680"/>
            <a:ext cx="9134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Motivation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Detection Accuracy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prediction by single drone may be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unreliable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Consensus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autonomous swarms may need to agree on whether a given target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Bandwidth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efficiency: especially relevant in urban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environment</a:t>
            </a: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Goal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presence/absence of a target object with high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accuracy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Proposed approach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  <a:cs typeface="Calibri" pitchFamily="34" charset="0"/>
              </a:rPr>
              <a:t>Exploit </a:t>
            </a:r>
            <a:r>
              <a:rPr lang="en-GB" sz="2400" dirty="0">
                <a:latin typeface="Calibri" pitchFamily="34" charset="0"/>
                <a:cs typeface="Calibri" pitchFamily="34" charset="0"/>
              </a:rPr>
              <a:t>multiple </a:t>
            </a:r>
            <a:r>
              <a:rPr lang="en-GB" sz="2400" dirty="0" smtClean="0">
                <a:latin typeface="Calibri" pitchFamily="34" charset="0"/>
                <a:cs typeface="Calibri" pitchFamily="34" charset="0"/>
              </a:rPr>
              <a:t>viewpoints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Estimations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are done locally by each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drone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Final vote sent to a base station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Limited information exchange to save power, bandwidth and for scalability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What?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How? – Validation – Conclusion</a:t>
            </a:r>
          </a:p>
        </p:txBody>
      </p:sp>
    </p:spTree>
    <p:extLst>
      <p:ext uri="{BB962C8B-B14F-4D97-AF65-F5344CB8AC3E}">
        <p14:creationId xmlns:p14="http://schemas.microsoft.com/office/powerpoint/2010/main" val="10938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20%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75" y="589090"/>
            <a:ext cx="7299450" cy="5628477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208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30%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" y="633691"/>
            <a:ext cx="7192113" cy="5583876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669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40%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7" y="620689"/>
            <a:ext cx="7177523" cy="5596878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03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Data Fusion, P(loss) = 50%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10/12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4" y="620689"/>
            <a:ext cx="7204492" cy="5596878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03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Validation: Protocol Convergence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11/12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692696"/>
            <a:ext cx="913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Simple setup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Three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Same object as data aggregation validation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Two distinct runs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With the real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False negatives eliminated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With the fake object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False positives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eliminated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Experiments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35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Conclusion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12/12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11" y="848901"/>
            <a:ext cx="91341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Distributed object detection system implemented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Implemented from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scratch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Scalable and modular system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Improvements over single-host system have been shown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Main goal achieved</a:t>
            </a:r>
          </a:p>
          <a:p>
            <a:pPr marL="800100" lvl="1" indent="-342900">
              <a:buBlip>
                <a:blip r:embed="rId3"/>
              </a:buBlip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Future 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Gather more data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Re-train the 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Deploy the protocol on more devices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Perform tests on flying/moving drones</a:t>
            </a:r>
          </a:p>
          <a:p>
            <a:pPr lvl="1"/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</a:t>
            </a:r>
            <a:r>
              <a:rPr lang="it-IT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Progress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8760"/>
            <a:ext cx="91341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Progress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7/7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How?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43999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24" y="583526"/>
            <a:ext cx="60102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677"/>
            <a:ext cx="9144000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Project Overview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524" y="548680"/>
            <a:ext cx="9134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Motivation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Detection Accuracy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prediction by single drone may be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unreliable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False positives and false negatives can occur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Consensus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autonomous swarms may need to agree on whether a given target is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present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Bandwidth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efficiency: especially relevant in urban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environment</a:t>
            </a:r>
            <a:endParaRPr lang="it-IT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>
                <a:latin typeface="Calibri" pitchFamily="34" charset="0"/>
                <a:cs typeface="Calibri" pitchFamily="34" charset="0"/>
              </a:rPr>
              <a:t>Goal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Determine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the presence/absence of a target object with high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accuracy</a:t>
            </a:r>
            <a:endParaRPr lang="it-IT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How?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3614183"/>
            <a:ext cx="4968552" cy="25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Protocol Design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4/4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908720"/>
            <a:ext cx="913410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Local predictions accumulated in an “opinion vector”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Exponential weighted moving average to update the information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Accumulated information: prediction score, bounding-box/image ratio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Results propagated after some predictions</a:t>
            </a:r>
          </a:p>
          <a:p>
            <a:pPr marL="977900" lvl="8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</a:p>
          <a:p>
            <a:pPr marL="977900" lvl="8" indent="-342900">
              <a:buFont typeface="Arial" pitchFamily="34" charset="0"/>
              <a:buChar char="•"/>
            </a:pP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Progress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2016/2017 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7/26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Model Checking: Abstraction VS Refinement</a:t>
            </a: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Why? – What?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A.Y. 2016/2017 –  Marco Zoveralli – Sciper N. </a:t>
            </a:r>
            <a:r>
              <a:rPr lang="it-IT" sz="1100" dirty="0"/>
              <a:t>267476</a:t>
            </a:r>
            <a:endParaRPr lang="it-IT" sz="11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7/26</a:t>
            </a:r>
            <a:endParaRPr lang="it-IT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Model Checking: Abstraction VS Refinement</a:t>
            </a: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Why? – What? – How? 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Progress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Related Work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524" y="2881967"/>
            <a:ext cx="9134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J. Lee et al., “Real-Time Object Detection for Unmanned Aerial Vehicles based on Cloud-based Convolutional Neural Networks”, First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IEEE International Conference on Robotic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Computing (IRC), 2017.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Cloud-based object detection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Applied to aerial vehicles, but no data aggregation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Giusti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et al., "Cooperative sensing and recognition by a swarm of mobile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robots“,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IEEE/RSJ International Conference on Intelligent Robots and Systems,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2012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Interesting communication and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consensus</a:t>
            </a: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 smtClean="0">
                <a:latin typeface="Calibri" pitchFamily="34" charset="0"/>
                <a:cs typeface="Calibri" pitchFamily="34" charset="0"/>
              </a:rPr>
              <a:t>Human-computer interaction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GB" dirty="0">
                <a:latin typeface="Calibri" pitchFamily="34" charset="0"/>
                <a:cs typeface="Calibri" pitchFamily="34" charset="0"/>
              </a:rPr>
              <a:t>Different 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setup, </a:t>
            </a:r>
            <a:r>
              <a:rPr lang="en-GB" dirty="0">
                <a:latin typeface="Calibri" pitchFamily="34" charset="0"/>
                <a:cs typeface="Calibri" pitchFamily="34" charset="0"/>
              </a:rPr>
              <a:t>different goal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977900" lvl="8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Classification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00" y="1003599"/>
            <a:ext cx="3767500" cy="18783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0" y="610415"/>
            <a:ext cx="9134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A.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Rahimpour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et al.,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“Distributed Object Recognition in Smart Camera Networks”, 2016 IEEE Int. Conf. on Image Processing (ICIP), 2016.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 extraction performed by each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Features sent to a base station, which performs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  object detection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no autonomy of devices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Lack of an autonomous set of devices that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       triggers other events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4887064"/>
            <a:ext cx="3923928" cy="1330503"/>
          </a:xfrm>
          <a:prstGeom prst="rect">
            <a:avLst/>
          </a:prstGeom>
        </p:spPr>
      </p:pic>
      <p:sp>
        <p:nvSpPr>
          <p:cNvPr id="14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Related Work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How? 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12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Validation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620688"/>
            <a:ext cx="9134101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selection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Project inputs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computers: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Image Acquisition: M7 camera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Our proposal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Connectivity: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Module 5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 smtClean="0">
                <a:latin typeface="Calibri" pitchFamily="34" charset="0"/>
                <a:cs typeface="Calibri" pitchFamily="34" charset="0"/>
              </a:rPr>
              <a:t>Hardware validation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Connectivity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mode compatibility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throughput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stability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Setup of a machine learning framework on the ARMv7 architecture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network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Average computational time: 200ms per prediction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GB" sz="2000" dirty="0">
                <a:latin typeface="Calibri" pitchFamily="34" charset="0"/>
                <a:cs typeface="Calibri" pitchFamily="34" charset="0"/>
              </a:rPr>
              <a:t>Accurate predictions over a defined set of objects (e.g. bottle, </a:t>
            </a:r>
            <a:r>
              <a:rPr lang="en-GB" sz="2000" dirty="0" smtClean="0">
                <a:latin typeface="Calibri" pitchFamily="34" charset="0"/>
                <a:cs typeface="Calibri" pitchFamily="34" charset="0"/>
              </a:rPr>
              <a:t>keyboard)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4211960" cy="30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0" y="-14249"/>
            <a:ext cx="8228880" cy="5725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Simple Network Management </a:t>
            </a:r>
            <a:r>
              <a:rPr lang="it-IT" sz="2800" b="1" kern="0" dirty="0" err="1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Protocol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0" y="-14249"/>
            <a:ext cx="9144000" cy="57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r>
              <a:rPr lang="it-IT" sz="2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it-IT" sz="2800" b="1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Hardware Selection and Validation</a:t>
            </a:r>
            <a:endParaRPr lang="it-IT" sz="2800" b="1" kern="0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722595"/>
            <a:ext cx="4788025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Hardware selection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Single-board computers: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Odroid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XU4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Image Acquisition: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OpenMV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M7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Connectivity: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Module 5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Connectivity tests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Adhoc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mode compatibility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throughput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Network stability</a:t>
            </a:r>
            <a:endParaRPr lang="it-IT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Object detection tests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Setup of a deep learning framework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MSCOCO pre-trained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58331"/>
            <a:ext cx="4355976" cy="2806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86729"/>
            <a:ext cx="4355976" cy="2830838"/>
          </a:xfrm>
          <a:prstGeom prst="rect">
            <a:avLst/>
          </a:prstGeom>
        </p:spPr>
      </p:pic>
      <p:sp>
        <p:nvSpPr>
          <p:cNvPr id="12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142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Inter-host Communication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4/12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" y="617890"/>
            <a:ext cx="9135505" cy="5596879"/>
          </a:xfrm>
          <a:prstGeom prst="rect">
            <a:avLst/>
          </a:prstGeom>
        </p:spPr>
      </p:pic>
      <p:sp>
        <p:nvSpPr>
          <p:cNvPr id="10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smtClean="0">
                <a:latin typeface="Calibri" pitchFamily="34" charset="0"/>
                <a:cs typeface="Calibri" pitchFamily="34" charset="0"/>
              </a:rPr>
              <a:t>Introduction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Related Work </a:t>
            </a:r>
            <a:r>
              <a:rPr lang="it-IT" sz="1400" b="1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Experiments –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82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Inter-host Communication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651167"/>
            <a:ext cx="9134101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Intra-host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Inter-host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Aggregate local predictions with received ones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Weighted average over the set of predictions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Emission of final result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Challenges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Give the proper weight to each device’s prediction</a:t>
            </a:r>
            <a:endParaRPr lang="it-IT" sz="21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100" dirty="0" smtClean="0">
                <a:latin typeface="Calibri" pitchFamily="34" charset="0"/>
                <a:cs typeface="Calibri" pitchFamily="34" charset="0"/>
              </a:rPr>
              <a:t>Reach a consensus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dirty="0" smtClean="0">
                <a:latin typeface="Calibri" pitchFamily="34" charset="0"/>
                <a:cs typeface="Calibri" pitchFamily="34" charset="0"/>
              </a:rPr>
              <a:t>Handle packet losses</a:t>
            </a:r>
            <a:endParaRPr lang="it-IT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904"/>
            <a:ext cx="9134100" cy="56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4249"/>
            <a:ext cx="9144000" cy="57258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800" b="1" dirty="0" smtClean="0">
                <a:latin typeface="Calibri" pitchFamily="34" charset="0"/>
                <a:cs typeface="Calibri" pitchFamily="34" charset="0"/>
              </a:rPr>
              <a:t>  Protocol Design: Intra-host Computations</a:t>
            </a:r>
            <a:endParaRPr lang="it-IT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asellaDiTesto 10"/>
          <p:cNvSpPr txBox="1"/>
          <p:nvPr/>
        </p:nvSpPr>
        <p:spPr>
          <a:xfrm>
            <a:off x="8028384" y="6567155"/>
            <a:ext cx="111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1/11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École polytechnique fédérale de Lausanne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A.Y. </a:t>
            </a:r>
            <a:r>
              <a:rPr lang="it-IT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2018/2019 </a:t>
            </a:r>
            <a:r>
              <a:rPr lang="it-IT" sz="11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 Marco Zoveralli – Sciper N. </a:t>
            </a:r>
            <a:r>
              <a:rPr lang="it-IT" sz="1100" dirty="0">
                <a:latin typeface="Calibri" pitchFamily="34" charset="0"/>
                <a:cs typeface="Calibri" pitchFamily="34" charset="0"/>
              </a:rPr>
              <a:t>267476</a:t>
            </a:r>
            <a:endParaRPr lang="it-IT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388424" y="6578812"/>
            <a:ext cx="74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5/13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CasellaDiTesto 6"/>
          <p:cNvSpPr txBox="1"/>
          <p:nvPr/>
        </p:nvSpPr>
        <p:spPr>
          <a:xfrm>
            <a:off x="0" y="6217567"/>
            <a:ext cx="914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What? – Related Work – 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How?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– Validation</a:t>
            </a:r>
            <a:r>
              <a:rPr lang="it-IT" sz="14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– 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4704"/>
            <a:ext cx="9134101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10564</TotalTime>
  <Words>2633</Words>
  <Application>Microsoft Office PowerPoint</Application>
  <PresentationFormat>On-screen Show (4:3)</PresentationFormat>
  <Paragraphs>423</Paragraphs>
  <Slides>32</Slides>
  <Notes>30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Bandwidth efficient object recognition for drone swarms</vt:lpstr>
      <vt:lpstr>  Project Overview</vt:lpstr>
      <vt:lpstr>  Project Overview</vt:lpstr>
      <vt:lpstr>  Related Work</vt:lpstr>
      <vt:lpstr>PowerPoint Presentation</vt:lpstr>
      <vt:lpstr>PowerPoint Presentation</vt:lpstr>
      <vt:lpstr>  Protocol Design: Inter-host Communication</vt:lpstr>
      <vt:lpstr>  Protocol Design: Inter-host Communication</vt:lpstr>
      <vt:lpstr>  Protocol Design: Intra-host Computations</vt:lpstr>
      <vt:lpstr>  Protocol Design: Intra-host Computations</vt:lpstr>
      <vt:lpstr>  Protocol Design: Leader Election</vt:lpstr>
      <vt:lpstr>  Protocol Design: Exchanged Messages</vt:lpstr>
      <vt:lpstr>  Protocol: Execution Example</vt:lpstr>
      <vt:lpstr>  Protocol: Execution Example</vt:lpstr>
      <vt:lpstr>  Protocol Validation: Data Fusion</vt:lpstr>
      <vt:lpstr>  Protocol Validation: Data Fusion</vt:lpstr>
      <vt:lpstr>  Protocol Validation: Data Fusion</vt:lpstr>
      <vt:lpstr>  Protocol Validation: Data Fusion, P(loss) = 0</vt:lpstr>
      <vt:lpstr>  Protocol Validation: Data Fusion, P(loss) = 10%</vt:lpstr>
      <vt:lpstr>  Protocol Validation: Data Fusion, P(loss) = 20%</vt:lpstr>
      <vt:lpstr>  Protocol Validation: Data Fusion, P(loss) = 30%</vt:lpstr>
      <vt:lpstr>  Protocol Validation: Data Fusion, P(loss) = 40%</vt:lpstr>
      <vt:lpstr>  Protocol Validation: Data Fusion, P(loss) = 50%</vt:lpstr>
      <vt:lpstr>  Protocol Validation: Protocol Convergence</vt:lpstr>
      <vt:lpstr>  Conclusion</vt:lpstr>
      <vt:lpstr>  Progress</vt:lpstr>
      <vt:lpstr>  Progress</vt:lpstr>
      <vt:lpstr>  Protocol Design</vt:lpstr>
      <vt:lpstr>PowerPoint Presentation</vt:lpstr>
      <vt:lpstr>  Protocol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S&amp;SLAWKS</dc:creator>
  <cp:lastModifiedBy>marco z</cp:lastModifiedBy>
  <cp:revision>720</cp:revision>
  <dcterms:modified xsi:type="dcterms:W3CDTF">2019-01-13T00:26:20Z</dcterms:modified>
</cp:coreProperties>
</file>